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225EE-8305-4D49-8D05-258E713BBD4D}" type="datetimeFigureOut">
              <a:rPr lang="he-IL" smtClean="0"/>
              <a:pPr/>
              <a:t>ח'/סיון/תשע"ה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57393-93EE-4C3F-9717-701E10DF8C30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 smtClean="0"/>
              <a:t>Summary </a:t>
            </a:r>
            <a:r>
              <a:rPr lang="en-US" dirty="0" smtClean="0"/>
              <a:t>of </a:t>
            </a:r>
            <a:r>
              <a:rPr lang="en-US" dirty="0" err="1" smtClean="0"/>
              <a:t>LumiCal</a:t>
            </a:r>
            <a:r>
              <a:rPr lang="en-US" dirty="0" smtClean="0"/>
              <a:t> APV test</a:t>
            </a:r>
            <a:br>
              <a:rPr lang="en-US" dirty="0" smtClean="0"/>
            </a:br>
            <a:r>
              <a:rPr lang="en-US" dirty="0" smtClean="0"/>
              <a:t>and TAU status.</a:t>
            </a:r>
            <a:endParaRPr lang="he-I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FCAL HWG</a:t>
            </a:r>
          </a:p>
          <a:p>
            <a:r>
              <a:rPr lang="en-US" dirty="0" smtClean="0"/>
              <a:t>26.5.2015</a:t>
            </a:r>
            <a:endParaRPr lang="he-I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Test was </a:t>
            </a:r>
            <a:r>
              <a:rPr lang="en-US" dirty="0" smtClean="0"/>
              <a:t>successful!</a:t>
            </a:r>
          </a:p>
          <a:p>
            <a:pPr algn="l" rtl="0"/>
            <a:r>
              <a:rPr lang="en-US" dirty="0" smtClean="0"/>
              <a:t>APV has a limit on signal size of 8 MIP.</a:t>
            </a:r>
          </a:p>
          <a:p>
            <a:pPr algn="l" rtl="0"/>
            <a:r>
              <a:rPr lang="en-US" dirty="0" smtClean="0"/>
              <a:t>It is good for use in the lab (1 </a:t>
            </a:r>
            <a:r>
              <a:rPr lang="en-US" dirty="0" err="1" smtClean="0"/>
              <a:t>mip</a:t>
            </a:r>
            <a:r>
              <a:rPr lang="en-US" dirty="0" smtClean="0"/>
              <a:t> is needed).</a:t>
            </a:r>
          </a:p>
          <a:p>
            <a:pPr algn="l" rtl="0"/>
            <a:r>
              <a:rPr lang="en-US" dirty="0" smtClean="0"/>
              <a:t> not for test beam?</a:t>
            </a:r>
          </a:p>
          <a:p>
            <a:pPr algn="l" rtl="0"/>
            <a:r>
              <a:rPr lang="en-US" dirty="0" smtClean="0"/>
              <a:t>SRS system is working for VMM2.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SRS system .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SRS system (from RD51) is </a:t>
            </a:r>
            <a:r>
              <a:rPr lang="en-US" sz="2800" dirty="0" smtClean="0"/>
              <a:t>a general-purpose chip link interface for a </a:t>
            </a:r>
            <a:r>
              <a:rPr lang="en-US" sz="2800" dirty="0" smtClean="0"/>
              <a:t>common, portable </a:t>
            </a:r>
            <a:r>
              <a:rPr lang="en-US" sz="2800" dirty="0" smtClean="0"/>
              <a:t>readout </a:t>
            </a:r>
            <a:r>
              <a:rPr lang="en-US" sz="2800" dirty="0" smtClean="0"/>
              <a:t>backend allowing </a:t>
            </a:r>
            <a:r>
              <a:rPr lang="en-US" sz="2800" dirty="0" smtClean="0"/>
              <a:t>to connect a variety </a:t>
            </a:r>
            <a:r>
              <a:rPr lang="en-US" sz="2800" dirty="0" smtClean="0"/>
              <a:t>of frontend </a:t>
            </a:r>
            <a:r>
              <a:rPr lang="en-US" sz="2800" dirty="0" smtClean="0"/>
              <a:t>chips connected to the same readout backend. </a:t>
            </a:r>
            <a:endParaRPr lang="he-IL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3063" y="3284984"/>
            <a:ext cx="633093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" name="Picture 4" descr="IMG-20150525-WA0003.jpg"/>
          <p:cNvPicPr>
            <a:picLocks noChangeAspect="1"/>
          </p:cNvPicPr>
          <p:nvPr/>
        </p:nvPicPr>
        <p:blipFill>
          <a:blip r:embed="rId2" cstate="print"/>
          <a:srcRect l="16088" t="19570" r="43267" b="3657"/>
          <a:stretch>
            <a:fillRect/>
          </a:stretch>
        </p:blipFill>
        <p:spPr>
          <a:xfrm>
            <a:off x="5508104" y="3068960"/>
            <a:ext cx="3456384" cy="3672408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96345"/>
            <a:ext cx="8229600" cy="283691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APV chip.</a:t>
            </a:r>
          </a:p>
          <a:p>
            <a:pPr algn="l" rtl="0"/>
            <a:r>
              <a:rPr lang="en-US" dirty="0" err="1" smtClean="0"/>
              <a:t>Ru</a:t>
            </a:r>
            <a:r>
              <a:rPr lang="en-US" dirty="0" smtClean="0"/>
              <a:t> 106 source.</a:t>
            </a:r>
          </a:p>
          <a:p>
            <a:pPr algn="l" rtl="0"/>
            <a:r>
              <a:rPr lang="en-US" dirty="0" err="1" smtClean="0"/>
              <a:t>LumiCal</a:t>
            </a:r>
            <a:r>
              <a:rPr lang="en-US" dirty="0" smtClean="0"/>
              <a:t> sensor.</a:t>
            </a:r>
          </a:p>
          <a:p>
            <a:pPr algn="l" rtl="0"/>
            <a:r>
              <a:rPr lang="en-US" dirty="0" err="1" smtClean="0"/>
              <a:t>Scintillator</a:t>
            </a:r>
            <a:r>
              <a:rPr lang="en-US" dirty="0" smtClean="0"/>
              <a:t> box.</a:t>
            </a:r>
          </a:p>
          <a:p>
            <a:pPr algn="l" rtl="0"/>
            <a:r>
              <a:rPr lang="en-US" dirty="0" smtClean="0"/>
              <a:t>Stand.</a:t>
            </a:r>
          </a:p>
          <a:p>
            <a:pPr algn="l" rtl="0"/>
            <a:endParaRPr lang="he-IL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419872" y="4365104"/>
            <a:ext cx="4248472" cy="36004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347864" y="3789040"/>
            <a:ext cx="3384376" cy="504056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563888" y="4797152"/>
            <a:ext cx="2520280" cy="144016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123728" y="5517232"/>
            <a:ext cx="4248472" cy="144016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627784" y="3284984"/>
            <a:ext cx="5256584" cy="1008112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 txBox="1">
            <a:spLocks/>
          </p:cNvSpPr>
          <p:nvPr/>
        </p:nvSpPr>
        <p:spPr>
          <a:xfrm>
            <a:off x="467544" y="1412776"/>
            <a:ext cx="8229600" cy="158417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We had a test with the SRS system were we connected APV25 chip to </a:t>
            </a:r>
            <a:r>
              <a:rPr lang="en-US" sz="3200" dirty="0" err="1" smtClean="0"/>
              <a:t>LumiCAl</a:t>
            </a:r>
            <a:r>
              <a:rPr lang="en-US" sz="3200" dirty="0" smtClean="0"/>
              <a:t> sensors. </a:t>
            </a:r>
            <a:endParaRPr kumimoji="0" lang="he-I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en-US" dirty="0" smtClean="0"/>
              <a:t>We measured </a:t>
            </a:r>
            <a:r>
              <a:rPr lang="en-US" dirty="0"/>
              <a:t>data from </a:t>
            </a:r>
            <a:r>
              <a:rPr lang="en-US" dirty="0" err="1"/>
              <a:t>LumiCal</a:t>
            </a:r>
            <a:r>
              <a:rPr lang="en-US" dirty="0"/>
              <a:t> sensor connected to modified APV chip (DC coupled - no capacitors) in the SRS system</a:t>
            </a:r>
            <a:r>
              <a:rPr lang="he-IL" dirty="0"/>
              <a:t>.</a:t>
            </a:r>
          </a:p>
          <a:p>
            <a:pPr algn="l" rtl="0"/>
            <a:r>
              <a:rPr lang="en-US" dirty="0" smtClean="0"/>
              <a:t>Measurements </a:t>
            </a:r>
            <a:r>
              <a:rPr lang="en-US" dirty="0"/>
              <a:t>were done with Ru106 source and the upper </a:t>
            </a:r>
            <a:r>
              <a:rPr lang="en-US" dirty="0" err="1"/>
              <a:t>scintilator</a:t>
            </a:r>
            <a:r>
              <a:rPr lang="en-US" dirty="0"/>
              <a:t> in </a:t>
            </a:r>
            <a:r>
              <a:rPr lang="en-US" dirty="0" smtClean="0"/>
              <a:t>a trigger </a:t>
            </a:r>
            <a:r>
              <a:rPr lang="en-US" dirty="0"/>
              <a:t>box (D = 3 </a:t>
            </a:r>
            <a:r>
              <a:rPr lang="en-US" dirty="0" smtClean="0"/>
              <a:t>cm</a:t>
            </a:r>
            <a:r>
              <a:rPr lang="en-US" dirty="0" smtClean="0"/>
              <a:t>).</a:t>
            </a:r>
            <a:endParaRPr lang="he-IL" dirty="0"/>
          </a:p>
          <a:p>
            <a:pPr algn="l" rtl="0"/>
            <a:r>
              <a:rPr lang="en-US" dirty="0"/>
              <a:t>we change </a:t>
            </a:r>
            <a:r>
              <a:rPr lang="en-US" dirty="0" smtClean="0"/>
              <a:t>the </a:t>
            </a:r>
            <a:r>
              <a:rPr lang="en-US" dirty="0"/>
              <a:t>configure APV chip file to set the inverting bit in the mode register to "on" (0x19 original -&gt; </a:t>
            </a:r>
            <a:r>
              <a:rPr lang="en-US" dirty="0" smtClean="0"/>
              <a:t>0x39).</a:t>
            </a:r>
            <a:endParaRPr lang="he-IL" dirty="0"/>
          </a:p>
          <a:p>
            <a:pPr algn="l" rtl="0"/>
            <a:r>
              <a:rPr lang="en-US" dirty="0"/>
              <a:t>run 92 - pedestal run needed by the </a:t>
            </a:r>
            <a:r>
              <a:rPr lang="en-US" dirty="0" err="1"/>
              <a:t>daq</a:t>
            </a:r>
            <a:r>
              <a:rPr lang="en-US" dirty="0"/>
              <a:t> system</a:t>
            </a:r>
            <a:r>
              <a:rPr lang="he-IL" dirty="0"/>
              <a:t>.</a:t>
            </a:r>
          </a:p>
          <a:p>
            <a:pPr algn="l" rtl="0"/>
            <a:r>
              <a:rPr lang="en-US" dirty="0"/>
              <a:t>run 93 - first physics run source on tag "6" on bottom area of sector L2 (~pad 10-20) 15k events 1 of 5 with signal</a:t>
            </a:r>
            <a:r>
              <a:rPr lang="he-IL" dirty="0"/>
              <a:t>.</a:t>
            </a:r>
          </a:p>
          <a:p>
            <a:pPr algn="l" rtl="0"/>
            <a:r>
              <a:rPr lang="en-US" dirty="0"/>
              <a:t>run 94 - random trigger for pedestal and noise</a:t>
            </a:r>
            <a:r>
              <a:rPr lang="he-IL" dirty="0"/>
              <a:t>.</a:t>
            </a:r>
          </a:p>
          <a:p>
            <a:pPr algn="l" rtl="0"/>
            <a:r>
              <a:rPr lang="en-US" dirty="0"/>
              <a:t>run 95 - physics run source on upper part of sector L2 (pad </a:t>
            </a:r>
            <a:r>
              <a:rPr lang="en-US" dirty="0" smtClean="0"/>
              <a:t>~45).</a:t>
            </a:r>
            <a:endParaRPr lang="he-IL" dirty="0"/>
          </a:p>
          <a:p>
            <a:pPr algn="l" rtl="0"/>
            <a:r>
              <a:rPr lang="en-US" dirty="0"/>
              <a:t>run 98 - regular APV chip (AS coupled with capacitors) short physics run (3k </a:t>
            </a:r>
            <a:r>
              <a:rPr lang="en-US" dirty="0" smtClean="0"/>
              <a:t>events</a:t>
            </a:r>
            <a:r>
              <a:rPr lang="en-US" dirty="0" smtClean="0"/>
              <a:t>).</a:t>
            </a:r>
            <a:endParaRPr lang="he-IL" dirty="0"/>
          </a:p>
          <a:p>
            <a:pPr algn="l" rtl="0"/>
            <a:r>
              <a:rPr lang="en-US" dirty="0"/>
              <a:t>run 99 - random trigger for pedestal and noise</a:t>
            </a:r>
            <a:r>
              <a:rPr lang="he-IL" dirty="0"/>
              <a:t>.</a:t>
            </a:r>
          </a:p>
          <a:p>
            <a:pPr algn="l" rtl="0"/>
            <a:endParaRPr lang="he-I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signal 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1026" name="Picture 2" descr="C:\Documents and Settings\itamar\My Documents\itamar\ilc\sensor teste\APV\run95_full_event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84784"/>
            <a:ext cx="5832648" cy="5010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93 (1)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2050" name="Picture 2" descr="C:\Documents and Settings\itamar\My Documents\itamar\ilc\sensor teste\APV\run93_sigInTimebin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88840"/>
            <a:ext cx="4170045" cy="4054793"/>
          </a:xfrm>
          <a:prstGeom prst="rect">
            <a:avLst/>
          </a:prstGeom>
          <a:noFill/>
        </p:spPr>
      </p:pic>
      <p:pic>
        <p:nvPicPr>
          <p:cNvPr id="2051" name="Picture 3" descr="C:\Documents and Settings\itamar\My Documents\itamar\ilc\sensor teste\APV\run93_MaxSig_hitma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4170045" cy="4054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93 (2)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3074" name="Picture 2" descr="C:\Documents and Settings\itamar\My Documents\itamar\ilc\sensor teste\APV\run93_MaxSigNOTInSig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4170045" cy="4054793"/>
          </a:xfrm>
          <a:prstGeom prst="rect">
            <a:avLst/>
          </a:prstGeom>
          <a:noFill/>
        </p:spPr>
      </p:pic>
      <p:pic>
        <p:nvPicPr>
          <p:cNvPr id="3075" name="Picture 3" descr="C:\Documents and Settings\itamar\My Documents\itamar\ilc\sensor teste\APV\run93_MaxSigInSig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803207"/>
            <a:ext cx="4170045" cy="4054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95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4098" name="Picture 2" descr="C:\Documents and Settings\itamar\My Documents\itamar\ilc\sensor teste\APV\run95_MaxSigInSig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4170045" cy="4054793"/>
          </a:xfrm>
          <a:prstGeom prst="rect">
            <a:avLst/>
          </a:prstGeom>
          <a:noFill/>
        </p:spPr>
      </p:pic>
      <p:pic>
        <p:nvPicPr>
          <p:cNvPr id="4099" name="Picture 3" descr="C:\Documents and Settings\itamar\My Documents\itamar\ilc\sensor teste\APV\run95_MaxSig_hitma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92896"/>
            <a:ext cx="4170045" cy="4054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98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5122" name="Picture 2" descr="C:\Documents and Settings\itamar\My Documents\itamar\ilc\sensor teste\APV\run98_MaxSigInSig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4170045" cy="4054793"/>
          </a:xfrm>
          <a:prstGeom prst="rect">
            <a:avLst/>
          </a:prstGeom>
          <a:noFill/>
        </p:spPr>
      </p:pic>
      <p:pic>
        <p:nvPicPr>
          <p:cNvPr id="5123" name="Picture 3" descr="C:\Documents and Settings\itamar\My Documents\itamar\ilc\sensor teste\APV\run98_MaxSig_hitma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60848"/>
            <a:ext cx="4170045" cy="4054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302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Summary of LumiCal APV test and TAU status.</vt:lpstr>
      <vt:lpstr>SRS system .</vt:lpstr>
      <vt:lpstr>Slide 3</vt:lpstr>
      <vt:lpstr>Slide 4</vt:lpstr>
      <vt:lpstr>1 signal </vt:lpstr>
      <vt:lpstr>Run 93 (1)</vt:lpstr>
      <vt:lpstr>Run 93 (2)</vt:lpstr>
      <vt:lpstr>Run 95</vt:lpstr>
      <vt:lpstr>Run 98</vt:lpstr>
      <vt:lpstr>Summary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Summery of APV test at WIS</dc:title>
  <dc:creator>itamar</dc:creator>
  <cp:lastModifiedBy>itamar</cp:lastModifiedBy>
  <cp:revision>4</cp:revision>
  <dcterms:created xsi:type="dcterms:W3CDTF">2015-05-18T14:43:57Z</dcterms:created>
  <dcterms:modified xsi:type="dcterms:W3CDTF">2015-05-26T14:17:31Z</dcterms:modified>
</cp:coreProperties>
</file>