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9" r:id="rId3"/>
    <p:sldId id="270" r:id="rId4"/>
    <p:sldId id="262" r:id="rId5"/>
    <p:sldId id="259" r:id="rId6"/>
    <p:sldId id="260" r:id="rId7"/>
    <p:sldId id="261" r:id="rId8"/>
    <p:sldId id="263" r:id="rId9"/>
    <p:sldId id="266" r:id="rId10"/>
    <p:sldId id="268" r:id="rId11"/>
    <p:sldId id="272" r:id="rId12"/>
    <p:sldId id="264" r:id="rId13"/>
    <p:sldId id="265" r:id="rId14"/>
    <p:sldId id="257" r:id="rId15"/>
    <p:sldId id="25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45D04-ED67-4264-99B2-821F1CFBC98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E116D-0FE8-4E6F-BE27-B8067D694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145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252B-8C0F-47FF-98ED-5E941D6467BA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63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9998-2952-460B-9FAF-CA8FA648E0C4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91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478-80CF-4529-B00C-923C13596C15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5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3AAC-BE3D-4C37-AD4F-20A1DBACF901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793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3EFC-7059-4F4B-97F9-0B510EC08B9D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29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62B4-E3B1-4018-BEB8-6B62602DE9D7}" type="datetime1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822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1A63-735F-434B-9C9B-B9F9409A4B85}" type="datetime1">
              <a:rPr lang="en-GB" smtClean="0"/>
              <a:t>28/05/2015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39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D7C6-486D-4E10-B98E-B3915A8A4513}" type="datetime1">
              <a:rPr lang="en-GB" smtClean="0"/>
              <a:t>28/05/2015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762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A9DA-4295-43F9-9D8C-61148892B576}" type="datetime1">
              <a:rPr lang="en-GB" smtClean="0"/>
              <a:t>28/05/2015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713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493B-141E-45A4-85BA-9458AE90A774}" type="datetime1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47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306A-F5C6-4F69-957B-1344236651AA}" type="datetime1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866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CC77D-60D3-4CDA-BE64-30669F83DA57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2F85D-DC82-4C3E-B6D7-9471508BF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511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Phase Monitor Measurements April 2015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129E-D62A-4EFE-A76A-FF8B2513FEB1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820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Moving phase shifters between electronics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Observation: Noise stays with phase shifter not with mixer.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60E1-98E1-492B-8657-A16BD02D059C}" type="datetime1">
              <a:rPr lang="en-GB" smtClean="0"/>
              <a:t>28/05/2015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072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Mix1Mon1Shft1 and Mix2Mon2Shft2</a:t>
            </a:r>
            <a:endParaRPr lang="en-GB" dirty="0"/>
          </a:p>
        </p:txBody>
      </p:sp>
      <p:pic>
        <p:nvPicPr>
          <p:cNvPr id="2050" name="Picture 2" descr="\\cernhomej.cern.ch\j\jarobert\PhaseMonitorAnalysis_201504\Plots\20150421_0951_Mix1Mon1_Mix2Mon2\meanPhaseAlongPul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2" y="1988840"/>
            <a:ext cx="461108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homej.cern.ch\j\jarobert\PhaseMonitorAnalysis_201504\Plots\20150421_0951_Mix1Mon1_Mix2Mon2\stdPhaseAlongPul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24" y="1988840"/>
            <a:ext cx="4570944" cy="342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58E3-AF8D-4CE8-9BD3-A58F77EE463F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203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Mix1Mon1Shft2 and Mix2Mon2Shft1</a:t>
            </a:r>
            <a:endParaRPr lang="en-GB" dirty="0"/>
          </a:p>
        </p:txBody>
      </p:sp>
      <p:pic>
        <p:nvPicPr>
          <p:cNvPr id="6148" name="Picture 4" descr="\\cernhomej.cern.ch\j\jarobert\PhaseMonitorAnalysis_201504\Plots\20150422_1031_Mix1Mon1_Mix2Mon2_NoAmp_PhShiftersSwapped\meanPhaseAlongPul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8653"/>
            <a:ext cx="46110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\\cernhomej.cern.ch\j\jarobert\PhaseMonitorAnalysis_201504\Plots\20150422_1031_Mix1Mon1_Mix2Mon2_NoAmp_PhShiftersSwapped\stdPhaseAlongPul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983" y="1700188"/>
            <a:ext cx="4420609" cy="331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5383128"/>
            <a:ext cx="6439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Legend is wrong! (should be Mix1Mon1Shft2 and Mix2Mon2Shft1)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DC15-C1BF-43EF-9AF0-A2C7764DC128}" type="datetime1">
              <a:rPr lang="en-GB" smtClean="0"/>
              <a:t>28/05/2015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233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Mix1Mon1Shft3 and Mix3Mon2Shft1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170" name="Picture 2" descr="\\cernhomej.cern.ch\j\jarobert\PhaseMonitorAnalysis_201504\Plots\20150422_1323_Mix1Mon1PhShft3_Mix3Mon2PhShft1_NoAmp\meanPhaseAlongPul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" y="1737130"/>
            <a:ext cx="4673890" cy="350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\\cernhomej.cern.ch\j\jarobert\PhaseMonitorAnalysis_201504\Plots\20150422_1323_Mix1Mon1PhShft3_Mix3Mon2PhShft1_NoAmp\stdPhaseAlongPul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775318"/>
            <a:ext cx="4572000" cy="342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5AA68-6B1A-4231-B528-BEF92A751E93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2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Table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1251129"/>
              </p:ext>
            </p:extLst>
          </p:nvPr>
        </p:nvGraphicFramePr>
        <p:xfrm>
          <a:off x="107506" y="1700807"/>
          <a:ext cx="8928988" cy="4835844"/>
        </p:xfrm>
        <a:graphic>
          <a:graphicData uri="http://schemas.openxmlformats.org/drawingml/2006/table">
            <a:tbl>
              <a:tblPr/>
              <a:tblGrid>
                <a:gridCol w="756465"/>
                <a:gridCol w="603370"/>
                <a:gridCol w="522321"/>
                <a:gridCol w="567350"/>
                <a:gridCol w="612376"/>
                <a:gridCol w="533578"/>
                <a:gridCol w="576354"/>
                <a:gridCol w="621382"/>
                <a:gridCol w="695678"/>
                <a:gridCol w="819504"/>
                <a:gridCol w="819504"/>
                <a:gridCol w="900553"/>
                <a:gridCol w="900553"/>
              </a:tblGrid>
              <a:tr h="358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Data Set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Monitor A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Mixer A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Shifter A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Monitor B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Mixer B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Shifter B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Jitter A (deg)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Jitter B (deg)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Jitter Ratio A/B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Resolution (deg)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Correlation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Gradient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8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20150421_0951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0.92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1.46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0.63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0.71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1.22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068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20150421_1401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0.88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1.47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0.60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0.74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1.32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20150421_1501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1.87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2.32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0.73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0.92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1.09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8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20150421_1534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1.11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1.88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0.59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0.96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1.24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8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20150421_1637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0.96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1.73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0.55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1.71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0.77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1.22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8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20150421_1722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1.41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0.99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1.42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0.63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0.86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0.61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068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20150422_1023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1.6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1.07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1.50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0.84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0.75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0.52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20150422_1031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1.66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1.08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1.54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0.89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0.72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0.51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8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20150422_1323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2.39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1.46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1.64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1.11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0.87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0.58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068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20150422_1331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2.09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1.17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1.79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1.08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0.77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0.48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20150422_1513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1.81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2.09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0.87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0.53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0.95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1.08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20150422_1551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1.27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1.76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0.72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0.77</a:t>
                      </a:r>
                    </a:p>
                  </a:txBody>
                  <a:tcPr marL="6228" marR="6228" marT="622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0.86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1.12</a:t>
                      </a:r>
                    </a:p>
                  </a:txBody>
                  <a:tcPr marL="6228" marR="6228" marT="622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FE0A-5355-46B4-AC19-DAED9EE113C2}" type="datetime1">
              <a:rPr lang="en-GB" smtClean="0"/>
              <a:t>28/05/2015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307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GB" dirty="0" smtClean="0"/>
              <a:t>Amplifier to </a:t>
            </a:r>
            <a:r>
              <a:rPr lang="en-GB" dirty="0" err="1" smtClean="0"/>
              <a:t>SiS</a:t>
            </a:r>
            <a:r>
              <a:rPr lang="en-GB" dirty="0" smtClean="0"/>
              <a:t> Digitisers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Autofit/>
          </a:bodyPr>
          <a:lstStyle/>
          <a:p>
            <a:r>
              <a:rPr lang="en-GB" sz="2000" dirty="0" err="1" smtClean="0"/>
              <a:t>SiS</a:t>
            </a:r>
            <a:r>
              <a:rPr lang="en-GB" sz="2000" dirty="0" smtClean="0"/>
              <a:t> Digitisers (3320): 12 bit, 250 MHz, +/- 2.5 V</a:t>
            </a:r>
          </a:p>
          <a:p>
            <a:r>
              <a:rPr lang="en-GB" sz="2000" dirty="0" smtClean="0"/>
              <a:t>Phase monitor signals typically ~ +/- 500 mV</a:t>
            </a:r>
          </a:p>
          <a:p>
            <a:pPr lvl="1"/>
            <a:r>
              <a:rPr lang="en-GB" sz="2000" dirty="0" smtClean="0"/>
              <a:t>0.2 degrees ~= 1 count.</a:t>
            </a:r>
          </a:p>
          <a:p>
            <a:pPr lvl="1"/>
            <a:endParaRPr lang="en-GB" sz="2000" dirty="0"/>
          </a:p>
          <a:p>
            <a:r>
              <a:rPr lang="en-GB" sz="2000" dirty="0" smtClean="0"/>
              <a:t>End last year moved to using an amplifier to reduce effect of ADC noise on the resolution.</a:t>
            </a:r>
          </a:p>
          <a:p>
            <a:pPr lvl="1"/>
            <a:r>
              <a:rPr lang="en-GB" sz="2000" dirty="0" smtClean="0"/>
              <a:t>This improved the resolution last year (from memory from ~0.7 degrees to ~0.4 degrees).</a:t>
            </a:r>
          </a:p>
          <a:p>
            <a:pPr lvl="1"/>
            <a:endParaRPr lang="en-GB" sz="2000" dirty="0"/>
          </a:p>
          <a:p>
            <a:r>
              <a:rPr lang="en-GB" sz="2000" dirty="0" smtClean="0"/>
              <a:t>Took data with and without the amplifier in April this year as well.</a:t>
            </a:r>
          </a:p>
          <a:p>
            <a:pPr lvl="1"/>
            <a:r>
              <a:rPr lang="en-GB" sz="2000" dirty="0" smtClean="0"/>
              <a:t>Noticed no improvement in resolution with the amplifier.</a:t>
            </a:r>
          </a:p>
          <a:p>
            <a:pPr lvl="1"/>
            <a:r>
              <a:rPr lang="en-GB" sz="2000" dirty="0" smtClean="0"/>
              <a:t>Oscillation in the baseline noise seen for one of the amplifier outputs: ~10mV at ~4MHz.</a:t>
            </a:r>
          </a:p>
          <a:p>
            <a:pPr lvl="1"/>
            <a:r>
              <a:rPr lang="en-GB" sz="2000" dirty="0" smtClean="0"/>
              <a:t>The baseline jitter from this channel increases by a larger factor than the amplification factor.</a:t>
            </a:r>
          </a:p>
          <a:p>
            <a:pPr lvl="1"/>
            <a:r>
              <a:rPr lang="en-GB" sz="2000" dirty="0" smtClean="0"/>
              <a:t>The baseline jitter from the well functioning channel is not increased.</a:t>
            </a:r>
          </a:p>
          <a:p>
            <a:pPr lvl="1"/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B354A-6F7D-4F02-B300-2D5265E39B7B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705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Took measurements in April with the phase monitors to try to understand why we have poor resolution (design 0.2 degrees, measured 0.8 degrees).</a:t>
            </a:r>
          </a:p>
          <a:p>
            <a:r>
              <a:rPr lang="en-GB" dirty="0" smtClean="0"/>
              <a:t>Swapped phase monitors between the different sets of electronics and phase shifters between the different sets of electronics.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8ED2-5DF5-4FC5-A870-EE081DBAA7F4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673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 took a calibration (vary phase shifter through 360 degrees, calculate degrees per volt output) with the specific electronics setup before every measurement.</a:t>
            </a:r>
          </a:p>
          <a:p>
            <a:endParaRPr lang="en-GB" dirty="0"/>
          </a:p>
          <a:p>
            <a:r>
              <a:rPr lang="en-GB" dirty="0" smtClean="0"/>
              <a:t>Possibly a few interesting features in the calibrations to look at as well but just jitter/resolution measurements shown here.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3AAC-BE3D-4C37-AD4F-20A1DBACF901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739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Moving monitors between electronics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Observation: Noise stays with mixer not with phase monitor.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3595F-02B4-4B98-87BE-EDD766039B91}" type="datetime1">
              <a:rPr lang="en-GB" smtClean="0"/>
              <a:t>28/05/2015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6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Mix1 Mon1 and Mix2 Mon2</a:t>
            </a:r>
            <a:endParaRPr lang="en-GB" dirty="0"/>
          </a:p>
        </p:txBody>
      </p:sp>
      <p:pic>
        <p:nvPicPr>
          <p:cNvPr id="2050" name="Picture 2" descr="\\cernhomej.cern.ch\j\jarobert\PhaseMonitorAnalysis_201504\Plots\20150421_0951_Mix1Mon1_Mix2Mon2\meanPhaseAlongPul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2" y="1988840"/>
            <a:ext cx="461108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homej.cern.ch\j\jarobert\PhaseMonitorAnalysis_201504\Plots\20150421_0951_Mix1Mon1_Mix2Mon2\stdPhaseAlongPul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24" y="1988840"/>
            <a:ext cx="4570944" cy="342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58E3-AF8D-4CE8-9BD3-A58F77EE463F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57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Mix1 Mon2 and Mix2 Mon1</a:t>
            </a:r>
            <a:endParaRPr lang="en-GB" dirty="0"/>
          </a:p>
        </p:txBody>
      </p:sp>
      <p:pic>
        <p:nvPicPr>
          <p:cNvPr id="3074" name="Picture 2" descr="\\cernhomej.cern.ch\j\jarobert\PhaseMonitorAnalysis_201504\Plots\20150421_1401_Mix1Mon2_Mix2Mon1_NoAmp\meanPhaseAlongPul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45" y="2217440"/>
            <a:ext cx="4395792" cy="329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homej.cern.ch\j\jarobert\PhaseMonitorAnalysis_201504\Plots\20150421_1401_Mix1Mon2_Mix2Mon1_NoAmp\stdPhaseAlongPul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17440"/>
            <a:ext cx="4347876" cy="325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DFF-4360-4519-94FC-BC278AFA92D6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349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Mix1 Mon1 and Mix3 Mon2</a:t>
            </a:r>
            <a:endParaRPr lang="en-GB" dirty="0"/>
          </a:p>
        </p:txBody>
      </p:sp>
      <p:pic>
        <p:nvPicPr>
          <p:cNvPr id="4098" name="Picture 2" descr="\\cernhomej.cern.ch\j\jarobert\PhaseMonitorAnalysis_201504\Plots\20150421_1534_Mix1Mon1_Mix3Mon2_NoAmp\meanPhaseAlongPul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1843993"/>
            <a:ext cx="4646359" cy="348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homej.cern.ch\j\jarobert\PhaseMonitorAnalysis_201504\Plots\20150421_1534_Mix1Mon1_Mix3Mon2_NoAmp\stdPhaseAlongPul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1790898"/>
            <a:ext cx="4788024" cy="358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125E-6ED3-476D-A3FC-C2EA01FECCAC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075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Mix1 Mon2 and Mix3 Mon1</a:t>
            </a:r>
            <a:endParaRPr lang="en-GB" dirty="0"/>
          </a:p>
        </p:txBody>
      </p:sp>
      <p:pic>
        <p:nvPicPr>
          <p:cNvPr id="5122" name="Picture 2" descr="\\cernhomej.cern.ch\j\jarobert\PhaseMonitorAnalysis_201504\Plots\20150421_1637_Mix1Mon2_Mix3Mon1_NoAmp\meanPhaseAlongPul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5518"/>
            <a:ext cx="4788024" cy="358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\\cernhomej.cern.ch\j\jarobert\PhaseMonitorAnalysis_201504\Plots\20150421_1637_Mix1Mon2_Mix3Mon1_NoAmp\stdPhaseAlongPul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395" y="2060849"/>
            <a:ext cx="4705477" cy="352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6591-5E7F-4099-9372-85209BEEBC33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815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Mix2Mon1 and Mix3Mon2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 descr="\\cernhomej.cern.ch\j\jarobert\PhaseMonitorAnalysis_201504\Plots\20150422_1513_Mix2Mon1PhShft2_Mix3Mon2PhShft3_NoAmp\meanPhaseAlongPul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66257"/>
            <a:ext cx="4680520" cy="350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\\cernhomej.cern.ch\j\jarobert\PhaseMonitorAnalysis_201504\Plots\20150422_1513_Mix2Mon1PhShft2_Mix3Mon2PhShft3_NoAmp\stdPhaseAlongPul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966257"/>
            <a:ext cx="4605334" cy="345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F8CD-534E-4F4F-B55B-33E376B7F8E2}" type="datetime1">
              <a:rPr lang="en-GB" smtClean="0"/>
              <a:t>28/05/2015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F85D-DC82-4C3E-B6D7-9471508BFB0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106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534</Words>
  <Application>Microsoft Office PowerPoint</Application>
  <PresentationFormat>On-screen Show (4:3)</PresentationFormat>
  <Paragraphs>235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Phase Monitor Measurements April 2015</vt:lpstr>
      <vt:lpstr>Overview</vt:lpstr>
      <vt:lpstr>Calibrations</vt:lpstr>
      <vt:lpstr>Moving monitors between electronics</vt:lpstr>
      <vt:lpstr>Mix1 Mon1 and Mix2 Mon2</vt:lpstr>
      <vt:lpstr>Mix1 Mon2 and Mix2 Mon1</vt:lpstr>
      <vt:lpstr>Mix1 Mon1 and Mix3 Mon2</vt:lpstr>
      <vt:lpstr>Mix1 Mon2 and Mix3 Mon1</vt:lpstr>
      <vt:lpstr>Mix2Mon1 and Mix3Mon2</vt:lpstr>
      <vt:lpstr>Moving phase shifters between electronics</vt:lpstr>
      <vt:lpstr>Mix1Mon1Shft1 and Mix2Mon2Shft2</vt:lpstr>
      <vt:lpstr>Mix1Mon1Shft2 and Mix2Mon2Shft1</vt:lpstr>
      <vt:lpstr>Mix1Mon1Shft3 and Mix3Mon2Shft1</vt:lpstr>
      <vt:lpstr>Summary Table</vt:lpstr>
      <vt:lpstr>Amplifier to SiS Digitisers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Monitor Measurements April 2015</dc:title>
  <dc:creator>Windows User</dc:creator>
  <cp:lastModifiedBy>Windows User</cp:lastModifiedBy>
  <cp:revision>5</cp:revision>
  <dcterms:created xsi:type="dcterms:W3CDTF">2015-05-28T09:23:23Z</dcterms:created>
  <dcterms:modified xsi:type="dcterms:W3CDTF">2015-05-28T10:10:59Z</dcterms:modified>
</cp:coreProperties>
</file>