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0" r:id="rId3"/>
    <p:sldId id="267" r:id="rId4"/>
    <p:sldId id="268" r:id="rId5"/>
    <p:sldId id="262" r:id="rId6"/>
    <p:sldId id="270" r:id="rId7"/>
    <p:sldId id="265" r:id="rId8"/>
    <p:sldId id="266" r:id="rId9"/>
    <p:sldId id="263" r:id="rId10"/>
    <p:sldId id="264" r:id="rId11"/>
    <p:sldId id="269" r:id="rId12"/>
    <p:sldId id="261" r:id="rId13"/>
    <p:sldId id="259" r:id="rId14"/>
    <p:sldId id="25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0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34CD6-91C8-416D-9F3C-A36784C248FB}" type="datetimeFigureOut">
              <a:rPr lang="en-GB" smtClean="0"/>
              <a:t>12/06/2015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50367E-3E80-4811-A095-1551EA847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064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0367E-3E80-4811-A095-1551EA84767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228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EF1D790-582E-4FC7-A93B-D400FC1975CB}" type="datetime1">
              <a:rPr lang="en-GB" smtClean="0"/>
              <a:t>12/06/2015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3233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7821F-C61C-4E71-8F9F-809F4AE6FD6F}" type="datetime1">
              <a:rPr lang="en-GB" smtClean="0"/>
              <a:t>12/06/2015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525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5394D-D09C-41A5-BB06-F4874B46E182}" type="datetime1">
              <a:rPr lang="en-GB" smtClean="0"/>
              <a:t>12/06/2015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244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A656-96D9-40D4-9C29-F77CBC409FFF}" type="datetime1">
              <a:rPr lang="en-GB" smtClean="0"/>
              <a:t>12/06/2015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03712" y="6556761"/>
            <a:ext cx="5088565" cy="270805"/>
          </a:xfrm>
        </p:spPr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73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231DE-7ABA-4591-A2D0-743B286EA385}" type="datetime1">
              <a:rPr lang="en-GB" smtClean="0"/>
              <a:t>12/06/2015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4536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4794E-41AA-460D-B4A9-A77B9CC59117}" type="datetime1">
              <a:rPr lang="en-GB" smtClean="0"/>
              <a:t>12/06/2015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34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EA0C-A232-43B0-994D-86508059134D}" type="datetime1">
              <a:rPr lang="en-GB" smtClean="0"/>
              <a:t>12/06/2015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079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0D0A6-B314-4385-A6AD-426694A45B05}" type="datetime1">
              <a:rPr lang="en-GB" smtClean="0"/>
              <a:t>12/06/2015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711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B01F-3E61-4450-AD4F-BBC68238186C}" type="datetime1">
              <a:rPr lang="en-GB" smtClean="0"/>
              <a:t>12/06/2015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951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3BE74-8066-4B93-9A65-88C2EC4E127F}" type="datetime1">
              <a:rPr lang="en-GB" smtClean="0"/>
              <a:t>12/06/2015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85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47927-31A7-4281-9EFE-CB9F9012AE0D}" type="datetime1">
              <a:rPr lang="en-GB" smtClean="0"/>
              <a:t>12/06/2015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284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" y="6525344"/>
            <a:ext cx="12191999" cy="332656"/>
          </a:xfrm>
          <a:prstGeom prst="rect">
            <a:avLst/>
          </a:prstGeom>
          <a:solidFill>
            <a:srgbClr val="FFDF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"/>
            <a:ext cx="12192000" cy="941207"/>
          </a:xfrm>
          <a:prstGeom prst="rect">
            <a:avLst/>
          </a:prstGeom>
          <a:solidFill>
            <a:srgbClr val="FF4E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6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sz="66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328" y="41538"/>
            <a:ext cx="1209734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3392" y="6556761"/>
            <a:ext cx="1440160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fld id="{FAFBAD01-9C3D-47F0-B461-9FDB70A9BFD8}" type="datetime1">
              <a:rPr lang="en-GB" smtClean="0"/>
              <a:t>12/06/2015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79776" y="6556761"/>
            <a:ext cx="3956811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72331" y="6556761"/>
            <a:ext cx="2496277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525344"/>
            <a:ext cx="12192000" cy="0"/>
          </a:xfrm>
          <a:prstGeom prst="line">
            <a:avLst/>
          </a:prstGeom>
          <a:ln w="28575">
            <a:solidFill>
              <a:srgbClr val="FF4E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095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600" b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Franklin Gothic Heavy" panose="020B0903020102020204" pitchFamily="34" charset="0"/>
          <a:ea typeface="Gulim" panose="020B0600000101010101" pitchFamily="34" charset="-127"/>
          <a:cs typeface="Aharoni" panose="02010803020104030203" pitchFamily="2" charset="-79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Results from April Data Analysis:</a:t>
            </a:r>
            <a:br>
              <a:rPr lang="en-GB" dirty="0" smtClean="0"/>
            </a:br>
            <a:r>
              <a:rPr lang="en-GB" dirty="0" smtClean="0"/>
              <a:t>R56 scan and Feedforward runs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</a:p>
          <a:p>
            <a:r>
              <a:rPr lang="en-GB" dirty="0" smtClean="0"/>
              <a:t>FONT Meeting 12/6/15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31950-74C2-49CD-B9A9-10482D365DF2}" type="datetime1">
              <a:rPr lang="en-GB" smtClean="0"/>
              <a:t>12/06/2015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86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BPM Correlation for Different R56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462" y="1057635"/>
            <a:ext cx="4645507" cy="348164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A656-96D9-40D4-9C29-F77CBC409FFF}" type="datetime1">
              <a:rPr lang="en-GB" smtClean="0"/>
              <a:t>12/06/2015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10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31446" y="4660838"/>
            <a:ext cx="113948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Correlation with the dispersive BPM position (i.e. energy) is lower than seen last year (as much as 70%).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Negative correlation between energy and downstream phase for R56 &gt; 0.50 points.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Ideal for feedforward would be to have the same phase correlation with energy both upstream and downstream (i.e. ideal downstream correlation may not be zero).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6949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Pulse Shape Correlation Different R56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A656-96D9-40D4-9C29-F77CBC409FFF}" type="datetime1">
              <a:rPr lang="en-GB" smtClean="0"/>
              <a:t>12/06/2015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11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467" y="1280160"/>
            <a:ext cx="4542577" cy="34045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693" y="1280160"/>
            <a:ext cx="4540739" cy="340312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43472" y="4881358"/>
            <a:ext cx="977863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Agreement in shape between upstream monitors always &gt;0.97.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Cluster with high upstream-downstream correlation with R56&gt;=0.45.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Correlation reduced to below 50% in following feedforward runs (with mechanical shifter).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3933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23392" y="4032738"/>
            <a:ext cx="6902823" cy="209452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Feedforward Attempts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28265"/>
            <a:ext cx="10972800" cy="4525963"/>
          </a:xfrm>
        </p:spPr>
        <p:txBody>
          <a:bodyPr/>
          <a:lstStyle/>
          <a:p>
            <a:r>
              <a:rPr lang="en-GB" dirty="0" smtClean="0"/>
              <a:t>Feedforward runs on two days (both after R56 optimisation attempt):</a:t>
            </a:r>
          </a:p>
          <a:p>
            <a:pPr lvl="1"/>
            <a:r>
              <a:rPr lang="en-GB" dirty="0" smtClean="0"/>
              <a:t>29</a:t>
            </a:r>
            <a:r>
              <a:rPr lang="en-GB" baseline="30000" dirty="0" smtClean="0"/>
              <a:t>th</a:t>
            </a:r>
            <a:r>
              <a:rPr lang="en-GB" dirty="0" smtClean="0"/>
              <a:t> April:</a:t>
            </a:r>
          </a:p>
          <a:p>
            <a:pPr lvl="2"/>
            <a:r>
              <a:rPr lang="en-GB" dirty="0" smtClean="0"/>
              <a:t>With remote phase shifter downstream.</a:t>
            </a:r>
          </a:p>
          <a:p>
            <a:pPr lvl="2"/>
            <a:r>
              <a:rPr lang="en-GB" dirty="0" smtClean="0"/>
              <a:t>Typically around 2.5 degrees phase jitter.</a:t>
            </a:r>
          </a:p>
          <a:p>
            <a:pPr lvl="2"/>
            <a:r>
              <a:rPr lang="en-GB" dirty="0" smtClean="0"/>
              <a:t>Fairly good correlations (&gt;60%).</a:t>
            </a:r>
          </a:p>
          <a:p>
            <a:pPr lvl="2"/>
            <a:endParaRPr lang="en-GB" dirty="0" smtClean="0"/>
          </a:p>
          <a:p>
            <a:pPr lvl="1"/>
            <a:r>
              <a:rPr lang="en-GB" dirty="0" smtClean="0"/>
              <a:t>30</a:t>
            </a:r>
            <a:r>
              <a:rPr lang="en-GB" baseline="30000" dirty="0" smtClean="0"/>
              <a:t>th</a:t>
            </a:r>
            <a:r>
              <a:rPr lang="en-GB" dirty="0" smtClean="0"/>
              <a:t> April:</a:t>
            </a:r>
          </a:p>
          <a:p>
            <a:pPr lvl="2"/>
            <a:r>
              <a:rPr lang="en-GB" dirty="0" smtClean="0"/>
              <a:t>With mechanical shifter downstream.</a:t>
            </a:r>
          </a:p>
          <a:p>
            <a:pPr lvl="2"/>
            <a:r>
              <a:rPr lang="en-GB" dirty="0" smtClean="0"/>
              <a:t>Typically around 2.0 degrees phase jitter.</a:t>
            </a:r>
          </a:p>
          <a:p>
            <a:pPr lvl="2"/>
            <a:r>
              <a:rPr lang="en-GB" dirty="0" smtClean="0"/>
              <a:t>Generally lower correlations (40-50%).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A656-96D9-40D4-9C29-F77CBC409FFF}" type="datetime1">
              <a:rPr lang="en-GB" smtClean="0"/>
              <a:t>12/06/2015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830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Feedforward Run: 30</a:t>
            </a:r>
            <a:r>
              <a:rPr lang="en-GB" baseline="30000" dirty="0"/>
              <a:t>th</a:t>
            </a:r>
            <a:r>
              <a:rPr lang="en-GB" dirty="0"/>
              <a:t> April, </a:t>
            </a:r>
            <a:r>
              <a:rPr lang="en-GB" dirty="0" smtClean="0"/>
              <a:t>18:03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4819" y="3697890"/>
            <a:ext cx="3657374" cy="27410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2193" y="3693895"/>
            <a:ext cx="3657374" cy="27410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5" y="952823"/>
            <a:ext cx="3662704" cy="27450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5" y="3745079"/>
            <a:ext cx="3662704" cy="27450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4819" y="952823"/>
            <a:ext cx="3657374" cy="2741072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6D31-0E63-4CCF-A1A6-A50C7950981B}" type="datetime1">
              <a:rPr lang="en-GB" smtClean="0"/>
              <a:t>12/06/2015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13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7434470" y="921635"/>
            <a:ext cx="47575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Mean downstream phase appears slightly flatter for negative gain data sets.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Downstream phase jitter of 1.1 degrees with gain -40 is the lowest we’ve ever seen.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Higher correlation and downstream jitter with gain -50 (but note higher upstream jitter as well).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132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594" y="950309"/>
            <a:ext cx="3548644" cy="26595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594" y="3830111"/>
            <a:ext cx="3548644" cy="26595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98" y="950310"/>
            <a:ext cx="3545426" cy="26571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31" y="3830110"/>
            <a:ext cx="3548644" cy="2659584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Feedforward Run: 30</a:t>
            </a:r>
            <a:r>
              <a:rPr lang="en-GB" baseline="30000" dirty="0" smtClean="0"/>
              <a:t>th</a:t>
            </a:r>
            <a:r>
              <a:rPr lang="en-GB" dirty="0" smtClean="0"/>
              <a:t> April, 18:27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6756" y="3830110"/>
            <a:ext cx="3548645" cy="265958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434470" y="1023230"/>
            <a:ext cx="475753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Unusually high upstream phase jitter in gain 0 data.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Downstream jitter lower than upstream jitter with gain -50.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Only a small difference between downstream gain -50 jitter (not so different outside correction region).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~No upstream-downstream phase correlation in gain 0 data set.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1D404-2D72-42F0-8D3B-A66ECBD407BD}" type="datetime1">
              <a:rPr lang="en-GB" smtClean="0"/>
              <a:t>12/06/2015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20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43877" y="1168400"/>
            <a:ext cx="11293231" cy="123092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43877" y="2540000"/>
            <a:ext cx="11293231" cy="27432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 of April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51711"/>
            <a:ext cx="10972800" cy="4525963"/>
          </a:xfrm>
        </p:spPr>
        <p:txBody>
          <a:bodyPr>
            <a:normAutofit/>
          </a:bodyPr>
          <a:lstStyle/>
          <a:p>
            <a:r>
              <a:rPr lang="en-GB" sz="2400" b="1" u="sng" dirty="0" smtClean="0"/>
              <a:t>Phase monitor studies</a:t>
            </a:r>
            <a:r>
              <a:rPr lang="en-GB" sz="2400" dirty="0" smtClean="0"/>
              <a:t>: Comparison between sets of electronics, remote vs. mechanical phase shifters.</a:t>
            </a:r>
          </a:p>
          <a:p>
            <a:endParaRPr lang="en-GB" sz="2400" b="1" u="sng" dirty="0" smtClean="0"/>
          </a:p>
          <a:p>
            <a:r>
              <a:rPr lang="en-GB" sz="2400" b="1" u="sng" dirty="0" smtClean="0"/>
              <a:t>R56 in TL1</a:t>
            </a:r>
            <a:r>
              <a:rPr lang="en-GB" sz="2400" dirty="0" smtClean="0"/>
              <a:t>: Second attempt varying R56 in TL1 to minimise downstream phase jitter.</a:t>
            </a:r>
          </a:p>
          <a:p>
            <a:endParaRPr lang="en-GB" sz="2400" b="1" u="sng" dirty="0" smtClean="0"/>
          </a:p>
          <a:p>
            <a:r>
              <a:rPr lang="en-GB" sz="2400" b="1" u="sng" dirty="0" smtClean="0"/>
              <a:t>Feedforward runs</a:t>
            </a:r>
            <a:r>
              <a:rPr lang="en-GB" sz="2400" dirty="0" smtClean="0"/>
              <a:t>: Several feedforward attempts when we saw better correlation / lower jitter.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A656-96D9-40D4-9C29-F77CBC409FFF}" type="datetime1">
              <a:rPr lang="en-GB" smtClean="0"/>
              <a:t>12/06/2015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2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9023383" y="4913868"/>
            <a:ext cx="259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IN THIS PRESENTATION</a:t>
            </a:r>
            <a:endParaRPr lang="en-GB" b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8352940" y="2044643"/>
            <a:ext cx="3350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(more to show but not today)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4915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CTF3 Phase Feedforward Layout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294" y="1600200"/>
            <a:ext cx="8395412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A656-96D9-40D4-9C29-F77CBC409FFF}" type="datetime1">
              <a:rPr lang="en-GB" smtClean="0"/>
              <a:t>12/06/2015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3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547815" y="2352428"/>
            <a:ext cx="955897" cy="307777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MON1</a:t>
            </a:r>
            <a:endParaRPr lang="en-GB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503713" y="2352428"/>
            <a:ext cx="1011774" cy="307777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MON2</a:t>
            </a:r>
            <a:endParaRPr lang="en-GB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547814" y="1952318"/>
            <a:ext cx="1967671" cy="40011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UPSTREAM</a:t>
            </a:r>
            <a:endParaRPr lang="en-GB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118261" y="4880708"/>
            <a:ext cx="1967670" cy="307777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MON3</a:t>
            </a:r>
            <a:endParaRPr lang="en-GB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118260" y="4480598"/>
            <a:ext cx="1967671" cy="40011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DOWNSTREAM</a:t>
            </a:r>
            <a:endParaRPr lang="en-GB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8076461" y="2829169"/>
            <a:ext cx="1031631" cy="523220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bg1"/>
                </a:solidFill>
              </a:rPr>
              <a:t>TL1</a:t>
            </a:r>
            <a:endParaRPr lang="en-GB" sz="2800" b="1" dirty="0">
              <a:solidFill>
                <a:schemeClr val="bg1"/>
              </a:solidFill>
            </a:endParaRPr>
          </a:p>
        </p:txBody>
      </p:sp>
      <p:cxnSp>
        <p:nvCxnSpPr>
          <p:cNvPr id="17" name="Straight Arrow Connector 16"/>
          <p:cNvCxnSpPr>
            <a:stCxn id="15" idx="0"/>
          </p:cNvCxnSpPr>
          <p:nvPr/>
        </p:nvCxnSpPr>
        <p:spPr>
          <a:xfrm flipV="1">
            <a:off x="8592277" y="1600200"/>
            <a:ext cx="895600" cy="1228969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5" idx="1"/>
          </p:cNvCxnSpPr>
          <p:nvPr/>
        </p:nvCxnSpPr>
        <p:spPr>
          <a:xfrm flipH="1">
            <a:off x="7338646" y="3090779"/>
            <a:ext cx="737815" cy="12134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076461" y="3352389"/>
            <a:ext cx="1031631" cy="276999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R56 = 0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112000" y="4626708"/>
            <a:ext cx="1297354" cy="654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4711832" y="5280818"/>
            <a:ext cx="1031631" cy="523220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bg1"/>
                </a:solidFill>
              </a:rPr>
              <a:t>TL2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11832" y="5804038"/>
            <a:ext cx="1031631" cy="276999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R56 = -0.2</a:t>
            </a:r>
            <a:endParaRPr lang="en-GB" sz="1200" b="1" dirty="0">
              <a:solidFill>
                <a:schemeClr val="bg1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5743463" y="5726979"/>
            <a:ext cx="1227860" cy="35405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4401292" y="4235938"/>
            <a:ext cx="826356" cy="1046235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9970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Different Correlation/Jitter Calculations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A656-96D9-40D4-9C29-F77CBC409FFF}" type="datetime1">
              <a:rPr lang="en-GB" smtClean="0"/>
              <a:t>12/06/2015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4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7327" y="1297359"/>
            <a:ext cx="390725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/>
              <a:t>Pulse Mean</a:t>
            </a:r>
          </a:p>
          <a:p>
            <a:pPr algn="ctr"/>
            <a:endParaRPr lang="en-GB" b="1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Take the mean pulse phase for each trigger: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Jitter in pulse mean for each monitor.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Correlation between pulse means.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Lowest </a:t>
            </a:r>
            <a:r>
              <a:rPr lang="en-GB" dirty="0"/>
              <a:t>downstream jitter 2014: 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~1.4 </a:t>
            </a:r>
            <a:r>
              <a:rPr lang="en-GB" dirty="0"/>
              <a:t>degrees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b="1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4001911" y="1298417"/>
            <a:ext cx="429021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/>
              <a:t>Per Sample</a:t>
            </a:r>
            <a:endParaRPr lang="en-GB" dirty="0" smtClean="0"/>
          </a:p>
          <a:p>
            <a:pPr algn="ctr"/>
            <a:endParaRPr lang="en-GB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Take the phase at each sample in each trigger: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Jitter for each sample no. for each monitor.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Correlation vs. sample no. along the pulse.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Lowest downstream jitter 2014: ~1.7 degrees (mean sample jitter).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237414" y="1313054"/>
            <a:ext cx="390725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/>
              <a:t>Pulse Shape</a:t>
            </a:r>
          </a:p>
          <a:p>
            <a:pPr algn="ctr"/>
            <a:endParaRPr lang="en-GB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 one trigger, correlate the phase at each sample no. between monitors.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One correlation per trigger.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Correlation in pulse shape vs. trigger.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231" y="4117387"/>
            <a:ext cx="3104504" cy="232671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04" y="4093690"/>
            <a:ext cx="3104504" cy="232671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617" y="4406742"/>
            <a:ext cx="2363055" cy="177102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388448" y="6250419"/>
            <a:ext cx="12250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Time [Pulse no.]</a:t>
            </a:r>
            <a:endParaRPr lang="en-GB" sz="11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-701" y="5094982"/>
            <a:ext cx="11865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Phase [degrees]</a:t>
            </a:r>
            <a:endParaRPr lang="en-GB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944184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In each </a:t>
            </a:r>
            <a:r>
              <a:rPr lang="en-GB" dirty="0" smtClean="0">
                <a:solidFill>
                  <a:srgbClr val="FF0000"/>
                </a:solidFill>
              </a:rPr>
              <a:t>trigger</a:t>
            </a:r>
            <a:r>
              <a:rPr lang="en-GB" dirty="0" smtClean="0"/>
              <a:t> (0.8 Hz): one beam </a:t>
            </a:r>
            <a:r>
              <a:rPr lang="en-GB" dirty="0" smtClean="0">
                <a:solidFill>
                  <a:srgbClr val="FF0000"/>
                </a:solidFill>
              </a:rPr>
              <a:t>pulse</a:t>
            </a:r>
            <a:r>
              <a:rPr lang="en-GB" dirty="0" smtClean="0"/>
              <a:t> (up to 1.2 us long), acquire 500 </a:t>
            </a:r>
            <a:r>
              <a:rPr lang="en-GB" dirty="0" smtClean="0">
                <a:solidFill>
                  <a:srgbClr val="FF0000"/>
                </a:solidFill>
              </a:rPr>
              <a:t>samples</a:t>
            </a:r>
            <a:r>
              <a:rPr lang="en-GB" dirty="0" smtClean="0"/>
              <a:t> (4ns/sample) from each monitor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814" y="4406742"/>
            <a:ext cx="2686803" cy="2013664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>
          <a:xfrm flipH="1">
            <a:off x="8286588" y="1380123"/>
            <a:ext cx="2767" cy="27135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7061891" y="4088050"/>
            <a:ext cx="1223314" cy="4581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7044046" y="4546232"/>
            <a:ext cx="7630" cy="19657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917016" y="1374483"/>
            <a:ext cx="10215" cy="50696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526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R56 in TL1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93801"/>
            <a:ext cx="10972800" cy="5152291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R56: Transfer matrix coefficient relating energy and phase:</a:t>
            </a:r>
          </a:p>
          <a:p>
            <a:pPr lvl="1"/>
            <a:r>
              <a:rPr lang="en-GB" dirty="0" smtClean="0"/>
              <a:t>Non-zero R56 means energy jitter is transformed in to phase jitter.</a:t>
            </a:r>
          </a:p>
          <a:p>
            <a:pPr lvl="1"/>
            <a:r>
              <a:rPr lang="en-GB" dirty="0" smtClean="0"/>
              <a:t>For phase feedforward, R56 between upstream and downstream monitors should be zero.</a:t>
            </a:r>
          </a:p>
          <a:p>
            <a:endParaRPr lang="en-GB" dirty="0" smtClean="0"/>
          </a:p>
          <a:p>
            <a:r>
              <a:rPr lang="en-GB" dirty="0" smtClean="0"/>
              <a:t>Optics could not be found with non-zero R56 in the correction chicane (TL2).</a:t>
            </a:r>
          </a:p>
          <a:p>
            <a:pPr lvl="1"/>
            <a:r>
              <a:rPr lang="en-GB" dirty="0" smtClean="0"/>
              <a:t>To reduce energy component in the downstream phase we introduce positive R56 in TL1 to compensate for negative R56 in TL2.</a:t>
            </a:r>
          </a:p>
          <a:p>
            <a:pPr lvl="1"/>
            <a:endParaRPr lang="en-GB" dirty="0"/>
          </a:p>
          <a:p>
            <a:r>
              <a:rPr lang="en-GB" dirty="0" smtClean="0"/>
              <a:t>From the model expect R56 ~= 0.3m in TL1 to be optimal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Caveat: Before switching to the mechanical shifter downstream, which changed the observed correlations etc.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A656-96D9-40D4-9C29-F77CBC409FFF}" type="datetime1">
              <a:rPr lang="en-GB" smtClean="0"/>
              <a:t>12/06/2015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0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A656-96D9-40D4-9C29-F77CBC409FFF}" type="datetime1">
              <a:rPr lang="en-GB" smtClean="0"/>
              <a:t>12/06/2015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62" y="1630230"/>
            <a:ext cx="5225248" cy="40039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793" y="1614597"/>
            <a:ext cx="5225248" cy="40039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2890" y="1302398"/>
            <a:ext cx="4727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u="sng" dirty="0" smtClean="0"/>
              <a:t>Downstream Phase Jitter vs. Residual R56</a:t>
            </a:r>
            <a:endParaRPr lang="en-GB" b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6083067" y="1286765"/>
            <a:ext cx="5764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u="sng" dirty="0" smtClean="0"/>
              <a:t>Upstream-Downstream Correlation vs. Residual R56</a:t>
            </a:r>
            <a:endParaRPr lang="en-GB" b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1379890" y="5772301"/>
            <a:ext cx="9659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R56 needs to be controlled at the 5cm level to achieve 0.2 degrees downstream jitter with the feedforward system.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8902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Mean Pulse Phase for Different R56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372" y="944713"/>
            <a:ext cx="5693193" cy="426684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A656-96D9-40D4-9C29-F77CBC409FFF}" type="datetime1">
              <a:rPr lang="en-GB" smtClean="0"/>
              <a:t>12/06/2015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7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15" y="951701"/>
            <a:ext cx="5693193" cy="426684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39446" y="5518322"/>
            <a:ext cx="7500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Downstream phase: cluster with R56&gt;=0.5 have much flatter phase.</a:t>
            </a:r>
            <a:endParaRPr lang="en-GB" dirty="0"/>
          </a:p>
        </p:txBody>
      </p:sp>
      <p:sp>
        <p:nvSpPr>
          <p:cNvPr id="19" name="Left Bracket 18"/>
          <p:cNvSpPr/>
          <p:nvPr/>
        </p:nvSpPr>
        <p:spPr>
          <a:xfrm>
            <a:off x="6455509" y="3430953"/>
            <a:ext cx="203200" cy="257908"/>
          </a:xfrm>
          <a:prstGeom prst="leftBracket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Left Bracket 19"/>
          <p:cNvSpPr/>
          <p:nvPr/>
        </p:nvSpPr>
        <p:spPr>
          <a:xfrm flipH="1">
            <a:off x="9627254" y="2653322"/>
            <a:ext cx="203200" cy="257908"/>
          </a:xfrm>
          <a:prstGeom prst="leftBracket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243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Jitter for Different R56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A656-96D9-40D4-9C29-F77CBC409FFF}" type="datetime1">
              <a:rPr lang="en-GB" smtClean="0"/>
              <a:t>12/06/2015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781" y="940661"/>
            <a:ext cx="4534312" cy="33983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0661"/>
            <a:ext cx="4534312" cy="33983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051" y="1324036"/>
            <a:ext cx="3686949" cy="27632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67630" y="4570701"/>
            <a:ext cx="705674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Upstream jitter unusually high in R56=0 data set.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Cluster of low jitter points with R56 &gt;= 0.50.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Small variation because they’re close to the optimal point?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OR – something else changed during this time?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8594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</a:t>
            </a:r>
            <a:r>
              <a:rPr lang="en-GB" dirty="0" smtClean="0"/>
              <a:t>Correlation </a:t>
            </a:r>
            <a:r>
              <a:rPr lang="en-GB" dirty="0" smtClean="0"/>
              <a:t>for Different R56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" y="948317"/>
            <a:ext cx="4636897" cy="347519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A656-96D9-40D4-9C29-F77CBC409FFF}" type="datetime1">
              <a:rPr lang="en-GB" smtClean="0"/>
              <a:t>12/06/2015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9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067" y="948317"/>
            <a:ext cx="4558164" cy="341618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62892" y="4815616"/>
            <a:ext cx="994374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Correlation between upstream monitors is poor in general (except R56=0 data set).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Upstream-Downstream correlation decreases with increasing R56.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Smaller phase jitter with larger R56…</a:t>
            </a:r>
            <a:r>
              <a:rPr lang="en-GB" dirty="0"/>
              <a:t> </a:t>
            </a:r>
            <a:r>
              <a:rPr lang="en-GB" dirty="0" smtClean="0"/>
              <a:t>but not convinced that is the whole explanation.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849" y="1297742"/>
            <a:ext cx="3870151" cy="290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40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oberts_LCWS14_PhaseFeedforwardCTF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Roberts_PhaseFeedforwardCTF3_CWS2015</Template>
  <TotalTime>287</TotalTime>
  <Words>868</Words>
  <Application>Microsoft Office PowerPoint</Application>
  <PresentationFormat>Widescreen</PresentationFormat>
  <Paragraphs>147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Gulim</vt:lpstr>
      <vt:lpstr>Aharoni</vt:lpstr>
      <vt:lpstr>Arial</vt:lpstr>
      <vt:lpstr>Calibri</vt:lpstr>
      <vt:lpstr>Franklin Gothic Heavy</vt:lpstr>
      <vt:lpstr>Kalinga</vt:lpstr>
      <vt:lpstr>Trebuchet MS</vt:lpstr>
      <vt:lpstr>Roberts_LCWS14_PhaseFeedforwardCTF3</vt:lpstr>
      <vt:lpstr>Results from April Data Analysis: R56 scan and Feedforward runs</vt:lpstr>
      <vt:lpstr>Contents of April Data</vt:lpstr>
      <vt:lpstr>CTF3 Phase Feedforward Layout</vt:lpstr>
      <vt:lpstr>Different Correlation/Jitter Calculations</vt:lpstr>
      <vt:lpstr>R56 in TL1</vt:lpstr>
      <vt:lpstr>Simulations</vt:lpstr>
      <vt:lpstr>Mean Pulse Phase for Different R56</vt:lpstr>
      <vt:lpstr>Phase Jitter for Different R56</vt:lpstr>
      <vt:lpstr>Phase Correlation for Different R56</vt:lpstr>
      <vt:lpstr>BPM Correlation for Different R56</vt:lpstr>
      <vt:lpstr>Pulse Shape Correlation Different R56</vt:lpstr>
      <vt:lpstr>Feedforward Attempts</vt:lpstr>
      <vt:lpstr>Feedforward Run: 30th April, 18:03</vt:lpstr>
      <vt:lpstr>Feedforward Run: 30th April, 18:27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 Roberts</dc:creator>
  <cp:lastModifiedBy>Jack Roberts</cp:lastModifiedBy>
  <cp:revision>47</cp:revision>
  <dcterms:created xsi:type="dcterms:W3CDTF">2015-06-11T15:07:42Z</dcterms:created>
  <dcterms:modified xsi:type="dcterms:W3CDTF">2015-06-12T08:47:33Z</dcterms:modified>
</cp:coreProperties>
</file>