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0"/>
  </p:notesMasterIdLst>
  <p:handoutMasterIdLst>
    <p:handoutMasterId r:id="rId21"/>
  </p:handoutMasterIdLst>
  <p:sldIdLst>
    <p:sldId id="319" r:id="rId2"/>
    <p:sldId id="318" r:id="rId3"/>
    <p:sldId id="320" r:id="rId4"/>
    <p:sldId id="322" r:id="rId5"/>
    <p:sldId id="321" r:id="rId6"/>
    <p:sldId id="334" r:id="rId7"/>
    <p:sldId id="323" r:id="rId8"/>
    <p:sldId id="335" r:id="rId9"/>
    <p:sldId id="324" r:id="rId10"/>
    <p:sldId id="325" r:id="rId11"/>
    <p:sldId id="327" r:id="rId12"/>
    <p:sldId id="328" r:id="rId13"/>
    <p:sldId id="326" r:id="rId14"/>
    <p:sldId id="329" r:id="rId15"/>
    <p:sldId id="331" r:id="rId16"/>
    <p:sldId id="332" r:id="rId17"/>
    <p:sldId id="333" r:id="rId18"/>
    <p:sldId id="33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92AAD"/>
    <a:srgbClr val="DED9E8"/>
    <a:srgbClr val="EF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81" autoAdjust="0"/>
    <p:restoredTop sz="91509" autoAdjust="0"/>
  </p:normalViewPr>
  <p:slideViewPr>
    <p:cSldViewPr snapToObjects="1">
      <p:cViewPr>
        <p:scale>
          <a:sx n="100" d="100"/>
          <a:sy n="100" d="100"/>
        </p:scale>
        <p:origin x="-36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197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4E335-0CEC-0349-9AD0-F166F8C905B5}" type="datetimeFigureOut">
              <a:rPr lang="en-US" smtClean="0"/>
              <a:t>26/06/15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DC1B6-4CAF-4440-B2C9-FF458564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86E3-73B1-D243-94A4-667AA841BEF1}" type="datetimeFigureOut">
              <a:rPr lang="en-US" smtClean="0"/>
              <a:t>26/06/15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D4526-F213-6945-A73E-9CC6B360E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31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26 June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26 June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Talitha Bromwich - Friday, 26 June 2015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26 June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26 June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26 June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26 June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26 June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26 June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10287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4864"/>
            <a:ext cx="8229600" cy="4272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4048" y="188640"/>
            <a:ext cx="936104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 i="0">
                <a:solidFill>
                  <a:srgbClr val="FFFFFF"/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1676110" y="188640"/>
            <a:ext cx="5704202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i="0" kern="1200">
                <a:solidFill>
                  <a:srgbClr val="FFFFFF"/>
                </a:solidFill>
                <a:latin typeface="Helvetica"/>
                <a:ea typeface="+mn-ea"/>
                <a:cs typeface="Helvetic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FONT </a:t>
            </a:r>
            <a:r>
              <a:rPr lang="en-US" dirty="0" smtClean="0"/>
              <a:t>GROUP MEETING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907704" y="1484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b="0" i="0" kern="1200" spc="-100" baseline="0">
          <a:solidFill>
            <a:schemeClr val="tx2"/>
          </a:solidFill>
          <a:latin typeface="Helvetica Light"/>
          <a:ea typeface="+mj-ea"/>
          <a:cs typeface="Helvetica Light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b="0" i="0" kern="1200">
          <a:solidFill>
            <a:schemeClr val="tx1"/>
          </a:solidFill>
          <a:latin typeface="Helvetica Light"/>
          <a:ea typeface="+mn-ea"/>
          <a:cs typeface="Helvetica Light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b="0" i="0" kern="1200">
          <a:solidFill>
            <a:schemeClr val="tx1"/>
          </a:solidFill>
          <a:latin typeface="Helvetica Light"/>
          <a:ea typeface="+mn-ea"/>
          <a:cs typeface="Helvetica Light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b="0" i="0" kern="1200">
          <a:solidFill>
            <a:schemeClr val="tx1"/>
          </a:solidFill>
          <a:latin typeface="Helvetica Light"/>
          <a:ea typeface="+mn-ea"/>
          <a:cs typeface="Helvetica Light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b="0" i="0" kern="1200">
          <a:solidFill>
            <a:schemeClr val="tx1"/>
          </a:solidFill>
          <a:latin typeface="Helvetica Light"/>
          <a:ea typeface="+mn-ea"/>
          <a:cs typeface="Helvetica Light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b="0" i="0" kern="1200" baseline="0">
          <a:solidFill>
            <a:schemeClr val="tx1"/>
          </a:solidFill>
          <a:latin typeface="Helvetica Light"/>
          <a:ea typeface="+mn-ea"/>
          <a:cs typeface="Helvetica Light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ATF </a:t>
            </a:r>
            <a:r>
              <a:rPr lang="en-US" dirty="0" err="1" smtClean="0"/>
              <a:t>june</a:t>
            </a:r>
            <a:r>
              <a:rPr lang="en-US" dirty="0" smtClean="0"/>
              <a:t>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Neven</a:t>
            </a:r>
            <a:r>
              <a:rPr lang="en-US" dirty="0" smtClean="0"/>
              <a:t> &amp; Talitha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02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19/</a:t>
            </a:r>
            <a:r>
              <a:rPr lang="en-US" dirty="0"/>
              <a:t>6 </a:t>
            </a:r>
            <a:r>
              <a:rPr lang="en-US" dirty="0" smtClean="0"/>
              <a:t>Fri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507288" cy="4056112"/>
          </a:xfrm>
        </p:spPr>
        <p:txBody>
          <a:bodyPr>
            <a:normAutofit/>
          </a:bodyPr>
          <a:lstStyle/>
          <a:p>
            <a:r>
              <a:rPr lang="en-US" sz="1800" dirty="0"/>
              <a:t>High-beta (100x1000) optics.</a:t>
            </a:r>
          </a:p>
          <a:p>
            <a:endParaRPr lang="en-US" sz="1800" dirty="0"/>
          </a:p>
          <a:p>
            <a:r>
              <a:rPr lang="en-US" sz="1800" dirty="0"/>
              <a:t>Charge </a:t>
            </a:r>
            <a:r>
              <a:rPr lang="en-US" sz="1800" dirty="0" smtClean="0"/>
              <a:t>0.3 </a:t>
            </a:r>
            <a:r>
              <a:rPr lang="en-US" sz="1800" dirty="0"/>
              <a:t>x </a:t>
            </a:r>
            <a:r>
              <a:rPr lang="en-US" sz="1800" dirty="0" smtClean="0"/>
              <a:t>10</a:t>
            </a:r>
            <a:r>
              <a:rPr lang="en-US" sz="1800" baseline="30000" dirty="0" smtClean="0"/>
              <a:t>10 </a:t>
            </a:r>
            <a:r>
              <a:rPr lang="en-US" sz="1800" dirty="0" smtClean="0"/>
              <a:t>and 0.6 </a:t>
            </a:r>
            <a:r>
              <a:rPr lang="en-US" sz="1800" dirty="0"/>
              <a:t>x </a:t>
            </a:r>
            <a:r>
              <a:rPr lang="en-US" sz="1800" dirty="0" smtClean="0"/>
              <a:t>10</a:t>
            </a:r>
            <a:r>
              <a:rPr lang="en-US" sz="1800" baseline="30000" dirty="0" smtClean="0"/>
              <a:t>10</a:t>
            </a:r>
            <a:r>
              <a:rPr lang="en-US" sz="1800" dirty="0" smtClean="0"/>
              <a:t>.</a:t>
            </a:r>
            <a:endParaRPr lang="en-US" sz="1800" baseline="30000" dirty="0"/>
          </a:p>
          <a:p>
            <a:endParaRPr lang="en-US" sz="1800" baseline="30000" dirty="0"/>
          </a:p>
          <a:p>
            <a:r>
              <a:rPr lang="en-US" sz="1800" dirty="0"/>
              <a:t>3 BPM resolution studies </a:t>
            </a:r>
            <a:r>
              <a:rPr lang="en-US" sz="1800" dirty="0" smtClean="0"/>
              <a:t>with C-band BPF </a:t>
            </a:r>
            <a:r>
              <a:rPr lang="en-US" sz="1800" dirty="0"/>
              <a:t>in X and </a:t>
            </a:r>
            <a:r>
              <a:rPr lang="en-US" sz="1800" dirty="0" smtClean="0"/>
              <a:t>Y</a:t>
            </a:r>
            <a:r>
              <a:rPr lang="en-US" sz="1800" dirty="0"/>
              <a:t> </a:t>
            </a:r>
            <a:r>
              <a:rPr lang="en-US" sz="1800" dirty="0" smtClean="0"/>
              <a:t>at different attenuations.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315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BPF – 2m delay cables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111" y="2183158"/>
            <a:ext cx="5585049" cy="4188787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300192" y="2348880"/>
            <a:ext cx="2386608" cy="391209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Signals out of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stage going into detector.</a:t>
            </a:r>
          </a:p>
          <a:p>
            <a:endParaRPr lang="en-US" sz="1800" dirty="0"/>
          </a:p>
          <a:p>
            <a:r>
              <a:rPr lang="en-US" sz="1800" dirty="0" smtClean="0"/>
              <a:t>IPC(X)</a:t>
            </a:r>
          </a:p>
          <a:p>
            <a:endParaRPr lang="en-US" sz="1800" dirty="0" smtClean="0"/>
          </a:p>
          <a:p>
            <a:r>
              <a:rPr lang="en-US" sz="1800" dirty="0" smtClean="0"/>
              <a:t>Ref(X)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46" y="2186482"/>
            <a:ext cx="5545213" cy="415891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087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714 MHz BPF on 2</a:t>
            </a:r>
            <a:r>
              <a:rPr lang="en-US" baseline="30000" dirty="0" smtClean="0"/>
              <a:t>nd</a:t>
            </a:r>
            <a:r>
              <a:rPr lang="en-US" dirty="0" smtClean="0"/>
              <a:t> stage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111" y="2183158"/>
            <a:ext cx="5585049" cy="4188787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300192" y="2348880"/>
            <a:ext cx="2386608" cy="3912096"/>
          </a:xfrm>
        </p:spPr>
        <p:txBody>
          <a:bodyPr>
            <a:normAutofit/>
          </a:bodyPr>
          <a:lstStyle/>
          <a:p>
            <a:r>
              <a:rPr lang="en-US" sz="1800" dirty="0"/>
              <a:t>Signals out of 2</a:t>
            </a:r>
            <a:r>
              <a:rPr lang="en-US" sz="1800" baseline="30000" dirty="0"/>
              <a:t>nd</a:t>
            </a:r>
            <a:r>
              <a:rPr lang="en-US" sz="1800" dirty="0"/>
              <a:t> stage going into detector.</a:t>
            </a:r>
          </a:p>
          <a:p>
            <a:endParaRPr lang="en-US" sz="1800" dirty="0"/>
          </a:p>
          <a:p>
            <a:r>
              <a:rPr lang="en-US" sz="1800" dirty="0"/>
              <a:t>IPC(X)</a:t>
            </a:r>
          </a:p>
          <a:p>
            <a:endParaRPr lang="en-US" sz="1800" dirty="0"/>
          </a:p>
          <a:p>
            <a:r>
              <a:rPr lang="en-US" sz="1800" dirty="0"/>
              <a:t>Ref(X)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8" y="2183157"/>
            <a:ext cx="5554961" cy="416622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64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C-band BPF before 1</a:t>
            </a:r>
            <a:r>
              <a:rPr lang="en-US" baseline="30000" dirty="0" smtClean="0"/>
              <a:t>st</a:t>
            </a:r>
            <a:r>
              <a:rPr lang="en-US" dirty="0" smtClean="0"/>
              <a:t> stage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111" y="2183158"/>
            <a:ext cx="5585049" cy="4188787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300192" y="2348880"/>
            <a:ext cx="2386608" cy="391209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Signals out of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stage going into detector.</a:t>
            </a:r>
          </a:p>
          <a:p>
            <a:endParaRPr lang="en-US" sz="1800" dirty="0"/>
          </a:p>
          <a:p>
            <a:r>
              <a:rPr lang="en-US" sz="1800" dirty="0" smtClean="0"/>
              <a:t>IPC(X)</a:t>
            </a:r>
          </a:p>
          <a:p>
            <a:endParaRPr lang="en-US" sz="1800" dirty="0" smtClean="0"/>
          </a:p>
          <a:p>
            <a:r>
              <a:rPr lang="en-US" sz="1800" dirty="0" smtClean="0"/>
              <a:t>Ref(X)</a:t>
            </a: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2183157"/>
            <a:ext cx="5554961" cy="416622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112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2119" y="1268760"/>
            <a:ext cx="3034679" cy="990600"/>
          </a:xfrm>
        </p:spPr>
        <p:txBody>
          <a:bodyPr/>
          <a:lstStyle/>
          <a:p>
            <a:pPr algn="r"/>
            <a:r>
              <a:rPr lang="en-US" dirty="0" smtClean="0"/>
              <a:t>IPA(Y)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292080" y="1412776"/>
            <a:ext cx="3600400" cy="50405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 BPF</a:t>
            </a:r>
            <a:br>
              <a:rPr lang="en-US" sz="1800" dirty="0" smtClean="0"/>
            </a:br>
            <a:r>
              <a:rPr lang="en-US" sz="1800" dirty="0" smtClean="0"/>
              <a:t>0dB</a:t>
            </a:r>
            <a:br>
              <a:rPr lang="en-US" sz="1800" dirty="0" smtClean="0"/>
            </a:br>
            <a:r>
              <a:rPr lang="en-US" sz="1800" dirty="0" smtClean="0"/>
              <a:t>0.7 </a:t>
            </a:r>
            <a:r>
              <a:rPr lang="en-US" sz="1800" dirty="0"/>
              <a:t>x </a:t>
            </a:r>
            <a:r>
              <a:rPr lang="en-US" sz="1800" dirty="0" smtClean="0"/>
              <a:t>10</a:t>
            </a:r>
            <a:r>
              <a:rPr lang="en-US" sz="1800" baseline="30000" dirty="0" smtClean="0"/>
              <a:t>10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714 MHz BPF on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stage</a:t>
            </a:r>
            <a:br>
              <a:rPr lang="en-US" sz="1800" dirty="0" smtClean="0"/>
            </a:br>
            <a:r>
              <a:rPr lang="en-US" sz="1800" dirty="0" smtClean="0"/>
              <a:t>0dB</a:t>
            </a:r>
            <a:br>
              <a:rPr lang="en-US" sz="1800" dirty="0" smtClean="0"/>
            </a:br>
            <a:r>
              <a:rPr lang="en-US" sz="1800" dirty="0" smtClean="0"/>
              <a:t>0.7 </a:t>
            </a:r>
            <a:r>
              <a:rPr lang="en-US" sz="1800" dirty="0"/>
              <a:t>x 10</a:t>
            </a:r>
            <a:r>
              <a:rPr lang="en-US" sz="1800" baseline="30000" dirty="0"/>
              <a:t>10</a:t>
            </a:r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C-band filter before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stage</a:t>
            </a:r>
            <a:br>
              <a:rPr lang="en-US" sz="1800" dirty="0" smtClean="0"/>
            </a:br>
            <a:r>
              <a:rPr lang="en-US" sz="1800" dirty="0" smtClean="0"/>
              <a:t>0dB</a:t>
            </a:r>
            <a:br>
              <a:rPr lang="en-US" sz="1800" dirty="0" smtClean="0"/>
            </a:br>
            <a:r>
              <a:rPr lang="en-US" sz="1800" dirty="0" smtClean="0"/>
              <a:t>0.3 x 10</a:t>
            </a:r>
            <a:r>
              <a:rPr lang="en-US" sz="1800" baseline="30000" dirty="0" smtClean="0"/>
              <a:t>10</a:t>
            </a:r>
          </a:p>
          <a:p>
            <a:endParaRPr lang="en-US" sz="1800" baseline="30000" dirty="0"/>
          </a:p>
          <a:p>
            <a:endParaRPr lang="en-US" sz="1800" baseline="30000" dirty="0"/>
          </a:p>
        </p:txBody>
      </p:sp>
      <p:pic>
        <p:nvPicPr>
          <p:cNvPr id="3" name="Picture 2" descr="Screen Shot 2015-06-25 at 19.27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68" y="1124744"/>
            <a:ext cx="4504309" cy="1536943"/>
          </a:xfrm>
          <a:prstGeom prst="rect">
            <a:avLst/>
          </a:prstGeom>
        </p:spPr>
      </p:pic>
      <p:pic>
        <p:nvPicPr>
          <p:cNvPr id="7" name="Picture 6" descr="Screen Shot 2015-06-25 at 19.26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04" y="4674263"/>
            <a:ext cx="4631928" cy="1851081"/>
          </a:xfrm>
          <a:prstGeom prst="rect">
            <a:avLst/>
          </a:prstGeom>
        </p:spPr>
      </p:pic>
      <p:pic>
        <p:nvPicPr>
          <p:cNvPr id="9" name="Picture 8" descr="Screen Shot 2015-06-26 at 13.17.2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68" y="2806975"/>
            <a:ext cx="4587280" cy="170214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34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Jitter </a:t>
            </a:r>
            <a:r>
              <a:rPr lang="en-US" dirty="0" err="1" smtClean="0"/>
              <a:t>vs</a:t>
            </a:r>
            <a:r>
              <a:rPr lang="en-US" dirty="0" smtClean="0"/>
              <a:t> Attenuation IPA(Y)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2348880"/>
            <a:ext cx="4047232" cy="3035424"/>
          </a:xfrm>
          <a:prstGeom prst="rect">
            <a:avLst/>
          </a:prstGeom>
        </p:spPr>
      </p:pic>
      <p:pic>
        <p:nvPicPr>
          <p:cNvPr id="6" name="Picture 5" descr="IPAc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348880"/>
            <a:ext cx="4047397" cy="3035548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5654328"/>
            <a:ext cx="5904656" cy="1241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C-band BPF before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stage</a:t>
            </a:r>
          </a:p>
          <a:p>
            <a:r>
              <a:rPr lang="en-US" sz="1800" dirty="0" smtClean="0"/>
              <a:t>0.3 x 10</a:t>
            </a:r>
            <a:r>
              <a:rPr lang="en-US" sz="1800" baseline="30000" dirty="0" smtClean="0"/>
              <a:t>10</a:t>
            </a:r>
            <a:endParaRPr lang="en-US" sz="1800" baseline="30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30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Jitter </a:t>
            </a:r>
            <a:r>
              <a:rPr lang="en-US" dirty="0" err="1" smtClean="0"/>
              <a:t>vs</a:t>
            </a:r>
            <a:r>
              <a:rPr lang="en-US" dirty="0" smtClean="0"/>
              <a:t> Attenuation IPB(Y)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48880"/>
            <a:ext cx="4047397" cy="30355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96" y="2353692"/>
            <a:ext cx="4047232" cy="303542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55576" y="5654328"/>
            <a:ext cx="5904656" cy="1241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C-band BPF before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stage</a:t>
            </a:r>
          </a:p>
          <a:p>
            <a:r>
              <a:rPr lang="en-US" sz="1800" dirty="0" smtClean="0"/>
              <a:t>0.3 x 10</a:t>
            </a:r>
            <a:r>
              <a:rPr lang="en-US" sz="1800" baseline="30000" dirty="0" smtClean="0"/>
              <a:t>10</a:t>
            </a:r>
            <a:endParaRPr lang="en-US" sz="1800" baseline="30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4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Jitter </a:t>
            </a:r>
            <a:r>
              <a:rPr lang="en-US" dirty="0" err="1" smtClean="0"/>
              <a:t>vs</a:t>
            </a:r>
            <a:r>
              <a:rPr lang="en-US" dirty="0" smtClean="0"/>
              <a:t> Attenuation IPC(Y)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348880"/>
            <a:ext cx="4047397" cy="30355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4" y="2357760"/>
            <a:ext cx="4047232" cy="303542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55576" y="5654328"/>
            <a:ext cx="5904656" cy="1241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C-band BPF before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stage</a:t>
            </a:r>
          </a:p>
          <a:p>
            <a:r>
              <a:rPr lang="en-US" sz="1800" dirty="0" smtClean="0"/>
              <a:t>0.3 x 10</a:t>
            </a:r>
            <a:r>
              <a:rPr lang="en-US" sz="1800" baseline="30000" dirty="0" smtClean="0"/>
              <a:t>10</a:t>
            </a:r>
            <a:endParaRPr lang="en-US" sz="1800" baseline="30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809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Resolution </a:t>
            </a:r>
            <a:r>
              <a:rPr lang="en-US" dirty="0" err="1" smtClean="0"/>
              <a:t>vs</a:t>
            </a:r>
            <a:r>
              <a:rPr lang="en-US" dirty="0" smtClean="0"/>
              <a:t> Attenuation in 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76872"/>
            <a:ext cx="5472608" cy="4104456"/>
          </a:xfrm>
          <a:prstGeom prst="rect">
            <a:avLst/>
          </a:prstGeom>
        </p:spPr>
      </p:pic>
      <p:pic>
        <p:nvPicPr>
          <p:cNvPr id="7" name="Picture 6" descr="Screen Shot 2015-06-25 at 20.38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722" y="4005808"/>
            <a:ext cx="3524077" cy="1304434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732240" y="3501380"/>
            <a:ext cx="2192447" cy="71933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Results for 0dB</a:t>
            </a:r>
            <a:endParaRPr lang="en-US" sz="1800" baseline="30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732240" y="2132856"/>
            <a:ext cx="2192447" cy="1241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C-band BPF before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stage</a:t>
            </a:r>
          </a:p>
          <a:p>
            <a:r>
              <a:rPr lang="en-US" sz="1800" dirty="0" smtClean="0"/>
              <a:t>0.3 x 10</a:t>
            </a:r>
            <a:r>
              <a:rPr lang="en-US" sz="1800" baseline="30000" dirty="0" smtClean="0"/>
              <a:t>10</a:t>
            </a:r>
            <a:endParaRPr lang="en-US" sz="1800" baseline="30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07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9/6 Tues Swing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10/6 Wed Swing (IPBSM)</a:t>
            </a:r>
          </a:p>
          <a:p>
            <a:r>
              <a:rPr lang="en-US" dirty="0" smtClean="0"/>
              <a:t>12/6 Fri Day</a:t>
            </a:r>
          </a:p>
          <a:p>
            <a:endParaRPr lang="en-US" dirty="0" smtClean="0"/>
          </a:p>
          <a:p>
            <a:r>
              <a:rPr lang="en-US" dirty="0" smtClean="0"/>
              <a:t>16/6 Tues Swing</a:t>
            </a:r>
          </a:p>
          <a:p>
            <a:r>
              <a:rPr lang="en-US" dirty="0" smtClean="0">
                <a:solidFill>
                  <a:srgbClr val="9C85C0"/>
                </a:solidFill>
              </a:rPr>
              <a:t>18/6 </a:t>
            </a:r>
            <a:r>
              <a:rPr lang="en-US" dirty="0" err="1" smtClean="0">
                <a:solidFill>
                  <a:srgbClr val="9C85C0"/>
                </a:solidFill>
              </a:rPr>
              <a:t>Thur</a:t>
            </a:r>
            <a:r>
              <a:rPr lang="en-US" dirty="0" smtClean="0">
                <a:solidFill>
                  <a:srgbClr val="9C85C0"/>
                </a:solidFill>
              </a:rPr>
              <a:t> Owl (</a:t>
            </a:r>
            <a:r>
              <a:rPr lang="en-US" dirty="0" err="1" smtClean="0">
                <a:solidFill>
                  <a:srgbClr val="9C85C0"/>
                </a:solidFill>
              </a:rPr>
              <a:t>Siwon’s</a:t>
            </a:r>
            <a:r>
              <a:rPr lang="en-US" dirty="0" smtClean="0">
                <a:solidFill>
                  <a:srgbClr val="9C85C0"/>
                </a:solidFill>
              </a:rPr>
              <a:t> shift)</a:t>
            </a:r>
          </a:p>
          <a:p>
            <a:r>
              <a:rPr lang="en-US" dirty="0" smtClean="0">
                <a:solidFill>
                  <a:srgbClr val="9C85C0"/>
                </a:solidFill>
              </a:rPr>
              <a:t>18/6 </a:t>
            </a:r>
            <a:r>
              <a:rPr lang="en-US" dirty="0" err="1" smtClean="0">
                <a:solidFill>
                  <a:srgbClr val="9C85C0"/>
                </a:solidFill>
              </a:rPr>
              <a:t>Thur</a:t>
            </a:r>
            <a:r>
              <a:rPr lang="en-US" dirty="0" smtClean="0">
                <a:solidFill>
                  <a:srgbClr val="9C85C0"/>
                </a:solidFill>
              </a:rPr>
              <a:t> Day (IPBSM)</a:t>
            </a:r>
          </a:p>
          <a:p>
            <a:r>
              <a:rPr lang="en-US" dirty="0" smtClean="0"/>
              <a:t>19/6 Fri Day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946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9/6 Tues Swing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98410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Tightened and checked all connections on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and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stage.</a:t>
            </a:r>
          </a:p>
          <a:p>
            <a:endParaRPr lang="en-US" sz="1800" dirty="0" smtClean="0"/>
          </a:p>
          <a:p>
            <a:r>
              <a:rPr lang="en-US" sz="1800" dirty="0" smtClean="0"/>
              <a:t>Note: no </a:t>
            </a:r>
            <a:r>
              <a:rPr lang="en-US" sz="1800" dirty="0"/>
              <a:t>longer a 150 MHz </a:t>
            </a:r>
            <a:r>
              <a:rPr lang="en-US" sz="1800" dirty="0" smtClean="0"/>
              <a:t>BPF or </a:t>
            </a:r>
            <a:r>
              <a:rPr lang="en-US" sz="1800" dirty="0"/>
              <a:t>amplifier before reference enters the </a:t>
            </a:r>
            <a:r>
              <a:rPr lang="en-US" sz="1800" dirty="0" smtClean="0"/>
              <a:t>limiter – this explains why no longer need for delay cables.</a:t>
            </a:r>
          </a:p>
          <a:p>
            <a:endParaRPr lang="en-US" sz="1800" dirty="0" smtClean="0"/>
          </a:p>
          <a:p>
            <a:r>
              <a:rPr lang="en-US" sz="1800" dirty="0" smtClean="0"/>
              <a:t>Checked dipole/ref phase with and without 714 MHz BPF on </a:t>
            </a:r>
            <a:br>
              <a:rPr lang="en-US" sz="1800" dirty="0" smtClean="0"/>
            </a:br>
            <a:r>
              <a:rPr lang="en-US" sz="1800" dirty="0" smtClean="0"/>
              <a:t>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stage – needs 2m delay cable without BPF.</a:t>
            </a:r>
          </a:p>
          <a:p>
            <a:endParaRPr lang="en-US" sz="1800" dirty="0" smtClean="0"/>
          </a:p>
          <a:p>
            <a:r>
              <a:rPr lang="en-US" sz="1800" dirty="0" smtClean="0"/>
              <a:t>Movers not working - re-launched IP BPM </a:t>
            </a:r>
            <a:r>
              <a:rPr lang="en-US" sz="1800" dirty="0"/>
              <a:t>m</a:t>
            </a:r>
            <a:r>
              <a:rPr lang="en-US" sz="1800" dirty="0" smtClean="0"/>
              <a:t>over system.</a:t>
            </a:r>
          </a:p>
          <a:p>
            <a:endParaRPr lang="en-US" sz="1800" dirty="0" smtClean="0"/>
          </a:p>
          <a:p>
            <a:r>
              <a:rPr lang="en-US" sz="1800" dirty="0" smtClean="0"/>
              <a:t>Bug in ATF IPBPM data-saving code – fixed later in week by ATF engineers.</a:t>
            </a:r>
            <a:endParaRPr lang="en-US" sz="1800" dirty="0"/>
          </a:p>
          <a:p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224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85C0"/>
                </a:solidFill>
              </a:rPr>
              <a:t>10/</a:t>
            </a:r>
            <a:r>
              <a:rPr lang="en-US" dirty="0">
                <a:solidFill>
                  <a:srgbClr val="9C85C0"/>
                </a:solidFill>
              </a:rPr>
              <a:t>6 </a:t>
            </a:r>
            <a:r>
              <a:rPr lang="en-US" dirty="0" smtClean="0">
                <a:solidFill>
                  <a:srgbClr val="9C85C0"/>
                </a:solidFill>
              </a:rPr>
              <a:t>Wed Swing (IPBSM) </a:t>
            </a:r>
            <a:endParaRPr lang="en-US" dirty="0">
              <a:solidFill>
                <a:srgbClr val="9C85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98410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Set up upstream feedback in 2-bunch mode using P1, P2 and P3 and FONT5 board #1.</a:t>
            </a:r>
          </a:p>
          <a:p>
            <a:endParaRPr lang="en-US" sz="1800" dirty="0" smtClean="0"/>
          </a:p>
          <a:p>
            <a:r>
              <a:rPr lang="en-US" sz="1800" dirty="0" smtClean="0"/>
              <a:t>Unable to kick beam – problem isolated to ZPULs.</a:t>
            </a:r>
            <a:endParaRPr lang="en-US" sz="1800" dirty="0"/>
          </a:p>
          <a:p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478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12/</a:t>
            </a:r>
            <a:r>
              <a:rPr lang="en-US" dirty="0"/>
              <a:t>6 </a:t>
            </a:r>
            <a:r>
              <a:rPr lang="en-US" dirty="0" smtClean="0"/>
              <a:t>Friday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0561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High</a:t>
            </a:r>
            <a:r>
              <a:rPr lang="en-US" sz="1800" dirty="0"/>
              <a:t>-beta </a:t>
            </a:r>
            <a:r>
              <a:rPr lang="en-US" sz="1800" dirty="0" smtClean="0"/>
              <a:t>(100x1000) optics.</a:t>
            </a:r>
          </a:p>
          <a:p>
            <a:endParaRPr lang="en-US" sz="1800" dirty="0"/>
          </a:p>
          <a:p>
            <a:r>
              <a:rPr lang="en-US" sz="1800" dirty="0" smtClean="0"/>
              <a:t>Charge 0.7 x 10</a:t>
            </a:r>
            <a:r>
              <a:rPr lang="en-US" sz="1800" baseline="30000" dirty="0" smtClean="0"/>
              <a:t>10</a:t>
            </a:r>
          </a:p>
          <a:p>
            <a:endParaRPr lang="en-US" sz="1800" baseline="30000" dirty="0" smtClean="0"/>
          </a:p>
          <a:p>
            <a:r>
              <a:rPr lang="en-US" sz="1800" dirty="0" smtClean="0"/>
              <a:t>3 BPM resolution studies without 714 MHz BPF in X and Y.</a:t>
            </a:r>
          </a:p>
          <a:p>
            <a:endParaRPr lang="en-US" sz="1800" dirty="0"/>
          </a:p>
          <a:p>
            <a:r>
              <a:rPr lang="en-US" sz="1800" dirty="0"/>
              <a:t>3 BPM resolution studies </a:t>
            </a:r>
            <a:r>
              <a:rPr lang="en-US" sz="1800" dirty="0" smtClean="0"/>
              <a:t>with </a:t>
            </a:r>
            <a:r>
              <a:rPr lang="en-US" sz="1800" dirty="0"/>
              <a:t>714 MHz BPF in X and Y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Discontinuities in mover calibrations – particularly in IPC - saturating? – need to analyze further to see if this data can be useful. </a:t>
            </a:r>
            <a:endParaRPr lang="en-US" sz="1800" dirty="0"/>
          </a:p>
          <a:p>
            <a:endParaRPr lang="en-US" sz="1800" baseline="30000" dirty="0" smtClean="0"/>
          </a:p>
          <a:p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84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3BPM resolution – no BPF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pic>
        <p:nvPicPr>
          <p:cNvPr id="7" name="Picture 6" descr="Screen Shot 2015-06-26 at 12.51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04864"/>
            <a:ext cx="4305300" cy="9271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292080" y="2057400"/>
            <a:ext cx="3682752" cy="122758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High</a:t>
            </a:r>
            <a:r>
              <a:rPr lang="en-US" sz="1800" dirty="0"/>
              <a:t>-beta </a:t>
            </a:r>
            <a:r>
              <a:rPr lang="en-US" sz="1800" dirty="0" smtClean="0"/>
              <a:t>(100x1000) optics.</a:t>
            </a:r>
            <a:endParaRPr lang="en-US" sz="1800" dirty="0"/>
          </a:p>
          <a:p>
            <a:r>
              <a:rPr lang="en-US" sz="1800" dirty="0" smtClean="0"/>
              <a:t>Charge 0.7 x 10</a:t>
            </a:r>
            <a:r>
              <a:rPr lang="en-US" sz="1800" baseline="30000" dirty="0" smtClean="0"/>
              <a:t>10</a:t>
            </a:r>
          </a:p>
          <a:p>
            <a:r>
              <a:rPr lang="en-US" sz="1800" dirty="0" smtClean="0"/>
              <a:t>Integration 55 to 62</a:t>
            </a:r>
          </a:p>
          <a:p>
            <a:endParaRPr lang="en-US" sz="1800" baseline="30000" dirty="0" smtClean="0"/>
          </a:p>
          <a:p>
            <a:endParaRPr lang="en-US" sz="1800" baseline="30000" dirty="0" smtClean="0"/>
          </a:p>
          <a:p>
            <a:endParaRPr lang="en-US" sz="1800" dirty="0" smtClean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9599" y="351852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kern="1200" spc="-100" baseline="0">
                <a:solidFill>
                  <a:schemeClr val="accent5">
                    <a:lumMod val="50000"/>
                  </a:schemeClr>
                </a:solidFill>
                <a:latin typeface="Helvetica Light"/>
                <a:ea typeface="+mj-ea"/>
                <a:cs typeface="Helvetica Light"/>
              </a:defRPr>
            </a:lvl1pPr>
          </a:lstStyle>
          <a:p>
            <a:r>
              <a:rPr lang="en-US" dirty="0" smtClean="0"/>
              <a:t>3BPM resolution – 714 MHz BPF</a:t>
            </a:r>
            <a:endParaRPr lang="en-US" dirty="0"/>
          </a:p>
        </p:txBody>
      </p:sp>
      <p:pic>
        <p:nvPicPr>
          <p:cNvPr id="8" name="Picture 7" descr="Screen Shot 2015-06-26 at 13.12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08" y="4653136"/>
            <a:ext cx="4229100" cy="95250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353744" y="4653756"/>
            <a:ext cx="3682752" cy="1227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High-beta (100x1000) optics.</a:t>
            </a:r>
          </a:p>
          <a:p>
            <a:r>
              <a:rPr lang="en-US" sz="1800" dirty="0" smtClean="0"/>
              <a:t>Charge 0.7 x 10</a:t>
            </a:r>
            <a:r>
              <a:rPr lang="en-US" sz="1800" baseline="30000" dirty="0" smtClean="0"/>
              <a:t>10</a:t>
            </a:r>
          </a:p>
          <a:p>
            <a:r>
              <a:rPr lang="en-US" sz="1800" dirty="0" smtClean="0"/>
              <a:t>Integration 55 to 62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49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12/</a:t>
            </a:r>
            <a:r>
              <a:rPr lang="en-US" dirty="0"/>
              <a:t>6 </a:t>
            </a:r>
            <a:r>
              <a:rPr lang="en-US" dirty="0" smtClean="0"/>
              <a:t>Tues Swing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0561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Nominal optics</a:t>
            </a:r>
          </a:p>
          <a:p>
            <a:endParaRPr lang="en-US" sz="1800" dirty="0"/>
          </a:p>
          <a:p>
            <a:r>
              <a:rPr lang="en-US" sz="1800" dirty="0" smtClean="0"/>
              <a:t>Charge 0.3 x 10</a:t>
            </a:r>
            <a:r>
              <a:rPr lang="en-US" sz="1800" baseline="30000" dirty="0" smtClean="0"/>
              <a:t>10</a:t>
            </a:r>
          </a:p>
          <a:p>
            <a:endParaRPr lang="en-US" sz="1800" baseline="30000" dirty="0" smtClean="0"/>
          </a:p>
          <a:p>
            <a:r>
              <a:rPr lang="en-US" sz="1800" dirty="0" smtClean="0"/>
              <a:t>Re-calibrate IPC with 714 MHz BPF in X and Y – linear </a:t>
            </a:r>
            <a:r>
              <a:rPr lang="en-US" sz="1800" dirty="0" err="1" smtClean="0"/>
              <a:t>behaviour</a:t>
            </a:r>
            <a:r>
              <a:rPr lang="en-US" sz="1800" dirty="0" smtClean="0"/>
              <a:t> observed at lower charge.</a:t>
            </a:r>
          </a:p>
          <a:p>
            <a:endParaRPr lang="en-US" sz="1800" dirty="0"/>
          </a:p>
          <a:p>
            <a:r>
              <a:rPr lang="en-US" sz="1800" dirty="0" smtClean="0"/>
              <a:t>Install C-band BPFs on </a:t>
            </a:r>
            <a:r>
              <a:rPr lang="en-US" sz="1800" dirty="0"/>
              <a:t>between hybrid and variable attenuator </a:t>
            </a:r>
            <a:r>
              <a:rPr lang="en-US" sz="1800" dirty="0" smtClean="0"/>
              <a:t>inside tunnel on dipole and reference cavities. </a:t>
            </a:r>
          </a:p>
          <a:p>
            <a:endParaRPr lang="en-US" sz="1800" dirty="0"/>
          </a:p>
          <a:p>
            <a:r>
              <a:rPr lang="en-US" sz="1800" dirty="0" smtClean="0"/>
              <a:t>Reference not limited properly. Remove C-band BPFs from references.</a:t>
            </a:r>
            <a:endParaRPr lang="en-US" sz="1800" baseline="30000" dirty="0" smtClean="0"/>
          </a:p>
          <a:p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871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C-band BPF on the reference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300192" y="2348880"/>
            <a:ext cx="2386608" cy="391209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Not limited properly.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smtClean="0"/>
              <a:t>BPFs subsequently removed from the reference.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204864"/>
            <a:ext cx="5688632" cy="426647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8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85C0"/>
                </a:solidFill>
              </a:rPr>
              <a:t>18/</a:t>
            </a:r>
            <a:r>
              <a:rPr lang="en-US" dirty="0">
                <a:solidFill>
                  <a:srgbClr val="9C85C0"/>
                </a:solidFill>
              </a:rPr>
              <a:t>6 </a:t>
            </a:r>
            <a:r>
              <a:rPr lang="en-US" dirty="0" smtClean="0">
                <a:solidFill>
                  <a:srgbClr val="9C85C0"/>
                </a:solidFill>
              </a:rPr>
              <a:t>Thurs Owl (</a:t>
            </a:r>
            <a:r>
              <a:rPr lang="en-US" dirty="0" err="1" smtClean="0">
                <a:solidFill>
                  <a:srgbClr val="9C85C0"/>
                </a:solidFill>
              </a:rPr>
              <a:t>Siwon’s</a:t>
            </a:r>
            <a:r>
              <a:rPr lang="en-US" dirty="0" smtClean="0">
                <a:solidFill>
                  <a:srgbClr val="9C85C0"/>
                </a:solidFill>
              </a:rPr>
              <a:t> Shift)</a:t>
            </a:r>
            <a:endParaRPr lang="en-US" dirty="0">
              <a:solidFill>
                <a:srgbClr val="9C85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115212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Nominal optics. Charge 0.5 x 10</a:t>
            </a:r>
            <a:r>
              <a:rPr lang="en-US" sz="1800" baseline="30000" dirty="0" smtClean="0"/>
              <a:t>10</a:t>
            </a:r>
            <a:r>
              <a:rPr lang="en-US" sz="1800" dirty="0" smtClean="0"/>
              <a:t>.</a:t>
            </a:r>
            <a:endParaRPr lang="en-US" sz="1800" baseline="30000" dirty="0" smtClean="0"/>
          </a:p>
          <a:p>
            <a:endParaRPr lang="en-US" sz="1800" baseline="30000" dirty="0" smtClean="0"/>
          </a:p>
          <a:p>
            <a:r>
              <a:rPr lang="en-US" sz="1800" dirty="0"/>
              <a:t>C</a:t>
            </a:r>
            <a:r>
              <a:rPr lang="en-US" sz="1800" dirty="0" smtClean="0"/>
              <a:t>alibration matching in X and Y.</a:t>
            </a:r>
            <a:endParaRPr lang="en-US" sz="1800" baseline="30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26 June 2015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8863" y="34769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kern="1200" spc="-100" baseline="0">
                <a:solidFill>
                  <a:schemeClr val="accent5">
                    <a:lumMod val="50000"/>
                  </a:schemeClr>
                </a:solidFill>
                <a:latin typeface="Helvetica Light"/>
                <a:ea typeface="+mj-ea"/>
                <a:cs typeface="Helvetica Light"/>
              </a:defRPr>
            </a:lvl1pPr>
          </a:lstStyle>
          <a:p>
            <a:r>
              <a:rPr lang="en-US" dirty="0" smtClean="0">
                <a:solidFill>
                  <a:srgbClr val="9C85C0"/>
                </a:solidFill>
              </a:rPr>
              <a:t>18/6 Thurs Day (IPBSM)</a:t>
            </a:r>
            <a:endParaRPr lang="en-US" dirty="0">
              <a:solidFill>
                <a:srgbClr val="9C85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8864" y="4653136"/>
            <a:ext cx="8229600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b="0" i="0" kern="120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b="0" i="0" kern="1200" baseline="0">
                <a:solidFill>
                  <a:schemeClr val="tx1"/>
                </a:solidFill>
                <a:latin typeface="Helvetica Light"/>
                <a:ea typeface="+mn-ea"/>
                <a:cs typeface="Helvetica Light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Set up upstream feedback in 2-bunch mode using P1, P2 and P3 and FONT5 board #1</a:t>
            </a:r>
            <a:r>
              <a:rPr lang="en-US" sz="1800" dirty="0" smtClean="0"/>
              <a:t>. ZPULs replaced with ATF pre-amplifier.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smtClean="0"/>
              <a:t>Poor bunch-to-bunch position correlation.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20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C85C0"/>
      </a:accent1>
      <a:accent2>
        <a:srgbClr val="D092A7"/>
      </a:accent2>
      <a:accent3>
        <a:srgbClr val="0A85BA"/>
      </a:accent3>
      <a:accent4>
        <a:srgbClr val="E7BC29"/>
      </a:accent4>
      <a:accent5>
        <a:srgbClr val="9C85C0"/>
      </a:accent5>
      <a:accent6>
        <a:srgbClr val="809EC2"/>
      </a:accent6>
      <a:hlink>
        <a:srgbClr val="9367AD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17639</TotalTime>
  <Words>754</Words>
  <Application>Microsoft Macintosh PowerPoint</Application>
  <PresentationFormat>On-screen Show (4:3)</PresentationFormat>
  <Paragraphs>149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Clarity</vt:lpstr>
      <vt:lpstr>ATF june summary</vt:lpstr>
      <vt:lpstr>June Shifts</vt:lpstr>
      <vt:lpstr>9/6 Tues Swing </vt:lpstr>
      <vt:lpstr>10/6 Wed Swing (IPBSM) </vt:lpstr>
      <vt:lpstr>12/6 Friday Day</vt:lpstr>
      <vt:lpstr>3BPM resolution – no BPF</vt:lpstr>
      <vt:lpstr>12/6 Tues Swing</vt:lpstr>
      <vt:lpstr>C-band BPF on the reference</vt:lpstr>
      <vt:lpstr>18/6 Thurs Owl (Siwon’s Shift)</vt:lpstr>
      <vt:lpstr>19/6 Fri Day</vt:lpstr>
      <vt:lpstr>No BPF – 2m delay cables</vt:lpstr>
      <vt:lpstr>714 MHz BPF on 2nd stage</vt:lpstr>
      <vt:lpstr>C-band BPF before 1st stage</vt:lpstr>
      <vt:lpstr>IPA(Y)</vt:lpstr>
      <vt:lpstr>Jitter vs Attenuation IPA(Y)</vt:lpstr>
      <vt:lpstr>Jitter vs Attenuation IPB(Y)</vt:lpstr>
      <vt:lpstr>Jitter vs Attenuation IPC(Y)</vt:lpstr>
      <vt:lpstr>Resolution vs Attenuation in 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Talitha Bromwich</dc:creator>
  <cp:lastModifiedBy>Talitha Bromwich</cp:lastModifiedBy>
  <cp:revision>380</cp:revision>
  <dcterms:created xsi:type="dcterms:W3CDTF">2015-03-10T13:54:04Z</dcterms:created>
  <dcterms:modified xsi:type="dcterms:W3CDTF">2015-06-26T12:26:13Z</dcterms:modified>
</cp:coreProperties>
</file>