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2" r:id="rId2"/>
    <p:sldId id="257" r:id="rId3"/>
    <p:sldId id="258" r:id="rId4"/>
    <p:sldId id="267" r:id="rId5"/>
    <p:sldId id="259" r:id="rId6"/>
    <p:sldId id="266" r:id="rId7"/>
    <p:sldId id="268" r:id="rId8"/>
    <p:sldId id="269" r:id="rId9"/>
    <p:sldId id="270" r:id="rId10"/>
    <p:sldId id="271" r:id="rId11"/>
    <p:sldId id="265" r:id="rId12"/>
    <p:sldId id="263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5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FDB1B-C99C-4CC2-BC4D-D403783C2A21}" type="datetimeFigureOut">
              <a:rPr kumimoji="1" lang="ja-JP" altLang="en-US" smtClean="0"/>
              <a:t>2015/6/30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D7D33-9999-43F0-A11F-04F0DEDA7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802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D7D33-9999-43F0-A11F-04F0DEDA702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580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/>
            <a:fld id="{7577C25D-4B25-47EB-A6AB-BE2980412A1D}" type="slidenum">
              <a:rPr lang="en-US" altLang="ja-JP" smtClean="0">
                <a:solidFill>
                  <a:srgbClr val="000000"/>
                </a:solidFill>
                <a:latin typeface="Times New Roman" pitchFamily="16" charset="0"/>
                <a:ea typeface="ＭＳ Ｐ明朝" charset="-128"/>
              </a:rPr>
              <a:pPr eaLnBrk="1"/>
              <a:t>7</a:t>
            </a:fld>
            <a:endParaRPr lang="en-US" altLang="ja-JP" smtClean="0">
              <a:solidFill>
                <a:srgbClr val="000000"/>
              </a:solidFill>
              <a:latin typeface="Times New Roman" pitchFamily="16" charset="0"/>
              <a:ea typeface="ＭＳ Ｐ明朝" charset="-128"/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0" y="0"/>
            <a:ext cx="1441" cy="1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/>
            <a:fld id="{544BF4D2-3CE2-4634-910D-FECF26695467}" type="slidenum">
              <a:rPr lang="en-US" altLang="ja-JP">
                <a:solidFill>
                  <a:srgbClr val="000000"/>
                </a:solidFill>
                <a:latin typeface="Times New Roman" pitchFamily="16" charset="0"/>
              </a:rPr>
              <a:pPr eaLnBrk="1"/>
              <a:t>7</a:t>
            </a:fld>
            <a:endParaRPr lang="en-US" altLang="ja-JP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2485701" y="456182"/>
            <a:ext cx="3323869" cy="2215740"/>
          </a:xfrm>
          <a:prstGeom prst="rect">
            <a:avLst/>
          </a:prstGeom>
          <a:solidFill>
            <a:srgbClr val="FFFFFF">
              <a:alpha val="50195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endParaRPr lang="ja-JP" altLang="en-US"/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/>
          </p:nvPr>
        </p:nvSpPr>
        <p:spPr>
          <a:xfrm>
            <a:off x="774801" y="2802260"/>
            <a:ext cx="6083199" cy="2686856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189280" indent="-187888">
              <a:spcBef>
                <a:spcPct val="0"/>
              </a:spcBef>
              <a:tabLst>
                <a:tab pos="634643" algn="l"/>
                <a:tab pos="1269286" algn="l"/>
                <a:tab pos="1903929" algn="l"/>
                <a:tab pos="2538573" algn="l"/>
                <a:tab pos="3173216" algn="l"/>
                <a:tab pos="3807859" algn="l"/>
                <a:tab pos="4442502" algn="l"/>
                <a:tab pos="5077145" algn="l"/>
                <a:tab pos="5711788" algn="l"/>
              </a:tabLst>
            </a:pPr>
            <a:endParaRPr lang="en-US" altLang="ja-JP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953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/>
            <a:fld id="{7577C25D-4B25-47EB-A6AB-BE2980412A1D}" type="slidenum">
              <a:rPr lang="en-US" altLang="ja-JP" smtClean="0">
                <a:solidFill>
                  <a:srgbClr val="000000"/>
                </a:solidFill>
                <a:latin typeface="Times New Roman" pitchFamily="16" charset="0"/>
                <a:ea typeface="ＭＳ Ｐ明朝" charset="-128"/>
              </a:rPr>
              <a:pPr eaLnBrk="1"/>
              <a:t>8</a:t>
            </a:fld>
            <a:endParaRPr lang="en-US" altLang="ja-JP" smtClean="0">
              <a:solidFill>
                <a:srgbClr val="000000"/>
              </a:solidFill>
              <a:latin typeface="Times New Roman" pitchFamily="16" charset="0"/>
              <a:ea typeface="ＭＳ Ｐ明朝" charset="-128"/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0" y="0"/>
            <a:ext cx="1441" cy="1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/>
            <a:fld id="{544BF4D2-3CE2-4634-910D-FECF26695467}" type="slidenum">
              <a:rPr lang="en-US" altLang="ja-JP">
                <a:solidFill>
                  <a:srgbClr val="000000"/>
                </a:solidFill>
                <a:latin typeface="Times New Roman" pitchFamily="16" charset="0"/>
              </a:rPr>
              <a:pPr eaLnBrk="1"/>
              <a:t>8</a:t>
            </a:fld>
            <a:endParaRPr lang="en-US" altLang="ja-JP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2485701" y="456182"/>
            <a:ext cx="3323869" cy="2215740"/>
          </a:xfrm>
          <a:prstGeom prst="rect">
            <a:avLst/>
          </a:prstGeom>
          <a:solidFill>
            <a:srgbClr val="FFFFFF">
              <a:alpha val="50195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endParaRPr lang="ja-JP" altLang="en-US"/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/>
          </p:nvPr>
        </p:nvSpPr>
        <p:spPr>
          <a:xfrm>
            <a:off x="774801" y="2802260"/>
            <a:ext cx="6083199" cy="2686856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189280" indent="-187888">
              <a:spcBef>
                <a:spcPct val="0"/>
              </a:spcBef>
              <a:tabLst>
                <a:tab pos="634643" algn="l"/>
                <a:tab pos="1269286" algn="l"/>
                <a:tab pos="1903929" algn="l"/>
                <a:tab pos="2538573" algn="l"/>
                <a:tab pos="3173216" algn="l"/>
                <a:tab pos="3807859" algn="l"/>
                <a:tab pos="4442502" algn="l"/>
                <a:tab pos="5077145" algn="l"/>
                <a:tab pos="5711788" algn="l"/>
              </a:tabLst>
            </a:pPr>
            <a:endParaRPr lang="en-US" altLang="ja-JP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099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/>
            <a:fld id="{7577C25D-4B25-47EB-A6AB-BE2980412A1D}" type="slidenum">
              <a:rPr lang="en-US" altLang="ja-JP" smtClean="0">
                <a:solidFill>
                  <a:srgbClr val="000000"/>
                </a:solidFill>
                <a:latin typeface="Times New Roman" pitchFamily="16" charset="0"/>
                <a:ea typeface="ＭＳ Ｐ明朝" charset="-128"/>
              </a:rPr>
              <a:pPr eaLnBrk="1"/>
              <a:t>9</a:t>
            </a:fld>
            <a:endParaRPr lang="en-US" altLang="ja-JP" smtClean="0">
              <a:solidFill>
                <a:srgbClr val="000000"/>
              </a:solidFill>
              <a:latin typeface="Times New Roman" pitchFamily="16" charset="0"/>
              <a:ea typeface="ＭＳ Ｐ明朝" charset="-128"/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0" y="0"/>
            <a:ext cx="1441" cy="1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/>
            <a:fld id="{544BF4D2-3CE2-4634-910D-FECF26695467}" type="slidenum">
              <a:rPr lang="en-US" altLang="ja-JP">
                <a:solidFill>
                  <a:srgbClr val="000000"/>
                </a:solidFill>
                <a:latin typeface="Times New Roman" pitchFamily="16" charset="0"/>
              </a:rPr>
              <a:pPr eaLnBrk="1"/>
              <a:t>9</a:t>
            </a:fld>
            <a:endParaRPr lang="en-US" altLang="ja-JP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2485701" y="456182"/>
            <a:ext cx="3323869" cy="2215740"/>
          </a:xfrm>
          <a:prstGeom prst="rect">
            <a:avLst/>
          </a:prstGeom>
          <a:solidFill>
            <a:srgbClr val="FFFFFF">
              <a:alpha val="50195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endParaRPr lang="ja-JP" altLang="en-US"/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/>
          </p:nvPr>
        </p:nvSpPr>
        <p:spPr>
          <a:xfrm>
            <a:off x="774801" y="2802260"/>
            <a:ext cx="6083199" cy="2686856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189280" indent="-187888">
              <a:spcBef>
                <a:spcPct val="0"/>
              </a:spcBef>
              <a:tabLst>
                <a:tab pos="634643" algn="l"/>
                <a:tab pos="1269286" algn="l"/>
                <a:tab pos="1903929" algn="l"/>
                <a:tab pos="2538573" algn="l"/>
                <a:tab pos="3173216" algn="l"/>
                <a:tab pos="3807859" algn="l"/>
                <a:tab pos="4442502" algn="l"/>
                <a:tab pos="5077145" algn="l"/>
                <a:tab pos="5711788" algn="l"/>
              </a:tabLst>
            </a:pPr>
            <a:endParaRPr lang="en-US" altLang="ja-JP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425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/>
            <a:fld id="{7577C25D-4B25-47EB-A6AB-BE2980412A1D}" type="slidenum">
              <a:rPr lang="en-US" altLang="ja-JP" smtClean="0">
                <a:solidFill>
                  <a:srgbClr val="000000"/>
                </a:solidFill>
                <a:latin typeface="Times New Roman" pitchFamily="16" charset="0"/>
                <a:ea typeface="ＭＳ Ｐ明朝" charset="-128"/>
              </a:rPr>
              <a:pPr eaLnBrk="1"/>
              <a:t>10</a:t>
            </a:fld>
            <a:endParaRPr lang="en-US" altLang="ja-JP" smtClean="0">
              <a:solidFill>
                <a:srgbClr val="000000"/>
              </a:solidFill>
              <a:latin typeface="Times New Roman" pitchFamily="16" charset="0"/>
              <a:ea typeface="ＭＳ Ｐ明朝" charset="-128"/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0" y="0"/>
            <a:ext cx="1441" cy="1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8903" tIns="39452" rIns="78903" bIns="39452"/>
          <a:lstStyle>
            <a:lvl1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/>
            <a:fld id="{544BF4D2-3CE2-4634-910D-FECF26695467}" type="slidenum">
              <a:rPr lang="en-US" altLang="ja-JP">
                <a:solidFill>
                  <a:srgbClr val="000000"/>
                </a:solidFill>
                <a:latin typeface="Times New Roman" pitchFamily="16" charset="0"/>
              </a:rPr>
              <a:pPr eaLnBrk="1"/>
              <a:t>10</a:t>
            </a:fld>
            <a:endParaRPr lang="en-US" altLang="ja-JP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2485701" y="456182"/>
            <a:ext cx="3323869" cy="2215740"/>
          </a:xfrm>
          <a:prstGeom prst="rect">
            <a:avLst/>
          </a:prstGeom>
          <a:solidFill>
            <a:srgbClr val="FFFFFF">
              <a:alpha val="50195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endParaRPr lang="ja-JP" altLang="en-US"/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/>
          </p:nvPr>
        </p:nvSpPr>
        <p:spPr>
          <a:xfrm>
            <a:off x="774801" y="2802260"/>
            <a:ext cx="6083199" cy="2686856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189280" indent="-187888">
              <a:spcBef>
                <a:spcPct val="0"/>
              </a:spcBef>
              <a:tabLst>
                <a:tab pos="634643" algn="l"/>
                <a:tab pos="1269286" algn="l"/>
                <a:tab pos="1903929" algn="l"/>
                <a:tab pos="2538573" algn="l"/>
                <a:tab pos="3173216" algn="l"/>
                <a:tab pos="3807859" algn="l"/>
                <a:tab pos="4442502" algn="l"/>
                <a:tab pos="5077145" algn="l"/>
                <a:tab pos="5711788" algn="l"/>
              </a:tabLst>
            </a:pPr>
            <a:endParaRPr lang="en-US" altLang="ja-JP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9636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0CD7A-C7DB-431A-8D5D-891DBCCEF0A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807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674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773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37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415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023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181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927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12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968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1505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22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64DD0-D008-4FCC-AFBA-860B0DFFE2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327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188351"/>
          </a:xfrm>
        </p:spPr>
        <p:txBody>
          <a:bodyPr anchor="ctr"/>
          <a:lstStyle/>
          <a:p>
            <a:r>
              <a:rPr kumimoji="1" lang="en-US" altLang="ja-JP" dirty="0" smtClean="0"/>
              <a:t>ADIJ (ADI in Japan)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K. Yokoya</a:t>
            </a:r>
          </a:p>
          <a:p>
            <a:r>
              <a:rPr lang="en-US" altLang="ja-JP" dirty="0" smtClean="0"/>
              <a:t>Technical Board Meeting, Jun.30. 2015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15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00"/>
            <a:ext cx="9144000" cy="646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88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0568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Who are Working?    ~ 20 people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93688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 smtClean="0"/>
              <a:t>Incomplete list</a:t>
            </a:r>
          </a:p>
          <a:p>
            <a:r>
              <a:rPr kumimoji="1" lang="en-US" altLang="ja-JP" dirty="0" smtClean="0"/>
              <a:t>Simulation: Seimiya</a:t>
            </a:r>
            <a:r>
              <a:rPr lang="en-US" altLang="ja-JP" baseline="30000" dirty="0"/>
              <a:t>1</a:t>
            </a:r>
            <a:r>
              <a:rPr lang="en-US" altLang="ja-JP" baseline="30000" dirty="0" smtClean="0"/>
              <a:t>)</a:t>
            </a:r>
            <a:r>
              <a:rPr lang="en-US" altLang="ja-JP" dirty="0" smtClean="0"/>
              <a:t>  </a:t>
            </a:r>
            <a:endParaRPr kumimoji="1" lang="en-US" altLang="ja-JP" dirty="0" smtClean="0"/>
          </a:p>
          <a:p>
            <a:r>
              <a:rPr kumimoji="1" lang="en-US" altLang="ja-JP" dirty="0" smtClean="0"/>
              <a:t>Target:  </a:t>
            </a:r>
            <a:r>
              <a:rPr kumimoji="1" lang="en-US" altLang="ja-JP" dirty="0" err="1" smtClean="0"/>
              <a:t>T.Omori</a:t>
            </a:r>
            <a:r>
              <a:rPr lang="en-US" altLang="ja-JP" dirty="0"/>
              <a:t>, </a:t>
            </a:r>
            <a:r>
              <a:rPr lang="en-US" altLang="ja-JP" dirty="0" smtClean="0"/>
              <a:t>T.Takahashi</a:t>
            </a:r>
            <a:r>
              <a:rPr lang="en-US" altLang="ja-JP" baseline="30000" dirty="0" smtClean="0"/>
              <a:t>1)</a:t>
            </a:r>
            <a:r>
              <a:rPr kumimoji="1" lang="en-US" altLang="ja-JP" dirty="0" smtClean="0"/>
              <a:t>, P.Sievers</a:t>
            </a:r>
            <a:r>
              <a:rPr kumimoji="1" lang="en-US" altLang="ja-JP" baseline="30000" dirty="0" smtClean="0"/>
              <a:t>4)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M.Yamanaka</a:t>
            </a:r>
            <a:r>
              <a:rPr lang="en-US" altLang="ja-JP" dirty="0" smtClean="0"/>
              <a:t>, </a:t>
            </a:r>
            <a:r>
              <a:rPr kumimoji="1" lang="en-US" altLang="ja-JP" dirty="0" smtClean="0"/>
              <a:t>RIGAKU</a:t>
            </a:r>
            <a:r>
              <a:rPr kumimoji="1" lang="en-US" altLang="ja-JP" baseline="30000" dirty="0" smtClean="0"/>
              <a:t>5)</a:t>
            </a:r>
            <a:r>
              <a:rPr kumimoji="1" lang="en-US" altLang="ja-JP" dirty="0" smtClean="0"/>
              <a:t>, J.Gao</a:t>
            </a:r>
            <a:r>
              <a:rPr kumimoji="1" lang="en-US" altLang="ja-JP" baseline="30000" dirty="0" smtClean="0"/>
              <a:t>2)</a:t>
            </a:r>
            <a:r>
              <a:rPr kumimoji="1" lang="en-US" altLang="ja-JP" dirty="0" smtClean="0"/>
              <a:t>, S.Jin</a:t>
            </a:r>
            <a:r>
              <a:rPr kumimoji="1" lang="en-US" altLang="ja-JP" baseline="30000" dirty="0" smtClean="0"/>
              <a:t>2)</a:t>
            </a:r>
          </a:p>
          <a:p>
            <a:r>
              <a:rPr lang="en-US" altLang="ja-JP" dirty="0"/>
              <a:t>Flux concentrator: </a:t>
            </a:r>
            <a:r>
              <a:rPr lang="en-US" altLang="ja-JP" dirty="0" smtClean="0"/>
              <a:t>P.Martyshkin</a:t>
            </a:r>
            <a:r>
              <a:rPr lang="en-US" altLang="ja-JP" baseline="30000" dirty="0" smtClean="0"/>
              <a:t>3)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T.Kamitani</a:t>
            </a:r>
            <a:r>
              <a:rPr lang="en-US" altLang="ja-JP" dirty="0" smtClean="0"/>
              <a:t>, G.Pei</a:t>
            </a:r>
            <a:r>
              <a:rPr lang="en-US" altLang="ja-JP" baseline="30000" dirty="0" smtClean="0"/>
              <a:t>2)</a:t>
            </a:r>
            <a:r>
              <a:rPr lang="en-US" altLang="ja-JP" dirty="0" smtClean="0"/>
              <a:t>, X.Sun</a:t>
            </a:r>
            <a:r>
              <a:rPr lang="en-US" altLang="ja-JP" baseline="30000" dirty="0" smtClean="0"/>
              <a:t>2)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M.Akemoto</a:t>
            </a:r>
            <a:endParaRPr lang="en-US" altLang="ja-JP" baseline="30000" dirty="0" smtClean="0"/>
          </a:p>
          <a:p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S.Fukuda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S.Michizono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J.Urakawa</a:t>
            </a:r>
            <a:endParaRPr kumimoji="1" lang="en-US" altLang="ja-JP" dirty="0" smtClean="0"/>
          </a:p>
          <a:p>
            <a:r>
              <a:rPr lang="en-US" altLang="ja-JP" dirty="0" smtClean="0"/>
              <a:t>CFS: </a:t>
            </a:r>
            <a:r>
              <a:rPr lang="en-US" altLang="ja-JP" dirty="0" err="1" smtClean="0"/>
              <a:t>M.Miyahara</a:t>
            </a:r>
            <a:endParaRPr kumimoji="1" lang="en-US" altLang="ja-JP" dirty="0" smtClean="0"/>
          </a:p>
          <a:p>
            <a:r>
              <a:rPr lang="en-US" altLang="ja-JP" dirty="0" smtClean="0"/>
              <a:t>General: </a:t>
            </a:r>
            <a:r>
              <a:rPr lang="en-US" altLang="ja-JP" dirty="0" err="1"/>
              <a:t>M.Kuriki</a:t>
            </a:r>
            <a:r>
              <a:rPr lang="en-US" altLang="ja-JP" dirty="0"/>
              <a:t>, </a:t>
            </a:r>
            <a:r>
              <a:rPr lang="en-US" altLang="ja-JP" dirty="0" err="1" smtClean="0"/>
              <a:t>T.Okugi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K.Yokoya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5E46-9B4F-4E22-9A51-C04F710F28E8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3651" y="5545026"/>
            <a:ext cx="7112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1) Hiroshima Univ.  2) IHEP  3) BINP  4) CERN   5) company,   others are KEK</a:t>
            </a:r>
          </a:p>
          <a:p>
            <a:r>
              <a:rPr lang="en-US" altLang="ja-JP" dirty="0" smtClean="0"/>
              <a:t>Groups are actually overlapping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123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6212"/>
            <a:ext cx="7886700" cy="62232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sz="3200" dirty="0" smtClean="0"/>
              <a:t>Preparing </a:t>
            </a:r>
            <a:r>
              <a:rPr lang="en-US" altLang="ja-JP" sz="3200" smtClean="0"/>
              <a:t>a Detailed </a:t>
            </a:r>
            <a:r>
              <a:rPr lang="en-US" altLang="ja-JP" sz="3200" dirty="0" smtClean="0"/>
              <a:t>Report on e-Driven Source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63316"/>
            <a:ext cx="7886700" cy="5236338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System design of e-driven source</a:t>
            </a:r>
          </a:p>
          <a:p>
            <a:pPr lvl="1"/>
            <a:r>
              <a:rPr lang="en-US" altLang="ja-JP" dirty="0" smtClean="0"/>
              <a:t>Simulation </a:t>
            </a:r>
          </a:p>
          <a:p>
            <a:pPr lvl="1"/>
            <a:r>
              <a:rPr lang="en-US" altLang="ja-JP" dirty="0" smtClean="0"/>
              <a:t>Electron driver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(S-band NC)</a:t>
            </a:r>
          </a:p>
          <a:p>
            <a:pPr lvl="1"/>
            <a:r>
              <a:rPr kumimoji="1" lang="en-US" altLang="ja-JP" dirty="0" smtClean="0"/>
              <a:t>Target</a:t>
            </a:r>
          </a:p>
          <a:p>
            <a:pPr lvl="1"/>
            <a:r>
              <a:rPr lang="en-US" altLang="ja-JP" dirty="0" smtClean="0"/>
              <a:t>Flux concentrator</a:t>
            </a:r>
          </a:p>
          <a:p>
            <a:pPr lvl="1"/>
            <a:r>
              <a:rPr kumimoji="1" lang="en-US" altLang="ja-JP" dirty="0" smtClean="0"/>
              <a:t>Capture section (L-band)</a:t>
            </a:r>
          </a:p>
          <a:p>
            <a:pPr lvl="1"/>
            <a:r>
              <a:rPr lang="en-US" altLang="ja-JP" dirty="0" smtClean="0"/>
              <a:t>Booster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(L-band + S-band)</a:t>
            </a:r>
          </a:p>
          <a:p>
            <a:pPr lvl="1"/>
            <a:r>
              <a:rPr kumimoji="1" lang="en-US" altLang="ja-JP" dirty="0" smtClean="0"/>
              <a:t>Energy compressor</a:t>
            </a:r>
          </a:p>
          <a:p>
            <a:pPr lvl="1"/>
            <a:r>
              <a:rPr lang="en-US" altLang="ja-JP" dirty="0" smtClean="0"/>
              <a:t>Tunnel, Radiation </a:t>
            </a:r>
            <a:r>
              <a:rPr lang="en-US" altLang="ja-JP" dirty="0" smtClean="0"/>
              <a:t>safety (coupled with general BDS </a:t>
            </a:r>
            <a:r>
              <a:rPr lang="en-US" altLang="ja-JP" smtClean="0"/>
              <a:t>tunnel design)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Cost</a:t>
            </a:r>
          </a:p>
          <a:p>
            <a:r>
              <a:rPr lang="en-US" altLang="ja-JP" dirty="0" smtClean="0"/>
              <a:t>Least advanced is the booster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Drives the design of the tunnel</a:t>
            </a:r>
          </a:p>
          <a:p>
            <a:r>
              <a:rPr kumimoji="1" lang="en-US" altLang="ja-JP" dirty="0" smtClean="0"/>
              <a:t>Timeline:  end of September (well before the November workshop at Whistler)</a:t>
            </a:r>
          </a:p>
          <a:p>
            <a:r>
              <a:rPr lang="en-US" altLang="ja-JP" dirty="0" smtClean="0"/>
              <a:t>Possible change request in ~October</a:t>
            </a:r>
          </a:p>
          <a:p>
            <a:pPr lvl="1"/>
            <a:r>
              <a:rPr kumimoji="1" lang="en-US" altLang="ja-JP" dirty="0" smtClean="0"/>
              <a:t>Compatible tunnel design for 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plus e-driven </a:t>
            </a:r>
            <a:r>
              <a:rPr kumimoji="1" lang="en-US" altLang="ja-JP" dirty="0" smtClean="0"/>
              <a:t>sources</a:t>
            </a:r>
          </a:p>
          <a:p>
            <a:r>
              <a:rPr kumimoji="1" lang="en-US" altLang="ja-JP" dirty="0" smtClean="0"/>
              <a:t>This work is also needed for the response to Nomura survey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85E46-9B4F-4E22-9A51-C04F710F28E8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77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492"/>
          </a:xfrm>
        </p:spPr>
        <p:txBody>
          <a:bodyPr/>
          <a:lstStyle/>
          <a:p>
            <a:r>
              <a:rPr kumimoji="1" lang="en-US" altLang="ja-JP" dirty="0" smtClean="0"/>
              <a:t>ADI-J (ADI of Japan)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07939"/>
            <a:ext cx="7886700" cy="4869024"/>
          </a:xfrm>
        </p:spPr>
        <p:txBody>
          <a:bodyPr/>
          <a:lstStyle/>
          <a:p>
            <a:r>
              <a:rPr lang="en-US" altLang="ja-JP" dirty="0" smtClean="0"/>
              <a:t>Responsibility of Japanese team</a:t>
            </a:r>
          </a:p>
          <a:p>
            <a:pPr lvl="1"/>
            <a:r>
              <a:rPr lang="en-US" altLang="ja-JP" dirty="0" smtClean="0"/>
              <a:t>Expected to take more leadership</a:t>
            </a:r>
          </a:p>
          <a:p>
            <a:r>
              <a:rPr kumimoji="1" lang="en-US" altLang="ja-JP" dirty="0" smtClean="0"/>
              <a:t>Lack of human resources in the international team of LCC</a:t>
            </a:r>
          </a:p>
          <a:p>
            <a:pPr lvl="1"/>
            <a:r>
              <a:rPr lang="en-US" altLang="ja-JP" dirty="0" smtClean="0"/>
              <a:t>Human resources are relatively abundant in Japan</a:t>
            </a:r>
          </a:p>
          <a:p>
            <a:r>
              <a:rPr lang="en-US" altLang="ja-JP" dirty="0" smtClean="0"/>
              <a:t>Need closer relation between International and Japanese team</a:t>
            </a:r>
          </a:p>
          <a:p>
            <a:pPr lvl="1"/>
            <a:r>
              <a:rPr lang="en-US" altLang="ja-JP" dirty="0" smtClean="0"/>
              <a:t>In addition to LCB, LCC, TB, CRB, etc.</a:t>
            </a:r>
          </a:p>
          <a:p>
            <a:r>
              <a:rPr lang="en-US" altLang="ja-JP" dirty="0" smtClean="0"/>
              <a:t>Communication among groups</a:t>
            </a:r>
          </a:p>
          <a:p>
            <a:pPr lvl="1"/>
            <a:r>
              <a:rPr lang="en-US" altLang="ja-JP" dirty="0" smtClean="0"/>
              <a:t>Right now Japanese members are attending international meetings individually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02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659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Activities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47627" y="1180619"/>
            <a:ext cx="7886700" cy="4718552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Range</a:t>
            </a:r>
          </a:p>
          <a:p>
            <a:pPr lvl="1"/>
            <a:r>
              <a:rPr kumimoji="1" lang="en-US" altLang="ja-JP" dirty="0" smtClean="0"/>
              <a:t>CFS, lattice, positron, BDS, </a:t>
            </a:r>
            <a:r>
              <a:rPr kumimoji="1" lang="en-US" altLang="ja-JP" dirty="0" err="1" smtClean="0"/>
              <a:t>etc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SRF issues not included directly</a:t>
            </a:r>
            <a:endParaRPr kumimoji="1" lang="en-US" altLang="ja-JP" dirty="0" smtClean="0"/>
          </a:p>
          <a:p>
            <a:r>
              <a:rPr lang="en-US" altLang="ja-JP" dirty="0" smtClean="0"/>
              <a:t>Regular meeting</a:t>
            </a:r>
          </a:p>
          <a:p>
            <a:pPr lvl="1"/>
            <a:r>
              <a:rPr lang="en-US" altLang="ja-JP" dirty="0" smtClean="0"/>
              <a:t>Every Monday </a:t>
            </a:r>
            <a:r>
              <a:rPr lang="ja-JP" altLang="en-US" dirty="0" smtClean="0"/>
              <a:t>  </a:t>
            </a:r>
            <a:r>
              <a:rPr lang="en-US" altLang="ja-JP" dirty="0" smtClean="0"/>
              <a:t>13:45-14:30 (actually, 2-3 times a month like the regular meeting of LC Office)</a:t>
            </a:r>
            <a:endParaRPr lang="en-US" altLang="ja-JP" dirty="0"/>
          </a:p>
          <a:p>
            <a:r>
              <a:rPr lang="en-US" altLang="ja-JP" dirty="0" smtClean="0"/>
              <a:t>Topics</a:t>
            </a:r>
          </a:p>
          <a:p>
            <a:pPr lvl="1"/>
            <a:r>
              <a:rPr lang="en-US" altLang="ja-JP" dirty="0"/>
              <a:t>T</a:t>
            </a:r>
            <a:r>
              <a:rPr lang="en-US" altLang="ja-JP" dirty="0" smtClean="0"/>
              <a:t>echnical issues &amp; design issues</a:t>
            </a:r>
          </a:p>
          <a:p>
            <a:pPr lvl="1"/>
            <a:r>
              <a:rPr lang="en-US" altLang="ja-JP" dirty="0" smtClean="0"/>
              <a:t>Report </a:t>
            </a:r>
            <a:r>
              <a:rPr lang="en-US" altLang="ja-JP" dirty="0"/>
              <a:t>to each </a:t>
            </a:r>
            <a:r>
              <a:rPr lang="en-US" altLang="ja-JP" dirty="0" smtClean="0"/>
              <a:t>other on what is happening in each group</a:t>
            </a:r>
          </a:p>
          <a:p>
            <a:pPr lvl="1"/>
            <a:r>
              <a:rPr lang="en-US" altLang="ja-JP" dirty="0" smtClean="0"/>
              <a:t>Status of change requests</a:t>
            </a:r>
          </a:p>
          <a:p>
            <a:pPr lvl="1"/>
            <a:r>
              <a:rPr lang="en-US" altLang="ja-JP" dirty="0" smtClean="0"/>
              <a:t>Think what is missing</a:t>
            </a:r>
          </a:p>
          <a:p>
            <a:pPr lvl="1"/>
            <a:r>
              <a:rPr lang="en-US" altLang="ja-JP" dirty="0" smtClean="0"/>
              <a:t>Requests to the international ADI team</a:t>
            </a:r>
          </a:p>
          <a:p>
            <a:pPr lvl="1"/>
            <a:r>
              <a:rPr lang="en-US" altLang="ja-JP" dirty="0"/>
              <a:t>Requests </a:t>
            </a:r>
            <a:r>
              <a:rPr lang="en-US" altLang="ja-JP" dirty="0" smtClean="0"/>
              <a:t>from </a:t>
            </a:r>
            <a:r>
              <a:rPr lang="en-US" altLang="ja-JP" dirty="0"/>
              <a:t>the international ADI </a:t>
            </a:r>
            <a:r>
              <a:rPr lang="en-US" altLang="ja-JP" dirty="0" smtClean="0"/>
              <a:t>team</a:t>
            </a:r>
          </a:p>
          <a:p>
            <a:r>
              <a:rPr kumimoji="1" lang="en-US" altLang="ja-JP" dirty="0" smtClean="0"/>
              <a:t>Regular report in monthly ADI meeting</a:t>
            </a:r>
          </a:p>
          <a:p>
            <a:pPr lvl="1"/>
            <a:r>
              <a:rPr lang="en-US" altLang="ja-JP" dirty="0" smtClean="0"/>
              <a:t>From KEK LC Office (First report on Jun.4)</a:t>
            </a:r>
          </a:p>
          <a:p>
            <a:pPr lvl="1"/>
            <a:r>
              <a:rPr kumimoji="1" lang="en-US" altLang="ja-JP" dirty="0" smtClean="0"/>
              <a:t>From ADI-J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94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02340" y="28324"/>
            <a:ext cx="8805737" cy="649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63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3584"/>
          </a:xfrm>
        </p:spPr>
        <p:txBody>
          <a:bodyPr/>
          <a:lstStyle/>
          <a:p>
            <a:r>
              <a:rPr kumimoji="1" lang="en-US" altLang="ja-JP" dirty="0" smtClean="0"/>
              <a:t>Members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13254"/>
            <a:ext cx="7886700" cy="5560541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No </a:t>
            </a:r>
            <a:r>
              <a:rPr lang="en-US" altLang="ja-JP" dirty="0"/>
              <a:t>rigorous border</a:t>
            </a:r>
          </a:p>
          <a:p>
            <a:pPr lvl="1"/>
            <a:r>
              <a:rPr lang="en-US" altLang="ja-JP" dirty="0"/>
              <a:t>Core members should attend every </a:t>
            </a:r>
            <a:r>
              <a:rPr lang="en-US" altLang="ja-JP" dirty="0" smtClean="0"/>
              <a:t>time</a:t>
            </a:r>
          </a:p>
          <a:p>
            <a:r>
              <a:rPr lang="en-US" altLang="ja-JP" dirty="0" smtClean="0"/>
              <a:t>Core members 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Akira </a:t>
            </a:r>
            <a:r>
              <a:rPr lang="en-US" altLang="ja-JP" dirty="0" smtClean="0"/>
              <a:t>Yamamoto		LCC, LC office	 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Masao </a:t>
            </a:r>
            <a:r>
              <a:rPr lang="en-US" altLang="ja-JP" dirty="0"/>
              <a:t>KURIKI</a:t>
            </a:r>
            <a:r>
              <a:rPr lang="en-US" altLang="ja-JP" dirty="0" smtClean="0"/>
              <a:t>,		sources</a:t>
            </a:r>
            <a:br>
              <a:rPr lang="en-US" altLang="ja-JP" dirty="0" smtClean="0"/>
            </a:br>
            <a:r>
              <a:rPr lang="en-US" altLang="ja-JP" dirty="0" smtClean="0"/>
              <a:t>Tsunehiko OMORI</a:t>
            </a:r>
            <a:r>
              <a:rPr lang="en-US" altLang="ja-JP" dirty="0"/>
              <a:t>	</a:t>
            </a:r>
            <a:r>
              <a:rPr lang="en-US" altLang="ja-JP" dirty="0" smtClean="0"/>
              <a:t>	sources</a:t>
            </a:r>
            <a:br>
              <a:rPr lang="en-US" altLang="ja-JP" dirty="0" smtClean="0"/>
            </a:br>
            <a:r>
              <a:rPr lang="en-US" altLang="ja-JP" dirty="0" smtClean="0"/>
              <a:t>Nobuhiro Terunuma</a:t>
            </a:r>
            <a:r>
              <a:rPr lang="en-US" altLang="ja-JP" dirty="0"/>
              <a:t>	</a:t>
            </a:r>
            <a:r>
              <a:rPr lang="en-US" altLang="ja-JP" dirty="0" smtClean="0"/>
              <a:t>TB, CRB</a:t>
            </a:r>
            <a:br>
              <a:rPr lang="en-US" altLang="ja-JP" dirty="0" smtClean="0"/>
            </a:br>
            <a:r>
              <a:rPr lang="en-US" altLang="ja-JP" dirty="0" smtClean="0"/>
              <a:t>Shigeru Kuroda</a:t>
            </a:r>
            <a:r>
              <a:rPr lang="en-US" altLang="ja-JP" dirty="0"/>
              <a:t>	</a:t>
            </a:r>
            <a:r>
              <a:rPr lang="en-US" altLang="ja-JP" dirty="0" smtClean="0"/>
              <a:t>	RTML</a:t>
            </a:r>
            <a:br>
              <a:rPr lang="en-US" altLang="ja-JP" dirty="0" smtClean="0"/>
            </a:br>
            <a:r>
              <a:rPr lang="en-US" altLang="ja-JP" dirty="0" smtClean="0"/>
              <a:t>Kiyoshi Kubo</a:t>
            </a:r>
            <a:r>
              <a:rPr lang="en-US" altLang="ja-JP" dirty="0"/>
              <a:t>	</a:t>
            </a:r>
            <a:r>
              <a:rPr lang="en-US" altLang="ja-JP" dirty="0" smtClean="0"/>
              <a:t>	Main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Toshiyuki Okugi</a:t>
            </a:r>
            <a:r>
              <a:rPr lang="en-US" altLang="ja-JP" dirty="0"/>
              <a:t>	</a:t>
            </a:r>
            <a:r>
              <a:rPr lang="en-US" altLang="ja-JP" dirty="0" smtClean="0"/>
              <a:t>	BDS</a:t>
            </a:r>
            <a:br>
              <a:rPr lang="en-US" altLang="ja-JP" dirty="0" smtClean="0"/>
            </a:br>
            <a:r>
              <a:rPr lang="en-US" altLang="ja-JP" dirty="0" smtClean="0"/>
              <a:t>Toshiaki Tauchi</a:t>
            </a:r>
            <a:r>
              <a:rPr lang="en-US" altLang="ja-JP" dirty="0"/>
              <a:t>	</a:t>
            </a:r>
            <a:r>
              <a:rPr lang="en-US" altLang="ja-JP" dirty="0" smtClean="0"/>
              <a:t>	MDI</a:t>
            </a:r>
            <a:br>
              <a:rPr lang="en-US" altLang="ja-JP" dirty="0" smtClean="0"/>
            </a:br>
            <a:r>
              <a:rPr lang="en-US" altLang="ja-JP" dirty="0" smtClean="0"/>
              <a:t>Tomoyuki Sanuki</a:t>
            </a:r>
            <a:r>
              <a:rPr lang="en-US" altLang="ja-JP" dirty="0"/>
              <a:t>	</a:t>
            </a:r>
            <a:r>
              <a:rPr lang="en-US" altLang="ja-JP" dirty="0" smtClean="0"/>
              <a:t>	Site</a:t>
            </a:r>
            <a:br>
              <a:rPr lang="en-US" altLang="ja-JP" dirty="0" smtClean="0"/>
            </a:br>
            <a:r>
              <a:rPr lang="en-US" altLang="ja-JP" dirty="0" smtClean="0"/>
              <a:t>Masanobu Miyahara</a:t>
            </a:r>
            <a:r>
              <a:rPr lang="en-US" altLang="ja-JP" dirty="0"/>
              <a:t>	</a:t>
            </a:r>
            <a:r>
              <a:rPr lang="en-US" altLang="ja-JP" dirty="0" smtClean="0"/>
              <a:t>CFS</a:t>
            </a:r>
            <a:br>
              <a:rPr lang="en-US" altLang="ja-JP" dirty="0" smtClean="0"/>
            </a:br>
            <a:r>
              <a:rPr lang="en-US" altLang="ja-JP" dirty="0" smtClean="0"/>
              <a:t>Toshiya Sanami</a:t>
            </a:r>
            <a:r>
              <a:rPr lang="en-US" altLang="ja-JP" dirty="0"/>
              <a:t>	</a:t>
            </a:r>
            <a:r>
              <a:rPr lang="en-US" altLang="ja-JP" dirty="0" smtClean="0"/>
              <a:t>	Radiation safety</a:t>
            </a:r>
            <a:br>
              <a:rPr lang="en-US" altLang="ja-JP" dirty="0" smtClean="0"/>
            </a:br>
            <a:r>
              <a:rPr lang="en-US" altLang="ja-JP" dirty="0" smtClean="0"/>
              <a:t>Kaoru Yokoya</a:t>
            </a:r>
            <a:r>
              <a:rPr lang="en-US" altLang="ja-JP" dirty="0"/>
              <a:t>	</a:t>
            </a:r>
            <a:r>
              <a:rPr lang="en-US" altLang="ja-JP" dirty="0" smtClean="0"/>
              <a:t>	ADI</a:t>
            </a:r>
            <a:br>
              <a:rPr lang="en-US" altLang="ja-JP" dirty="0" smtClean="0"/>
            </a:br>
            <a:r>
              <a:rPr lang="en-US" altLang="ja-JP" dirty="0" smtClean="0"/>
              <a:t>Hitoshi Hayano</a:t>
            </a:r>
            <a:r>
              <a:rPr lang="en-US" altLang="ja-JP" dirty="0"/>
              <a:t>	</a:t>
            </a:r>
            <a:r>
              <a:rPr lang="en-US" altLang="ja-JP" dirty="0" smtClean="0"/>
              <a:t>	SRF</a:t>
            </a:r>
            <a:br>
              <a:rPr lang="en-US" altLang="ja-JP" dirty="0" smtClean="0"/>
            </a:br>
            <a:r>
              <a:rPr lang="en-US" altLang="ja-JP" dirty="0" smtClean="0"/>
              <a:t>Shinichiro </a:t>
            </a:r>
            <a:r>
              <a:rPr lang="en-US" altLang="ja-JP" dirty="0" err="1" smtClean="0"/>
              <a:t>Michizono</a:t>
            </a:r>
            <a:r>
              <a:rPr lang="en-US" altLang="ja-JP" dirty="0" smtClean="0"/>
              <a:t>	RF, division head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80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21123"/>
          </a:xfrm>
        </p:spPr>
        <p:txBody>
          <a:bodyPr/>
          <a:lstStyle/>
          <a:p>
            <a:r>
              <a:rPr kumimoji="1" lang="en-US" altLang="ja-JP" dirty="0" smtClean="0"/>
              <a:t>Meetings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33384"/>
            <a:ext cx="7886700" cy="4743579"/>
          </a:xfrm>
        </p:spPr>
        <p:txBody>
          <a:bodyPr/>
          <a:lstStyle/>
          <a:p>
            <a:r>
              <a:rPr lang="en-US" altLang="ja-JP" dirty="0" smtClean="0"/>
              <a:t>Jun.22</a:t>
            </a:r>
          </a:p>
          <a:p>
            <a:pPr lvl="1"/>
            <a:r>
              <a:rPr lang="en-US" altLang="ja-JP" dirty="0" smtClean="0"/>
              <a:t>Introduction of the groups</a:t>
            </a:r>
          </a:p>
          <a:p>
            <a:r>
              <a:rPr kumimoji="1" lang="en-US" altLang="ja-JP" dirty="0" smtClean="0"/>
              <a:t>Jun.29</a:t>
            </a:r>
          </a:p>
          <a:p>
            <a:pPr lvl="1"/>
            <a:r>
              <a:rPr kumimoji="1" lang="en-US" altLang="ja-JP" dirty="0" smtClean="0"/>
              <a:t>Positron status by </a:t>
            </a:r>
            <a:r>
              <a:rPr kumimoji="1" lang="en-US" altLang="ja-JP" dirty="0" err="1" smtClean="0"/>
              <a:t>T.Omori</a:t>
            </a:r>
            <a:endParaRPr kumimoji="1" lang="en-US" altLang="ja-JP" dirty="0" smtClean="0"/>
          </a:p>
          <a:p>
            <a:r>
              <a:rPr lang="en-US" altLang="ja-JP" dirty="0" smtClean="0"/>
              <a:t>Jul.6</a:t>
            </a:r>
          </a:p>
          <a:p>
            <a:pPr lvl="1"/>
            <a:r>
              <a:rPr kumimoji="1" lang="en-US" altLang="ja-JP" dirty="0" smtClean="0"/>
              <a:t>CFS by </a:t>
            </a:r>
            <a:r>
              <a:rPr kumimoji="1" lang="en-US" altLang="ja-JP" dirty="0" err="1" smtClean="0"/>
              <a:t>M.Miyahara</a:t>
            </a:r>
            <a:endParaRPr kumimoji="1" lang="en-US" altLang="ja-JP" dirty="0" smtClean="0"/>
          </a:p>
          <a:p>
            <a:r>
              <a:rPr lang="en-US" altLang="ja-JP" dirty="0" smtClean="0"/>
              <a:t>No meetings on Jul.13 and Jul.20 due to confliction with other meetings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2015/6/30 TB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64DD0-D008-4FCC-AFBA-860B0DFFE29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18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0" y="203200"/>
            <a:ext cx="9144000" cy="6427304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2977978" y="203200"/>
            <a:ext cx="517748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meeting on Jun.29.  Summary report by Omori.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図形グループ 4"/>
          <p:cNvGrpSpPr/>
          <p:nvPr/>
        </p:nvGrpSpPr>
        <p:grpSpPr>
          <a:xfrm>
            <a:off x="0" y="203200"/>
            <a:ext cx="9144000" cy="6442040"/>
            <a:chOff x="0" y="203200"/>
            <a:chExt cx="9144000" cy="6442040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03200"/>
              <a:ext cx="9144000" cy="6442040"/>
            </a:xfrm>
            <a:prstGeom prst="rect">
              <a:avLst/>
            </a:prstGeom>
          </p:spPr>
        </p:pic>
        <p:sp>
          <p:nvSpPr>
            <p:cNvPr id="4" name="正方形/長方形 3"/>
            <p:cNvSpPr/>
            <p:nvPr/>
          </p:nvSpPr>
          <p:spPr>
            <a:xfrm>
              <a:off x="4496030" y="2269411"/>
              <a:ext cx="54120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>
                  <a:latin typeface="Century Schoolbook L" pitchFamily="16" charset="0"/>
                </a:rPr>
                <a:t>4.7</a:t>
              </a:r>
              <a:endParaRPr lang="ja-JP" alt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66808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10" y="203200"/>
            <a:ext cx="9144000" cy="644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13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448</Words>
  <Application>Microsoft Office PowerPoint</Application>
  <PresentationFormat>画面に合わせる (4:3)</PresentationFormat>
  <Paragraphs>95</Paragraphs>
  <Slides>12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0" baseType="lpstr">
      <vt:lpstr>Century Schoolbook L</vt:lpstr>
      <vt:lpstr>ＭＳ Ｐゴシック</vt:lpstr>
      <vt:lpstr>ＭＳ Ｐ明朝</vt:lpstr>
      <vt:lpstr>Arial</vt:lpstr>
      <vt:lpstr>Calibri</vt:lpstr>
      <vt:lpstr>Calibri Light</vt:lpstr>
      <vt:lpstr>Times New Roman</vt:lpstr>
      <vt:lpstr>Office テーマ</vt:lpstr>
      <vt:lpstr>ADIJ (ADI in Japan)</vt:lpstr>
      <vt:lpstr>ADI-J (ADI of Japan)</vt:lpstr>
      <vt:lpstr>Activities</vt:lpstr>
      <vt:lpstr>PowerPoint プレゼンテーション</vt:lpstr>
      <vt:lpstr>Members</vt:lpstr>
      <vt:lpstr>Meetings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Who are Working?    ~ 20 people</vt:lpstr>
      <vt:lpstr>Preparing a Detailed Report on e-Driven Source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ADIJの立上げ</dc:title>
  <dc:creator>Yokoya</dc:creator>
  <cp:lastModifiedBy>Yokoya</cp:lastModifiedBy>
  <cp:revision>30</cp:revision>
  <dcterms:created xsi:type="dcterms:W3CDTF">2015-05-31T12:10:48Z</dcterms:created>
  <dcterms:modified xsi:type="dcterms:W3CDTF">2015-06-30T13:21:39Z</dcterms:modified>
</cp:coreProperties>
</file>