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3"/>
  </p:notesMasterIdLst>
  <p:handoutMasterIdLst>
    <p:handoutMasterId r:id="rId24"/>
  </p:handoutMasterIdLst>
  <p:sldIdLst>
    <p:sldId id="319" r:id="rId2"/>
    <p:sldId id="320" r:id="rId3"/>
    <p:sldId id="321" r:id="rId4"/>
    <p:sldId id="322" r:id="rId5"/>
    <p:sldId id="339" r:id="rId6"/>
    <p:sldId id="323" r:id="rId7"/>
    <p:sldId id="331" r:id="rId8"/>
    <p:sldId id="332" r:id="rId9"/>
    <p:sldId id="333" r:id="rId10"/>
    <p:sldId id="325" r:id="rId11"/>
    <p:sldId id="326" r:id="rId12"/>
    <p:sldId id="336" r:id="rId13"/>
    <p:sldId id="334" r:id="rId14"/>
    <p:sldId id="335" r:id="rId15"/>
    <p:sldId id="337" r:id="rId16"/>
    <p:sldId id="338" r:id="rId17"/>
    <p:sldId id="328" r:id="rId18"/>
    <p:sldId id="329" r:id="rId19"/>
    <p:sldId id="340" r:id="rId20"/>
    <p:sldId id="341" r:id="rId21"/>
    <p:sldId id="34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92AAD"/>
    <a:srgbClr val="DED9E8"/>
    <a:srgbClr val="EF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81" autoAdjust="0"/>
    <p:restoredTop sz="91509" autoAdjust="0"/>
  </p:normalViewPr>
  <p:slideViewPr>
    <p:cSldViewPr snapToObjects="1">
      <p:cViewPr varScale="1">
        <p:scale>
          <a:sx n="88" d="100"/>
          <a:sy n="88" d="100"/>
        </p:scale>
        <p:origin x="-14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197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Talitha Bromwich - Friday, 3 July 2015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Talitha Bromwich - Friday, 3 July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10287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8229600" cy="4272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91680" y="49377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D7CEE6"/>
                </a:solidFill>
                <a:latin typeface="Helvetica Light"/>
                <a:cs typeface="Helvetica Light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4048" y="188640"/>
            <a:ext cx="936104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 i="0">
                <a:solidFill>
                  <a:srgbClr val="FFFFFF"/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4328" y="480060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D7CEE6"/>
                </a:solidFill>
                <a:latin typeface="Helvetica"/>
                <a:cs typeface="Helvetica"/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1676110" y="188640"/>
            <a:ext cx="5704202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i="0" kern="1200">
                <a:solidFill>
                  <a:srgbClr val="FFFFFF"/>
                </a:solidFill>
                <a:latin typeface="Helvetica"/>
                <a:ea typeface="+mn-ea"/>
                <a:cs typeface="Helvetic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FONT </a:t>
            </a:r>
            <a:r>
              <a:rPr lang="en-US" dirty="0" smtClean="0"/>
              <a:t>GROUP MEETING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907704" y="148478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b="0" i="0" kern="1200" spc="-100" baseline="0">
          <a:solidFill>
            <a:schemeClr val="tx2"/>
          </a:solidFill>
          <a:latin typeface="Helvetica Light"/>
          <a:ea typeface="+mj-ea"/>
          <a:cs typeface="Helvetica Light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b="0" i="0" kern="1200">
          <a:solidFill>
            <a:schemeClr val="tx1"/>
          </a:solidFill>
          <a:latin typeface="Helvetica Light"/>
          <a:ea typeface="+mn-ea"/>
          <a:cs typeface="Helvetica Light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b="0" i="0" kern="1200">
          <a:solidFill>
            <a:schemeClr val="tx1"/>
          </a:solidFill>
          <a:latin typeface="Helvetica Light"/>
          <a:ea typeface="+mn-ea"/>
          <a:cs typeface="Helvetica Light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b="0" i="0" kern="1200">
          <a:solidFill>
            <a:schemeClr val="tx1"/>
          </a:solidFill>
          <a:latin typeface="Helvetica Light"/>
          <a:ea typeface="+mn-ea"/>
          <a:cs typeface="Helvetica Light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b="0" i="0" kern="1200">
          <a:solidFill>
            <a:schemeClr val="tx1"/>
          </a:solidFill>
          <a:latin typeface="Helvetica Light"/>
          <a:ea typeface="+mn-ea"/>
          <a:cs typeface="Helvetica Light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b="0" i="0" kern="1200" baseline="0">
          <a:solidFill>
            <a:schemeClr val="tx1"/>
          </a:solidFill>
          <a:latin typeface="Helvetica Light"/>
          <a:ea typeface="+mn-ea"/>
          <a:cs typeface="Helvetica Light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ATF 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Neven</a:t>
            </a:r>
            <a:r>
              <a:rPr lang="en-US" dirty="0" smtClean="0"/>
              <a:t> &amp; Talitha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02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IPCxCal3_0dB (20dB </a:t>
            </a:r>
            <a:r>
              <a:rPr lang="en-US" dirty="0"/>
              <a:t>in X)</a:t>
            </a:r>
            <a:r>
              <a:rPr lang="en-US" dirty="0" smtClean="0"/>
              <a:t>– finer steps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276" y="1496535"/>
            <a:ext cx="10009112" cy="531684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89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2536" y="1772816"/>
            <a:ext cx="9144000" cy="485729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962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0158"/>
          <a:stretch/>
        </p:blipFill>
        <p:spPr>
          <a:xfrm>
            <a:off x="-252536" y="1772816"/>
            <a:ext cx="9144000" cy="24209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752" t="34225" r="70175" b="34252"/>
          <a:stretch/>
        </p:blipFill>
        <p:spPr>
          <a:xfrm>
            <a:off x="179511" y="4365104"/>
            <a:ext cx="2775401" cy="21118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183" t="33619" r="69960" b="34252"/>
          <a:stretch/>
        </p:blipFill>
        <p:spPr>
          <a:xfrm>
            <a:off x="3098928" y="4365104"/>
            <a:ext cx="2625200" cy="20560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8183" t="33215" r="69852" b="34252"/>
          <a:stretch/>
        </p:blipFill>
        <p:spPr>
          <a:xfrm>
            <a:off x="5964278" y="4365104"/>
            <a:ext cx="2568162" cy="202665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50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1" y="1646106"/>
            <a:ext cx="9144000" cy="48792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248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6574"/>
          <a:stretch/>
        </p:blipFill>
        <p:spPr>
          <a:xfrm>
            <a:off x="17781" y="1646106"/>
            <a:ext cx="9144000" cy="26067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075" t="34435" r="70566" b="35099"/>
          <a:stretch/>
        </p:blipFill>
        <p:spPr>
          <a:xfrm>
            <a:off x="35496" y="4365104"/>
            <a:ext cx="2899037" cy="22066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937" t="34838" r="70306" b="34493"/>
          <a:stretch/>
        </p:blipFill>
        <p:spPr>
          <a:xfrm>
            <a:off x="3059832" y="4365104"/>
            <a:ext cx="2811376" cy="22164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8182" t="33829" r="69315" b="34897"/>
          <a:stretch/>
        </p:blipFill>
        <p:spPr>
          <a:xfrm>
            <a:off x="5859686" y="4383140"/>
            <a:ext cx="2888778" cy="2142204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987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9" y="1772816"/>
            <a:ext cx="9144000" cy="487192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3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-1" b="46670"/>
          <a:stretch/>
        </p:blipFill>
        <p:spPr>
          <a:xfrm>
            <a:off x="28409" y="1772817"/>
            <a:ext cx="9144000" cy="2598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183" t="34832" r="70283" b="36070"/>
          <a:stretch/>
        </p:blipFill>
        <p:spPr>
          <a:xfrm>
            <a:off x="5940152" y="4581128"/>
            <a:ext cx="2746647" cy="19774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075" t="33619" r="69960" b="35262"/>
          <a:stretch/>
        </p:blipFill>
        <p:spPr>
          <a:xfrm>
            <a:off x="3059832" y="4581128"/>
            <a:ext cx="2656552" cy="20052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7860" t="33619" r="70283" b="34252"/>
          <a:stretch/>
        </p:blipFill>
        <p:spPr>
          <a:xfrm>
            <a:off x="323528" y="4581127"/>
            <a:ext cx="2666347" cy="208823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318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Fit mover steps 1:13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1773" y="1491746"/>
            <a:ext cx="10560357" cy="560966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959476"/>
              </p:ext>
            </p:extLst>
          </p:nvPr>
        </p:nvGraphicFramePr>
        <p:xfrm>
          <a:off x="5148063" y="845041"/>
          <a:ext cx="3716103" cy="8229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92089"/>
                <a:gridCol w="1368152"/>
                <a:gridCol w="1555862"/>
              </a:tblGrid>
              <a:tr h="264030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Steps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err="1" smtClean="0">
                          <a:latin typeface="Helvetica Light"/>
                          <a:cs typeface="Helvetica Light"/>
                        </a:rPr>
                        <a:t>θ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k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1:13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-0.76 +/- 0.08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0.0038 +/- 0.0003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5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Fit mover steps 18:25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4584" y="1444805"/>
            <a:ext cx="10513168" cy="558459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11093"/>
              </p:ext>
            </p:extLst>
          </p:nvPr>
        </p:nvGraphicFramePr>
        <p:xfrm>
          <a:off x="5148063" y="845041"/>
          <a:ext cx="3716103" cy="8229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92089"/>
                <a:gridCol w="1368152"/>
                <a:gridCol w="1555862"/>
              </a:tblGrid>
              <a:tr h="264030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Steps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err="1" smtClean="0">
                          <a:latin typeface="Helvetica Light"/>
                          <a:cs typeface="Helvetica Light"/>
                        </a:rPr>
                        <a:t>θ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k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1:13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-0.76 +/- 0.08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0.0038 +/- 0.0003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18:25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-0.65 +/- 0.07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0.0100 +/- 0.0007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520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Discontinuity location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94776"/>
              </p:ext>
            </p:extLst>
          </p:nvPr>
        </p:nvGraphicFramePr>
        <p:xfrm>
          <a:off x="251520" y="3933056"/>
          <a:ext cx="8640960" cy="262660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36104"/>
                <a:gridCol w="1464959"/>
                <a:gridCol w="1631385"/>
                <a:gridCol w="792088"/>
                <a:gridCol w="792088"/>
                <a:gridCol w="1512168"/>
                <a:gridCol w="1512168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Scan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A(X) </a:t>
                      </a:r>
                      <a:r>
                        <a:rPr lang="en-US" sz="1200" b="0" i="0" baseline="0" dirty="0" smtClean="0">
                          <a:latin typeface="Helvetica Light"/>
                          <a:cs typeface="Helvetica Light"/>
                        </a:rPr>
                        <a:t>(Sample </a:t>
                      </a: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62)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A(Y) (Sample</a:t>
                      </a:r>
                      <a:r>
                        <a:rPr lang="en-US" sz="1200" b="0" i="0" baseline="0" dirty="0" smtClean="0">
                          <a:latin typeface="Helvetica Light"/>
                          <a:cs typeface="Helvetica Light"/>
                        </a:rPr>
                        <a:t> </a:t>
                      </a: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62/70)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C(X)  (Sample 53)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CY (Sample 56)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Mover</a:t>
                      </a:r>
                      <a:r>
                        <a:rPr lang="en-US" sz="1200" b="0" i="0" baseline="0" dirty="0" smtClean="0">
                          <a:latin typeface="Helvetica Light"/>
                          <a:cs typeface="Helvetica Light"/>
                        </a:rPr>
                        <a:t> position (V)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 anchor="ctr"/>
                </a:tc>
              </a:tr>
              <a:tr h="264030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IPCxCal1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 (Q at 75)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IPCxCal2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 (Q at 75)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350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350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350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450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350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~</a:t>
                      </a:r>
                      <a:r>
                        <a:rPr lang="en-US" sz="1200" b="0" i="0" baseline="0" dirty="0" smtClean="0">
                          <a:latin typeface="Helvetica Light"/>
                          <a:cs typeface="Helvetica Light"/>
                        </a:rPr>
                        <a:t> 5 </a:t>
                      </a:r>
                      <a:r>
                        <a:rPr lang="en-US" sz="1000" b="0" i="0" baseline="0" dirty="0" smtClean="0">
                          <a:latin typeface="Helvetica Light"/>
                          <a:cs typeface="Helvetica Light"/>
                        </a:rPr>
                        <a:t>(many steps)</a:t>
                      </a:r>
                      <a:endParaRPr lang="en-US" sz="10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125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75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125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5.15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125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5.15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  <a:tr h="264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IPCxCal8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125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100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smtClean="0">
                          <a:latin typeface="Helvetica Light"/>
                          <a:cs typeface="Helvetica Light"/>
                        </a:rPr>
                        <a:t>5.15</a:t>
                      </a:r>
                      <a:endParaRPr lang="en-US" sz="1200" b="0" i="0" dirty="0">
                        <a:latin typeface="Helvetica Light"/>
                        <a:cs typeface="Helvetica Ligh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250" t="34305" r="70443" b="34668"/>
          <a:stretch/>
        </p:blipFill>
        <p:spPr>
          <a:xfrm>
            <a:off x="4427984" y="1950720"/>
            <a:ext cx="2039718" cy="15138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445" t="34098" r="70000" b="35501"/>
          <a:stretch/>
        </p:blipFill>
        <p:spPr>
          <a:xfrm>
            <a:off x="6516216" y="1916832"/>
            <a:ext cx="1971040" cy="14833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7249" t="34306" r="70333" b="35293"/>
          <a:stretch/>
        </p:blipFill>
        <p:spPr>
          <a:xfrm>
            <a:off x="2411760" y="1950720"/>
            <a:ext cx="2049878" cy="1483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7249" t="34098" r="70333" b="35501"/>
          <a:stretch/>
        </p:blipFill>
        <p:spPr>
          <a:xfrm>
            <a:off x="421679" y="1945640"/>
            <a:ext cx="2049878" cy="148336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61503" y="1174304"/>
            <a:ext cx="2455481" cy="64807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Example plots in different channels for IPCxCal4</a:t>
            </a:r>
            <a:endParaRPr lang="en-US" sz="18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403648" y="3429000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AX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91880" y="3464560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AY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3464560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C</a:t>
            </a:r>
            <a:r>
              <a:rPr lang="en-US" sz="1400" dirty="0">
                <a:latin typeface="Helvetica Light"/>
                <a:cs typeface="Helvetica Light"/>
              </a:rPr>
              <a:t>X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524328" y="3434080"/>
            <a:ext cx="428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 Light"/>
                <a:cs typeface="Helvetica Light"/>
              </a:rPr>
              <a:t>C</a:t>
            </a:r>
            <a:r>
              <a:rPr lang="en-US" sz="1400" dirty="0" smtClean="0">
                <a:latin typeface="Helvetica Light"/>
                <a:cs typeface="Helvetica Light"/>
              </a:rPr>
              <a:t>Y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531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IPCX discontinuity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019300"/>
            <a:ext cx="8229600" cy="457805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High</a:t>
            </a:r>
            <a:r>
              <a:rPr lang="en-US" sz="1400" dirty="0"/>
              <a:t>-beta </a:t>
            </a:r>
            <a:r>
              <a:rPr lang="en-US" sz="1400" dirty="0" smtClean="0"/>
              <a:t>(100x1000) optics.</a:t>
            </a:r>
            <a:endParaRPr lang="en-US" sz="1400" dirty="0"/>
          </a:p>
          <a:p>
            <a:r>
              <a:rPr lang="en-US" sz="1400" dirty="0" smtClean="0"/>
              <a:t>Charge 0.7 x 10</a:t>
            </a:r>
            <a:r>
              <a:rPr lang="en-US" sz="1400" baseline="30000" dirty="0" smtClean="0"/>
              <a:t>10</a:t>
            </a:r>
            <a:r>
              <a:rPr lang="en-US" sz="1400" dirty="0" smtClean="0"/>
              <a:t>.</a:t>
            </a:r>
            <a:endParaRPr lang="en-US" sz="1400" baseline="30000" dirty="0" smtClean="0"/>
          </a:p>
          <a:p>
            <a:r>
              <a:rPr lang="en-US" sz="1400" dirty="0" smtClean="0"/>
              <a:t>3 BPM resolution studies with and without 714 MHz BPF in X and Y.</a:t>
            </a:r>
            <a:endParaRPr lang="en-US" sz="1400" dirty="0"/>
          </a:p>
          <a:p>
            <a:r>
              <a:rPr lang="en-US" sz="1400" dirty="0" smtClean="0"/>
              <a:t>Discontinuities in mover calibrations – IPCX (and IPCY sporadically) </a:t>
            </a:r>
          </a:p>
          <a:p>
            <a:endParaRPr lang="en-US" sz="14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  <a:latin typeface="Helvetica"/>
                <a:cs typeface="Helvetica"/>
                <a:sym typeface="Wingdings"/>
              </a:rPr>
              <a:t>FOCUS ON 2 DATA SETS</a:t>
            </a:r>
          </a:p>
          <a:p>
            <a:endParaRPr lang="en-US" sz="1800" b="1" dirty="0">
              <a:latin typeface="Helvetica"/>
              <a:cs typeface="Helvetica"/>
              <a:sym typeface="Wingdings"/>
            </a:endParaRPr>
          </a:p>
          <a:p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Look at waveforms.</a:t>
            </a:r>
          </a:p>
          <a:p>
            <a:endParaRPr lang="en-US" sz="1800" dirty="0">
              <a:solidFill>
                <a:srgbClr val="7153A1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Calibrations at different sample numbers.</a:t>
            </a:r>
          </a:p>
          <a:p>
            <a:endParaRPr lang="en-US" sz="1800" dirty="0" smtClean="0">
              <a:solidFill>
                <a:srgbClr val="7153A1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What is happening on A and B channels.</a:t>
            </a:r>
          </a:p>
          <a:p>
            <a:endParaRPr lang="en-US" sz="1800" dirty="0" smtClean="0">
              <a:solidFill>
                <a:srgbClr val="7153A1"/>
              </a:solidFill>
              <a:sym typeface="Wingdings"/>
            </a:endParaRPr>
          </a:p>
          <a:p>
            <a:r>
              <a:rPr lang="en-US" sz="1800" dirty="0" smtClean="0">
                <a:solidFill>
                  <a:srgbClr val="7153A1"/>
                </a:solidFill>
              </a:rPr>
              <a:t>Fitting to different sides of the discontinuity.</a:t>
            </a:r>
          </a:p>
          <a:p>
            <a:endParaRPr lang="en-US" sz="1800" baseline="30000" dirty="0" smtClean="0"/>
          </a:p>
          <a:p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224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Note on mover voltages saved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7410897" cy="1080120"/>
          </a:xfrm>
          <a:solidFill>
            <a:schemeClr val="bg1"/>
          </a:solidFill>
          <a:ln>
            <a:solidFill>
              <a:srgbClr val="9C85C0"/>
            </a:solidFill>
          </a:ln>
        </p:spPr>
        <p:txBody>
          <a:bodyPr anchor="ctr">
            <a:normAutofit/>
          </a:bodyPr>
          <a:lstStyle/>
          <a:p>
            <a:r>
              <a:rPr lang="en-US" sz="1400" dirty="0" smtClean="0"/>
              <a:t>Note that in mover steps we see no variation within a mover step. </a:t>
            </a:r>
          </a:p>
          <a:p>
            <a:r>
              <a:rPr lang="en-US" sz="1400" dirty="0" smtClean="0"/>
              <a:t>Only reads out the value for the first trigger of a mover step, so it looks artificially stable.</a:t>
            </a:r>
          </a:p>
          <a:p>
            <a:r>
              <a:rPr lang="en-US" sz="1400" dirty="0" smtClean="0"/>
              <a:t>Changed in the middle of final shift to be the live read back for each trigger.</a:t>
            </a:r>
            <a:endParaRPr lang="en-US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333" t="64707" r="49833" b="4474"/>
          <a:stretch/>
        </p:blipFill>
        <p:spPr>
          <a:xfrm>
            <a:off x="325408" y="3356992"/>
            <a:ext cx="4102576" cy="3401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9444" t="64752" r="49833" b="5218"/>
          <a:stretch/>
        </p:blipFill>
        <p:spPr>
          <a:xfrm>
            <a:off x="4572000" y="3374116"/>
            <a:ext cx="4248472" cy="32802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8069" y="3203103"/>
            <a:ext cx="713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Before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88224" y="3201614"/>
            <a:ext cx="569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After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320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Note on mover voltages -  C </a:t>
            </a:r>
            <a:r>
              <a:rPr lang="en-US" dirty="0" err="1" smtClean="0"/>
              <a:t>vs</a:t>
            </a:r>
            <a:r>
              <a:rPr lang="en-US" dirty="0" smtClean="0"/>
              <a:t> A/B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7632848" cy="1440160"/>
          </a:xfrm>
          <a:noFill/>
          <a:ln>
            <a:noFill/>
          </a:ln>
        </p:spPr>
        <p:txBody>
          <a:bodyPr anchor="ctr">
            <a:normAutofit/>
          </a:bodyPr>
          <a:lstStyle/>
          <a:p>
            <a:r>
              <a:rPr lang="en-US" sz="1400" dirty="0" smtClean="0"/>
              <a:t>In data from second half of the final shift the read backs show significantly more variation within each step in IPC(Y).</a:t>
            </a:r>
          </a:p>
          <a:p>
            <a:endParaRPr lang="en-US" sz="1400" dirty="0" smtClean="0"/>
          </a:p>
          <a:p>
            <a:r>
              <a:rPr lang="en-US" sz="1400" dirty="0" smtClean="0"/>
              <a:t>Could explain why resolution fits to IPC were consistently so much worse than IPA and B prior to this change.</a:t>
            </a:r>
            <a:endParaRPr lang="en-US" sz="1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9667" t="64335" r="49833" b="5635"/>
          <a:stretch/>
        </p:blipFill>
        <p:spPr>
          <a:xfrm>
            <a:off x="6012160" y="3789040"/>
            <a:ext cx="2797182" cy="21831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9889" t="65378" r="49000" b="3549"/>
          <a:stretch/>
        </p:blipFill>
        <p:spPr>
          <a:xfrm>
            <a:off x="3131840" y="3861048"/>
            <a:ext cx="2880320" cy="22587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9778" t="64961" r="49832" b="4801"/>
          <a:stretch/>
        </p:blipFill>
        <p:spPr>
          <a:xfrm>
            <a:off x="179512" y="3859132"/>
            <a:ext cx="2736304" cy="21621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45037" y="3481263"/>
            <a:ext cx="693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IPA(Y)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64680" y="3481263"/>
            <a:ext cx="693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IPB(Y)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319298" y="3461583"/>
            <a:ext cx="703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Helvetica Light"/>
                <a:cs typeface="Helvetica Light"/>
              </a:rPr>
              <a:t>IPC(Y)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34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IPCxCal1_0dB (actually 20dB in X)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0568" y="1453793"/>
            <a:ext cx="10194428" cy="543159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586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0707"/>
            <a:ext cx="9144000" cy="4857293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2480" y="1772816"/>
            <a:ext cx="8229600" cy="398410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mover voltages in the legend refer to the C mover, because this is a scan in C.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8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1809"/>
          <a:stretch/>
        </p:blipFill>
        <p:spPr>
          <a:xfrm>
            <a:off x="0" y="2000707"/>
            <a:ext cx="9144000" cy="2340765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2480" y="1772816"/>
            <a:ext cx="8229600" cy="398410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mover voltages in the legend refer to the C mover, because this is a scan in C.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429" t="33215" r="70283" b="35060"/>
          <a:stretch/>
        </p:blipFill>
        <p:spPr>
          <a:xfrm>
            <a:off x="251520" y="4509157"/>
            <a:ext cx="2664296" cy="2020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290" t="34024" r="69960" b="34858"/>
          <a:stretch/>
        </p:blipFill>
        <p:spPr>
          <a:xfrm>
            <a:off x="3181444" y="4587037"/>
            <a:ext cx="2542684" cy="193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7968" t="33821" r="70498" b="34858"/>
          <a:stretch/>
        </p:blipFill>
        <p:spPr>
          <a:xfrm>
            <a:off x="5918340" y="4611202"/>
            <a:ext cx="2470084" cy="1914142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912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0" y="2000707"/>
            <a:ext cx="9144000" cy="485729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2480" y="1772816"/>
            <a:ext cx="8229600" cy="398410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mover voltages in the legend refer to the C mover, because this is a scan in C.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76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1404"/>
          <a:stretch/>
        </p:blipFill>
        <p:spPr>
          <a:xfrm>
            <a:off x="15280" y="2000708"/>
            <a:ext cx="9144000" cy="2360454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2480" y="1772816"/>
            <a:ext cx="8229600" cy="398410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mover voltages in the legend refer to the C mover, because this is a scan in C.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8829" t="34031" r="70175" b="34696"/>
          <a:stretch/>
        </p:blipFill>
        <p:spPr>
          <a:xfrm>
            <a:off x="493350" y="4376542"/>
            <a:ext cx="2808312" cy="22320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8613" t="33829" r="70625" b="34292"/>
          <a:stretch/>
        </p:blipFill>
        <p:spPr>
          <a:xfrm>
            <a:off x="3157645" y="4439204"/>
            <a:ext cx="2647791" cy="2169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7620" t="34344" r="70092" b="34987"/>
          <a:stretch/>
        </p:blipFill>
        <p:spPr>
          <a:xfrm>
            <a:off x="5805436" y="4448550"/>
            <a:ext cx="2824818" cy="207407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53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0" y="2000707"/>
            <a:ext cx="9144000" cy="485729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2480" y="1772816"/>
            <a:ext cx="8229600" cy="398410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mover voltages in the legend refer to the C mover, because this is a scan in 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333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96752"/>
            <a:ext cx="8229600" cy="229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BX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Talitha Bromwich - Friday, 3 July 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50188"/>
          <a:stretch/>
        </p:blipFill>
        <p:spPr>
          <a:xfrm>
            <a:off x="15280" y="2000708"/>
            <a:ext cx="9144000" cy="241952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2480" y="1772816"/>
            <a:ext cx="8229600" cy="398410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The mover voltages in the legend refer to the C mover, because this is a scan in C.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352" t="33829" r="70067" b="35301"/>
          <a:stretch/>
        </p:blipFill>
        <p:spPr>
          <a:xfrm>
            <a:off x="3216386" y="4421943"/>
            <a:ext cx="2579750" cy="19690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7240" t="33726" r="70112" b="35404"/>
          <a:stretch/>
        </p:blipFill>
        <p:spPr>
          <a:xfrm>
            <a:off x="451788" y="4399490"/>
            <a:ext cx="2734753" cy="19890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8075" t="33627" r="69852" b="34897"/>
          <a:stretch/>
        </p:blipFill>
        <p:spPr>
          <a:xfrm>
            <a:off x="5868144" y="4485389"/>
            <a:ext cx="2592288" cy="197249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78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19515</TotalTime>
  <Words>735</Words>
  <Application>Microsoft Macintosh PowerPoint</Application>
  <PresentationFormat>On-screen Show (4:3)</PresentationFormat>
  <Paragraphs>176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Clarity</vt:lpstr>
      <vt:lpstr>ATF data analysis</vt:lpstr>
      <vt:lpstr>IPCX discontinuity waveforms</vt:lpstr>
      <vt:lpstr>IPCxCal1_0dB (actually 20dB in X)</vt:lpstr>
      <vt:lpstr>CX waveforms</vt:lpstr>
      <vt:lpstr>CX waveforms</vt:lpstr>
      <vt:lpstr>AX waveforms</vt:lpstr>
      <vt:lpstr>AX waveforms</vt:lpstr>
      <vt:lpstr>BX waveforms</vt:lpstr>
      <vt:lpstr>BX waveforms</vt:lpstr>
      <vt:lpstr>IPCxCal3_0dB (20dB in X)– finer steps</vt:lpstr>
      <vt:lpstr>CX waveforms</vt:lpstr>
      <vt:lpstr>CX waveforms</vt:lpstr>
      <vt:lpstr>AX waveforms</vt:lpstr>
      <vt:lpstr>AX waveforms</vt:lpstr>
      <vt:lpstr>BX waveforms</vt:lpstr>
      <vt:lpstr>BX waveforms</vt:lpstr>
      <vt:lpstr>Fit mover steps 1:13</vt:lpstr>
      <vt:lpstr>Fit mover steps 18:25</vt:lpstr>
      <vt:lpstr>Discontinuity location</vt:lpstr>
      <vt:lpstr>Note on mover voltages saved</vt:lpstr>
      <vt:lpstr>Note on mover voltages -  C vs A/B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413</cp:revision>
  <dcterms:created xsi:type="dcterms:W3CDTF">2015-03-10T13:54:04Z</dcterms:created>
  <dcterms:modified xsi:type="dcterms:W3CDTF">2015-07-02T18:44:22Z</dcterms:modified>
</cp:coreProperties>
</file>