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2" r:id="rId3"/>
    <p:sldId id="270" r:id="rId4"/>
    <p:sldId id="257" r:id="rId5"/>
    <p:sldId id="258" r:id="rId6"/>
    <p:sldId id="266" r:id="rId7"/>
    <p:sldId id="271" r:id="rId8"/>
    <p:sldId id="259" r:id="rId9"/>
    <p:sldId id="260" r:id="rId10"/>
    <p:sldId id="265" r:id="rId11"/>
    <p:sldId id="262" r:id="rId12"/>
    <p:sldId id="264" r:id="rId13"/>
    <p:sldId id="261" r:id="rId14"/>
    <p:sldId id="263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93" d="100"/>
          <a:sy n="93" d="100"/>
        </p:scale>
        <p:origin x="2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03/07/2015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7F607DC-78E0-4786-937B-FD6F07F99FFE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03/07/2015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03/07/2015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03/07/2015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03/07/2015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03/07/2015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03/07/2015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Resolution Measurements with Two Mechanical Phase Shifters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Phase/Jitter Along the Pulse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27" y="1169602"/>
            <a:ext cx="5500668" cy="48852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905" y="1169604"/>
            <a:ext cx="5500667" cy="48852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921" y="6085443"/>
            <a:ext cx="116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1.2 degrees phase jitter, some signs that Mon2 measurement still slightly noisier (clearer in other datasets).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60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61" y="1093946"/>
            <a:ext cx="5845472" cy="5222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553" y="1095508"/>
            <a:ext cx="5878234" cy="52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9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Shape Correlation / Mean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16" y="1287464"/>
            <a:ext cx="5448300" cy="4838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416" y="1287464"/>
            <a:ext cx="54483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69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but not least… Resolution!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3393" y="1664043"/>
            <a:ext cx="4761471" cy="1949580"/>
          </a:xfrm>
        </p:spPr>
        <p:txBody>
          <a:bodyPr>
            <a:noAutofit/>
          </a:bodyPr>
          <a:lstStyle/>
          <a:p>
            <a:r>
              <a:rPr lang="en-GB" sz="2400" dirty="0" smtClean="0"/>
              <a:t>~0.25 degrees resolution </a:t>
            </a:r>
            <a:r>
              <a:rPr lang="en-GB" sz="2400" dirty="0" smtClean="0">
                <a:sym typeface="Wingdings" panose="05000000000000000000" pitchFamily="2" charset="2"/>
              </a:rPr>
              <a:t></a:t>
            </a:r>
          </a:p>
          <a:p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400" dirty="0" smtClean="0">
                <a:sym typeface="Wingdings" panose="05000000000000000000" pitchFamily="2" charset="2"/>
              </a:rPr>
              <a:t>Some scope to improve it a bit further, e.g. additional amplification/use FONT5 board, improved calibrations…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8" y="955968"/>
            <a:ext cx="6943688" cy="552903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954814" y="5100128"/>
            <a:ext cx="5376677" cy="82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54814" y="3044787"/>
            <a:ext cx="5376677" cy="82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73825" y="293838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0.3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9113" y="496489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9525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434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SiS</a:t>
            </a:r>
            <a:r>
              <a:rPr lang="en-GB" dirty="0" smtClean="0"/>
              <a:t> Digitisers: Amplifier (April)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71" y="1017440"/>
            <a:ext cx="5666923" cy="4247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68" y="1017440"/>
            <a:ext cx="5666926" cy="4247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3900" y="5264599"/>
            <a:ext cx="11601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Mix1 and Mix2 signals amplified.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Mix1: noisy channel.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Mix2: baseline noise not increased compared to Mix3 (i.e. limited by ADC noise)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35651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3396442" y="1137083"/>
            <a:ext cx="5382129" cy="4105179"/>
          </a:xfrm>
          <a:prstGeom prst="rect">
            <a:avLst/>
          </a:prstGeom>
          <a:ln>
            <a:noFill/>
          </a:ln>
        </p:spPr>
      </p:pic>
      <p:sp>
        <p:nvSpPr>
          <p:cNvPr id="40" name="TextShape 1"/>
          <p:cNvSpPr txBox="1"/>
          <p:nvPr/>
        </p:nvSpPr>
        <p:spPr>
          <a:xfrm>
            <a:off x="3221765" y="5452533"/>
            <a:ext cx="6597026" cy="817908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pPr>
              <a:buSzPct val="45000"/>
              <a:buFont typeface="StarSymbol"/>
              <a:buChar char=""/>
            </a:pPr>
            <a:r>
              <a:rPr lang="en-GB" sz="1633" dirty="0">
                <a:latin typeface="Arial"/>
              </a:rPr>
              <a:t>Different pulse length upstream and downstream (also BPMs).</a:t>
            </a:r>
            <a:endParaRPr sz="1633" dirty="0"/>
          </a:p>
          <a:p>
            <a:pPr lvl="1">
              <a:buSzPct val="45000"/>
              <a:buFont typeface="StarSymbol"/>
              <a:buChar char=""/>
            </a:pPr>
            <a:r>
              <a:rPr lang="en-GB" sz="1633" dirty="0">
                <a:latin typeface="Arial"/>
              </a:rPr>
              <a:t>Lose transient at start of pulse (~20ns</a:t>
            </a:r>
            <a:r>
              <a:rPr lang="en-GB" sz="1633" dirty="0" smtClean="0">
                <a:latin typeface="Arial"/>
              </a:rPr>
              <a:t>).</a:t>
            </a:r>
            <a:endParaRPr sz="1633" dirty="0"/>
          </a:p>
        </p:txBody>
      </p:sp>
      <p:sp>
        <p:nvSpPr>
          <p:cNvPr id="3" name="Rectangle 2"/>
          <p:cNvSpPr/>
          <p:nvPr/>
        </p:nvSpPr>
        <p:spPr>
          <a:xfrm>
            <a:off x="348441" y="119502"/>
            <a:ext cx="11115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ea typeface="Gulim" panose="020B0600000101010101" pitchFamily="34" charset="-127"/>
                <a:cs typeface="Aharoni" panose="02010803020104030203" pitchFamily="2" charset="-79"/>
              </a:rPr>
              <a:t>Up/Downstream Pulse Length Difference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6364" y="1591734"/>
            <a:ext cx="2960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Using </a:t>
            </a:r>
            <a:r>
              <a:rPr lang="en-GB" b="1" dirty="0" err="1" smtClean="0">
                <a:solidFill>
                  <a:srgbClr val="FF0000"/>
                </a:solidFill>
              </a:rPr>
              <a:t>Frascati</a:t>
            </a:r>
            <a:r>
              <a:rPr lang="en-GB" b="1" dirty="0" smtClean="0">
                <a:solidFill>
                  <a:srgbClr val="FF0000"/>
                </a:solidFill>
              </a:rPr>
              <a:t> chicane.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6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996779"/>
            <a:ext cx="10972800" cy="543418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Last 2 days:</a:t>
            </a:r>
          </a:p>
          <a:p>
            <a:pPr lvl="1"/>
            <a:r>
              <a:rPr lang="en-GB" dirty="0" smtClean="0"/>
              <a:t>Mechanical shifters connected to all 3 sets of electronics.</a:t>
            </a:r>
          </a:p>
          <a:p>
            <a:pPr lvl="1"/>
            <a:r>
              <a:rPr lang="en-GB" dirty="0" smtClean="0"/>
              <a:t>Calibrations/resolution measurements with the upstream monitors.</a:t>
            </a:r>
          </a:p>
          <a:p>
            <a:pPr lvl="1"/>
            <a:r>
              <a:rPr lang="en-GB" dirty="0" smtClean="0"/>
              <a:t>Beam has been setup to downstream monitor.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 smtClean="0"/>
              <a:t> Hopefully this afternoon:</a:t>
            </a:r>
          </a:p>
          <a:p>
            <a:pPr lvl="1"/>
            <a:r>
              <a:rPr lang="en-GB" dirty="0" smtClean="0"/>
              <a:t>Performance measurements of the downstream monitor.</a:t>
            </a:r>
          </a:p>
          <a:p>
            <a:pPr lvl="1"/>
            <a:r>
              <a:rPr lang="en-GB" dirty="0" smtClean="0"/>
              <a:t>Some phase propagation studies.</a:t>
            </a:r>
          </a:p>
          <a:p>
            <a:pPr lvl="1"/>
            <a:endParaRPr lang="en-GB" dirty="0"/>
          </a:p>
          <a:p>
            <a:r>
              <a:rPr lang="en-GB" dirty="0" smtClean="0"/>
              <a:t>Lucy and </a:t>
            </a:r>
            <a:r>
              <a:rPr lang="en-GB" dirty="0" err="1" smtClean="0"/>
              <a:t>Murtaza</a:t>
            </a:r>
            <a:r>
              <a:rPr lang="en-GB" dirty="0" smtClean="0"/>
              <a:t> (summer students) arrived on Monday and are settling in well.</a:t>
            </a:r>
          </a:p>
          <a:p>
            <a:pPr lvl="1"/>
            <a:r>
              <a:rPr lang="en-GB" dirty="0" smtClean="0"/>
              <a:t>Lucy will work with </a:t>
            </a:r>
            <a:r>
              <a:rPr lang="en-GB" dirty="0" err="1" smtClean="0"/>
              <a:t>Davide</a:t>
            </a:r>
            <a:r>
              <a:rPr lang="en-GB" dirty="0" smtClean="0"/>
              <a:t> on continuing the phase space tomography work started by Alex last year.</a:t>
            </a:r>
          </a:p>
          <a:p>
            <a:pPr lvl="1"/>
            <a:r>
              <a:rPr lang="en-GB" dirty="0" err="1" smtClean="0"/>
              <a:t>Murtaza</a:t>
            </a:r>
            <a:r>
              <a:rPr lang="en-GB" dirty="0" smtClean="0"/>
              <a:t> will work with me on phase feedforward: Simulations of expected/achieved phase jitter reduction, helping any data taking over the next couple of months.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8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SiS</a:t>
            </a:r>
            <a:r>
              <a:rPr lang="en-GB" dirty="0" smtClean="0"/>
              <a:t> Digitisers: Amplifier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Amplifier used to better match range of </a:t>
            </a:r>
            <a:r>
              <a:rPr lang="en-GB" dirty="0" err="1" smtClean="0"/>
              <a:t>SiS</a:t>
            </a:r>
            <a:r>
              <a:rPr lang="en-GB" dirty="0" smtClean="0"/>
              <a:t> digitiser ADCs.</a:t>
            </a:r>
          </a:p>
          <a:p>
            <a:r>
              <a:rPr lang="en-GB" dirty="0" smtClean="0"/>
              <a:t>Saw no improvement in resolution using it in April due to one noisy channel.</a:t>
            </a:r>
          </a:p>
          <a:p>
            <a:r>
              <a:rPr lang="en-GB" dirty="0" smtClean="0"/>
              <a:t>Tried again on Wednesday, being 100% sure to terminate all unused channels etc.</a:t>
            </a:r>
          </a:p>
          <a:p>
            <a:r>
              <a:rPr lang="en-GB" dirty="0" smtClean="0"/>
              <a:t>No longer see the noisy channel.</a:t>
            </a:r>
          </a:p>
          <a:p>
            <a:endParaRPr lang="en-GB" dirty="0"/>
          </a:p>
          <a:p>
            <a:r>
              <a:rPr lang="en-GB" dirty="0" smtClean="0"/>
              <a:t>NB: Some channels terminated by connecting to FONT5 board (which was off). Maybe there is some effect if FONT5 board turned on?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17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SiS</a:t>
            </a:r>
            <a:r>
              <a:rPr lang="en-GB" dirty="0" smtClean="0"/>
              <a:t> Digitisers: Amplifier (July)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221" y="1033462"/>
            <a:ext cx="12166893" cy="53636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067" y="1033462"/>
            <a:ext cx="6065605" cy="538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35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SiS</a:t>
            </a:r>
            <a:r>
              <a:rPr lang="en-GB" dirty="0" smtClean="0"/>
              <a:t> Digitisers: Clock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211" y="1041401"/>
            <a:ext cx="10972800" cy="4525963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SiS</a:t>
            </a:r>
            <a:r>
              <a:rPr lang="en-GB" sz="2400" dirty="0" smtClean="0"/>
              <a:t> digitisers have been using an internal 250 MHz clock up until now.</a:t>
            </a:r>
            <a:endParaRPr lang="en-GB" sz="2400" dirty="0"/>
          </a:p>
          <a:p>
            <a:r>
              <a:rPr lang="en-GB" sz="2400" dirty="0" smtClean="0"/>
              <a:t>As this is not locked to the beam, it created a pulse to pulse jitter of up to ~3 samples.</a:t>
            </a:r>
          </a:p>
          <a:p>
            <a:r>
              <a:rPr lang="en-GB" sz="2400" dirty="0" smtClean="0"/>
              <a:t>They have now been configured to use an external 192 MHz clock locked to CTF timings.</a:t>
            </a:r>
          </a:p>
          <a:p>
            <a:r>
              <a:rPr lang="en-GB" sz="2400" dirty="0" smtClean="0"/>
              <a:t>Should we consider using this for the FONT5 board as well?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1" y="3497949"/>
            <a:ext cx="7953751" cy="2955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50733" y="5105699"/>
            <a:ext cx="1189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INTERNAL</a:t>
            </a:r>
          </a:p>
          <a:p>
            <a:r>
              <a:rPr lang="en-GB" dirty="0" smtClean="0"/>
              <a:t>250 MHz</a:t>
            </a:r>
          </a:p>
          <a:p>
            <a:r>
              <a:rPr lang="en-GB" dirty="0" smtClean="0"/>
              <a:t>CLOCK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604571" y="5119892"/>
            <a:ext cx="1229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EXTERNAL</a:t>
            </a:r>
          </a:p>
          <a:p>
            <a:r>
              <a:rPr lang="en-GB" dirty="0" smtClean="0"/>
              <a:t>192 MHz</a:t>
            </a:r>
          </a:p>
          <a:p>
            <a:r>
              <a:rPr lang="en-GB" dirty="0" smtClean="0"/>
              <a:t>CLOCK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Up/Downstream Pulse Length Difference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03" y="1017653"/>
            <a:ext cx="6110817" cy="54270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7334" y="1727200"/>
            <a:ext cx="49445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</a:rPr>
              <a:t>Bypassing </a:t>
            </a:r>
            <a:r>
              <a:rPr lang="en-GB" sz="2400" b="1" dirty="0" err="1" smtClean="0">
                <a:solidFill>
                  <a:srgbClr val="FF0000"/>
                </a:solidFill>
              </a:rPr>
              <a:t>Frascati</a:t>
            </a:r>
            <a:r>
              <a:rPr lang="en-GB" sz="2400" b="1" dirty="0" smtClean="0">
                <a:solidFill>
                  <a:srgbClr val="FF0000"/>
                </a:solidFill>
              </a:rPr>
              <a:t> chicane.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Difference is ~109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Verified that lost part of the pulse is off-energy transient at the beginning.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4774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with Mechanical Shifters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34533"/>
            <a:ext cx="10972800" cy="499163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Don’t have a delivery date for the 3 new mechanical shifters yet.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We currently have two (borrowed) mechanical shifters:</a:t>
            </a:r>
          </a:p>
          <a:p>
            <a:pPr lvl="1"/>
            <a:r>
              <a:rPr lang="en-GB" dirty="0" smtClean="0"/>
              <a:t>One for which 3 GHz is within design specifications.</a:t>
            </a:r>
          </a:p>
          <a:p>
            <a:pPr lvl="1"/>
            <a:r>
              <a:rPr lang="en-GB" dirty="0" smtClean="0"/>
              <a:t>One which is only rated down to 3.5 GHz.</a:t>
            </a:r>
          </a:p>
          <a:p>
            <a:pPr lvl="2"/>
            <a:r>
              <a:rPr lang="en-GB" sz="2400" dirty="0" smtClean="0">
                <a:solidFill>
                  <a:srgbClr val="FF0000"/>
                </a:solidFill>
              </a:rPr>
              <a:t>This may or may not be the one used in April!</a:t>
            </a:r>
          </a:p>
          <a:p>
            <a:pPr lvl="2"/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I connected these to the 2 upstream monitors for resolution measurements.</a:t>
            </a:r>
          </a:p>
          <a:p>
            <a:pPr lvl="1"/>
            <a:r>
              <a:rPr lang="en-GB" dirty="0" smtClean="0"/>
              <a:t>Eventually replaced 3.5GHz shifter with one of the phase adjusters from Oxford.</a:t>
            </a:r>
          </a:p>
          <a:p>
            <a:pPr lvl="1"/>
            <a:r>
              <a:rPr lang="en-GB" dirty="0" smtClean="0"/>
              <a:t>Also replaced remote shifter on Mon3 (downstream) with a phase adjuster.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9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3.5 GHz Mechanical Shifter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5887416"/>
            <a:ext cx="10972800" cy="51332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Many discontinuities, doesn’t resemble desired response at a ll.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4" y="1014412"/>
            <a:ext cx="10976272" cy="48730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172" y="1014413"/>
            <a:ext cx="5486926" cy="4873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91957" y="5004758"/>
            <a:ext cx="352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360 degrees calibration attempt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95291" y="4681592"/>
            <a:ext cx="2451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Shifter varied through 4 x 360 degrees.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08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GHz Mechanical Shifter and Phase Adjuster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0" y="1014411"/>
            <a:ext cx="12123942" cy="53825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065462"/>
            <a:ext cx="6003150" cy="533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3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134</TotalTime>
  <Words>632</Words>
  <Application>Microsoft Office PowerPoint</Application>
  <PresentationFormat>Widescreen</PresentationFormat>
  <Paragraphs>119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Gulim</vt:lpstr>
      <vt:lpstr>Aharoni</vt:lpstr>
      <vt:lpstr>Arial</vt:lpstr>
      <vt:lpstr>Calibri</vt:lpstr>
      <vt:lpstr>Franklin Gothic Heavy</vt:lpstr>
      <vt:lpstr>Kalinga</vt:lpstr>
      <vt:lpstr>StarSymbol</vt:lpstr>
      <vt:lpstr>Trebuchet MS</vt:lpstr>
      <vt:lpstr>Wingdings</vt:lpstr>
      <vt:lpstr>Roberts_LCWS14_PhaseFeedforwardCTF3</vt:lpstr>
      <vt:lpstr>Resolution Measurements with Two Mechanical Phase Shifters</vt:lpstr>
      <vt:lpstr>Status</vt:lpstr>
      <vt:lpstr>SiS Digitisers: Amplifier</vt:lpstr>
      <vt:lpstr>SiS Digitisers: Amplifier (July)</vt:lpstr>
      <vt:lpstr>SiS Digitisers: Clock</vt:lpstr>
      <vt:lpstr>Up/Downstream Pulse Length Difference</vt:lpstr>
      <vt:lpstr>Resolution with Mechanical Shifters</vt:lpstr>
      <vt:lpstr>3.5 GHz Mechanical Shifter</vt:lpstr>
      <vt:lpstr>3 GHz Mechanical Shifter and Phase Adjuster</vt:lpstr>
      <vt:lpstr>Mean Phase/Jitter Along the Pulse</vt:lpstr>
      <vt:lpstr>Correlations</vt:lpstr>
      <vt:lpstr>Shape Correlation / Mean Phase</vt:lpstr>
      <vt:lpstr>Last but not least… Resolution!</vt:lpstr>
      <vt:lpstr>BACKUP</vt:lpstr>
      <vt:lpstr>SiS Digitisers: Amplifier (April)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22</cp:revision>
  <dcterms:created xsi:type="dcterms:W3CDTF">2015-07-02T22:06:55Z</dcterms:created>
  <dcterms:modified xsi:type="dcterms:W3CDTF">2015-07-03T07:43:28Z</dcterms:modified>
</cp:coreProperties>
</file>