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7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7F607DC-78E0-4786-937B-FD6F07F99FFE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64110-3DCF-4231-9CF0-48A875AF26C0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793F-26F0-4EB7-82DB-042DAB116B0A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56761"/>
            <a:ext cx="5088565" cy="270805"/>
          </a:xfrm>
        </p:spPr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6C9C4-8D66-48E8-ACA6-B45BD94FEDA3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4F78-6B9E-4175-BAF5-B2308F8D9E7C}" type="datetime1">
              <a:rPr lang="en-GB" smtClean="0"/>
              <a:t>09/07/2015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E034-B1B5-4456-B184-1F0573A3C2EB}" type="datetime1">
              <a:rPr lang="en-GB" smtClean="0"/>
              <a:t>09/07/2015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1D2D-C8ED-4018-9894-AEEA5AE448C3}" type="datetime1">
              <a:rPr lang="en-GB" smtClean="0"/>
              <a:t>09/07/2015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331B-FD06-49D7-B87C-B020AA0C71F0}" type="datetime1">
              <a:rPr lang="en-GB" smtClean="0"/>
              <a:t>09/07/2015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DE2C-FFFB-45FE-95BA-51741A6552B4}" type="datetime1">
              <a:rPr lang="en-GB" smtClean="0"/>
              <a:t>09/07/2015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F299-9122-4B38-B4BE-1579FC466CDB}" type="datetime1">
              <a:rPr lang="en-GB" smtClean="0"/>
              <a:t>09/07/2015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" y="6525344"/>
            <a:ext cx="12191999" cy="332656"/>
          </a:xfrm>
          <a:prstGeom prst="rect">
            <a:avLst/>
          </a:prstGeom>
          <a:solidFill>
            <a:srgbClr val="FFDF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"/>
            <a:ext cx="12192000" cy="941207"/>
          </a:xfrm>
          <a:prstGeom prst="rect">
            <a:avLst/>
          </a:prstGeom>
          <a:solidFill>
            <a:srgbClr val="FF4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sz="66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5676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67C9D837-B278-4F23-A63F-322F4C8CE295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56761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5676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 w="28575">
            <a:solidFill>
              <a:srgbClr val="FF4E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Summar</a:t>
            </a:r>
            <a:r>
              <a:rPr lang="en-GB" dirty="0" smtClean="0"/>
              <a:t>y of Shifts</a:t>
            </a:r>
            <a:br>
              <a:rPr lang="en-GB" dirty="0" smtClean="0"/>
            </a:br>
            <a:r>
              <a:rPr lang="en-GB" dirty="0" smtClean="0"/>
              <a:t>Fri 3</a:t>
            </a:r>
            <a:r>
              <a:rPr lang="en-GB" baseline="30000" dirty="0" smtClean="0"/>
              <a:t>rd</a:t>
            </a:r>
            <a:r>
              <a:rPr lang="en-GB" dirty="0" smtClean="0"/>
              <a:t> PM – Weds 8th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9217-A18C-41B2-9623-7DF2C258DB16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Friday: Correlation with BPM S (transmission) vs. R56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10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84800" y="1076632"/>
            <a:ext cx="145264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UPSTREAM</a:t>
            </a:r>
            <a:endParaRPr lang="en-GB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62"/>
          <a:stretch/>
        </p:blipFill>
        <p:spPr>
          <a:xfrm>
            <a:off x="-47990" y="1476742"/>
            <a:ext cx="12259243" cy="477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589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Tuesday: R56=0.05m in TL1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41"/>
          <a:stretch/>
        </p:blipFill>
        <p:spPr>
          <a:xfrm>
            <a:off x="8028" y="1600200"/>
            <a:ext cx="12223417" cy="436033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61766" y="1117420"/>
            <a:ext cx="1082706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Optimal point changed from Friday, and seemed to switch between two states, ~0.05m and ~0.2m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74119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Tuesday: R56=0.05m in TL1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9" t="56790" r="6734"/>
          <a:stretch/>
        </p:blipFill>
        <p:spPr>
          <a:xfrm>
            <a:off x="-18975" y="1591030"/>
            <a:ext cx="12163647" cy="404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351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Tuesday: Constant Kicks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928" y="905634"/>
            <a:ext cx="4562143" cy="564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489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Tuesday: FF Gain +63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932" y="1303867"/>
            <a:ext cx="12212932" cy="477178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583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Tuesday: FF Gain </a:t>
            </a:r>
            <a:r>
              <a:rPr lang="en-GB" dirty="0" smtClean="0"/>
              <a:t>-63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270264"/>
            <a:ext cx="12097344" cy="504556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99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Tuesday: Interleaved Data, Gain +63 (Even = FF On)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6797"/>
            <a:ext cx="12192000" cy="555171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387600" y="5452533"/>
            <a:ext cx="807464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Mean phase jitter reduced from 1.2 degrees to 0.7 degrees downstream.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70446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Tuesday: Interleaved Data, Gain </a:t>
            </a:r>
            <a:r>
              <a:rPr lang="en-GB" dirty="0" smtClean="0"/>
              <a:t>+63 </a:t>
            </a:r>
            <a:r>
              <a:rPr lang="en-GB" dirty="0"/>
              <a:t>(Even = FF On)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3" y="1002312"/>
            <a:ext cx="12119919" cy="537954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88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Tuesday: Interleaved Data, Gain </a:t>
            </a:r>
            <a:r>
              <a:rPr lang="en-GB" dirty="0" smtClean="0"/>
              <a:t>+63 </a:t>
            </a:r>
            <a:r>
              <a:rPr lang="en-GB" dirty="0"/>
              <a:t>(Even = FF On)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00" y="960713"/>
            <a:ext cx="6265333" cy="556431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946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Tuesday: Interleaved Data, Gain </a:t>
            </a:r>
            <a:r>
              <a:rPr lang="en-GB" dirty="0" smtClean="0"/>
              <a:t>+53 (Odd= </a:t>
            </a:r>
            <a:r>
              <a:rPr lang="en-GB" dirty="0"/>
              <a:t>FF On)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27"/>
          <a:stretch/>
        </p:blipFill>
        <p:spPr>
          <a:xfrm>
            <a:off x="47328" y="1087760"/>
            <a:ext cx="12097343" cy="528997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130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808" y="996779"/>
            <a:ext cx="10972800" cy="543418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Friday PM</a:t>
            </a:r>
          </a:p>
          <a:p>
            <a:pPr lvl="1"/>
            <a:r>
              <a:rPr lang="en-GB" dirty="0" smtClean="0"/>
              <a:t>R56 scan in TL1 over a wide range.</a:t>
            </a:r>
          </a:p>
          <a:p>
            <a:pPr lvl="1"/>
            <a:endParaRPr lang="en-GB" dirty="0"/>
          </a:p>
          <a:p>
            <a:r>
              <a:rPr lang="en-GB" dirty="0" smtClean="0"/>
              <a:t>Monday</a:t>
            </a:r>
          </a:p>
          <a:p>
            <a:pPr lvl="1"/>
            <a:r>
              <a:rPr lang="en-GB" dirty="0" smtClean="0"/>
              <a:t>Issue with interlock system delayed beam until late afternoon.</a:t>
            </a:r>
          </a:p>
          <a:p>
            <a:pPr lvl="1"/>
            <a:r>
              <a:rPr lang="en-GB" dirty="0" smtClean="0"/>
              <a:t>Recovered beam conditions of Friday</a:t>
            </a:r>
          </a:p>
          <a:p>
            <a:pPr lvl="1"/>
            <a:endParaRPr lang="en-GB" dirty="0"/>
          </a:p>
          <a:p>
            <a:r>
              <a:rPr lang="en-GB" dirty="0" smtClean="0"/>
              <a:t>Tuesday</a:t>
            </a:r>
          </a:p>
          <a:p>
            <a:pPr lvl="1"/>
            <a:r>
              <a:rPr lang="en-GB" dirty="0" smtClean="0"/>
              <a:t>AM: Calibrations, then magnet issue which again delayed beam until late afternoon.</a:t>
            </a:r>
          </a:p>
          <a:p>
            <a:pPr lvl="1"/>
            <a:r>
              <a:rPr lang="en-GB" dirty="0" smtClean="0"/>
              <a:t>PM/evening: Further R56 optimisation attempts, feedforward runs.</a:t>
            </a:r>
          </a:p>
          <a:p>
            <a:pPr lvl="1"/>
            <a:endParaRPr lang="en-GB" dirty="0"/>
          </a:p>
          <a:p>
            <a:r>
              <a:rPr lang="en-GB" dirty="0" smtClean="0"/>
              <a:t>Wednesday</a:t>
            </a:r>
          </a:p>
          <a:p>
            <a:pPr lvl="1"/>
            <a:r>
              <a:rPr lang="en-GB" dirty="0" smtClean="0"/>
              <a:t>AM: Shifted pulse to create flatter phase sag.</a:t>
            </a:r>
          </a:p>
          <a:p>
            <a:pPr lvl="1"/>
            <a:r>
              <a:rPr lang="en-GB" dirty="0" smtClean="0"/>
              <a:t>PM/evening: Some checks in gallery, more feedforward runs, R56 studies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85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Tuesday: Interleaved Data, Gain </a:t>
            </a:r>
            <a:r>
              <a:rPr lang="en-GB" dirty="0" smtClean="0"/>
              <a:t>+53 (Odd= </a:t>
            </a:r>
            <a:r>
              <a:rPr lang="en-GB" dirty="0"/>
              <a:t>FF On)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46" b="862"/>
          <a:stretch/>
        </p:blipFill>
        <p:spPr>
          <a:xfrm>
            <a:off x="47329" y="1106531"/>
            <a:ext cx="12097343" cy="524933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249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Tuesday: Interleaved Data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36" y="1016418"/>
            <a:ext cx="6135455" cy="544897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854" y="995095"/>
            <a:ext cx="6161617" cy="54722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33733" y="1801166"/>
            <a:ext cx="33020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GAIN 43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37732" y="1801167"/>
            <a:ext cx="3380907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GAIN 33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29733" y="5407966"/>
            <a:ext cx="469053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1.45 degrees reduced to 1.11 degrees.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91867" y="5034069"/>
            <a:ext cx="4676741" cy="3738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0.94 degrees reduced to 0.56 degrees.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275866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85333"/>
            <a:ext cx="10972800" cy="494083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Moved beam ~200ns later to get flatter phase sag – took most of morning to set up (losses caused by energy difference?)</a:t>
            </a:r>
          </a:p>
          <a:p>
            <a:endParaRPr lang="en-GB" dirty="0"/>
          </a:p>
          <a:p>
            <a:r>
              <a:rPr lang="en-GB" dirty="0" smtClean="0"/>
              <a:t>Best R56 flipped between 0.2 m and 0.05m during day.</a:t>
            </a:r>
          </a:p>
          <a:p>
            <a:endParaRPr lang="en-GB" dirty="0"/>
          </a:p>
          <a:p>
            <a:r>
              <a:rPr lang="en-GB" dirty="0" smtClean="0"/>
              <a:t>Was saturating the amplifier so went to double check max DAC counts to output.</a:t>
            </a:r>
          </a:p>
          <a:p>
            <a:endParaRPr lang="en-GB" dirty="0" smtClean="0"/>
          </a:p>
          <a:p>
            <a:r>
              <a:rPr lang="en-GB" dirty="0" smtClean="0"/>
              <a:t>Feedforward runs: Gain scan, plus similar results to Tuesday.</a:t>
            </a:r>
          </a:p>
          <a:p>
            <a:endParaRPr lang="en-GB" dirty="0"/>
          </a:p>
          <a:p>
            <a:r>
              <a:rPr lang="en-GB" dirty="0" smtClean="0"/>
              <a:t>Tried some online R56 optimisation, didn’t really work so needs more thought.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434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Wednesday: Saturating amplifier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1" r="62037"/>
          <a:stretch/>
        </p:blipFill>
        <p:spPr>
          <a:xfrm>
            <a:off x="1744134" y="990622"/>
            <a:ext cx="4120538" cy="552749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6" r="61944"/>
          <a:stretch/>
        </p:blipFill>
        <p:spPr>
          <a:xfrm>
            <a:off x="6451600" y="953423"/>
            <a:ext cx="3894667" cy="56158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86513" y="5418666"/>
            <a:ext cx="953017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Min/Max gain just caused mean phase shift, no jitter improvement.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76255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Wednesday: Verifying signal level to amplifier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466" y="905634"/>
            <a:ext cx="7349067" cy="55118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117667" y="1896533"/>
            <a:ext cx="522662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1000 DAC counts = 2V to amplifier.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955145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Friday: R56 Scan in TL1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0" y="1013253"/>
            <a:ext cx="12185762" cy="543130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300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Friday: R56 = +0.2m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985732"/>
            <a:ext cx="12192001" cy="541986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503712" y="3270423"/>
            <a:ext cx="3015048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Good second half of pulse but bad first half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…different optimal R56 for different energies.</a:t>
            </a:r>
          </a:p>
        </p:txBody>
      </p:sp>
    </p:spTree>
    <p:extLst>
      <p:ext uri="{BB962C8B-B14F-4D97-AF65-F5344CB8AC3E}">
        <p14:creationId xmlns:p14="http://schemas.microsoft.com/office/powerpoint/2010/main" val="2944899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Friday: R56 Scan – optimising to 1</a:t>
            </a:r>
            <a:r>
              <a:rPr lang="en-GB" baseline="30000" dirty="0" smtClean="0"/>
              <a:t>st</a:t>
            </a:r>
            <a:r>
              <a:rPr lang="en-GB" dirty="0" smtClean="0"/>
              <a:t> half of pulse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060"/>
            <a:ext cx="12192000" cy="540558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276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Friday: R56 Scan, R56=0.35m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7984"/>
            <a:ext cx="12192000" cy="53901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42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Friday: Correlation with BPM H </a:t>
            </a:r>
            <a:r>
              <a:rPr lang="en-GB" dirty="0" err="1" smtClean="0"/>
              <a:t>pos</a:t>
            </a:r>
            <a:r>
              <a:rPr lang="en-GB" dirty="0" smtClean="0"/>
              <a:t> (energy) vs. R56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7</a:t>
            </a:fld>
            <a:endParaRPr lang="en-GB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20"/>
          <a:stretch/>
        </p:blipFill>
        <p:spPr>
          <a:xfrm>
            <a:off x="-1162" y="1600201"/>
            <a:ext cx="12194324" cy="4309532"/>
          </a:xfrm>
        </p:spPr>
      </p:pic>
      <p:sp>
        <p:nvSpPr>
          <p:cNvPr id="12" name="TextBox 11"/>
          <p:cNvSpPr txBox="1"/>
          <p:nvPr/>
        </p:nvSpPr>
        <p:spPr>
          <a:xfrm>
            <a:off x="5384800" y="1076632"/>
            <a:ext cx="187262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DOWNSTREAM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945708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Friday: Correlation with BPM H </a:t>
            </a:r>
            <a:r>
              <a:rPr lang="en-GB" dirty="0" err="1" smtClean="0"/>
              <a:t>pos</a:t>
            </a:r>
            <a:r>
              <a:rPr lang="en-GB" dirty="0" smtClean="0"/>
              <a:t> (energy) vs. R56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8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84800" y="1076632"/>
            <a:ext cx="145264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UPSTREAM</a:t>
            </a:r>
            <a:endParaRPr lang="en-GB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73"/>
          <a:stretch/>
        </p:blipFill>
        <p:spPr>
          <a:xfrm>
            <a:off x="47328" y="1476742"/>
            <a:ext cx="12144672" cy="495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93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Friday: Correlation with BPM S (transmission) vs. R56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9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84800" y="1076632"/>
            <a:ext cx="187262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DOWNSTREAM</a:t>
            </a:r>
            <a:endParaRPr lang="en-GB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24"/>
          <a:stretch/>
        </p:blipFill>
        <p:spPr>
          <a:xfrm>
            <a:off x="0" y="1476742"/>
            <a:ext cx="12192000" cy="482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859027"/>
      </p:ext>
    </p:extLst>
  </p:cSld>
  <p:clrMapOvr>
    <a:masterClrMapping/>
  </p:clrMapOvr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183</TotalTime>
  <Words>538</Words>
  <Application>Microsoft Office PowerPoint</Application>
  <PresentationFormat>Widescreen</PresentationFormat>
  <Paragraphs>135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Gulim</vt:lpstr>
      <vt:lpstr>Aharoni</vt:lpstr>
      <vt:lpstr>Arial</vt:lpstr>
      <vt:lpstr>Calibri</vt:lpstr>
      <vt:lpstr>Franklin Gothic Heavy</vt:lpstr>
      <vt:lpstr>Kalinga</vt:lpstr>
      <vt:lpstr>Trebuchet MS</vt:lpstr>
      <vt:lpstr>Roberts_LCWS14_PhaseFeedforwardCTF3</vt:lpstr>
      <vt:lpstr>Summary of Shifts Fri 3rd PM – Weds 8th</vt:lpstr>
      <vt:lpstr>Summary</vt:lpstr>
      <vt:lpstr>Friday: R56 Scan in TL1</vt:lpstr>
      <vt:lpstr>Friday: R56 = +0.2m</vt:lpstr>
      <vt:lpstr>Friday: R56 Scan – optimising to 1st half of pulse</vt:lpstr>
      <vt:lpstr>Friday: R56 Scan, R56=0.35m</vt:lpstr>
      <vt:lpstr>Friday: Correlation with BPM H pos (energy) vs. R56</vt:lpstr>
      <vt:lpstr>Friday: Correlation with BPM H pos (energy) vs. R56</vt:lpstr>
      <vt:lpstr>Friday: Correlation with BPM S (transmission) vs. R56</vt:lpstr>
      <vt:lpstr>Friday: Correlation with BPM S (transmission) vs. R56</vt:lpstr>
      <vt:lpstr>Tuesday: R56=0.05m in TL1</vt:lpstr>
      <vt:lpstr>Tuesday: R56=0.05m in TL1</vt:lpstr>
      <vt:lpstr>Tuesday: Constant Kicks</vt:lpstr>
      <vt:lpstr>Tuesday: FF Gain +63</vt:lpstr>
      <vt:lpstr>Tuesday: FF Gain -63</vt:lpstr>
      <vt:lpstr>Tuesday: Interleaved Data, Gain +63 (Even = FF On)</vt:lpstr>
      <vt:lpstr>Tuesday: Interleaved Data, Gain +63 (Even = FF On)</vt:lpstr>
      <vt:lpstr>Tuesday: Interleaved Data, Gain +63 (Even = FF On)</vt:lpstr>
      <vt:lpstr>Tuesday: Interleaved Data, Gain +53 (Odd= FF On)</vt:lpstr>
      <vt:lpstr>Tuesday: Interleaved Data, Gain +53 (Odd= FF On)</vt:lpstr>
      <vt:lpstr>Tuesday: Interleaved Data</vt:lpstr>
      <vt:lpstr>Wednesday</vt:lpstr>
      <vt:lpstr>Wednesday: Saturating amplifier</vt:lpstr>
      <vt:lpstr>Wednesday: Verifying signal level to amplifier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28</cp:revision>
  <dcterms:created xsi:type="dcterms:W3CDTF">2015-07-02T22:06:55Z</dcterms:created>
  <dcterms:modified xsi:type="dcterms:W3CDTF">2015-07-09T08:58:54Z</dcterms:modified>
</cp:coreProperties>
</file>