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92" r:id="rId3"/>
    <p:sldId id="329" r:id="rId4"/>
    <p:sldId id="283" r:id="rId5"/>
    <p:sldId id="284" r:id="rId6"/>
    <p:sldId id="361" r:id="rId7"/>
    <p:sldId id="362" r:id="rId8"/>
    <p:sldId id="363" r:id="rId9"/>
    <p:sldId id="364" r:id="rId10"/>
    <p:sldId id="365" r:id="rId11"/>
    <p:sldId id="366" r:id="rId12"/>
    <p:sldId id="367" r:id="rId13"/>
    <p:sldId id="344" r:id="rId14"/>
    <p:sldId id="345" r:id="rId15"/>
    <p:sldId id="346" r:id="rId16"/>
    <p:sldId id="347" r:id="rId17"/>
    <p:sldId id="348" r:id="rId18"/>
    <p:sldId id="349" r:id="rId19"/>
    <p:sldId id="360" r:id="rId20"/>
    <p:sldId id="354" r:id="rId21"/>
    <p:sldId id="356" r:id="rId22"/>
    <p:sldId id="357" r:id="rId23"/>
    <p:sldId id="358" r:id="rId24"/>
    <p:sldId id="359" r:id="rId25"/>
    <p:sldId id="353" r:id="rId26"/>
    <p:sldId id="368" r:id="rId27"/>
    <p:sldId id="369" r:id="rId28"/>
    <p:sldId id="370" r:id="rId29"/>
    <p:sldId id="285" r:id="rId30"/>
    <p:sldId id="282" r:id="rId31"/>
    <p:sldId id="286" r:id="rId32"/>
    <p:sldId id="287" r:id="rId33"/>
    <p:sldId id="288" r:id="rId34"/>
    <p:sldId id="289" r:id="rId35"/>
    <p:sldId id="290" r:id="rId36"/>
    <p:sldId id="326" r:id="rId37"/>
    <p:sldId id="327" r:id="rId38"/>
    <p:sldId id="328" r:id="rId39"/>
    <p:sldId id="371" r:id="rId40"/>
    <p:sldId id="372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60" autoAdjust="0"/>
    <p:restoredTop sz="97666" autoAdjust="0"/>
  </p:normalViewPr>
  <p:slideViewPr>
    <p:cSldViewPr snapToObjects="1">
      <p:cViewPr>
        <p:scale>
          <a:sx n="85" d="100"/>
          <a:sy n="85" d="100"/>
        </p:scale>
        <p:origin x="-608" y="-224"/>
      </p:cViewPr>
      <p:guideLst>
        <p:guide orient="horz" pos="3975"/>
        <p:guide orient="horz" pos="2614"/>
        <p:guide orient="horz" pos="2840"/>
        <p:guide orient="horz" pos="2387"/>
        <p:guide orient="horz" pos="344"/>
        <p:guide orient="horz" pos="3294"/>
        <p:guide orient="horz" pos="3067"/>
        <p:guide orient="horz" pos="3521"/>
        <p:guide orient="horz" pos="3748"/>
        <p:guide orient="horz" pos="1706"/>
        <p:guide orient="horz" pos="2160"/>
        <p:guide orient="horz" pos="1933"/>
        <p:guide orient="horz" pos="1252"/>
        <p:guide orient="horz" pos="1479"/>
        <p:guide orient="horz" pos="1025"/>
        <p:guide orient="horz" pos="798"/>
        <p:guide orient="horz" pos="571"/>
        <p:guide pos="610"/>
        <p:guide pos="5377"/>
        <p:guide pos="2653"/>
        <p:guide pos="2426"/>
        <p:guide pos="2199"/>
        <p:guide pos="837"/>
        <p:guide pos="1972"/>
        <p:guide pos="1518"/>
        <p:guide pos="1745"/>
        <p:guide pos="1291"/>
        <p:guide pos="1064"/>
        <p:guide pos="2880"/>
        <p:guide pos="3107"/>
        <p:guide pos="3334"/>
        <p:guide pos="3788"/>
        <p:guide pos="3561"/>
        <p:guide pos="4015"/>
        <p:guide pos="4242"/>
        <p:guide pos="4469"/>
        <p:guide pos="4696"/>
        <p:guide pos="4923"/>
        <p:guide pos="515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A6BFC-69BD-874B-A435-588FFA3CAC86}" type="datetimeFigureOut">
              <a:rPr lang="en-US" smtClean="0"/>
              <a:t>09/10/15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3ADFF-2B81-B240-8C2B-87827218E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768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08E68-C64E-2F4A-B2FF-168094025B3A}" type="datetimeFigureOut">
              <a:rPr lang="en-US" smtClean="0"/>
              <a:t>09/10/15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7F1FD-D6B9-BB4D-95E9-64F7AD8C6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25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7F1FD-D6B9-BB4D-95E9-64F7AD8C6E7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6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77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0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11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25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87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26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73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47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075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84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418EE-0DD6-294F-8A7A-A80D46DCF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60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73746"/>
            <a:ext cx="5109091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"/>
                <a:cs typeface="Arial"/>
              </a:rPr>
              <a:t>Ideas on TPC </a:t>
            </a:r>
            <a:r>
              <a:rPr lang="en-US" sz="3600" dirty="0">
                <a:latin typeface="Arial"/>
                <a:cs typeface="Arial"/>
              </a:rPr>
              <a:t>A</a:t>
            </a:r>
            <a:r>
              <a:rPr lang="en-US" sz="3600" dirty="0" smtClean="0">
                <a:latin typeface="Arial"/>
                <a:cs typeface="Arial"/>
              </a:rPr>
              <a:t>ssembly</a:t>
            </a:r>
          </a:p>
          <a:p>
            <a:endParaRPr lang="en-US" sz="3600" dirty="0">
              <a:latin typeface="Arial"/>
              <a:cs typeface="Arial"/>
            </a:endParaRPr>
          </a:p>
          <a:p>
            <a:endParaRPr lang="en-US" sz="3600" dirty="0" smtClean="0">
              <a:latin typeface="Arial"/>
              <a:cs typeface="Arial"/>
            </a:endParaRPr>
          </a:p>
          <a:p>
            <a:endParaRPr lang="en-US" sz="3600" dirty="0">
              <a:latin typeface="Arial"/>
              <a:cs typeface="Arial"/>
            </a:endParaRPr>
          </a:p>
          <a:p>
            <a:endParaRPr lang="en-US" sz="36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Volker </a:t>
            </a:r>
            <a:r>
              <a:rPr lang="en-US" sz="2400" dirty="0" err="1" smtClean="0">
                <a:latin typeface="Arial"/>
                <a:cs typeface="Arial"/>
              </a:rPr>
              <a:t>Prahl</a:t>
            </a:r>
            <a:r>
              <a:rPr lang="en-US" sz="2400" dirty="0" smtClean="0">
                <a:latin typeface="Arial"/>
                <a:cs typeface="Arial"/>
              </a:rPr>
              <a:t>, </a:t>
            </a:r>
            <a:br>
              <a:rPr lang="en-US" sz="2400" dirty="0" smtClean="0">
                <a:latin typeface="Arial"/>
                <a:cs typeface="Arial"/>
              </a:rPr>
            </a:br>
            <a:r>
              <a:rPr lang="en-US" sz="2400" dirty="0" smtClean="0">
                <a:latin typeface="Arial"/>
                <a:cs typeface="Arial"/>
              </a:rPr>
              <a:t>Thomas Schörner-Sadenius</a:t>
            </a:r>
          </a:p>
          <a:p>
            <a:r>
              <a:rPr lang="en-US" sz="2000" dirty="0" smtClean="0">
                <a:latin typeface="Arial"/>
                <a:cs typeface="Arial"/>
              </a:rPr>
              <a:t>Paris, 8/</a:t>
            </a:r>
            <a:r>
              <a:rPr lang="en-US" sz="2000" dirty="0">
                <a:latin typeface="Arial"/>
                <a:cs typeface="Arial"/>
              </a:rPr>
              <a:t>9</a:t>
            </a:r>
            <a:r>
              <a:rPr lang="en-US" sz="2000" dirty="0" smtClean="0">
                <a:latin typeface="Arial"/>
                <a:cs typeface="Arial"/>
              </a:rPr>
              <a:t> October 2015</a:t>
            </a:r>
          </a:p>
          <a:p>
            <a:endParaRPr lang="en-US" sz="2000" dirty="0">
              <a:latin typeface="Arial"/>
              <a:cs typeface="Arial"/>
            </a:endParaRPr>
          </a:p>
        </p:txBody>
      </p:sp>
      <p:pic>
        <p:nvPicPr>
          <p:cNvPr id="3" name="Picture 2" descr="DESY-Logo-cyan-RGB_ge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880" y="4293096"/>
            <a:ext cx="697223" cy="697223"/>
          </a:xfrm>
          <a:prstGeom prst="rect">
            <a:avLst/>
          </a:prstGeom>
        </p:spPr>
      </p:pic>
      <p:pic>
        <p:nvPicPr>
          <p:cNvPr id="15" name="Picture 14" descr="Screen Shot 2015-09-18 at 12.48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908720"/>
            <a:ext cx="1979712" cy="1861416"/>
          </a:xfrm>
          <a:prstGeom prst="rect">
            <a:avLst/>
          </a:prstGeom>
        </p:spPr>
      </p:pic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</a:t>
            </a:fld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95536" y="6309320"/>
            <a:ext cx="8496944" cy="4121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67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475656" y="1484784"/>
            <a:ext cx="216024" cy="2232248"/>
            <a:chOff x="1475656" y="404664"/>
            <a:chExt cx="216024" cy="2232248"/>
          </a:xfrm>
        </p:grpSpPr>
        <p:sp>
          <p:nvSpPr>
            <p:cNvPr id="49" name="Rectangle 48"/>
            <p:cNvSpPr/>
            <p:nvPr/>
          </p:nvSpPr>
          <p:spPr>
            <a:xfrm rot="16200000">
              <a:off x="863588" y="1808820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Connector 50"/>
            <p:cNvCxnSpPr>
              <a:stCxn id="49" idx="0"/>
            </p:cNvCxnSpPr>
            <p:nvPr/>
          </p:nvCxnSpPr>
          <p:spPr>
            <a:xfrm flipV="1">
              <a:off x="1475656" y="404664"/>
              <a:ext cx="72008" cy="151216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49" idx="2"/>
            </p:cNvCxnSpPr>
            <p:nvPr/>
          </p:nvCxnSpPr>
          <p:spPr>
            <a:xfrm flipH="1" flipV="1">
              <a:off x="1547665" y="404665"/>
              <a:ext cx="144015" cy="1512167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10</a:t>
            </a:fld>
            <a:endParaRPr lang="en-US"/>
          </a:p>
        </p:txBody>
      </p:sp>
      <p:grpSp>
        <p:nvGrpSpPr>
          <p:cNvPr id="160" name="Group 159"/>
          <p:cNvGrpSpPr/>
          <p:nvPr/>
        </p:nvGrpSpPr>
        <p:grpSpPr>
          <a:xfrm>
            <a:off x="539552" y="4828390"/>
            <a:ext cx="2159918" cy="361007"/>
            <a:chOff x="1691680" y="4836699"/>
            <a:chExt cx="2159918" cy="361007"/>
          </a:xfrm>
        </p:grpSpPr>
        <p:sp>
          <p:nvSpPr>
            <p:cNvPr id="161" name="Rectangle 160"/>
            <p:cNvSpPr/>
            <p:nvPr/>
          </p:nvSpPr>
          <p:spPr>
            <a:xfrm>
              <a:off x="1691680" y="4836699"/>
              <a:ext cx="2159918" cy="355514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2" name="Straight Connector 161"/>
            <p:cNvCxnSpPr/>
            <p:nvPr/>
          </p:nvCxnSpPr>
          <p:spPr>
            <a:xfrm>
              <a:off x="1691680" y="4836699"/>
              <a:ext cx="2159918" cy="355514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flipV="1">
              <a:off x="1691680" y="4836699"/>
              <a:ext cx="2159918" cy="361007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4" name="Rectangle 163"/>
          <p:cNvSpPr/>
          <p:nvPr/>
        </p:nvSpPr>
        <p:spPr>
          <a:xfrm rot="16200000">
            <a:off x="1582038" y="4106397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0" name="Group 169"/>
          <p:cNvGrpSpPr/>
          <p:nvPr/>
        </p:nvGrpSpPr>
        <p:grpSpPr>
          <a:xfrm rot="16200000">
            <a:off x="906083" y="3353535"/>
            <a:ext cx="1440160" cy="1296144"/>
            <a:chOff x="3131195" y="3068638"/>
            <a:chExt cx="1440160" cy="1296144"/>
          </a:xfrm>
        </p:grpSpPr>
        <p:sp>
          <p:nvSpPr>
            <p:cNvPr id="172" name="Rectangle 171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03848" y="980730"/>
            <a:ext cx="2159918" cy="4208667"/>
            <a:chOff x="3203848" y="980730"/>
            <a:chExt cx="2159918" cy="4208667"/>
          </a:xfrm>
        </p:grpSpPr>
        <p:sp>
          <p:nvSpPr>
            <p:cNvPr id="68" name="Rectangle 67"/>
            <p:cNvSpPr/>
            <p:nvPr/>
          </p:nvSpPr>
          <p:spPr>
            <a:xfrm rot="16200000">
              <a:off x="3527884" y="3897052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754760" y="4234222"/>
              <a:ext cx="313184" cy="554621"/>
              <a:chOff x="6283424" y="938547"/>
              <a:chExt cx="313184" cy="554621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6444208" y="1052736"/>
                <a:ext cx="0" cy="28803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/>
              <p:cNvGrpSpPr/>
              <p:nvPr/>
            </p:nvGrpSpPr>
            <p:grpSpPr>
              <a:xfrm>
                <a:off x="6291808" y="1340768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73" name="Straight Connector 72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" name="Group 78"/>
              <p:cNvGrpSpPr/>
              <p:nvPr/>
            </p:nvGrpSpPr>
            <p:grpSpPr>
              <a:xfrm>
                <a:off x="6283424" y="1124744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80" name="Straight Connector 79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Oval 81"/>
              <p:cNvSpPr/>
              <p:nvPr/>
            </p:nvSpPr>
            <p:spPr>
              <a:xfrm rot="18900000">
                <a:off x="6367033" y="938547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 rot="16200000">
              <a:off x="3570379" y="3353535"/>
              <a:ext cx="1440160" cy="1296144"/>
              <a:chOff x="3131195" y="3068638"/>
              <a:chExt cx="1440160" cy="1296144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313119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385127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3203848" y="4828390"/>
              <a:ext cx="2159918" cy="361007"/>
              <a:chOff x="1691680" y="4836699"/>
              <a:chExt cx="2159918" cy="361007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Rectangle 62"/>
            <p:cNvSpPr/>
            <p:nvPr/>
          </p:nvSpPr>
          <p:spPr>
            <a:xfrm rot="16200000">
              <a:off x="4246334" y="4106397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4474840" y="4602571"/>
              <a:ext cx="313184" cy="554621"/>
              <a:chOff x="6283424" y="938547"/>
              <a:chExt cx="313184" cy="554621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>
                <a:off x="6444208" y="1052736"/>
                <a:ext cx="0" cy="28803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6" name="Group 85"/>
              <p:cNvGrpSpPr/>
              <p:nvPr/>
            </p:nvGrpSpPr>
            <p:grpSpPr>
              <a:xfrm>
                <a:off x="6291808" y="1340768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>
                <a:off x="6283424" y="1124744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8" name="Oval 87"/>
              <p:cNvSpPr/>
              <p:nvPr/>
            </p:nvSpPr>
            <p:spPr>
              <a:xfrm rot="18900000">
                <a:off x="6367033" y="938547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3" name="Rectangle 92"/>
            <p:cNvSpPr/>
            <p:nvPr/>
          </p:nvSpPr>
          <p:spPr>
            <a:xfrm rot="16200000">
              <a:off x="4259479" y="1484784"/>
              <a:ext cx="45719" cy="1292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Connector 93"/>
            <p:cNvCxnSpPr/>
            <p:nvPr/>
          </p:nvCxnSpPr>
          <p:spPr>
            <a:xfrm flipH="1" flipV="1">
              <a:off x="4255559" y="980730"/>
              <a:ext cx="457198" cy="112763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3831893" y="980730"/>
              <a:ext cx="448816" cy="112763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6084490" y="2831709"/>
            <a:ext cx="2159918" cy="2357686"/>
            <a:chOff x="6084490" y="2831709"/>
            <a:chExt cx="2159918" cy="2357686"/>
          </a:xfrm>
        </p:grpSpPr>
        <p:sp>
          <p:nvSpPr>
            <p:cNvPr id="121" name="Rectangle 120"/>
            <p:cNvSpPr/>
            <p:nvPr/>
          </p:nvSpPr>
          <p:spPr>
            <a:xfrm rot="16200000">
              <a:off x="6408526" y="3897050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 167"/>
            <p:cNvSpPr/>
            <p:nvPr/>
          </p:nvSpPr>
          <p:spPr>
            <a:xfrm rot="16200000">
              <a:off x="7140121" y="3335763"/>
              <a:ext cx="45719" cy="1292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9" name="Straight Connector 168"/>
            <p:cNvCxnSpPr/>
            <p:nvPr/>
          </p:nvCxnSpPr>
          <p:spPr>
            <a:xfrm flipH="1" flipV="1">
              <a:off x="7136201" y="2831709"/>
              <a:ext cx="457198" cy="112763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V="1">
              <a:off x="6712535" y="2831709"/>
              <a:ext cx="448816" cy="112763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" name="Group 99"/>
            <p:cNvGrpSpPr/>
            <p:nvPr/>
          </p:nvGrpSpPr>
          <p:grpSpPr>
            <a:xfrm>
              <a:off x="6635402" y="4234220"/>
              <a:ext cx="313184" cy="554621"/>
              <a:chOff x="6283424" y="938547"/>
              <a:chExt cx="313184" cy="554621"/>
            </a:xfrm>
          </p:grpSpPr>
          <p:cxnSp>
            <p:nvCxnSpPr>
              <p:cNvPr id="101" name="Straight Connector 100"/>
              <p:cNvCxnSpPr/>
              <p:nvPr/>
            </p:nvCxnSpPr>
            <p:spPr>
              <a:xfrm>
                <a:off x="6444208" y="1052736"/>
                <a:ext cx="0" cy="28803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2" name="Group 101"/>
              <p:cNvGrpSpPr/>
              <p:nvPr/>
            </p:nvGrpSpPr>
            <p:grpSpPr>
              <a:xfrm>
                <a:off x="6291808" y="1340768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108" name="Straight Connector 107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" name="Group 102"/>
              <p:cNvGrpSpPr/>
              <p:nvPr/>
            </p:nvGrpSpPr>
            <p:grpSpPr>
              <a:xfrm>
                <a:off x="6283424" y="1124744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4" name="Oval 103"/>
              <p:cNvSpPr/>
              <p:nvPr/>
            </p:nvSpPr>
            <p:spPr>
              <a:xfrm rot="18900000">
                <a:off x="6367033" y="938547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 rot="16200000">
              <a:off x="6451021" y="3353533"/>
              <a:ext cx="1440160" cy="1296144"/>
              <a:chOff x="3131195" y="3068638"/>
              <a:chExt cx="1440160" cy="1296144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313119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385127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6084490" y="4828388"/>
              <a:ext cx="2159918" cy="361007"/>
              <a:chOff x="1691680" y="4836699"/>
              <a:chExt cx="2159918" cy="361007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7" name="Straight Connector 116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Rectangle 118"/>
            <p:cNvSpPr/>
            <p:nvPr/>
          </p:nvSpPr>
          <p:spPr>
            <a:xfrm rot="16200000">
              <a:off x="7126976" y="4106395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7355482" y="4602569"/>
              <a:ext cx="313184" cy="554621"/>
              <a:chOff x="6283424" y="938547"/>
              <a:chExt cx="313184" cy="554621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>
                <a:off x="6444208" y="1052736"/>
                <a:ext cx="0" cy="28803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7" name="Group 126"/>
              <p:cNvGrpSpPr/>
              <p:nvPr/>
            </p:nvGrpSpPr>
            <p:grpSpPr>
              <a:xfrm>
                <a:off x="6291808" y="1340768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166" name="Straight Connector 165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/>
              <p:cNvGrpSpPr/>
              <p:nvPr/>
            </p:nvGrpSpPr>
            <p:grpSpPr>
              <a:xfrm>
                <a:off x="6283424" y="1124744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9" name="Oval 128"/>
              <p:cNvSpPr/>
              <p:nvPr/>
            </p:nvSpPr>
            <p:spPr>
              <a:xfrm rot="18900000">
                <a:off x="6367033" y="938547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7" name="TextBox 76"/>
          <p:cNvSpPr txBox="1"/>
          <p:nvPr/>
        </p:nvSpPr>
        <p:spPr>
          <a:xfrm>
            <a:off x="251520" y="153410"/>
            <a:ext cx="4632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Vertical procedure in a few steps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8150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 rot="16200000">
            <a:off x="929105" y="4099840"/>
            <a:ext cx="1440160" cy="216024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 rot="16200000">
            <a:off x="1660700" y="3551786"/>
            <a:ext cx="45719" cy="12928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155981" y="4437010"/>
            <a:ext cx="313184" cy="554621"/>
            <a:chOff x="6283424" y="938547"/>
            <a:chExt cx="313184" cy="55462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444208" y="1052736"/>
              <a:ext cx="0" cy="28803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6291808" y="1340768"/>
              <a:ext cx="304800" cy="152400"/>
              <a:chOff x="6291808" y="1340768"/>
              <a:chExt cx="304800" cy="152400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6444208" y="1340768"/>
                <a:ext cx="152400" cy="15240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H="1">
                <a:off x="6291808" y="1340768"/>
                <a:ext cx="152400" cy="15240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/>
          </p:nvGrpSpPr>
          <p:grpSpPr>
            <a:xfrm>
              <a:off x="6283424" y="1124744"/>
              <a:ext cx="304800" cy="152400"/>
              <a:chOff x="6291808" y="1340768"/>
              <a:chExt cx="304800" cy="152400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>
                <a:off x="6444208" y="1340768"/>
                <a:ext cx="152400" cy="15240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H="1">
                <a:off x="6291808" y="1340768"/>
                <a:ext cx="152400" cy="15240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Oval 81"/>
            <p:cNvSpPr/>
            <p:nvPr/>
          </p:nvSpPr>
          <p:spPr>
            <a:xfrm rot="18900000">
              <a:off x="6367033" y="938547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 rot="16200000">
            <a:off x="971600" y="3556323"/>
            <a:ext cx="1440160" cy="1296144"/>
            <a:chOff x="3131195" y="3068638"/>
            <a:chExt cx="1440160" cy="1296144"/>
          </a:xfrm>
        </p:grpSpPr>
        <p:sp>
          <p:nvSpPr>
            <p:cNvPr id="65" name="Rectangle 64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11</a:t>
            </a:fld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605069" y="5031178"/>
            <a:ext cx="2159918" cy="361007"/>
            <a:chOff x="1691680" y="4836699"/>
            <a:chExt cx="2159918" cy="361007"/>
          </a:xfrm>
        </p:grpSpPr>
        <p:sp>
          <p:nvSpPr>
            <p:cNvPr id="60" name="Rectangle 59"/>
            <p:cNvSpPr/>
            <p:nvPr/>
          </p:nvSpPr>
          <p:spPr>
            <a:xfrm>
              <a:off x="1691680" y="4836699"/>
              <a:ext cx="2159918" cy="355514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1691680" y="4836699"/>
              <a:ext cx="2159918" cy="355514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1691680" y="4836699"/>
              <a:ext cx="2159918" cy="361007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ectangle 62"/>
          <p:cNvSpPr/>
          <p:nvPr/>
        </p:nvSpPr>
        <p:spPr>
          <a:xfrm rot="16200000">
            <a:off x="1647555" y="4309185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/>
          <p:cNvGrpSpPr/>
          <p:nvPr/>
        </p:nvGrpSpPr>
        <p:grpSpPr>
          <a:xfrm>
            <a:off x="1876061" y="4805359"/>
            <a:ext cx="313184" cy="554621"/>
            <a:chOff x="6283424" y="938547"/>
            <a:chExt cx="313184" cy="554621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6444208" y="1052736"/>
              <a:ext cx="0" cy="28803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" name="Group 85"/>
            <p:cNvGrpSpPr/>
            <p:nvPr/>
          </p:nvGrpSpPr>
          <p:grpSpPr>
            <a:xfrm>
              <a:off x="6291808" y="1340768"/>
              <a:ext cx="304800" cy="152400"/>
              <a:chOff x="6291808" y="1340768"/>
              <a:chExt cx="304800" cy="152400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>
                <a:off x="6444208" y="1340768"/>
                <a:ext cx="152400" cy="15240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H="1">
                <a:off x="6291808" y="1340768"/>
                <a:ext cx="152400" cy="15240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Group 86"/>
            <p:cNvGrpSpPr/>
            <p:nvPr/>
          </p:nvGrpSpPr>
          <p:grpSpPr>
            <a:xfrm>
              <a:off x="6283424" y="1124744"/>
              <a:ext cx="304800" cy="152400"/>
              <a:chOff x="6291808" y="1340768"/>
              <a:chExt cx="304800" cy="152400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>
                <a:off x="6444208" y="1340768"/>
                <a:ext cx="152400" cy="15240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H="1">
                <a:off x="6291808" y="1340768"/>
                <a:ext cx="152400" cy="15240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Oval 87"/>
            <p:cNvSpPr/>
            <p:nvPr/>
          </p:nvSpPr>
          <p:spPr>
            <a:xfrm rot="18900000">
              <a:off x="6367033" y="938547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043608" y="1183518"/>
            <a:ext cx="1292884" cy="1174418"/>
            <a:chOff x="1043608" y="1183518"/>
            <a:chExt cx="1292884" cy="1174418"/>
          </a:xfrm>
        </p:grpSpPr>
        <p:cxnSp>
          <p:nvCxnSpPr>
            <p:cNvPr id="94" name="Straight Connector 93"/>
            <p:cNvCxnSpPr/>
            <p:nvPr/>
          </p:nvCxnSpPr>
          <p:spPr>
            <a:xfrm flipH="1" flipV="1">
              <a:off x="1656780" y="1183518"/>
              <a:ext cx="457198" cy="112763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1233114" y="1183518"/>
              <a:ext cx="448816" cy="112763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82"/>
            <p:cNvSpPr/>
            <p:nvPr/>
          </p:nvSpPr>
          <p:spPr>
            <a:xfrm rot="16200000">
              <a:off x="1657319" y="1678763"/>
              <a:ext cx="65462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420194" y="3435546"/>
            <a:ext cx="2159918" cy="1949999"/>
            <a:chOff x="3420194" y="3435546"/>
            <a:chExt cx="2159918" cy="1949999"/>
          </a:xfrm>
        </p:grpSpPr>
        <p:sp>
          <p:nvSpPr>
            <p:cNvPr id="95" name="Rectangle 94"/>
            <p:cNvSpPr/>
            <p:nvPr/>
          </p:nvSpPr>
          <p:spPr>
            <a:xfrm rot="16200000">
              <a:off x="3744230" y="4093200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 rot="16200000">
              <a:off x="4475825" y="3545146"/>
              <a:ext cx="45719" cy="1292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3971106" y="4430370"/>
              <a:ext cx="313184" cy="554621"/>
              <a:chOff x="6283424" y="938547"/>
              <a:chExt cx="313184" cy="554621"/>
            </a:xfrm>
          </p:grpSpPr>
          <p:cxnSp>
            <p:nvCxnSpPr>
              <p:cNvPr id="99" name="Straight Connector 98"/>
              <p:cNvCxnSpPr/>
              <p:nvPr/>
            </p:nvCxnSpPr>
            <p:spPr>
              <a:xfrm>
                <a:off x="6444208" y="1052736"/>
                <a:ext cx="0" cy="28803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5" name="Group 104"/>
              <p:cNvGrpSpPr/>
              <p:nvPr/>
            </p:nvGrpSpPr>
            <p:grpSpPr>
              <a:xfrm>
                <a:off x="6291808" y="1340768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111"/>
              <p:cNvGrpSpPr/>
              <p:nvPr/>
            </p:nvGrpSpPr>
            <p:grpSpPr>
              <a:xfrm>
                <a:off x="6283424" y="1124744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Oval 115"/>
              <p:cNvSpPr/>
              <p:nvPr/>
            </p:nvSpPr>
            <p:spPr>
              <a:xfrm rot="18900000">
                <a:off x="6367033" y="938547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 rot="16200000">
              <a:off x="3786725" y="3549683"/>
              <a:ext cx="1440160" cy="1296144"/>
              <a:chOff x="3131195" y="3068638"/>
              <a:chExt cx="1440160" cy="1296144"/>
            </a:xfrm>
          </p:grpSpPr>
          <p:sp>
            <p:nvSpPr>
              <p:cNvPr id="132" name="Rectangle 131"/>
              <p:cNvSpPr/>
              <p:nvPr/>
            </p:nvSpPr>
            <p:spPr>
              <a:xfrm>
                <a:off x="313119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385127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3420194" y="5024538"/>
              <a:ext cx="2159918" cy="361007"/>
              <a:chOff x="1691680" y="4836699"/>
              <a:chExt cx="2159918" cy="361007"/>
            </a:xfrm>
          </p:grpSpPr>
          <p:sp>
            <p:nvSpPr>
              <p:cNvPr id="135" name="Rectangle 134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8" name="Rectangle 137"/>
            <p:cNvSpPr/>
            <p:nvPr/>
          </p:nvSpPr>
          <p:spPr>
            <a:xfrm rot="16200000">
              <a:off x="4462680" y="4302545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4691186" y="4798719"/>
              <a:ext cx="313184" cy="554621"/>
              <a:chOff x="6283424" y="938547"/>
              <a:chExt cx="313184" cy="554621"/>
            </a:xfrm>
          </p:grpSpPr>
          <p:cxnSp>
            <p:nvCxnSpPr>
              <p:cNvPr id="140" name="Straight Connector 139"/>
              <p:cNvCxnSpPr/>
              <p:nvPr/>
            </p:nvCxnSpPr>
            <p:spPr>
              <a:xfrm>
                <a:off x="6444208" y="1052736"/>
                <a:ext cx="0" cy="28803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1" name="Group 140"/>
              <p:cNvGrpSpPr/>
              <p:nvPr/>
            </p:nvGrpSpPr>
            <p:grpSpPr>
              <a:xfrm>
                <a:off x="6291808" y="1340768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2" name="Group 141"/>
              <p:cNvGrpSpPr/>
              <p:nvPr/>
            </p:nvGrpSpPr>
            <p:grpSpPr>
              <a:xfrm>
                <a:off x="6283424" y="1124744"/>
                <a:ext cx="304800" cy="152400"/>
                <a:chOff x="6291808" y="1340768"/>
                <a:chExt cx="304800" cy="152400"/>
              </a:xfrm>
            </p:grpSpPr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64442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 flipH="1">
                  <a:off x="6291808" y="1340768"/>
                  <a:ext cx="152400" cy="152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3" name="Oval 142"/>
              <p:cNvSpPr/>
              <p:nvPr/>
            </p:nvSpPr>
            <p:spPr>
              <a:xfrm rot="18900000">
                <a:off x="6367033" y="938547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0" name="Rectangle 149"/>
            <p:cNvSpPr/>
            <p:nvPr/>
          </p:nvSpPr>
          <p:spPr>
            <a:xfrm rot="16200000">
              <a:off x="4472444" y="2821835"/>
              <a:ext cx="65462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56498" y="3429000"/>
            <a:ext cx="2159918" cy="1949999"/>
            <a:chOff x="6156498" y="3429000"/>
            <a:chExt cx="2159918" cy="1949999"/>
          </a:xfrm>
        </p:grpSpPr>
        <p:grpSp>
          <p:nvGrpSpPr>
            <p:cNvPr id="176" name="Group 175"/>
            <p:cNvGrpSpPr/>
            <p:nvPr/>
          </p:nvGrpSpPr>
          <p:grpSpPr>
            <a:xfrm rot="16200000">
              <a:off x="6523029" y="3543137"/>
              <a:ext cx="1440160" cy="1296144"/>
              <a:chOff x="3131195" y="3068638"/>
              <a:chExt cx="1440160" cy="1296144"/>
            </a:xfrm>
          </p:grpSpPr>
          <p:sp>
            <p:nvSpPr>
              <p:cNvPr id="177" name="Rectangle 176"/>
              <p:cNvSpPr/>
              <p:nvPr/>
            </p:nvSpPr>
            <p:spPr>
              <a:xfrm>
                <a:off x="313119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385127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1" name="Rectangle 150"/>
            <p:cNvSpPr/>
            <p:nvPr/>
          </p:nvSpPr>
          <p:spPr>
            <a:xfrm rot="16200000">
              <a:off x="6480534" y="4086654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/>
            <p:cNvSpPr/>
            <p:nvPr/>
          </p:nvSpPr>
          <p:spPr>
            <a:xfrm rot="16200000">
              <a:off x="7212129" y="3538600"/>
              <a:ext cx="45719" cy="1292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6156498" y="5017992"/>
              <a:ext cx="2159918" cy="361007"/>
              <a:chOff x="1691680" y="4836699"/>
              <a:chExt cx="2159918" cy="361007"/>
            </a:xfrm>
          </p:grpSpPr>
          <p:sp>
            <p:nvSpPr>
              <p:cNvPr id="180" name="Rectangle 179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1" name="Straight Connector 180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Rectangle 182"/>
            <p:cNvSpPr/>
            <p:nvPr/>
          </p:nvSpPr>
          <p:spPr>
            <a:xfrm rot="16200000">
              <a:off x="7198984" y="4295999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ectangle 192"/>
            <p:cNvSpPr/>
            <p:nvPr/>
          </p:nvSpPr>
          <p:spPr>
            <a:xfrm rot="16200000">
              <a:off x="7208748" y="2815289"/>
              <a:ext cx="65462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4" name="Straight Connector 193"/>
            <p:cNvCxnSpPr/>
            <p:nvPr/>
          </p:nvCxnSpPr>
          <p:spPr>
            <a:xfrm rot="16200000" flipV="1">
              <a:off x="6480212" y="3537013"/>
              <a:ext cx="1512168" cy="129614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>
              <a:stCxn id="183" idx="0"/>
              <a:endCxn id="193" idx="2"/>
            </p:cNvCxnSpPr>
            <p:nvPr/>
          </p:nvCxnSpPr>
          <p:spPr>
            <a:xfrm flipV="1">
              <a:off x="6588546" y="3461731"/>
              <a:ext cx="1299375" cy="148071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251520" y="153410"/>
            <a:ext cx="4632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Vertical procedure in a few steps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1679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175"/>
          <p:cNvGrpSpPr/>
          <p:nvPr/>
        </p:nvGrpSpPr>
        <p:grpSpPr>
          <a:xfrm rot="16200000">
            <a:off x="474035" y="2476197"/>
            <a:ext cx="1440160" cy="1296144"/>
            <a:chOff x="3131195" y="3068638"/>
            <a:chExt cx="1440160" cy="1296144"/>
          </a:xfrm>
        </p:grpSpPr>
        <p:sp>
          <p:nvSpPr>
            <p:cNvPr id="177" name="Rectangle 176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12</a:t>
            </a:fld>
            <a:endParaRPr lang="en-US"/>
          </a:p>
        </p:txBody>
      </p:sp>
      <p:sp>
        <p:nvSpPr>
          <p:cNvPr id="151" name="Rectangle 150"/>
          <p:cNvSpPr/>
          <p:nvPr/>
        </p:nvSpPr>
        <p:spPr>
          <a:xfrm rot="16200000">
            <a:off x="431540" y="3019714"/>
            <a:ext cx="1440160" cy="216024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 rot="16200000">
            <a:off x="1163135" y="2471660"/>
            <a:ext cx="45719" cy="12928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9" name="Group 178"/>
          <p:cNvGrpSpPr/>
          <p:nvPr/>
        </p:nvGrpSpPr>
        <p:grpSpPr>
          <a:xfrm>
            <a:off x="107504" y="3951052"/>
            <a:ext cx="2159918" cy="361007"/>
            <a:chOff x="1691680" y="4836699"/>
            <a:chExt cx="2159918" cy="361007"/>
          </a:xfrm>
        </p:grpSpPr>
        <p:sp>
          <p:nvSpPr>
            <p:cNvPr id="180" name="Rectangle 179"/>
            <p:cNvSpPr/>
            <p:nvPr/>
          </p:nvSpPr>
          <p:spPr>
            <a:xfrm>
              <a:off x="1691680" y="4836699"/>
              <a:ext cx="2159918" cy="355514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Straight Connector 180"/>
            <p:cNvCxnSpPr/>
            <p:nvPr/>
          </p:nvCxnSpPr>
          <p:spPr>
            <a:xfrm>
              <a:off x="1691680" y="4836699"/>
              <a:ext cx="2159918" cy="355514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1691680" y="4836699"/>
              <a:ext cx="2159918" cy="361007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3" name="Rectangle 182"/>
          <p:cNvSpPr/>
          <p:nvPr/>
        </p:nvSpPr>
        <p:spPr>
          <a:xfrm rot="16200000">
            <a:off x="1149990" y="3229059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 rot="16200000">
            <a:off x="1159754" y="1748349"/>
            <a:ext cx="65462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4" name="Straight Connector 193"/>
          <p:cNvCxnSpPr/>
          <p:nvPr/>
        </p:nvCxnSpPr>
        <p:spPr>
          <a:xfrm rot="16200000" flipV="1">
            <a:off x="431218" y="2470073"/>
            <a:ext cx="1512168" cy="129614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>
            <a:stCxn id="183" idx="0"/>
            <a:endCxn id="193" idx="2"/>
          </p:cNvCxnSpPr>
          <p:nvPr/>
        </p:nvCxnSpPr>
        <p:spPr>
          <a:xfrm flipV="1">
            <a:off x="539552" y="2394791"/>
            <a:ext cx="1299375" cy="148071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061181" y="1412776"/>
            <a:ext cx="181268" cy="2654574"/>
            <a:chOff x="1061181" y="1412776"/>
            <a:chExt cx="181268" cy="2654574"/>
          </a:xfrm>
        </p:grpSpPr>
        <p:sp>
          <p:nvSpPr>
            <p:cNvPr id="78" name="Rectangle 77"/>
            <p:cNvSpPr/>
            <p:nvPr/>
          </p:nvSpPr>
          <p:spPr>
            <a:xfrm rot="16200000">
              <a:off x="175969" y="3008346"/>
              <a:ext cx="1944216" cy="17379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 rot="16200000">
              <a:off x="183446" y="2297988"/>
              <a:ext cx="1944216" cy="17379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 rot="16200000">
              <a:off x="1091347" y="304430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374770" y="980729"/>
            <a:ext cx="2159918" cy="3335059"/>
            <a:chOff x="2374770" y="980729"/>
            <a:chExt cx="2159918" cy="3335059"/>
          </a:xfrm>
        </p:grpSpPr>
        <p:grpSp>
          <p:nvGrpSpPr>
            <p:cNvPr id="102" name="Group 101"/>
            <p:cNvGrpSpPr/>
            <p:nvPr/>
          </p:nvGrpSpPr>
          <p:grpSpPr>
            <a:xfrm rot="16200000">
              <a:off x="2741301" y="2044150"/>
              <a:ext cx="1440160" cy="1296144"/>
              <a:chOff x="3131195" y="3068638"/>
              <a:chExt cx="1440160" cy="1296144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313119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385127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6" name="Rectangle 105"/>
            <p:cNvSpPr/>
            <p:nvPr/>
          </p:nvSpPr>
          <p:spPr>
            <a:xfrm rot="16200000">
              <a:off x="2698806" y="2587667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 rot="16200000">
              <a:off x="3430401" y="2039613"/>
              <a:ext cx="45719" cy="1292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2374770" y="3954781"/>
              <a:ext cx="2159918" cy="361007"/>
              <a:chOff x="1691680" y="4836699"/>
              <a:chExt cx="2159918" cy="361007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Rectangle 112"/>
            <p:cNvSpPr/>
            <p:nvPr/>
          </p:nvSpPr>
          <p:spPr>
            <a:xfrm rot="16200000">
              <a:off x="3417256" y="2797012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 rot="16200000">
              <a:off x="3427020" y="1316302"/>
              <a:ext cx="65462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5" name="Straight Connector 114"/>
            <p:cNvCxnSpPr/>
            <p:nvPr/>
          </p:nvCxnSpPr>
          <p:spPr>
            <a:xfrm rot="16200000" flipV="1">
              <a:off x="2698484" y="2038026"/>
              <a:ext cx="1512168" cy="129614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3" idx="0"/>
              <a:endCxn id="114" idx="2"/>
            </p:cNvCxnSpPr>
            <p:nvPr/>
          </p:nvCxnSpPr>
          <p:spPr>
            <a:xfrm flipV="1">
              <a:off x="2806818" y="2030049"/>
              <a:ext cx="1299375" cy="13461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ectangle 117"/>
            <p:cNvSpPr/>
            <p:nvPr/>
          </p:nvSpPr>
          <p:spPr>
            <a:xfrm rot="16200000">
              <a:off x="2443235" y="2576299"/>
              <a:ext cx="1944216" cy="17379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 rot="16200000">
              <a:off x="2450712" y="1865941"/>
              <a:ext cx="1944216" cy="17379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 rot="16200000">
              <a:off x="3358613" y="2612255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36845" y="980729"/>
            <a:ext cx="2159918" cy="3335059"/>
            <a:chOff x="4636845" y="980729"/>
            <a:chExt cx="2159918" cy="3335059"/>
          </a:xfrm>
        </p:grpSpPr>
        <p:grpSp>
          <p:nvGrpSpPr>
            <p:cNvPr id="130" name="Group 129"/>
            <p:cNvGrpSpPr/>
            <p:nvPr/>
          </p:nvGrpSpPr>
          <p:grpSpPr>
            <a:xfrm>
              <a:off x="4636845" y="3954781"/>
              <a:ext cx="2159918" cy="361007"/>
              <a:chOff x="1691680" y="4836699"/>
              <a:chExt cx="2159918" cy="361007"/>
            </a:xfrm>
          </p:grpSpPr>
          <p:sp>
            <p:nvSpPr>
              <p:cNvPr id="148" name="Rectangle 147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9" name="Straight Connector 148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Rectangle 158"/>
            <p:cNvSpPr/>
            <p:nvPr/>
          </p:nvSpPr>
          <p:spPr>
            <a:xfrm rot="16200000">
              <a:off x="4712787" y="1865941"/>
              <a:ext cx="1944216" cy="17379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/>
            <p:cNvGrpSpPr/>
            <p:nvPr/>
          </p:nvGrpSpPr>
          <p:grpSpPr>
            <a:xfrm rot="2700000">
              <a:off x="5068571" y="1691087"/>
              <a:ext cx="1302957" cy="1944216"/>
              <a:chOff x="6804248" y="2771207"/>
              <a:chExt cx="1302957" cy="1944216"/>
            </a:xfrm>
          </p:grpSpPr>
          <p:grpSp>
            <p:nvGrpSpPr>
              <p:cNvPr id="124" name="Group 123"/>
              <p:cNvGrpSpPr/>
              <p:nvPr/>
            </p:nvGrpSpPr>
            <p:grpSpPr>
              <a:xfrm rot="16200000">
                <a:off x="6739053" y="3124270"/>
                <a:ext cx="1440160" cy="1296144"/>
                <a:chOff x="3131195" y="3068638"/>
                <a:chExt cx="1440160" cy="1296144"/>
              </a:xfrm>
            </p:grpSpPr>
            <p:sp>
              <p:nvSpPr>
                <p:cNvPr id="125" name="Rectangle 124"/>
                <p:cNvSpPr/>
                <p:nvPr/>
              </p:nvSpPr>
              <p:spPr>
                <a:xfrm>
                  <a:off x="3131195" y="3068638"/>
                  <a:ext cx="720080" cy="1296144"/>
                </a:xfrm>
                <a:prstGeom prst="rect">
                  <a:avLst/>
                </a:prstGeom>
                <a:solidFill>
                  <a:schemeClr val="accent2">
                    <a:alpha val="47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>
                  <a:off x="3851275" y="3068638"/>
                  <a:ext cx="720080" cy="1296144"/>
                </a:xfrm>
                <a:prstGeom prst="rect">
                  <a:avLst/>
                </a:prstGeom>
                <a:solidFill>
                  <a:schemeClr val="accent2">
                    <a:alpha val="47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8" name="Rectangle 127"/>
              <p:cNvSpPr/>
              <p:nvPr/>
            </p:nvSpPr>
            <p:spPr>
              <a:xfrm rot="16200000">
                <a:off x="6696558" y="3667787"/>
                <a:ext cx="1440160" cy="216024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52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/>
              <p:cNvSpPr/>
              <p:nvPr/>
            </p:nvSpPr>
            <p:spPr>
              <a:xfrm rot="16200000">
                <a:off x="7428153" y="3119733"/>
                <a:ext cx="45719" cy="129288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tangle 153"/>
              <p:cNvSpPr/>
              <p:nvPr/>
            </p:nvSpPr>
            <p:spPr>
              <a:xfrm rot="16200000">
                <a:off x="7415008" y="3877132"/>
                <a:ext cx="72008" cy="129288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Rectangle 154"/>
              <p:cNvSpPr/>
              <p:nvPr/>
            </p:nvSpPr>
            <p:spPr>
              <a:xfrm rot="16200000">
                <a:off x="7424772" y="2396422"/>
                <a:ext cx="65462" cy="129288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6" name="Straight Connector 155"/>
              <p:cNvCxnSpPr/>
              <p:nvPr/>
            </p:nvCxnSpPr>
            <p:spPr>
              <a:xfrm rot="16200000" flipV="1">
                <a:off x="6696236" y="3118146"/>
                <a:ext cx="1512168" cy="129614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>
                <a:stCxn id="154" idx="0"/>
                <a:endCxn id="155" idx="2"/>
              </p:cNvCxnSpPr>
              <p:nvPr/>
            </p:nvCxnSpPr>
            <p:spPr>
              <a:xfrm flipV="1">
                <a:off x="6804570" y="3110169"/>
                <a:ext cx="1299375" cy="134610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Rectangle 157"/>
              <p:cNvSpPr/>
              <p:nvPr/>
            </p:nvSpPr>
            <p:spPr>
              <a:xfrm rot="16200000">
                <a:off x="6440987" y="3656419"/>
                <a:ext cx="1944216" cy="173791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 rot="16200000">
                <a:off x="7356365" y="3692375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6916441" y="980729"/>
            <a:ext cx="2159918" cy="3335059"/>
            <a:chOff x="6916441" y="980729"/>
            <a:chExt cx="2159918" cy="3335059"/>
          </a:xfrm>
        </p:grpSpPr>
        <p:grpSp>
          <p:nvGrpSpPr>
            <p:cNvPr id="161" name="Group 160"/>
            <p:cNvGrpSpPr/>
            <p:nvPr/>
          </p:nvGrpSpPr>
          <p:grpSpPr>
            <a:xfrm>
              <a:off x="6916441" y="3954781"/>
              <a:ext cx="2159918" cy="361007"/>
              <a:chOff x="1691680" y="4836699"/>
              <a:chExt cx="2159918" cy="361007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3" name="Straight Connector 162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5" name="Rectangle 164"/>
            <p:cNvSpPr/>
            <p:nvPr/>
          </p:nvSpPr>
          <p:spPr>
            <a:xfrm rot="16200000">
              <a:off x="6992383" y="1865941"/>
              <a:ext cx="1944216" cy="17379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6" name="Group 165"/>
            <p:cNvGrpSpPr/>
            <p:nvPr/>
          </p:nvGrpSpPr>
          <p:grpSpPr>
            <a:xfrm rot="16200000">
              <a:off x="7348167" y="1691087"/>
              <a:ext cx="1302957" cy="1944216"/>
              <a:chOff x="6804248" y="2771207"/>
              <a:chExt cx="1302957" cy="1944216"/>
            </a:xfrm>
          </p:grpSpPr>
          <p:grpSp>
            <p:nvGrpSpPr>
              <p:cNvPr id="167" name="Group 166"/>
              <p:cNvGrpSpPr/>
              <p:nvPr/>
            </p:nvGrpSpPr>
            <p:grpSpPr>
              <a:xfrm rot="16200000">
                <a:off x="6739053" y="3124270"/>
                <a:ext cx="1440160" cy="1296144"/>
                <a:chOff x="3131195" y="3068638"/>
                <a:chExt cx="1440160" cy="1296144"/>
              </a:xfrm>
            </p:grpSpPr>
            <p:sp>
              <p:nvSpPr>
                <p:cNvPr id="184" name="Rectangle 183"/>
                <p:cNvSpPr/>
                <p:nvPr/>
              </p:nvSpPr>
              <p:spPr>
                <a:xfrm>
                  <a:off x="3131195" y="3068638"/>
                  <a:ext cx="720080" cy="1296144"/>
                </a:xfrm>
                <a:prstGeom prst="rect">
                  <a:avLst/>
                </a:prstGeom>
                <a:solidFill>
                  <a:schemeClr val="accent2">
                    <a:alpha val="47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Rectangle 184"/>
                <p:cNvSpPr/>
                <p:nvPr/>
              </p:nvSpPr>
              <p:spPr>
                <a:xfrm>
                  <a:off x="3851275" y="3068638"/>
                  <a:ext cx="720080" cy="1296144"/>
                </a:xfrm>
                <a:prstGeom prst="rect">
                  <a:avLst/>
                </a:prstGeom>
                <a:solidFill>
                  <a:schemeClr val="accent2">
                    <a:alpha val="47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8" name="Rectangle 167"/>
              <p:cNvSpPr/>
              <p:nvPr/>
            </p:nvSpPr>
            <p:spPr>
              <a:xfrm rot="16200000">
                <a:off x="6696558" y="3667787"/>
                <a:ext cx="1440160" cy="216024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52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Rectangle 168"/>
              <p:cNvSpPr/>
              <p:nvPr/>
            </p:nvSpPr>
            <p:spPr>
              <a:xfrm rot="16200000">
                <a:off x="7428153" y="3119733"/>
                <a:ext cx="45719" cy="129288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Rectangle 169"/>
              <p:cNvSpPr/>
              <p:nvPr/>
            </p:nvSpPr>
            <p:spPr>
              <a:xfrm rot="16200000">
                <a:off x="7415008" y="3877132"/>
                <a:ext cx="72008" cy="129288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Rectangle 170"/>
              <p:cNvSpPr/>
              <p:nvPr/>
            </p:nvSpPr>
            <p:spPr>
              <a:xfrm rot="16200000">
                <a:off x="7424772" y="2396422"/>
                <a:ext cx="65462" cy="129288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2" name="Straight Connector 171"/>
              <p:cNvCxnSpPr/>
              <p:nvPr/>
            </p:nvCxnSpPr>
            <p:spPr>
              <a:xfrm rot="16200000" flipV="1">
                <a:off x="6696236" y="3118146"/>
                <a:ext cx="1512168" cy="129614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>
                <a:stCxn id="170" idx="0"/>
                <a:endCxn id="171" idx="2"/>
              </p:cNvCxnSpPr>
              <p:nvPr/>
            </p:nvCxnSpPr>
            <p:spPr>
              <a:xfrm flipV="1">
                <a:off x="6804570" y="3110169"/>
                <a:ext cx="1299375" cy="134610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Rectangle 173"/>
              <p:cNvSpPr/>
              <p:nvPr/>
            </p:nvSpPr>
            <p:spPr>
              <a:xfrm rot="16200000">
                <a:off x="6440987" y="3656419"/>
                <a:ext cx="1944216" cy="173791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Oval 174"/>
              <p:cNvSpPr/>
              <p:nvPr/>
            </p:nvSpPr>
            <p:spPr>
              <a:xfrm rot="16200000">
                <a:off x="7356365" y="3692375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6" name="TextBox 185"/>
          <p:cNvSpPr txBox="1"/>
          <p:nvPr/>
        </p:nvSpPr>
        <p:spPr>
          <a:xfrm>
            <a:off x="273778" y="4509120"/>
            <a:ext cx="87261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Then </a:t>
            </a:r>
            <a:endParaRPr lang="en-US" sz="2200" dirty="0"/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rgbClr val="7F7F7F"/>
                </a:solidFill>
              </a:rPr>
              <a:t>C</a:t>
            </a:r>
            <a:r>
              <a:rPr lang="en-US" dirty="0" smtClean="0">
                <a:solidFill>
                  <a:srgbClr val="7F7F7F"/>
                </a:solidFill>
              </a:rPr>
              <a:t>leaning of field cage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</a:rPr>
              <a:t>Construction of grey/clean room around TPC field cage (ISO 7)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</a:rPr>
              <a:t>Equipping of end-plates with tested modules using robot (petal-like structures in </a:t>
            </a:r>
            <a:br>
              <a:rPr lang="en-US" dirty="0" smtClean="0">
                <a:solidFill>
                  <a:srgbClr val="7F7F7F"/>
                </a:solidFill>
              </a:rPr>
            </a:br>
            <a:r>
              <a:rPr lang="en-US" dirty="0" smtClean="0">
                <a:solidFill>
                  <a:srgbClr val="7F7F7F"/>
                </a:solidFill>
              </a:rPr>
              <a:t>EP quadrant holes).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</a:rPr>
              <a:t>System test (in AH)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51520" y="153410"/>
            <a:ext cx="4632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Vertical procedure in a few steps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6561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184713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Horizontal procedure 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87309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Note: 	– </a:t>
            </a:r>
            <a:r>
              <a:rPr lang="en-US" sz="2000" dirty="0" err="1" smtClean="0">
                <a:latin typeface="Arial"/>
                <a:cs typeface="Arial"/>
              </a:rPr>
              <a:t>Greyroom</a:t>
            </a:r>
            <a:r>
              <a:rPr lang="en-US" sz="2000" dirty="0" smtClean="0">
                <a:latin typeface="Arial"/>
                <a:cs typeface="Arial"/>
              </a:rPr>
              <a:t> / ISO7 with stable T and FFUs needed from start. 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		– Access to </a:t>
            </a:r>
            <a:r>
              <a:rPr lang="en-US" sz="2000" dirty="0" err="1" smtClean="0">
                <a:latin typeface="Arial"/>
                <a:cs typeface="Arial"/>
              </a:rPr>
              <a:t>greyroom</a:t>
            </a:r>
            <a:r>
              <a:rPr lang="en-US" sz="2000" dirty="0" smtClean="0">
                <a:latin typeface="Arial"/>
                <a:cs typeface="Arial"/>
              </a:rPr>
              <a:t> through sliding gate with air lock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smtClean="0">
                <a:latin typeface="Arial"/>
                <a:cs typeface="Arial"/>
              </a:rPr>
              <a:t>	– Assumption that field cage self-supporting and first EP equipment </a:t>
            </a:r>
            <a:endParaRPr lang="en-US" sz="2000" dirty="0">
              <a:latin typeface="Arial"/>
              <a:cs typeface="Arial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24" name="Group 23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16" name="Rectangle 15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17279" y="3711886"/>
            <a:ext cx="873522" cy="1152128"/>
            <a:chOff x="2483768" y="4005064"/>
            <a:chExt cx="873522" cy="1152128"/>
          </a:xfrm>
        </p:grpSpPr>
        <p:sp>
          <p:nvSpPr>
            <p:cNvPr id="11" name="Rectangle 10"/>
            <p:cNvSpPr/>
            <p:nvPr/>
          </p:nvSpPr>
          <p:spPr>
            <a:xfrm>
              <a:off x="2483768" y="4005064"/>
              <a:ext cx="646782" cy="11521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5776" y="4221088"/>
              <a:ext cx="45719" cy="7200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01496" y="4546800"/>
              <a:ext cx="755794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" name="Straight Arrow Connector 2"/>
          <p:cNvCxnSpPr/>
          <p:nvPr/>
        </p:nvCxnSpPr>
        <p:spPr>
          <a:xfrm>
            <a:off x="1619672" y="5445224"/>
            <a:ext cx="6017537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8028384" y="3356992"/>
            <a:ext cx="0" cy="180020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419872" y="5548590"/>
            <a:ext cx="1968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Length min. 12 m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28384" y="3918710"/>
            <a:ext cx="1069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Width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min. </a:t>
            </a:r>
            <a:r>
              <a:rPr lang="en-US" dirty="0">
                <a:latin typeface="Arial"/>
                <a:cs typeface="Arial"/>
              </a:rPr>
              <a:t>6</a:t>
            </a:r>
            <a:r>
              <a:rPr lang="en-US" dirty="0" smtClean="0">
                <a:latin typeface="Arial"/>
                <a:cs typeface="Arial"/>
              </a:rPr>
              <a:t> m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13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2949529" y="2168860"/>
            <a:ext cx="874004" cy="936104"/>
            <a:chOff x="2783712" y="1340768"/>
            <a:chExt cx="874004" cy="936104"/>
          </a:xfrm>
        </p:grpSpPr>
        <p:sp>
          <p:nvSpPr>
            <p:cNvPr id="33" name="Rectangle 32"/>
            <p:cNvSpPr/>
            <p:nvPr/>
          </p:nvSpPr>
          <p:spPr>
            <a:xfrm>
              <a:off x="2783712" y="2060848"/>
              <a:ext cx="646782" cy="2160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843808" y="1340768"/>
              <a:ext cx="45719" cy="7200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889528" y="1412775"/>
              <a:ext cx="768188" cy="7628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9" name="Curved Connector 38"/>
          <p:cNvCxnSpPr/>
          <p:nvPr/>
        </p:nvCxnSpPr>
        <p:spPr>
          <a:xfrm flipV="1">
            <a:off x="1573263" y="2529196"/>
            <a:ext cx="1368152" cy="1152128"/>
          </a:xfrm>
          <a:prstGeom prst="curvedConnector3">
            <a:avLst>
              <a:gd name="adj1" fmla="val -12964"/>
            </a:avLst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57200" y="1793937"/>
            <a:ext cx="2479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400" dirty="0">
                <a:latin typeface="Arial"/>
                <a:cs typeface="Arial"/>
              </a:rPr>
              <a:t>T</a:t>
            </a:r>
            <a:r>
              <a:rPr lang="en-US" sz="1400" dirty="0" smtClean="0">
                <a:latin typeface="Arial"/>
                <a:cs typeface="Arial"/>
              </a:rPr>
              <a:t>rolley with self-supporting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thorn (load 100 kg, </a:t>
            </a:r>
            <a:r>
              <a:rPr lang="en-US" sz="1400" dirty="0" err="1" smtClean="0">
                <a:latin typeface="Arial"/>
                <a:cs typeface="Arial"/>
              </a:rPr>
              <a:t>sideview</a:t>
            </a:r>
            <a:r>
              <a:rPr lang="en-US" sz="1400" dirty="0" smtClean="0">
                <a:latin typeface="Arial"/>
                <a:cs typeface="Arial"/>
              </a:rPr>
              <a:t>)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41" name="Curved Connector 40"/>
          <p:cNvCxnSpPr>
            <a:endCxn id="42" idx="2"/>
          </p:cNvCxnSpPr>
          <p:nvPr/>
        </p:nvCxnSpPr>
        <p:spPr>
          <a:xfrm rot="5400000" flipH="1" flipV="1">
            <a:off x="5115098" y="2525862"/>
            <a:ext cx="1325112" cy="971149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083114" y="1825660"/>
            <a:ext cx="23602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Platforms for inner vessel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and field cage: (re)movable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43" name="Curved Connector 42"/>
          <p:cNvCxnSpPr>
            <a:endCxn id="42" idx="2"/>
          </p:cNvCxnSpPr>
          <p:nvPr/>
        </p:nvCxnSpPr>
        <p:spPr>
          <a:xfrm flipV="1">
            <a:off x="3995936" y="2348880"/>
            <a:ext cx="2267293" cy="1325112"/>
          </a:xfrm>
          <a:prstGeom prst="curvedConnector2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275856" y="3717009"/>
            <a:ext cx="1152128" cy="1147005"/>
            <a:chOff x="3635896" y="3717009"/>
            <a:chExt cx="1152128" cy="1147005"/>
          </a:xfrm>
        </p:grpSpPr>
        <p:sp>
          <p:nvSpPr>
            <p:cNvPr id="31" name="Rectangle 30"/>
            <p:cNvSpPr/>
            <p:nvPr/>
          </p:nvSpPr>
          <p:spPr>
            <a:xfrm>
              <a:off x="3635896" y="3717009"/>
              <a:ext cx="1008112" cy="11470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707904" y="3933056"/>
              <a:ext cx="45719" cy="7200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753624" y="4258768"/>
              <a:ext cx="1034400" cy="668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574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184713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8692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End-plate structures on trolleys and beginning of end-plate equipping (R); supporting star on inner-vessel platform</a:t>
            </a:r>
            <a:endParaRPr lang="en-US" sz="2200" dirty="0">
              <a:latin typeface="Arial"/>
              <a:cs typeface="Arial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24" name="Group 23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16" name="Rectangle 15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17279" y="3711886"/>
            <a:ext cx="1224136" cy="1152128"/>
            <a:chOff x="2483768" y="4005064"/>
            <a:chExt cx="1224136" cy="1152128"/>
          </a:xfrm>
        </p:grpSpPr>
        <p:sp>
          <p:nvSpPr>
            <p:cNvPr id="11" name="Rectangle 10"/>
            <p:cNvSpPr/>
            <p:nvPr/>
          </p:nvSpPr>
          <p:spPr>
            <a:xfrm>
              <a:off x="2483768" y="4005064"/>
              <a:ext cx="646782" cy="11521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5776" y="4221088"/>
              <a:ext cx="45719" cy="7200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01495" y="4546800"/>
              <a:ext cx="1106409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14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970499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275856" y="3648284"/>
            <a:ext cx="1152128" cy="1292884"/>
            <a:chOff x="3635896" y="3648284"/>
            <a:chExt cx="1152128" cy="1292884"/>
          </a:xfrm>
        </p:grpSpPr>
        <p:grpSp>
          <p:nvGrpSpPr>
            <p:cNvPr id="27" name="Group 26"/>
            <p:cNvGrpSpPr/>
            <p:nvPr/>
          </p:nvGrpSpPr>
          <p:grpSpPr>
            <a:xfrm>
              <a:off x="3635896" y="3717009"/>
              <a:ext cx="1152128" cy="1147005"/>
              <a:chOff x="3635896" y="3717009"/>
              <a:chExt cx="1152128" cy="1147005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635896" y="3717009"/>
                <a:ext cx="1008112" cy="114700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707904" y="3933056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753624" y="4258768"/>
                <a:ext cx="1034400" cy="6686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3823532" y="3648284"/>
              <a:ext cx="72008" cy="129288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9" name="Curved Connector 38"/>
          <p:cNvCxnSpPr>
            <a:stCxn id="38" idx="0"/>
          </p:cNvCxnSpPr>
          <p:nvPr/>
        </p:nvCxnSpPr>
        <p:spPr>
          <a:xfrm rot="16200000" flipV="1">
            <a:off x="2341931" y="2490719"/>
            <a:ext cx="1083380" cy="1231750"/>
          </a:xfrm>
          <a:prstGeom prst="curvedConnector2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683568" y="1628800"/>
            <a:ext cx="1440160" cy="1368152"/>
            <a:chOff x="683568" y="1628800"/>
            <a:chExt cx="1440160" cy="1368152"/>
          </a:xfrm>
        </p:grpSpPr>
        <p:sp>
          <p:nvSpPr>
            <p:cNvPr id="3" name="&quot;No&quot; Symbol 2"/>
            <p:cNvSpPr/>
            <p:nvPr/>
          </p:nvSpPr>
          <p:spPr>
            <a:xfrm>
              <a:off x="683568" y="1628800"/>
              <a:ext cx="1440160" cy="1368152"/>
            </a:xfrm>
            <a:prstGeom prst="noSmoking">
              <a:avLst>
                <a:gd name="adj" fmla="val 5232"/>
              </a:avLst>
            </a:prstGeom>
            <a:solidFill>
              <a:srgbClr val="40404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&quot;No&quot; Symbol 39"/>
            <p:cNvSpPr/>
            <p:nvPr/>
          </p:nvSpPr>
          <p:spPr>
            <a:xfrm flipV="1">
              <a:off x="683568" y="1628800"/>
              <a:ext cx="1440160" cy="1368152"/>
            </a:xfrm>
            <a:prstGeom prst="noSmoking">
              <a:avLst>
                <a:gd name="adj" fmla="val 5232"/>
              </a:avLst>
            </a:prstGeom>
            <a:solidFill>
              <a:srgbClr val="40404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2914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184713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27751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Field-cage assembly</a:t>
            </a:r>
            <a:endParaRPr lang="en-US" sz="2200" dirty="0">
              <a:latin typeface="Arial"/>
              <a:cs typeface="Arial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24" name="Group 23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16" name="Rectangle 15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17279" y="3711886"/>
            <a:ext cx="1224136" cy="1152128"/>
            <a:chOff x="2483768" y="4005064"/>
            <a:chExt cx="1224136" cy="1152128"/>
          </a:xfrm>
        </p:grpSpPr>
        <p:sp>
          <p:nvSpPr>
            <p:cNvPr id="11" name="Rectangle 10"/>
            <p:cNvSpPr/>
            <p:nvPr/>
          </p:nvSpPr>
          <p:spPr>
            <a:xfrm>
              <a:off x="2483768" y="4005064"/>
              <a:ext cx="646782" cy="11521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5776" y="4221088"/>
              <a:ext cx="45719" cy="7200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01495" y="4546800"/>
              <a:ext cx="1106409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15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970499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788024" y="3645024"/>
            <a:ext cx="1440160" cy="1296144"/>
            <a:chOff x="3131195" y="3068638"/>
            <a:chExt cx="1440160" cy="1296144"/>
          </a:xfrm>
        </p:grpSpPr>
        <p:sp>
          <p:nvSpPr>
            <p:cNvPr id="28" name="Rectangle 27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275856" y="3648284"/>
            <a:ext cx="1152128" cy="1292884"/>
            <a:chOff x="3635896" y="3648284"/>
            <a:chExt cx="1152128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3635896" y="3717009"/>
              <a:ext cx="1152128" cy="1147005"/>
              <a:chOff x="3635896" y="3717009"/>
              <a:chExt cx="1152128" cy="1147005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3635896" y="3717009"/>
                <a:ext cx="1008112" cy="114700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707904" y="3933056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753624" y="4258768"/>
                <a:ext cx="1034400" cy="6686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3823532" y="3648284"/>
              <a:ext cx="72008" cy="129288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20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120817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49993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Marriage of field-cage and end-plate R</a:t>
            </a:r>
            <a:endParaRPr lang="en-US" sz="2200" dirty="0">
              <a:latin typeface="Arial"/>
              <a:cs typeface="Arial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808118" y="3711886"/>
            <a:ext cx="646782" cy="1152128"/>
            <a:chOff x="3346418" y="4005065"/>
            <a:chExt cx="646782" cy="1152128"/>
          </a:xfrm>
        </p:grpSpPr>
        <p:sp>
          <p:nvSpPr>
            <p:cNvPr id="16" name="Rectangle 15"/>
            <p:cNvSpPr/>
            <p:nvPr/>
          </p:nvSpPr>
          <p:spPr>
            <a:xfrm rot="10800000">
              <a:off x="3346418" y="4005065"/>
              <a:ext cx="646782" cy="11521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rot="10800000">
              <a:off x="3875473" y="4221089"/>
              <a:ext cx="45719" cy="7200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17279" y="3711886"/>
            <a:ext cx="1224136" cy="1152128"/>
            <a:chOff x="2483768" y="4005064"/>
            <a:chExt cx="1224136" cy="1152128"/>
          </a:xfrm>
        </p:grpSpPr>
        <p:sp>
          <p:nvSpPr>
            <p:cNvPr id="11" name="Rectangle 10"/>
            <p:cNvSpPr/>
            <p:nvPr/>
          </p:nvSpPr>
          <p:spPr>
            <a:xfrm>
              <a:off x="2483768" y="4005064"/>
              <a:ext cx="646782" cy="11521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5776" y="4221088"/>
              <a:ext cx="45719" cy="7200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01495" y="4546800"/>
              <a:ext cx="1106409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16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970499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10800000">
            <a:off x="6591200" y="4248388"/>
            <a:ext cx="744923" cy="720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5724128" y="3645024"/>
            <a:ext cx="1440160" cy="1296144"/>
            <a:chOff x="3131195" y="3068638"/>
            <a:chExt cx="1440160" cy="1296144"/>
          </a:xfrm>
        </p:grpSpPr>
        <p:sp>
          <p:nvSpPr>
            <p:cNvPr id="28" name="Rectangle 27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275856" y="3648284"/>
            <a:ext cx="1152128" cy="1292884"/>
            <a:chOff x="3635896" y="3648284"/>
            <a:chExt cx="1152128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3635896" y="3717009"/>
              <a:ext cx="1152128" cy="1147005"/>
              <a:chOff x="3635896" y="3717009"/>
              <a:chExt cx="1152128" cy="1147005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3635896" y="3717009"/>
                <a:ext cx="1008112" cy="114700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707904" y="3933056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753624" y="4258768"/>
                <a:ext cx="1034400" cy="6686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3823532" y="3648284"/>
              <a:ext cx="72008" cy="129288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712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120817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54533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Set-up of inner vessel with cathode (“sail”)</a:t>
            </a:r>
            <a:endParaRPr lang="en-US" sz="2200" dirty="0">
              <a:latin typeface="Arial"/>
              <a:cs typeface="Arial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808118" y="3711886"/>
            <a:ext cx="646782" cy="1152128"/>
            <a:chOff x="3346418" y="4005065"/>
            <a:chExt cx="646782" cy="1152128"/>
          </a:xfrm>
        </p:grpSpPr>
        <p:sp>
          <p:nvSpPr>
            <p:cNvPr id="16" name="Rectangle 15"/>
            <p:cNvSpPr/>
            <p:nvPr/>
          </p:nvSpPr>
          <p:spPr>
            <a:xfrm rot="10800000">
              <a:off x="3346418" y="4005065"/>
              <a:ext cx="646782" cy="11521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rot="10800000">
              <a:off x="3875473" y="4221089"/>
              <a:ext cx="45719" cy="7200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17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717279" y="3648284"/>
            <a:ext cx="1224136" cy="1292884"/>
            <a:chOff x="1717279" y="3648284"/>
            <a:chExt cx="1224136" cy="1292884"/>
          </a:xfrm>
        </p:grpSpPr>
        <p:grpSp>
          <p:nvGrpSpPr>
            <p:cNvPr id="23" name="Group 22"/>
            <p:cNvGrpSpPr/>
            <p:nvPr/>
          </p:nvGrpSpPr>
          <p:grpSpPr>
            <a:xfrm>
              <a:off x="1717279" y="3711886"/>
              <a:ext cx="1224136" cy="1152128"/>
              <a:chOff x="2483768" y="4005064"/>
              <a:chExt cx="1224136" cy="1152128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483768" y="4005064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555776" y="4221088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601495" y="4546800"/>
                <a:ext cx="1106409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1970499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 rot="10800000">
            <a:off x="6591200" y="4248388"/>
            <a:ext cx="744923" cy="720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5724128" y="3645024"/>
            <a:ext cx="1440160" cy="1296144"/>
            <a:chOff x="3131195" y="3068638"/>
            <a:chExt cx="1440160" cy="1296144"/>
          </a:xfrm>
        </p:grpSpPr>
        <p:sp>
          <p:nvSpPr>
            <p:cNvPr id="28" name="Rectangle 27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75856" y="3637716"/>
            <a:ext cx="1728192" cy="1303452"/>
            <a:chOff x="3275856" y="3637716"/>
            <a:chExt cx="1728192" cy="1303452"/>
          </a:xfrm>
        </p:grpSpPr>
        <p:grpSp>
          <p:nvGrpSpPr>
            <p:cNvPr id="44" name="Group 43"/>
            <p:cNvGrpSpPr/>
            <p:nvPr/>
          </p:nvGrpSpPr>
          <p:grpSpPr>
            <a:xfrm>
              <a:off x="3275856" y="3648284"/>
              <a:ext cx="1152128" cy="1292884"/>
              <a:chOff x="3635896" y="3648284"/>
              <a:chExt cx="1152128" cy="1292884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3635896" y="3717009"/>
                <a:ext cx="1152128" cy="1147005"/>
                <a:chOff x="3635896" y="3717009"/>
                <a:chExt cx="1152128" cy="1147005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3635896" y="3717009"/>
                  <a:ext cx="1008112" cy="114700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3707904" y="3933056"/>
                  <a:ext cx="45719" cy="72008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3753624" y="4258768"/>
                  <a:ext cx="1034400" cy="6686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Rectangle 45"/>
              <p:cNvSpPr/>
              <p:nvPr/>
            </p:nvSpPr>
            <p:spPr>
              <a:xfrm>
                <a:off x="3823532" y="3648284"/>
                <a:ext cx="72008" cy="129288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3563888" y="3637716"/>
              <a:ext cx="1440160" cy="1292884"/>
              <a:chOff x="3823532" y="2098453"/>
              <a:chExt cx="1440160" cy="1292884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3823532" y="2636912"/>
                <a:ext cx="1440160" cy="216024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52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543612" y="2098453"/>
                <a:ext cx="45719" cy="129288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39756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6120476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66930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Marriage of inner vessel with cathode and field cage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18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51" name="Group 50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53" name="Rectangle 52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1717279" y="3648284"/>
            <a:ext cx="1224136" cy="1292884"/>
            <a:chOff x="1717279" y="3648284"/>
            <a:chExt cx="1224136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1717279" y="3711886"/>
              <a:ext cx="1224136" cy="1152128"/>
              <a:chOff x="2483768" y="4005064"/>
              <a:chExt cx="1224136" cy="1152128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483768" y="4005064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555776" y="4221088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601495" y="4546800"/>
                <a:ext cx="1106409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1970499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860032" y="3637716"/>
            <a:ext cx="1728192" cy="1303452"/>
            <a:chOff x="3275856" y="3637716"/>
            <a:chExt cx="1728192" cy="1303452"/>
          </a:xfrm>
        </p:grpSpPr>
        <p:grpSp>
          <p:nvGrpSpPr>
            <p:cNvPr id="64" name="Group 63"/>
            <p:cNvGrpSpPr/>
            <p:nvPr/>
          </p:nvGrpSpPr>
          <p:grpSpPr>
            <a:xfrm>
              <a:off x="3275856" y="3648284"/>
              <a:ext cx="1152128" cy="1292884"/>
              <a:chOff x="3635896" y="3648284"/>
              <a:chExt cx="1152128" cy="1292884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3635896" y="3717009"/>
                <a:ext cx="1152128" cy="1147005"/>
                <a:chOff x="3635896" y="3717009"/>
                <a:chExt cx="1152128" cy="1147005"/>
              </a:xfrm>
            </p:grpSpPr>
            <p:sp>
              <p:nvSpPr>
                <p:cNvPr id="70" name="Rectangle 69"/>
                <p:cNvSpPr/>
                <p:nvPr/>
              </p:nvSpPr>
              <p:spPr>
                <a:xfrm>
                  <a:off x="3635896" y="3717009"/>
                  <a:ext cx="1008112" cy="114700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3707904" y="3933056"/>
                  <a:ext cx="45719" cy="72008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3753624" y="4258768"/>
                  <a:ext cx="1034400" cy="6686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9" name="Rectangle 68"/>
              <p:cNvSpPr/>
              <p:nvPr/>
            </p:nvSpPr>
            <p:spPr>
              <a:xfrm>
                <a:off x="3823532" y="3648284"/>
                <a:ext cx="72008" cy="129288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563888" y="3637716"/>
              <a:ext cx="1440160" cy="1292884"/>
              <a:chOff x="3823532" y="2098453"/>
              <a:chExt cx="1440160" cy="1292884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3823532" y="2636912"/>
                <a:ext cx="1440160" cy="216024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52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43612" y="2098453"/>
                <a:ext cx="45719" cy="129288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5724128" y="3645024"/>
            <a:ext cx="1440160" cy="1296144"/>
            <a:chOff x="3131195" y="3068638"/>
            <a:chExt cx="1440160" cy="1296144"/>
          </a:xfrm>
        </p:grpSpPr>
        <p:sp>
          <p:nvSpPr>
            <p:cNvPr id="49" name="Rectangle 48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086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6120476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66930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Marriage of inner vessel with cathode and field cage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19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51" name="Group 50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53" name="Rectangle 52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1717279" y="3648284"/>
            <a:ext cx="1224136" cy="1292884"/>
            <a:chOff x="1717279" y="3648284"/>
            <a:chExt cx="1224136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1717279" y="3711886"/>
              <a:ext cx="1224136" cy="1152128"/>
              <a:chOff x="2483768" y="4005064"/>
              <a:chExt cx="1224136" cy="1152128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483768" y="4005064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555776" y="4221088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601495" y="4546800"/>
                <a:ext cx="1106409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1970499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0032" y="3648284"/>
            <a:ext cx="1152128" cy="1292884"/>
            <a:chOff x="3635896" y="3648284"/>
            <a:chExt cx="1152128" cy="1292884"/>
          </a:xfrm>
        </p:grpSpPr>
        <p:grpSp>
          <p:nvGrpSpPr>
            <p:cNvPr id="68" name="Group 67"/>
            <p:cNvGrpSpPr/>
            <p:nvPr/>
          </p:nvGrpSpPr>
          <p:grpSpPr>
            <a:xfrm>
              <a:off x="3635896" y="3717009"/>
              <a:ext cx="1152128" cy="1147005"/>
              <a:chOff x="3635896" y="3717009"/>
              <a:chExt cx="1152128" cy="1147005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3635896" y="3717009"/>
                <a:ext cx="1008112" cy="114700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3707904" y="3933056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753624" y="4258768"/>
                <a:ext cx="1034400" cy="6686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Rectangle 68"/>
            <p:cNvSpPr/>
            <p:nvPr/>
          </p:nvSpPr>
          <p:spPr>
            <a:xfrm>
              <a:off x="3823532" y="3648284"/>
              <a:ext cx="72008" cy="129288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724128" y="3637716"/>
            <a:ext cx="1440160" cy="1292884"/>
            <a:chOff x="3823532" y="2098453"/>
            <a:chExt cx="1440160" cy="1292884"/>
          </a:xfrm>
        </p:grpSpPr>
        <p:sp>
          <p:nvSpPr>
            <p:cNvPr id="66" name="Rectangle 65"/>
            <p:cNvSpPr/>
            <p:nvPr/>
          </p:nvSpPr>
          <p:spPr>
            <a:xfrm>
              <a:off x="3823532" y="2636912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543612" y="2098453"/>
              <a:ext cx="45719" cy="1292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Rectangle 48"/>
          <p:cNvSpPr/>
          <p:nvPr/>
        </p:nvSpPr>
        <p:spPr>
          <a:xfrm>
            <a:off x="5724128" y="3645024"/>
            <a:ext cx="720080" cy="1296144"/>
          </a:xfrm>
          <a:prstGeom prst="rect">
            <a:avLst/>
          </a:prstGeom>
          <a:solidFill>
            <a:schemeClr val="accent2">
              <a:alpha val="47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444208" y="3645024"/>
            <a:ext cx="720080" cy="1296144"/>
          </a:xfrm>
          <a:prstGeom prst="rect">
            <a:avLst/>
          </a:prstGeom>
          <a:solidFill>
            <a:schemeClr val="accent2">
              <a:alpha val="47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974121" y="5589240"/>
            <a:ext cx="4940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Alternative: First fixing of inner vessel in field cage, </a:t>
            </a:r>
          </a:p>
          <a:p>
            <a:r>
              <a:rPr lang="en-US" dirty="0"/>
              <a:t>t</a:t>
            </a:r>
            <a:r>
              <a:rPr lang="en-US" dirty="0" smtClean="0"/>
              <a:t>hen installation / spanning of cathode.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837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1159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Outline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24744"/>
            <a:ext cx="671578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Some basic considerations</a:t>
            </a:r>
          </a:p>
          <a:p>
            <a:endParaRPr lang="en-US" sz="2200" dirty="0" smtClean="0">
              <a:latin typeface="Arial"/>
              <a:cs typeface="Arial"/>
            </a:endParaRPr>
          </a:p>
          <a:p>
            <a:r>
              <a:rPr lang="en-US" sz="2200" dirty="0" smtClean="0">
                <a:latin typeface="Arial"/>
                <a:cs typeface="Arial"/>
              </a:rPr>
              <a:t>Horizontal / vertical TPC assembly (in the AH?)</a:t>
            </a:r>
          </a:p>
          <a:p>
            <a:endParaRPr lang="en-US" sz="2200" dirty="0" smtClean="0">
              <a:latin typeface="Arial"/>
              <a:cs typeface="Arial"/>
            </a:endParaRPr>
          </a:p>
          <a:p>
            <a:r>
              <a:rPr lang="en-US" sz="2200" dirty="0" smtClean="0">
                <a:latin typeface="Arial"/>
                <a:cs typeface="Arial"/>
              </a:rPr>
              <a:t>A </a:t>
            </a:r>
            <a:r>
              <a:rPr lang="en-US" sz="2200" dirty="0">
                <a:latin typeface="Arial"/>
                <a:cs typeface="Arial"/>
              </a:rPr>
              <a:t>first shot at the various possible TPC project </a:t>
            </a:r>
            <a:r>
              <a:rPr lang="en-US" sz="2200" dirty="0" smtClean="0">
                <a:latin typeface="Arial"/>
                <a:cs typeface="Arial"/>
              </a:rPr>
              <a:t>plans</a:t>
            </a:r>
          </a:p>
          <a:p>
            <a:endParaRPr lang="en-US" sz="2200" dirty="0" smtClean="0">
              <a:latin typeface="Arial"/>
              <a:cs typeface="Arial"/>
            </a:endParaRPr>
          </a:p>
          <a:p>
            <a:r>
              <a:rPr lang="en-US" sz="2200" dirty="0" smtClean="0">
                <a:latin typeface="Arial"/>
                <a:cs typeface="Arial"/>
              </a:rPr>
              <a:t>TPC insertion in the DH</a:t>
            </a:r>
          </a:p>
          <a:p>
            <a:r>
              <a:rPr lang="en-US" sz="2200" dirty="0" smtClean="0">
                <a:latin typeface="Arial"/>
                <a:cs typeface="Arial"/>
              </a:rPr>
              <a:t/>
            </a:r>
            <a:br>
              <a:rPr lang="en-US" sz="2200" dirty="0" smtClean="0">
                <a:latin typeface="Arial"/>
                <a:cs typeface="Arial"/>
              </a:rPr>
            </a:br>
            <a:endParaRPr lang="en-US" sz="2200" dirty="0" smtClean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53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6120476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8512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Marriage of inner vessel with cathode and field </a:t>
            </a:r>
            <a:r>
              <a:rPr lang="en-US" sz="2200" dirty="0">
                <a:latin typeface="Arial"/>
                <a:cs typeface="Arial"/>
              </a:rPr>
              <a:t>cage.</a:t>
            </a:r>
            <a:br>
              <a:rPr lang="en-US" sz="2200" dirty="0">
                <a:latin typeface="Arial"/>
                <a:cs typeface="Arial"/>
              </a:rPr>
            </a:br>
            <a:r>
              <a:rPr lang="en-US" sz="2200" dirty="0">
                <a:latin typeface="Arial"/>
                <a:cs typeface="Arial"/>
              </a:rPr>
              <a:t>Fixing the supporting “star” supporting the inner vessel and the </a:t>
            </a:r>
            <a:r>
              <a:rPr lang="en-US" sz="2200" dirty="0" smtClean="0">
                <a:latin typeface="Arial"/>
                <a:cs typeface="Arial"/>
              </a:rPr>
              <a:t>sail</a:t>
            </a:r>
            <a:endParaRPr lang="en-US" sz="2200" dirty="0"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20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51" name="Group 50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53" name="Rectangle 52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1717279" y="3648284"/>
            <a:ext cx="1224136" cy="1292884"/>
            <a:chOff x="1717279" y="3648284"/>
            <a:chExt cx="1224136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1717279" y="3711886"/>
              <a:ext cx="1224136" cy="1152128"/>
              <a:chOff x="2483768" y="4005064"/>
              <a:chExt cx="1224136" cy="1152128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483768" y="4005064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555776" y="4221088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601495" y="4546800"/>
                <a:ext cx="1106409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1970499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0032" y="3648284"/>
            <a:ext cx="1152128" cy="1292884"/>
            <a:chOff x="3635896" y="3648284"/>
            <a:chExt cx="1152128" cy="1292884"/>
          </a:xfrm>
        </p:grpSpPr>
        <p:grpSp>
          <p:nvGrpSpPr>
            <p:cNvPr id="68" name="Group 67"/>
            <p:cNvGrpSpPr/>
            <p:nvPr/>
          </p:nvGrpSpPr>
          <p:grpSpPr>
            <a:xfrm>
              <a:off x="3635896" y="3717009"/>
              <a:ext cx="1152128" cy="1147005"/>
              <a:chOff x="3635896" y="3717009"/>
              <a:chExt cx="1152128" cy="1147005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3635896" y="3717009"/>
                <a:ext cx="1008112" cy="114700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3707904" y="3933056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753624" y="4258768"/>
                <a:ext cx="1034400" cy="6686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Rectangle 68"/>
            <p:cNvSpPr/>
            <p:nvPr/>
          </p:nvSpPr>
          <p:spPr>
            <a:xfrm>
              <a:off x="4427984" y="3648284"/>
              <a:ext cx="72008" cy="129288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724128" y="3637716"/>
            <a:ext cx="1440160" cy="1292884"/>
            <a:chOff x="3823532" y="2098453"/>
            <a:chExt cx="1440160" cy="1292884"/>
          </a:xfrm>
        </p:grpSpPr>
        <p:sp>
          <p:nvSpPr>
            <p:cNvPr id="66" name="Rectangle 65"/>
            <p:cNvSpPr/>
            <p:nvPr/>
          </p:nvSpPr>
          <p:spPr>
            <a:xfrm>
              <a:off x="3823532" y="2636912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543612" y="2098453"/>
              <a:ext cx="45719" cy="1292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724128" y="3645024"/>
            <a:ext cx="1440160" cy="1296144"/>
            <a:chOff x="3131195" y="3068638"/>
            <a:chExt cx="1440160" cy="1296144"/>
          </a:xfrm>
        </p:grpSpPr>
        <p:sp>
          <p:nvSpPr>
            <p:cNvPr id="49" name="Rectangle 48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1995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6120476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79055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Removing inner-vessel platform and </a:t>
            </a:r>
            <a:r>
              <a:rPr lang="en-US" sz="2200" dirty="0" err="1" smtClean="0">
                <a:latin typeface="Arial"/>
                <a:cs typeface="Arial"/>
              </a:rPr>
              <a:t>finalisation</a:t>
            </a:r>
            <a:r>
              <a:rPr lang="en-US" sz="2200" dirty="0" smtClean="0">
                <a:latin typeface="Arial"/>
                <a:cs typeface="Arial"/>
              </a:rPr>
              <a:t> of end-plate L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21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51" name="Group 50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53" name="Rectangle 52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1717279" y="3648284"/>
            <a:ext cx="1224136" cy="1292884"/>
            <a:chOff x="1717279" y="3648284"/>
            <a:chExt cx="1224136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1717279" y="3711886"/>
              <a:ext cx="1224136" cy="1152128"/>
              <a:chOff x="2483768" y="4005064"/>
              <a:chExt cx="1224136" cy="1152128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483768" y="4005064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555776" y="4221088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601495" y="4546800"/>
                <a:ext cx="1106409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1970499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652120" y="3637716"/>
            <a:ext cx="1512168" cy="1303452"/>
            <a:chOff x="3491880" y="3637716"/>
            <a:chExt cx="1512168" cy="1303452"/>
          </a:xfrm>
        </p:grpSpPr>
        <p:sp>
          <p:nvSpPr>
            <p:cNvPr id="69" name="Rectangle 68"/>
            <p:cNvSpPr/>
            <p:nvPr/>
          </p:nvSpPr>
          <p:spPr>
            <a:xfrm>
              <a:off x="3491880" y="3648284"/>
              <a:ext cx="72008" cy="129288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3563888" y="3637716"/>
              <a:ext cx="1440160" cy="1292884"/>
              <a:chOff x="3823532" y="2098453"/>
              <a:chExt cx="1440160" cy="1292884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3823532" y="2636912"/>
                <a:ext cx="1440160" cy="216024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52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43612" y="2098453"/>
                <a:ext cx="45719" cy="129288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5724128" y="3645024"/>
            <a:ext cx="1440160" cy="1296144"/>
            <a:chOff x="3131195" y="3068638"/>
            <a:chExt cx="1440160" cy="1296144"/>
          </a:xfrm>
        </p:grpSpPr>
        <p:sp>
          <p:nvSpPr>
            <p:cNvPr id="49" name="Rectangle 48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0057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6120476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65838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Inserting end-plate L: approaching the field cage …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22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51" name="Group 50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53" name="Rectangle 52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788024" y="3648284"/>
            <a:ext cx="1224136" cy="1292884"/>
            <a:chOff x="1717279" y="3648284"/>
            <a:chExt cx="1224136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1717279" y="3711886"/>
              <a:ext cx="1224136" cy="1152128"/>
              <a:chOff x="2483768" y="4005064"/>
              <a:chExt cx="1224136" cy="1152128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483768" y="4005064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555776" y="4221088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601495" y="4546800"/>
                <a:ext cx="1106409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1970499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652120" y="3637716"/>
            <a:ext cx="1512168" cy="1303452"/>
            <a:chOff x="3491880" y="3637716"/>
            <a:chExt cx="1512168" cy="1303452"/>
          </a:xfrm>
        </p:grpSpPr>
        <p:sp>
          <p:nvSpPr>
            <p:cNvPr id="69" name="Rectangle 68"/>
            <p:cNvSpPr/>
            <p:nvPr/>
          </p:nvSpPr>
          <p:spPr>
            <a:xfrm>
              <a:off x="3491880" y="3648284"/>
              <a:ext cx="72008" cy="129288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3563888" y="3637716"/>
              <a:ext cx="1440160" cy="1292884"/>
              <a:chOff x="3823532" y="2098453"/>
              <a:chExt cx="1440160" cy="1292884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3823532" y="2636912"/>
                <a:ext cx="1440160" cy="216024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52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43612" y="2098453"/>
                <a:ext cx="45719" cy="129288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5724128" y="3645024"/>
            <a:ext cx="1440160" cy="1296144"/>
            <a:chOff x="3131195" y="3068638"/>
            <a:chExt cx="1440160" cy="1296144"/>
          </a:xfrm>
        </p:grpSpPr>
        <p:sp>
          <p:nvSpPr>
            <p:cNvPr id="49" name="Rectangle 48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2922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120476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86205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Inserting end-plate L: approaching the field cage, supporting the inner vessel and removing the supporting star, …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23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51" name="Group 50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53" name="Rectangle 52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788024" y="3648284"/>
            <a:ext cx="1224136" cy="1292884"/>
            <a:chOff x="1717279" y="3648284"/>
            <a:chExt cx="1224136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1717279" y="3711886"/>
              <a:ext cx="1224136" cy="1152128"/>
              <a:chOff x="2483768" y="4005064"/>
              <a:chExt cx="1224136" cy="1152128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483768" y="4005064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555776" y="4221088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601495" y="4546800"/>
                <a:ext cx="1106409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1970499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724128" y="3637716"/>
            <a:ext cx="1440160" cy="1292884"/>
            <a:chOff x="3823532" y="2098453"/>
            <a:chExt cx="1440160" cy="1292884"/>
          </a:xfrm>
        </p:grpSpPr>
        <p:sp>
          <p:nvSpPr>
            <p:cNvPr id="66" name="Rectangle 65"/>
            <p:cNvSpPr/>
            <p:nvPr/>
          </p:nvSpPr>
          <p:spPr>
            <a:xfrm>
              <a:off x="3823532" y="2636912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543612" y="2098453"/>
              <a:ext cx="45719" cy="1292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724128" y="3645024"/>
            <a:ext cx="1440160" cy="1296144"/>
            <a:chOff x="3131195" y="3068638"/>
            <a:chExt cx="1440160" cy="1296144"/>
          </a:xfrm>
        </p:grpSpPr>
        <p:sp>
          <p:nvSpPr>
            <p:cNvPr id="49" name="Rectangle 48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8180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108828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3" y="653207"/>
            <a:ext cx="8692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Inserting end-plate L: approaching the field cage, supporting the inner vessel + removing the supporting star, pushing in end-plate L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24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591200" y="3711886"/>
            <a:ext cx="863700" cy="1152128"/>
            <a:chOff x="5796137" y="4005065"/>
            <a:chExt cx="863700" cy="1152128"/>
          </a:xfrm>
        </p:grpSpPr>
        <p:grpSp>
          <p:nvGrpSpPr>
            <p:cNvPr id="51" name="Group 50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53" name="Rectangle 52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7164288" y="3648284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5389200" y="3648284"/>
            <a:ext cx="1224136" cy="1292884"/>
            <a:chOff x="1717279" y="3648284"/>
            <a:chExt cx="1224136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1717279" y="3711886"/>
              <a:ext cx="1224136" cy="1152128"/>
              <a:chOff x="2483768" y="4005064"/>
              <a:chExt cx="1224136" cy="1152128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483768" y="4005064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555776" y="4221088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601495" y="4546800"/>
                <a:ext cx="1106409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1970499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724128" y="3637716"/>
            <a:ext cx="1440160" cy="1292884"/>
            <a:chOff x="3823532" y="2098453"/>
            <a:chExt cx="1440160" cy="1292884"/>
          </a:xfrm>
        </p:grpSpPr>
        <p:sp>
          <p:nvSpPr>
            <p:cNvPr id="66" name="Rectangle 65"/>
            <p:cNvSpPr/>
            <p:nvPr/>
          </p:nvSpPr>
          <p:spPr>
            <a:xfrm>
              <a:off x="3823532" y="2636912"/>
              <a:ext cx="1440160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2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543612" y="2098453"/>
              <a:ext cx="45719" cy="1292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724128" y="3645024"/>
            <a:ext cx="1440160" cy="1296144"/>
            <a:chOff x="3131195" y="3068638"/>
            <a:chExt cx="1440160" cy="1296144"/>
          </a:xfrm>
        </p:grpSpPr>
        <p:sp>
          <p:nvSpPr>
            <p:cNvPr id="49" name="Rectangle 48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4695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4572000" y="3711886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50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Horizontal procedure </a:t>
            </a:r>
            <a:r>
              <a:rPr lang="en-US" sz="2400" dirty="0" smtClean="0">
                <a:latin typeface="Arial"/>
                <a:cs typeface="Arial"/>
              </a:rPr>
              <a:t>in a few steps</a:t>
            </a:r>
            <a:endParaRPr lang="en-US" sz="2400" dirty="0"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51720" y="3645024"/>
            <a:ext cx="5403180" cy="1296144"/>
            <a:chOff x="2051720" y="3645024"/>
            <a:chExt cx="5403180" cy="1296144"/>
          </a:xfrm>
        </p:grpSpPr>
        <p:grpSp>
          <p:nvGrpSpPr>
            <p:cNvPr id="23" name="Group 22"/>
            <p:cNvGrpSpPr/>
            <p:nvPr/>
          </p:nvGrpSpPr>
          <p:grpSpPr>
            <a:xfrm>
              <a:off x="2051720" y="3711886"/>
              <a:ext cx="864096" cy="1152128"/>
              <a:chOff x="2483768" y="4005064"/>
              <a:chExt cx="864096" cy="1152128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483768" y="4005064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555776" y="4221088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601495" y="4546800"/>
                <a:ext cx="746369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591200" y="3711886"/>
              <a:ext cx="863700" cy="1152128"/>
              <a:chOff x="5796137" y="4005065"/>
              <a:chExt cx="863700" cy="1152128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6013055" y="4005065"/>
                <a:ext cx="646782" cy="1152128"/>
                <a:chOff x="3346418" y="4005065"/>
                <a:chExt cx="646782" cy="1152128"/>
              </a:xfrm>
            </p:grpSpPr>
            <p:sp>
              <p:nvSpPr>
                <p:cNvPr id="16" name="Rectangle 15"/>
                <p:cNvSpPr/>
                <p:nvPr/>
              </p:nvSpPr>
              <p:spPr>
                <a:xfrm rot="10800000">
                  <a:off x="3346418" y="4005065"/>
                  <a:ext cx="646782" cy="115212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 rot="10800000">
                  <a:off x="3875473" y="4221089"/>
                  <a:ext cx="45719" cy="72008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 rot="10800000">
                <a:off x="5796137" y="4541567"/>
                <a:ext cx="744923" cy="7200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067944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139952" y="3648284"/>
              <a:ext cx="1440160" cy="1292884"/>
              <a:chOff x="3995936" y="3936341"/>
              <a:chExt cx="1440160" cy="1292884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4716016" y="3936341"/>
                <a:ext cx="45719" cy="129288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995936" y="4474800"/>
                <a:ext cx="1440160" cy="216024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52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4139952" y="3645024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860032" y="3645024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580112" y="3648284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70251" y="1412776"/>
            <a:ext cx="6745011" cy="3816424"/>
            <a:chOff x="1070251" y="1412776"/>
            <a:chExt cx="6745011" cy="3816424"/>
          </a:xfrm>
        </p:grpSpPr>
        <p:sp>
          <p:nvSpPr>
            <p:cNvPr id="30" name="Rectangle 2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25</a:t>
            </a:fld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71903" y="653207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Ready</a:t>
            </a:r>
            <a:endParaRPr lang="en-US" sz="2200" dirty="0">
              <a:solidFill>
                <a:srgbClr val="FF66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7659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184713" y="4215942"/>
            <a:ext cx="646782" cy="11521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53410"/>
            <a:ext cx="4543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Alternative horizontal procedure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902" y="653207"/>
            <a:ext cx="8260537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Assumptions: Similar as before, but …</a:t>
            </a:r>
            <a:endParaRPr lang="en-US" sz="1700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EP equipment at the end with robot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rgbClr val="7F7F7F"/>
                </a:solidFill>
                <a:latin typeface="Arial"/>
                <a:cs typeface="Arial"/>
              </a:rPr>
              <a:t>Q</a:t>
            </a: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uestion of overall time planning (end-plate equipment the most time-consuming item</a:t>
            </a:r>
            <a:b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</a:br>
            <a:r>
              <a:rPr lang="en-US" sz="1700" dirty="0" smtClean="0">
                <a:latin typeface="Arial"/>
                <a:cs typeface="Arial"/>
              </a:rPr>
              <a:t>			</a:t>
            </a:r>
            <a:endParaRPr lang="en-US" sz="1700" dirty="0">
              <a:latin typeface="Arial"/>
              <a:cs typeface="Arial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591200" y="4215942"/>
            <a:ext cx="863700" cy="1152128"/>
            <a:chOff x="5796137" y="4005065"/>
            <a:chExt cx="863700" cy="1152128"/>
          </a:xfrm>
        </p:grpSpPr>
        <p:grpSp>
          <p:nvGrpSpPr>
            <p:cNvPr id="24" name="Group 23"/>
            <p:cNvGrpSpPr/>
            <p:nvPr/>
          </p:nvGrpSpPr>
          <p:grpSpPr>
            <a:xfrm>
              <a:off x="6013055" y="4005065"/>
              <a:ext cx="646782" cy="1152128"/>
              <a:chOff x="3346418" y="4005065"/>
              <a:chExt cx="646782" cy="1152128"/>
            </a:xfrm>
          </p:grpSpPr>
          <p:sp>
            <p:nvSpPr>
              <p:cNvPr id="16" name="Rectangle 15"/>
              <p:cNvSpPr/>
              <p:nvPr/>
            </p:nvSpPr>
            <p:spPr>
              <a:xfrm rot="10800000">
                <a:off x="3346418" y="4005065"/>
                <a:ext cx="646782" cy="11521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0800000">
                <a:off x="3875473" y="4221089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 rot="10800000">
              <a:off x="5796137" y="4541567"/>
              <a:ext cx="744923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17279" y="4215942"/>
            <a:ext cx="1224136" cy="1152128"/>
            <a:chOff x="2483768" y="4005064"/>
            <a:chExt cx="1224136" cy="1152128"/>
          </a:xfrm>
        </p:grpSpPr>
        <p:sp>
          <p:nvSpPr>
            <p:cNvPr id="11" name="Rectangle 10"/>
            <p:cNvSpPr/>
            <p:nvPr/>
          </p:nvSpPr>
          <p:spPr>
            <a:xfrm>
              <a:off x="2483768" y="4005064"/>
              <a:ext cx="646782" cy="11521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5776" y="4221088"/>
              <a:ext cx="45719" cy="7200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01495" y="4546800"/>
              <a:ext cx="1106409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70251" y="1916832"/>
            <a:ext cx="6745011" cy="3816424"/>
            <a:chOff x="1070251" y="1412776"/>
            <a:chExt cx="6745011" cy="3816424"/>
          </a:xfrm>
        </p:grpSpPr>
        <p:sp>
          <p:nvSpPr>
            <p:cNvPr id="20" name="Rectangle 19"/>
            <p:cNvSpPr/>
            <p:nvPr/>
          </p:nvSpPr>
          <p:spPr>
            <a:xfrm>
              <a:off x="1328737" y="1628800"/>
              <a:ext cx="6486525" cy="3600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0251" y="1412776"/>
              <a:ext cx="6696744" cy="3816424"/>
              <a:chOff x="1070251" y="1412776"/>
              <a:chExt cx="6696744" cy="381642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070251" y="1628800"/>
                <a:ext cx="6696744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328737" y="1412776"/>
                <a:ext cx="0" cy="381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26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970499" y="4152340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164288" y="4152340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788024" y="4149080"/>
            <a:ext cx="1440160" cy="1296144"/>
            <a:chOff x="3131195" y="3068638"/>
            <a:chExt cx="1440160" cy="1296144"/>
          </a:xfrm>
        </p:grpSpPr>
        <p:sp>
          <p:nvSpPr>
            <p:cNvPr id="28" name="Rectangle 27"/>
            <p:cNvSpPr/>
            <p:nvPr/>
          </p:nvSpPr>
          <p:spPr>
            <a:xfrm>
              <a:off x="313119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851275" y="3068638"/>
              <a:ext cx="720080" cy="1296144"/>
            </a:xfrm>
            <a:prstGeom prst="rect">
              <a:avLst/>
            </a:prstGeom>
            <a:solidFill>
              <a:schemeClr val="accent2">
                <a:alpha val="47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275856" y="4152340"/>
            <a:ext cx="1152128" cy="1292884"/>
            <a:chOff x="3635896" y="3648284"/>
            <a:chExt cx="1152128" cy="1292884"/>
          </a:xfrm>
        </p:grpSpPr>
        <p:grpSp>
          <p:nvGrpSpPr>
            <p:cNvPr id="38" name="Group 37"/>
            <p:cNvGrpSpPr/>
            <p:nvPr/>
          </p:nvGrpSpPr>
          <p:grpSpPr>
            <a:xfrm>
              <a:off x="3635896" y="3717009"/>
              <a:ext cx="1152128" cy="1147005"/>
              <a:chOff x="3635896" y="3717009"/>
              <a:chExt cx="1152128" cy="1147005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3635896" y="3717009"/>
                <a:ext cx="1008112" cy="114700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707904" y="3933056"/>
                <a:ext cx="45719" cy="72008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753624" y="4258768"/>
                <a:ext cx="1034400" cy="6686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3823532" y="3648284"/>
              <a:ext cx="72008" cy="129288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247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53410"/>
            <a:ext cx="4837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Vertical procedure – time estimate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 descr="Screen Shot 2015-10-06 at 23.13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380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41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53410"/>
            <a:ext cx="5213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Horizontal procedure – time estimate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28</a:t>
            </a:fld>
            <a:endParaRPr lang="en-US"/>
          </a:p>
        </p:txBody>
      </p:sp>
      <p:pic>
        <p:nvPicPr>
          <p:cNvPr id="2" name="Picture 1" descr="Screen Shot 2015-10-06 at 23.13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3661"/>
            <a:ext cx="9144000" cy="392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97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53410"/>
            <a:ext cx="4136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TPC insertion – mechanism?</a:t>
            </a:r>
            <a:endParaRPr lang="en-US" sz="2400" dirty="0">
              <a:latin typeface="Arial"/>
              <a:cs typeface="Arial"/>
            </a:endParaRPr>
          </a:p>
        </p:txBody>
      </p:sp>
      <p:pic>
        <p:nvPicPr>
          <p:cNvPr id="2" name="Picture 1" descr="Screen Shot 2015-09-18 at 10.38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196752"/>
            <a:ext cx="5063351" cy="47582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23728" y="3501008"/>
            <a:ext cx="504056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627784" y="2276872"/>
            <a:ext cx="2808312" cy="122413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627784" y="3789040"/>
            <a:ext cx="2808312" cy="60873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5436096" y="2276872"/>
            <a:ext cx="3009900" cy="2120900"/>
            <a:chOff x="5436096" y="2276872"/>
            <a:chExt cx="3009900" cy="2120900"/>
          </a:xfrm>
        </p:grpSpPr>
        <p:pic>
          <p:nvPicPr>
            <p:cNvPr id="3" name="Picture 2" descr="Screen Shot 2015-09-18 at 10.39.2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096" y="2276872"/>
              <a:ext cx="3009900" cy="21209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5" name="Oval 14"/>
            <p:cNvSpPr/>
            <p:nvPr/>
          </p:nvSpPr>
          <p:spPr>
            <a:xfrm>
              <a:off x="6156176" y="3284984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596336" y="3284984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 flipV="1">
            <a:off x="6948264" y="3501008"/>
            <a:ext cx="720080" cy="165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6300192" y="3501008"/>
            <a:ext cx="648072" cy="165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27265" y="5194066"/>
            <a:ext cx="84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Rails</a:t>
            </a:r>
          </a:p>
          <a:p>
            <a:r>
              <a:rPr lang="en-US" dirty="0" smtClean="0"/>
              <a:t>Space?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46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6069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Some basic assumptions – all to be argued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980728"/>
            <a:ext cx="8280920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No (long) transport of full TPC, field cage or fully equipped end-plates </a:t>
            </a:r>
            <a:r>
              <a:rPr lang="en-US" sz="2200" dirty="0" smtClean="0">
                <a:latin typeface="Arial"/>
                <a:cs typeface="Arial"/>
                <a:sym typeface="Wingdings"/>
              </a:rPr>
              <a:t> need to assemble TPC at IP campus</a:t>
            </a:r>
            <a:endParaRPr lang="en-US" sz="2200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Our assumption here: TPC assembly in the AH. Compatible with Yasuhiro’s overall plan assuming realistic TPC time scales?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Then space in AH necessary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 it in research office building? But then where full TPC system test (gas!)?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o TPC assembly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in DH.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endParaRPr lang="en-US" sz="2200" dirty="0" smtClean="0">
              <a:latin typeface="Arial"/>
              <a:cs typeface="Arial"/>
            </a:endParaRPr>
          </a:p>
          <a:p>
            <a:r>
              <a:rPr lang="en-US" sz="2200" dirty="0" smtClean="0">
                <a:latin typeface="Arial"/>
                <a:cs typeface="Arial"/>
              </a:rPr>
              <a:t>No TPC assembly in DH – sufficient space and possibility to work in parallel with yoke construction, but probably bad timeslot? </a:t>
            </a:r>
          </a:p>
          <a:p>
            <a:pPr marL="285750" indent="-285750">
              <a:buFont typeface="Wingdings" charset="2"/>
              <a:buChar char="§"/>
            </a:pPr>
            <a:endParaRPr lang="en-US" sz="2200" dirty="0" smtClean="0">
              <a:latin typeface="Arial"/>
              <a:cs typeface="Arial"/>
            </a:endParaRPr>
          </a:p>
          <a:p>
            <a:pPr marL="268288" indent="-268288"/>
            <a:r>
              <a:rPr lang="en-US" sz="2200" dirty="0" smtClean="0">
                <a:latin typeface="Arial"/>
                <a:cs typeface="Arial"/>
              </a:rPr>
              <a:t>Current scenario therefore: </a:t>
            </a:r>
            <a:endParaRPr lang="en-US" dirty="0" smtClean="0">
              <a:latin typeface="Arial"/>
              <a:cs typeface="Arial"/>
            </a:endParaRPr>
          </a:p>
          <a:p>
            <a:pPr marL="268288" lvl="1" indent="-268288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Horizontal or vertical assembly in AH hall (exact position </a:t>
            </a:r>
            <a:r>
              <a:rPr lang="en-US" dirty="0" err="1" smtClean="0">
                <a:solidFill>
                  <a:srgbClr val="7F7F7F"/>
                </a:solidFill>
                <a:latin typeface="Arial"/>
                <a:cs typeface="Arial"/>
              </a:rPr>
              <a:t>tbd</a:t>
            </a: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)</a:t>
            </a:r>
          </a:p>
          <a:p>
            <a:pPr marL="268288" lvl="1" indent="-268288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Space requirement: 100 m</a:t>
            </a:r>
            <a:r>
              <a:rPr lang="en-US" baseline="30000" dirty="0" smtClean="0">
                <a:solidFill>
                  <a:srgbClr val="7F7F7F"/>
                </a:solidFill>
                <a:latin typeface="Arial"/>
                <a:cs typeface="Arial"/>
              </a:rPr>
              <a:t>2</a:t>
            </a: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 (probably 60 m</a:t>
            </a:r>
            <a:r>
              <a:rPr lang="en-US" baseline="30000" dirty="0" smtClean="0">
                <a:solidFill>
                  <a:srgbClr val="7F7F7F"/>
                </a:solidFill>
                <a:latin typeface="Arial"/>
                <a:cs typeface="Arial"/>
              </a:rPr>
              <a:t>2</a:t>
            </a: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 enough, but some contingency), plus storage space (for modules) and test area for modules</a:t>
            </a:r>
            <a:endParaRPr lang="en-US" baseline="30000" dirty="0" smtClean="0">
              <a:solidFill>
                <a:srgbClr val="7F7F7F"/>
              </a:solidFill>
              <a:latin typeface="Arial"/>
              <a:cs typeface="Arial"/>
            </a:endParaRPr>
          </a:p>
          <a:p>
            <a:pPr marL="268288" lvl="1" indent="-268288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Field cage delivered in one or two big pieces and assembled in AH</a:t>
            </a:r>
          </a:p>
          <a:p>
            <a:pPr marL="268288" lvl="1" indent="-268288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Necessity to create grey-room / ISO7 characteristics around TPC assembly place</a:t>
            </a:r>
            <a:endParaRPr lang="en-US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69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07504" y="5301208"/>
            <a:ext cx="894632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827584" y="1556792"/>
            <a:ext cx="7652116" cy="3672433"/>
            <a:chOff x="827584" y="1556792"/>
            <a:chExt cx="7652116" cy="3672433"/>
          </a:xfrm>
        </p:grpSpPr>
        <p:grpSp>
          <p:nvGrpSpPr>
            <p:cNvPr id="51" name="Group 50"/>
            <p:cNvGrpSpPr/>
            <p:nvPr/>
          </p:nvGrpSpPr>
          <p:grpSpPr>
            <a:xfrm>
              <a:off x="3563888" y="4064482"/>
              <a:ext cx="1524362" cy="997134"/>
              <a:chOff x="3563888" y="4064482"/>
              <a:chExt cx="1524362" cy="997134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3563888" y="4869160"/>
                <a:ext cx="152436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3" name="Group 52"/>
              <p:cNvGrpSpPr/>
              <p:nvPr/>
            </p:nvGrpSpPr>
            <p:grpSpPr>
              <a:xfrm>
                <a:off x="3563888" y="4869160"/>
                <a:ext cx="1524362" cy="192456"/>
                <a:chOff x="3563888" y="4869160"/>
                <a:chExt cx="1524362" cy="192456"/>
              </a:xfrm>
            </p:grpSpPr>
            <p:sp>
              <p:nvSpPr>
                <p:cNvPr id="58" name="Rectangle 57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 rot="10800000">
                <a:off x="3563888" y="4064482"/>
                <a:ext cx="1524362" cy="192456"/>
                <a:chOff x="3563888" y="4869160"/>
                <a:chExt cx="1524362" cy="192456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3" name="Rectangle 12"/>
            <p:cNvSpPr/>
            <p:nvPr/>
          </p:nvSpPr>
          <p:spPr>
            <a:xfrm>
              <a:off x="3558894" y="3861073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0680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5792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27584" y="3861048"/>
              <a:ext cx="693791" cy="1368152"/>
              <a:chOff x="827584" y="3861048"/>
              <a:chExt cx="693791" cy="136815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4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rot="10800000">
              <a:off x="7785909" y="3861048"/>
              <a:ext cx="693791" cy="1368152"/>
              <a:chOff x="827584" y="3861048"/>
              <a:chExt cx="693791" cy="1368152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4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" name="Straight Connector 15"/>
            <p:cNvCxnSpPr/>
            <p:nvPr/>
          </p:nvCxnSpPr>
          <p:spPr>
            <a:xfrm flipV="1">
              <a:off x="2051720" y="1556792"/>
              <a:ext cx="504056" cy="93610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2555776" y="1556792"/>
              <a:ext cx="493761" cy="93610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2056867" y="2492896"/>
              <a:ext cx="997817" cy="432048"/>
              <a:chOff x="2056867" y="2492896"/>
              <a:chExt cx="997817" cy="43204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056867" y="2492896"/>
                <a:ext cx="997817" cy="432048"/>
                <a:chOff x="2051720" y="3140968"/>
                <a:chExt cx="997817" cy="432048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2051720" y="3140968"/>
                  <a:ext cx="997817" cy="28803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2156400" y="3429000"/>
                  <a:ext cx="792088" cy="144016"/>
                  <a:chOff x="2123728" y="3429000"/>
                  <a:chExt cx="792088" cy="144016"/>
                </a:xfrm>
              </p:grpSpPr>
              <p:sp>
                <p:nvSpPr>
                  <p:cNvPr id="21" name="Oval 20"/>
                  <p:cNvSpPr/>
                  <p:nvPr/>
                </p:nvSpPr>
                <p:spPr>
                  <a:xfrm>
                    <a:off x="2123728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Oval 43"/>
                  <p:cNvSpPr/>
                  <p:nvPr/>
                </p:nvSpPr>
                <p:spPr>
                  <a:xfrm>
                    <a:off x="2339752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Oval 44"/>
                  <p:cNvSpPr/>
                  <p:nvPr/>
                </p:nvSpPr>
                <p:spPr>
                  <a:xfrm>
                    <a:off x="2555776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Oval 45"/>
                  <p:cNvSpPr/>
                  <p:nvPr/>
                </p:nvSpPr>
                <p:spPr>
                  <a:xfrm>
                    <a:off x="2771800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cxnSp>
            <p:nvCxnSpPr>
              <p:cNvPr id="47" name="Straight Connector 46"/>
              <p:cNvCxnSpPr/>
              <p:nvPr/>
            </p:nvCxnSpPr>
            <p:spPr>
              <a:xfrm>
                <a:off x="2056867" y="2492896"/>
                <a:ext cx="99781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/>
          <p:cNvGrpSpPr/>
          <p:nvPr/>
        </p:nvGrpSpPr>
        <p:grpSpPr>
          <a:xfrm>
            <a:off x="1012079" y="5157192"/>
            <a:ext cx="7304337" cy="144016"/>
            <a:chOff x="1012079" y="5157192"/>
            <a:chExt cx="7304337" cy="144016"/>
          </a:xfrm>
        </p:grpSpPr>
        <p:sp>
          <p:nvSpPr>
            <p:cNvPr id="42" name="Rectangle 41"/>
            <p:cNvSpPr/>
            <p:nvPr/>
          </p:nvSpPr>
          <p:spPr>
            <a:xfrm>
              <a:off x="101207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739027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25243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737565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140871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57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07504" y="5301208"/>
            <a:ext cx="894632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827584" y="1556792"/>
            <a:ext cx="7652116" cy="3744416"/>
            <a:chOff x="827584" y="1556792"/>
            <a:chExt cx="7652116" cy="3744416"/>
          </a:xfrm>
        </p:grpSpPr>
        <p:grpSp>
          <p:nvGrpSpPr>
            <p:cNvPr id="33" name="Group 32"/>
            <p:cNvGrpSpPr/>
            <p:nvPr/>
          </p:nvGrpSpPr>
          <p:grpSpPr>
            <a:xfrm>
              <a:off x="3563888" y="4064482"/>
              <a:ext cx="1524362" cy="997134"/>
              <a:chOff x="3563888" y="4064482"/>
              <a:chExt cx="1524362" cy="997134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3563888" y="4869160"/>
                <a:ext cx="152436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Group 35"/>
              <p:cNvGrpSpPr/>
              <p:nvPr/>
            </p:nvGrpSpPr>
            <p:grpSpPr>
              <a:xfrm>
                <a:off x="3563888" y="4869160"/>
                <a:ext cx="1524362" cy="192456"/>
                <a:chOff x="3563888" y="4869160"/>
                <a:chExt cx="1524362" cy="192456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 rot="10800000">
                <a:off x="3563888" y="4064482"/>
                <a:ext cx="1524362" cy="192456"/>
                <a:chOff x="3563888" y="4869160"/>
                <a:chExt cx="1524362" cy="192456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5" name="Rectangle 34"/>
            <p:cNvSpPr/>
            <p:nvPr/>
          </p:nvSpPr>
          <p:spPr>
            <a:xfrm>
              <a:off x="2051720" y="2492896"/>
              <a:ext cx="997817" cy="575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58894" y="3861073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6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0680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6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5792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6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27584" y="3861048"/>
              <a:ext cx="693791" cy="1368152"/>
              <a:chOff x="827584" y="3861048"/>
              <a:chExt cx="693791" cy="136815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6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rot="10800000">
              <a:off x="7785909" y="3861048"/>
              <a:ext cx="693791" cy="1368152"/>
              <a:chOff x="827584" y="3861048"/>
              <a:chExt cx="693791" cy="1368152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6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" name="Straight Connector 15"/>
            <p:cNvCxnSpPr/>
            <p:nvPr/>
          </p:nvCxnSpPr>
          <p:spPr>
            <a:xfrm flipV="1">
              <a:off x="2051720" y="1556792"/>
              <a:ext cx="504056" cy="93610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2555776" y="1556792"/>
              <a:ext cx="493761" cy="93610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oup 1"/>
            <p:cNvGrpSpPr/>
            <p:nvPr/>
          </p:nvGrpSpPr>
          <p:grpSpPr>
            <a:xfrm>
              <a:off x="2051720" y="4869160"/>
              <a:ext cx="1002964" cy="432048"/>
              <a:chOff x="2051720" y="4869160"/>
              <a:chExt cx="1002964" cy="43204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051720" y="4869160"/>
                <a:ext cx="997817" cy="432048"/>
                <a:chOff x="2051720" y="3140968"/>
                <a:chExt cx="997817" cy="432048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2051720" y="3140968"/>
                  <a:ext cx="997817" cy="28803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2156400" y="3429000"/>
                  <a:ext cx="792088" cy="144016"/>
                  <a:chOff x="2123728" y="3429000"/>
                  <a:chExt cx="792088" cy="144016"/>
                </a:xfrm>
              </p:grpSpPr>
              <p:sp>
                <p:nvSpPr>
                  <p:cNvPr id="21" name="Oval 20"/>
                  <p:cNvSpPr/>
                  <p:nvPr/>
                </p:nvSpPr>
                <p:spPr>
                  <a:xfrm>
                    <a:off x="2123728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Oval 43"/>
                  <p:cNvSpPr/>
                  <p:nvPr/>
                </p:nvSpPr>
                <p:spPr>
                  <a:xfrm>
                    <a:off x="2339752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Oval 44"/>
                  <p:cNvSpPr/>
                  <p:nvPr/>
                </p:nvSpPr>
                <p:spPr>
                  <a:xfrm>
                    <a:off x="2555776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Oval 45"/>
                  <p:cNvSpPr/>
                  <p:nvPr/>
                </p:nvSpPr>
                <p:spPr>
                  <a:xfrm>
                    <a:off x="2771800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cxnSp>
            <p:nvCxnSpPr>
              <p:cNvPr id="29" name="Straight Connector 28"/>
              <p:cNvCxnSpPr/>
              <p:nvPr/>
            </p:nvCxnSpPr>
            <p:spPr>
              <a:xfrm>
                <a:off x="2056867" y="4869160"/>
                <a:ext cx="99781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Arrow Connector 5"/>
            <p:cNvCxnSpPr/>
            <p:nvPr/>
          </p:nvCxnSpPr>
          <p:spPr>
            <a:xfrm flipH="1">
              <a:off x="2355427" y="4293096"/>
              <a:ext cx="464720" cy="57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588448" y="3926229"/>
              <a:ext cx="582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Rail</a:t>
              </a:r>
              <a:endParaRPr lang="en-US" dirty="0">
                <a:latin typeface="Arial"/>
                <a:cs typeface="Arial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2079" y="5157192"/>
            <a:ext cx="7304337" cy="144016"/>
            <a:chOff x="1012079" y="5157192"/>
            <a:chExt cx="7304337" cy="144016"/>
          </a:xfrm>
        </p:grpSpPr>
        <p:sp>
          <p:nvSpPr>
            <p:cNvPr id="51" name="Rectangle 50"/>
            <p:cNvSpPr/>
            <p:nvPr/>
          </p:nvSpPr>
          <p:spPr>
            <a:xfrm>
              <a:off x="101207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739027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25243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737565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140871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49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07504" y="5301208"/>
            <a:ext cx="894632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827584" y="3861048"/>
            <a:ext cx="7652116" cy="1440160"/>
            <a:chOff x="827584" y="3861048"/>
            <a:chExt cx="7652116" cy="1440160"/>
          </a:xfrm>
        </p:grpSpPr>
        <p:grpSp>
          <p:nvGrpSpPr>
            <p:cNvPr id="33" name="Group 32"/>
            <p:cNvGrpSpPr/>
            <p:nvPr/>
          </p:nvGrpSpPr>
          <p:grpSpPr>
            <a:xfrm>
              <a:off x="3563888" y="4064482"/>
              <a:ext cx="1524362" cy="997134"/>
              <a:chOff x="3563888" y="4064482"/>
              <a:chExt cx="1524362" cy="997134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3563888" y="4869160"/>
                <a:ext cx="152436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Group 35"/>
              <p:cNvGrpSpPr/>
              <p:nvPr/>
            </p:nvGrpSpPr>
            <p:grpSpPr>
              <a:xfrm>
                <a:off x="3563888" y="4869160"/>
                <a:ext cx="1524362" cy="192456"/>
                <a:chOff x="3563888" y="4869160"/>
                <a:chExt cx="1524362" cy="192456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 rot="10800000">
                <a:off x="3563888" y="4064482"/>
                <a:ext cx="1524362" cy="192456"/>
                <a:chOff x="3563888" y="4869160"/>
                <a:chExt cx="1524362" cy="192456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3" name="Rectangle 12"/>
            <p:cNvSpPr/>
            <p:nvPr/>
          </p:nvSpPr>
          <p:spPr>
            <a:xfrm>
              <a:off x="3558894" y="3861073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6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0680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6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5792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6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27584" y="3861048"/>
              <a:ext cx="693791" cy="1368152"/>
              <a:chOff x="827584" y="3861048"/>
              <a:chExt cx="693791" cy="136815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6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rot="10800000">
              <a:off x="7785909" y="3861048"/>
              <a:ext cx="693791" cy="1368152"/>
              <a:chOff x="827584" y="3861048"/>
              <a:chExt cx="693791" cy="1368152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6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2051720" y="4269600"/>
              <a:ext cx="1002964" cy="1031608"/>
              <a:chOff x="2051720" y="4269600"/>
              <a:chExt cx="1002964" cy="1031608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2051720" y="4269600"/>
                <a:ext cx="997817" cy="575444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2051720" y="4869160"/>
                <a:ext cx="1002964" cy="432048"/>
                <a:chOff x="2051720" y="4869160"/>
                <a:chExt cx="1002964" cy="432048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2051720" y="4869160"/>
                  <a:ext cx="997817" cy="432048"/>
                  <a:chOff x="2051720" y="3140968"/>
                  <a:chExt cx="997817" cy="432048"/>
                </a:xfrm>
              </p:grpSpPr>
              <p:sp>
                <p:nvSpPr>
                  <p:cNvPr id="20" name="Rectangle 19"/>
                  <p:cNvSpPr/>
                  <p:nvPr/>
                </p:nvSpPr>
                <p:spPr>
                  <a:xfrm>
                    <a:off x="2051720" y="3140968"/>
                    <a:ext cx="997817" cy="28803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2156400" y="3429000"/>
                    <a:ext cx="792088" cy="144016"/>
                    <a:chOff x="2123728" y="3429000"/>
                    <a:chExt cx="792088" cy="144016"/>
                  </a:xfrm>
                </p:grpSpPr>
                <p:sp>
                  <p:nvSpPr>
                    <p:cNvPr id="21" name="Oval 20"/>
                    <p:cNvSpPr/>
                    <p:nvPr/>
                  </p:nvSpPr>
                  <p:spPr>
                    <a:xfrm>
                      <a:off x="2123728" y="3429000"/>
                      <a:ext cx="144016" cy="144016"/>
                    </a:xfrm>
                    <a:prstGeom prst="ellipse">
                      <a:avLst/>
                    </a:prstGeom>
                    <a:solidFill>
                      <a:srgbClr val="A6A6A6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" name="Oval 43"/>
                    <p:cNvSpPr/>
                    <p:nvPr/>
                  </p:nvSpPr>
                  <p:spPr>
                    <a:xfrm>
                      <a:off x="2339752" y="3429000"/>
                      <a:ext cx="144016" cy="144016"/>
                    </a:xfrm>
                    <a:prstGeom prst="ellipse">
                      <a:avLst/>
                    </a:prstGeom>
                    <a:solidFill>
                      <a:srgbClr val="A6A6A6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" name="Oval 44"/>
                    <p:cNvSpPr/>
                    <p:nvPr/>
                  </p:nvSpPr>
                  <p:spPr>
                    <a:xfrm>
                      <a:off x="2555776" y="3429000"/>
                      <a:ext cx="144016" cy="144016"/>
                    </a:xfrm>
                    <a:prstGeom prst="ellipse">
                      <a:avLst/>
                    </a:prstGeom>
                    <a:solidFill>
                      <a:srgbClr val="A6A6A6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6" name="Oval 45"/>
                    <p:cNvSpPr/>
                    <p:nvPr/>
                  </p:nvSpPr>
                  <p:spPr>
                    <a:xfrm>
                      <a:off x="2771800" y="3429000"/>
                      <a:ext cx="144016" cy="144016"/>
                    </a:xfrm>
                    <a:prstGeom prst="ellipse">
                      <a:avLst/>
                    </a:prstGeom>
                    <a:solidFill>
                      <a:srgbClr val="A6A6A6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056867" y="4869160"/>
                  <a:ext cx="997817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0" name="Group 39"/>
          <p:cNvGrpSpPr/>
          <p:nvPr/>
        </p:nvGrpSpPr>
        <p:grpSpPr>
          <a:xfrm>
            <a:off x="1012079" y="5157192"/>
            <a:ext cx="7304337" cy="144016"/>
            <a:chOff x="1012079" y="5157192"/>
            <a:chExt cx="7304337" cy="144016"/>
          </a:xfrm>
        </p:grpSpPr>
        <p:sp>
          <p:nvSpPr>
            <p:cNvPr id="50" name="Rectangle 49"/>
            <p:cNvSpPr/>
            <p:nvPr/>
          </p:nvSpPr>
          <p:spPr>
            <a:xfrm>
              <a:off x="101207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739027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25243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737565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140871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9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07504" y="5301208"/>
            <a:ext cx="894632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827584" y="3861048"/>
            <a:ext cx="7652116" cy="1440160"/>
            <a:chOff x="827584" y="3861048"/>
            <a:chExt cx="7652116" cy="1440160"/>
          </a:xfrm>
        </p:grpSpPr>
        <p:grpSp>
          <p:nvGrpSpPr>
            <p:cNvPr id="30" name="Group 29"/>
            <p:cNvGrpSpPr/>
            <p:nvPr/>
          </p:nvGrpSpPr>
          <p:grpSpPr>
            <a:xfrm>
              <a:off x="3563888" y="4064482"/>
              <a:ext cx="1524362" cy="997134"/>
              <a:chOff x="3563888" y="4064482"/>
              <a:chExt cx="1524362" cy="997134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3563888" y="4869160"/>
                <a:ext cx="152436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/>
              <p:cNvGrpSpPr/>
              <p:nvPr/>
            </p:nvGrpSpPr>
            <p:grpSpPr>
              <a:xfrm>
                <a:off x="3563888" y="4869160"/>
                <a:ext cx="1524362" cy="192456"/>
                <a:chOff x="3563888" y="4869160"/>
                <a:chExt cx="1524362" cy="192456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 rot="10800000">
                <a:off x="3563888" y="4064482"/>
                <a:ext cx="1524362" cy="192456"/>
                <a:chOff x="3563888" y="4869160"/>
                <a:chExt cx="1524362" cy="192456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3" name="Rectangle 12"/>
            <p:cNvSpPr/>
            <p:nvPr/>
          </p:nvSpPr>
          <p:spPr>
            <a:xfrm>
              <a:off x="3558894" y="3861073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6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0680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6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5792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6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27584" y="3861048"/>
              <a:ext cx="693791" cy="1368152"/>
              <a:chOff x="827584" y="3861048"/>
              <a:chExt cx="693791" cy="136815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6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rot="10800000">
              <a:off x="7785909" y="3861048"/>
              <a:ext cx="693791" cy="1368152"/>
              <a:chOff x="827584" y="3861048"/>
              <a:chExt cx="693791" cy="1368152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6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2560924" y="4269600"/>
              <a:ext cx="1002964" cy="1031608"/>
              <a:chOff x="2051720" y="4269600"/>
              <a:chExt cx="1002964" cy="1031608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2051720" y="4269600"/>
                <a:ext cx="997817" cy="575444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2051720" y="4869160"/>
                <a:ext cx="1002964" cy="432048"/>
                <a:chOff x="2051720" y="4869160"/>
                <a:chExt cx="1002964" cy="432048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2051720" y="4869160"/>
                  <a:ext cx="997817" cy="432048"/>
                  <a:chOff x="2051720" y="3140968"/>
                  <a:chExt cx="997817" cy="432048"/>
                </a:xfrm>
              </p:grpSpPr>
              <p:sp>
                <p:nvSpPr>
                  <p:cNvPr id="20" name="Rectangle 19"/>
                  <p:cNvSpPr/>
                  <p:nvPr/>
                </p:nvSpPr>
                <p:spPr>
                  <a:xfrm>
                    <a:off x="2051720" y="3140968"/>
                    <a:ext cx="997817" cy="28803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2156400" y="3429000"/>
                    <a:ext cx="792088" cy="144016"/>
                    <a:chOff x="2123728" y="3429000"/>
                    <a:chExt cx="792088" cy="144016"/>
                  </a:xfrm>
                </p:grpSpPr>
                <p:sp>
                  <p:nvSpPr>
                    <p:cNvPr id="21" name="Oval 20"/>
                    <p:cNvSpPr/>
                    <p:nvPr/>
                  </p:nvSpPr>
                  <p:spPr>
                    <a:xfrm>
                      <a:off x="2123728" y="3429000"/>
                      <a:ext cx="144016" cy="144016"/>
                    </a:xfrm>
                    <a:prstGeom prst="ellipse">
                      <a:avLst/>
                    </a:prstGeom>
                    <a:solidFill>
                      <a:srgbClr val="A6A6A6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" name="Oval 43"/>
                    <p:cNvSpPr/>
                    <p:nvPr/>
                  </p:nvSpPr>
                  <p:spPr>
                    <a:xfrm>
                      <a:off x="2339752" y="3429000"/>
                      <a:ext cx="144016" cy="144016"/>
                    </a:xfrm>
                    <a:prstGeom prst="ellipse">
                      <a:avLst/>
                    </a:prstGeom>
                    <a:solidFill>
                      <a:srgbClr val="A6A6A6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" name="Oval 44"/>
                    <p:cNvSpPr/>
                    <p:nvPr/>
                  </p:nvSpPr>
                  <p:spPr>
                    <a:xfrm>
                      <a:off x="2555776" y="3429000"/>
                      <a:ext cx="144016" cy="144016"/>
                    </a:xfrm>
                    <a:prstGeom prst="ellipse">
                      <a:avLst/>
                    </a:prstGeom>
                    <a:solidFill>
                      <a:srgbClr val="A6A6A6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6" name="Oval 45"/>
                    <p:cNvSpPr/>
                    <p:nvPr/>
                  </p:nvSpPr>
                  <p:spPr>
                    <a:xfrm>
                      <a:off x="2771800" y="3429000"/>
                      <a:ext cx="144016" cy="144016"/>
                    </a:xfrm>
                    <a:prstGeom prst="ellipse">
                      <a:avLst/>
                    </a:prstGeom>
                    <a:solidFill>
                      <a:srgbClr val="A6A6A6"/>
                    </a:solidFill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056867" y="4869160"/>
                  <a:ext cx="997817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8" name="Group 47"/>
          <p:cNvGrpSpPr/>
          <p:nvPr/>
        </p:nvGrpSpPr>
        <p:grpSpPr>
          <a:xfrm>
            <a:off x="1012079" y="5157192"/>
            <a:ext cx="7304337" cy="144016"/>
            <a:chOff x="1012079" y="5157192"/>
            <a:chExt cx="7304337" cy="144016"/>
          </a:xfrm>
        </p:grpSpPr>
        <p:sp>
          <p:nvSpPr>
            <p:cNvPr id="49" name="Rectangle 48"/>
            <p:cNvSpPr/>
            <p:nvPr/>
          </p:nvSpPr>
          <p:spPr>
            <a:xfrm>
              <a:off x="101207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739027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25243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737565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140871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82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07504" y="5301208"/>
            <a:ext cx="894632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827584" y="3861048"/>
            <a:ext cx="7652116" cy="1440160"/>
            <a:chOff x="827584" y="3861048"/>
            <a:chExt cx="7652116" cy="1440160"/>
          </a:xfrm>
        </p:grpSpPr>
        <p:grpSp>
          <p:nvGrpSpPr>
            <p:cNvPr id="30" name="Group 29"/>
            <p:cNvGrpSpPr/>
            <p:nvPr/>
          </p:nvGrpSpPr>
          <p:grpSpPr>
            <a:xfrm>
              <a:off x="3563888" y="4064482"/>
              <a:ext cx="1524362" cy="997134"/>
              <a:chOff x="3563888" y="4064482"/>
              <a:chExt cx="1524362" cy="997134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3563888" y="4869160"/>
                <a:ext cx="152436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/>
              <p:cNvGrpSpPr/>
              <p:nvPr/>
            </p:nvGrpSpPr>
            <p:grpSpPr>
              <a:xfrm>
                <a:off x="3563888" y="4869160"/>
                <a:ext cx="1524362" cy="192456"/>
                <a:chOff x="3563888" y="4869160"/>
                <a:chExt cx="1524362" cy="192456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 rot="10800000">
                <a:off x="3563888" y="4064482"/>
                <a:ext cx="1524362" cy="192456"/>
                <a:chOff x="3563888" y="4869160"/>
                <a:chExt cx="1524362" cy="192456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4" name="Rectangle 23"/>
            <p:cNvSpPr/>
            <p:nvPr/>
          </p:nvSpPr>
          <p:spPr>
            <a:xfrm>
              <a:off x="40680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5792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27584" y="3861048"/>
              <a:ext cx="693791" cy="1368152"/>
              <a:chOff x="827584" y="3861048"/>
              <a:chExt cx="693791" cy="136815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6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rot="10800000">
              <a:off x="7785909" y="3861048"/>
              <a:ext cx="693791" cy="1368152"/>
              <a:chOff x="827584" y="3861048"/>
              <a:chExt cx="693791" cy="1368152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6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3070127" y="4269600"/>
              <a:ext cx="997817" cy="575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560924" y="4869160"/>
              <a:ext cx="997817" cy="432048"/>
              <a:chOff x="2051720" y="3140968"/>
              <a:chExt cx="997817" cy="432048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2051720" y="3140968"/>
                <a:ext cx="997817" cy="28803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2156400" y="3429000"/>
                <a:ext cx="792088" cy="144016"/>
                <a:chOff x="2123728" y="3429000"/>
                <a:chExt cx="792088" cy="144016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2123728" y="3429000"/>
                  <a:ext cx="144016" cy="144016"/>
                </a:xfrm>
                <a:prstGeom prst="ellipse">
                  <a:avLst/>
                </a:prstGeom>
                <a:solidFill>
                  <a:srgbClr val="A6A6A6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2339752" y="3429000"/>
                  <a:ext cx="144016" cy="144016"/>
                </a:xfrm>
                <a:prstGeom prst="ellipse">
                  <a:avLst/>
                </a:prstGeom>
                <a:solidFill>
                  <a:srgbClr val="A6A6A6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2555776" y="3429000"/>
                  <a:ext cx="144016" cy="144016"/>
                </a:xfrm>
                <a:prstGeom prst="ellipse">
                  <a:avLst/>
                </a:prstGeom>
                <a:solidFill>
                  <a:srgbClr val="A6A6A6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2771800" y="3429000"/>
                  <a:ext cx="144016" cy="144016"/>
                </a:xfrm>
                <a:prstGeom prst="ellipse">
                  <a:avLst/>
                </a:prstGeom>
                <a:solidFill>
                  <a:srgbClr val="A6A6A6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29" name="Straight Connector 28"/>
            <p:cNvCxnSpPr/>
            <p:nvPr/>
          </p:nvCxnSpPr>
          <p:spPr>
            <a:xfrm>
              <a:off x="2566071" y="4869160"/>
              <a:ext cx="997817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3558894" y="3861073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012079" y="5157192"/>
            <a:ext cx="7304337" cy="144016"/>
            <a:chOff x="1012079" y="5157192"/>
            <a:chExt cx="7304337" cy="144016"/>
          </a:xfrm>
        </p:grpSpPr>
        <p:sp>
          <p:nvSpPr>
            <p:cNvPr id="49" name="Rectangle 48"/>
            <p:cNvSpPr/>
            <p:nvPr/>
          </p:nvSpPr>
          <p:spPr>
            <a:xfrm>
              <a:off x="101207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739027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25243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737565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140871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27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07504" y="5301208"/>
            <a:ext cx="894632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827584" y="3861048"/>
            <a:ext cx="693791" cy="1368152"/>
            <a:chOff x="827584" y="3861048"/>
            <a:chExt cx="693791" cy="1368152"/>
          </a:xfrm>
        </p:grpSpPr>
        <p:sp>
          <p:nvSpPr>
            <p:cNvPr id="26" name="Rectangle 25"/>
            <p:cNvSpPr/>
            <p:nvPr/>
          </p:nvSpPr>
          <p:spPr>
            <a:xfrm>
              <a:off x="827584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75656" y="4293096"/>
              <a:ext cx="45719" cy="50405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39200" y="4293096"/>
              <a:ext cx="144016" cy="504056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63888" y="4064482"/>
            <a:ext cx="1524362" cy="997134"/>
            <a:chOff x="3563888" y="4064482"/>
            <a:chExt cx="1524362" cy="997134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563888" y="4869160"/>
              <a:ext cx="1524362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/>
            <p:cNvGrpSpPr/>
            <p:nvPr/>
          </p:nvGrpSpPr>
          <p:grpSpPr>
            <a:xfrm>
              <a:off x="3563888" y="4869160"/>
              <a:ext cx="1524362" cy="192456"/>
              <a:chOff x="3563888" y="4869160"/>
              <a:chExt cx="1524362" cy="192456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826800" y="4869160"/>
                <a:ext cx="997817" cy="45719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826800" y="4917600"/>
                <a:ext cx="997817" cy="98297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563888" y="5015897"/>
                <a:ext cx="1524362" cy="4571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 rot="10800000">
              <a:off x="3563888" y="4064482"/>
              <a:ext cx="1524362" cy="192456"/>
              <a:chOff x="3563888" y="4869160"/>
              <a:chExt cx="1524362" cy="192456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3826800" y="4869160"/>
                <a:ext cx="997817" cy="45719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826800" y="4917600"/>
                <a:ext cx="997817" cy="98297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563888" y="5015897"/>
                <a:ext cx="1524362" cy="4571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2560924" y="4269600"/>
            <a:ext cx="2263693" cy="1031608"/>
            <a:chOff x="2051720" y="4269600"/>
            <a:chExt cx="2263693" cy="1031608"/>
          </a:xfrm>
        </p:grpSpPr>
        <p:sp>
          <p:nvSpPr>
            <p:cNvPr id="35" name="Rectangle 34"/>
            <p:cNvSpPr/>
            <p:nvPr/>
          </p:nvSpPr>
          <p:spPr>
            <a:xfrm>
              <a:off x="3317596" y="4269600"/>
              <a:ext cx="997817" cy="575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051720" y="4869160"/>
              <a:ext cx="1002964" cy="432048"/>
              <a:chOff x="2051720" y="4869160"/>
              <a:chExt cx="1002964" cy="43204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051720" y="4869160"/>
                <a:ext cx="997817" cy="432048"/>
                <a:chOff x="2051720" y="3140968"/>
                <a:chExt cx="997817" cy="432048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2051720" y="3140968"/>
                  <a:ext cx="997817" cy="28803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2156400" y="3429000"/>
                  <a:ext cx="792088" cy="144016"/>
                  <a:chOff x="2123728" y="3429000"/>
                  <a:chExt cx="792088" cy="144016"/>
                </a:xfrm>
              </p:grpSpPr>
              <p:sp>
                <p:nvSpPr>
                  <p:cNvPr id="21" name="Oval 20"/>
                  <p:cNvSpPr/>
                  <p:nvPr/>
                </p:nvSpPr>
                <p:spPr>
                  <a:xfrm>
                    <a:off x="2123728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Oval 43"/>
                  <p:cNvSpPr/>
                  <p:nvPr/>
                </p:nvSpPr>
                <p:spPr>
                  <a:xfrm>
                    <a:off x="2339752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Oval 44"/>
                  <p:cNvSpPr/>
                  <p:nvPr/>
                </p:nvSpPr>
                <p:spPr>
                  <a:xfrm>
                    <a:off x="2555776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Oval 45"/>
                  <p:cNvSpPr/>
                  <p:nvPr/>
                </p:nvSpPr>
                <p:spPr>
                  <a:xfrm>
                    <a:off x="2771800" y="3429000"/>
                    <a:ext cx="144016" cy="144016"/>
                  </a:xfrm>
                  <a:prstGeom prst="ellipse">
                    <a:avLst/>
                  </a:prstGeom>
                  <a:solidFill>
                    <a:srgbClr val="A6A6A6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cxnSp>
            <p:nvCxnSpPr>
              <p:cNvPr id="29" name="Straight Connector 28"/>
              <p:cNvCxnSpPr/>
              <p:nvPr/>
            </p:nvCxnSpPr>
            <p:spPr>
              <a:xfrm>
                <a:off x="2056867" y="4869160"/>
                <a:ext cx="99781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/>
          <p:cNvSpPr/>
          <p:nvPr/>
        </p:nvSpPr>
        <p:spPr>
          <a:xfrm>
            <a:off x="3558894" y="3861073"/>
            <a:ext cx="509050" cy="1368152"/>
          </a:xfrm>
          <a:prstGeom prst="rect">
            <a:avLst/>
          </a:prstGeom>
          <a:solidFill>
            <a:schemeClr val="bg2">
              <a:lumMod val="50000"/>
              <a:alpha val="84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068000" y="3861048"/>
            <a:ext cx="509050" cy="1368152"/>
          </a:xfrm>
          <a:prstGeom prst="rect">
            <a:avLst/>
          </a:prstGeom>
          <a:solidFill>
            <a:schemeClr val="bg2">
              <a:lumMod val="50000"/>
              <a:alpha val="84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579200" y="3861048"/>
            <a:ext cx="509050" cy="1368152"/>
          </a:xfrm>
          <a:prstGeom prst="rect">
            <a:avLst/>
          </a:prstGeom>
          <a:solidFill>
            <a:schemeClr val="bg2">
              <a:lumMod val="50000"/>
              <a:alpha val="84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 rot="10800000">
            <a:off x="7785909" y="3861048"/>
            <a:ext cx="693791" cy="1368152"/>
            <a:chOff x="827584" y="3861048"/>
            <a:chExt cx="693791" cy="1368152"/>
          </a:xfrm>
        </p:grpSpPr>
        <p:sp>
          <p:nvSpPr>
            <p:cNvPr id="32" name="Rectangle 31"/>
            <p:cNvSpPr/>
            <p:nvPr/>
          </p:nvSpPr>
          <p:spPr>
            <a:xfrm>
              <a:off x="827584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475656" y="4293096"/>
              <a:ext cx="45719" cy="50405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339200" y="4293096"/>
              <a:ext cx="144016" cy="504056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012079" y="5157192"/>
            <a:ext cx="7304337" cy="144016"/>
            <a:chOff x="1012079" y="5157192"/>
            <a:chExt cx="7304337" cy="144016"/>
          </a:xfrm>
        </p:grpSpPr>
        <p:sp>
          <p:nvSpPr>
            <p:cNvPr id="42" name="Rectangle 41"/>
            <p:cNvSpPr/>
            <p:nvPr/>
          </p:nvSpPr>
          <p:spPr>
            <a:xfrm>
              <a:off x="101207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739027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25243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737565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140871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3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3808800" y="4110202"/>
            <a:ext cx="1033232" cy="758958"/>
            <a:chOff x="3826800" y="4110202"/>
            <a:chExt cx="1033232" cy="75895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826800" y="4110202"/>
              <a:ext cx="0" cy="7589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860032" y="4110202"/>
              <a:ext cx="0" cy="75895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/>
          <p:cNvCxnSpPr/>
          <p:nvPr/>
        </p:nvCxnSpPr>
        <p:spPr>
          <a:xfrm>
            <a:off x="107504" y="5301208"/>
            <a:ext cx="894632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827584" y="3861048"/>
            <a:ext cx="693791" cy="1440160"/>
            <a:chOff x="827584" y="3861048"/>
            <a:chExt cx="693791" cy="1440160"/>
          </a:xfrm>
        </p:grpSpPr>
        <p:grpSp>
          <p:nvGrpSpPr>
            <p:cNvPr id="14" name="Group 13"/>
            <p:cNvGrpSpPr/>
            <p:nvPr/>
          </p:nvGrpSpPr>
          <p:grpSpPr>
            <a:xfrm>
              <a:off x="827584" y="3861048"/>
              <a:ext cx="693791" cy="1368152"/>
              <a:chOff x="827584" y="3861048"/>
              <a:chExt cx="693791" cy="136815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4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Rectangle 41"/>
            <p:cNvSpPr/>
            <p:nvPr/>
          </p:nvSpPr>
          <p:spPr>
            <a:xfrm>
              <a:off x="101207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558894" y="3861048"/>
            <a:ext cx="1529356" cy="1448544"/>
            <a:chOff x="3558894" y="3861048"/>
            <a:chExt cx="1529356" cy="1448544"/>
          </a:xfrm>
        </p:grpSpPr>
        <p:grpSp>
          <p:nvGrpSpPr>
            <p:cNvPr id="11" name="Group 10"/>
            <p:cNvGrpSpPr/>
            <p:nvPr/>
          </p:nvGrpSpPr>
          <p:grpSpPr>
            <a:xfrm>
              <a:off x="3563888" y="4064482"/>
              <a:ext cx="1524362" cy="997134"/>
              <a:chOff x="3563888" y="4064482"/>
              <a:chExt cx="1524362" cy="997134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3563888" y="4869160"/>
                <a:ext cx="152436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" name="Group 7"/>
              <p:cNvGrpSpPr/>
              <p:nvPr/>
            </p:nvGrpSpPr>
            <p:grpSpPr>
              <a:xfrm>
                <a:off x="3563888" y="4869160"/>
                <a:ext cx="1524362" cy="192456"/>
                <a:chOff x="3563888" y="4869160"/>
                <a:chExt cx="1524362" cy="192456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 rot="10800000">
                <a:off x="3563888" y="4064482"/>
                <a:ext cx="1524362" cy="192456"/>
                <a:chOff x="3563888" y="4869160"/>
                <a:chExt cx="1524362" cy="192456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3826800" y="4869160"/>
                  <a:ext cx="997817" cy="4571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826800" y="4917600"/>
                  <a:ext cx="997817" cy="9829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563888" y="5015897"/>
                  <a:ext cx="1524362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5" name="Rectangle 34"/>
            <p:cNvSpPr/>
            <p:nvPr/>
          </p:nvSpPr>
          <p:spPr>
            <a:xfrm>
              <a:off x="3826800" y="4269600"/>
              <a:ext cx="997817" cy="575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58894" y="3861073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0680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579200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739027" y="5165576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25243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737565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785909" y="3861048"/>
            <a:ext cx="693791" cy="1426968"/>
            <a:chOff x="7785909" y="3861048"/>
            <a:chExt cx="693791" cy="1426968"/>
          </a:xfrm>
        </p:grpSpPr>
        <p:grpSp>
          <p:nvGrpSpPr>
            <p:cNvPr id="31" name="Group 30"/>
            <p:cNvGrpSpPr/>
            <p:nvPr/>
          </p:nvGrpSpPr>
          <p:grpSpPr>
            <a:xfrm rot="10800000">
              <a:off x="7785909" y="3861048"/>
              <a:ext cx="693791" cy="1368152"/>
              <a:chOff x="827584" y="3861048"/>
              <a:chExt cx="693791" cy="1368152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827584" y="3861048"/>
                <a:ext cx="509050" cy="1368152"/>
              </a:xfrm>
              <a:prstGeom prst="rect">
                <a:avLst/>
              </a:prstGeom>
              <a:solidFill>
                <a:schemeClr val="bg2">
                  <a:lumMod val="50000"/>
                  <a:alpha val="84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475656" y="4293096"/>
                <a:ext cx="45719" cy="50405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339200" y="4293096"/>
                <a:ext cx="144016" cy="50405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8140871" y="5144000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1" name="Straight Arrow Connector 50"/>
          <p:cNvCxnSpPr/>
          <p:nvPr/>
        </p:nvCxnSpPr>
        <p:spPr>
          <a:xfrm flipH="1">
            <a:off x="4842032" y="3356992"/>
            <a:ext cx="954104" cy="108012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827520" y="3356992"/>
            <a:ext cx="1968616" cy="108012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220072" y="2996952"/>
            <a:ext cx="1634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Carbon bands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7" name="Footer Placeholder 5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58" name="Slide Number Placeholder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75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Screen Shot 2015-09-18 at 10.38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222576"/>
            <a:ext cx="5063351" cy="4758259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 flipH="1" flipV="1">
            <a:off x="4067944" y="2852936"/>
            <a:ext cx="288032" cy="288032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4716017" y="2852936"/>
            <a:ext cx="335574" cy="288032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4057398" y="3541495"/>
            <a:ext cx="298578" cy="261537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4763559" y="3541495"/>
            <a:ext cx="288032" cy="288032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691680" y="2204864"/>
            <a:ext cx="2520280" cy="7920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95536" y="1556792"/>
            <a:ext cx="239808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Carbon bands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How many?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Size?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How about</a:t>
            </a:r>
            <a:b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longitudinal strain? </a:t>
            </a:r>
            <a:endParaRPr lang="en-US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57" name="Date Placeholder 5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046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 rot="10800000">
            <a:off x="4906800" y="3861048"/>
            <a:ext cx="693791" cy="1368152"/>
            <a:chOff x="827584" y="3861048"/>
            <a:chExt cx="693791" cy="1368152"/>
          </a:xfrm>
        </p:grpSpPr>
        <p:sp>
          <p:nvSpPr>
            <p:cNvPr id="60" name="Rectangle 59"/>
            <p:cNvSpPr/>
            <p:nvPr/>
          </p:nvSpPr>
          <p:spPr>
            <a:xfrm>
              <a:off x="827584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475656" y="4293096"/>
              <a:ext cx="45719" cy="50405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339200" y="4293096"/>
              <a:ext cx="144016" cy="504056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059832" y="3861048"/>
            <a:ext cx="693791" cy="1368152"/>
            <a:chOff x="827584" y="3861048"/>
            <a:chExt cx="693791" cy="1368152"/>
          </a:xfrm>
        </p:grpSpPr>
        <p:sp>
          <p:nvSpPr>
            <p:cNvPr id="53" name="Rectangle 52"/>
            <p:cNvSpPr/>
            <p:nvPr/>
          </p:nvSpPr>
          <p:spPr>
            <a:xfrm>
              <a:off x="827584" y="3861048"/>
              <a:ext cx="509050" cy="1368152"/>
            </a:xfrm>
            <a:prstGeom prst="rect">
              <a:avLst/>
            </a:prstGeom>
            <a:solidFill>
              <a:schemeClr val="bg2">
                <a:lumMod val="50000"/>
                <a:alpha val="84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475656" y="4293096"/>
              <a:ext cx="45719" cy="50405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339200" y="4293096"/>
              <a:ext cx="144016" cy="504056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107504" y="5301208"/>
            <a:ext cx="894632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808800" y="4110202"/>
            <a:ext cx="0" cy="9036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842032" y="4110202"/>
            <a:ext cx="0" cy="90360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26800" y="4869160"/>
            <a:ext cx="997817" cy="45719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826800" y="4917600"/>
            <a:ext cx="997817" cy="98297"/>
          </a:xfrm>
          <a:prstGeom prst="rect">
            <a:avLst/>
          </a:prstGeom>
          <a:solidFill>
            <a:srgbClr val="008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563888" y="5015897"/>
            <a:ext cx="1524362" cy="45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 rot="10800000">
            <a:off x="3827521" y="4211219"/>
            <a:ext cx="997817" cy="45719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 rot="10800000">
            <a:off x="3827521" y="4110201"/>
            <a:ext cx="997817" cy="98297"/>
          </a:xfrm>
          <a:prstGeom prst="rect">
            <a:avLst/>
          </a:prstGeom>
          <a:solidFill>
            <a:srgbClr val="008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 rot="10800000">
            <a:off x="3563888" y="4064482"/>
            <a:ext cx="1524362" cy="45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826800" y="4269600"/>
            <a:ext cx="997817" cy="5754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63888" y="3861048"/>
            <a:ext cx="509050" cy="1368152"/>
          </a:xfrm>
          <a:prstGeom prst="rect">
            <a:avLst/>
          </a:prstGeom>
          <a:solidFill>
            <a:schemeClr val="bg2">
              <a:lumMod val="50000"/>
              <a:alpha val="84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068000" y="3861048"/>
            <a:ext cx="509050" cy="1368152"/>
          </a:xfrm>
          <a:prstGeom prst="rect">
            <a:avLst/>
          </a:prstGeom>
          <a:solidFill>
            <a:schemeClr val="bg2">
              <a:lumMod val="50000"/>
              <a:alpha val="84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579200" y="3861023"/>
            <a:ext cx="509050" cy="1368152"/>
          </a:xfrm>
          <a:prstGeom prst="rect">
            <a:avLst/>
          </a:prstGeom>
          <a:solidFill>
            <a:schemeClr val="bg2">
              <a:lumMod val="50000"/>
              <a:alpha val="84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244327" y="5157192"/>
            <a:ext cx="2192980" cy="144016"/>
            <a:chOff x="3244327" y="5157192"/>
            <a:chExt cx="2192980" cy="144016"/>
          </a:xfrm>
        </p:grpSpPr>
        <p:sp>
          <p:nvSpPr>
            <p:cNvPr id="59" name="Rectangle 58"/>
            <p:cNvSpPr/>
            <p:nvPr/>
          </p:nvSpPr>
          <p:spPr>
            <a:xfrm>
              <a:off x="5261762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244327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739027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252439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737565" y="5157192"/>
              <a:ext cx="175545" cy="144016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75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53410"/>
            <a:ext cx="4769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/>
                <a:cs typeface="Arial"/>
              </a:rPr>
              <a:t>Veeeeery</a:t>
            </a:r>
            <a:r>
              <a:rPr lang="en-US" sz="2400" dirty="0" smtClean="0">
                <a:latin typeface="Arial"/>
                <a:cs typeface="Arial"/>
              </a:rPr>
              <a:t> preliminary conclusions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39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3528" y="919748"/>
            <a:ext cx="836327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Currently, more in </a:t>
            </a:r>
            <a:r>
              <a:rPr lang="en-US" sz="2200" dirty="0" err="1" smtClean="0">
                <a:latin typeface="Arial"/>
                <a:cs typeface="Arial"/>
              </a:rPr>
              <a:t>favour</a:t>
            </a:r>
            <a:r>
              <a:rPr lang="en-US" sz="2200" dirty="0" smtClean="0">
                <a:latin typeface="Arial"/>
                <a:cs typeface="Arial"/>
              </a:rPr>
              <a:t> of vertical assembly: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Space requirements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Time requirements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Ease of access / logistics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…</a:t>
            </a:r>
          </a:p>
          <a:p>
            <a:pPr marL="285750" indent="-285750"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r>
              <a:rPr lang="en-US" sz="2200" dirty="0" smtClean="0">
                <a:latin typeface="Arial"/>
                <a:cs typeface="Arial"/>
              </a:rPr>
              <a:t>But many steps need thorough planning, and many engineering solutions are still missing. 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Also for insertion of TPC into ILD, and for mounting and suspension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200" dirty="0" smtClean="0">
                <a:latin typeface="Arial"/>
                <a:cs typeface="Arial"/>
              </a:rPr>
              <a:t>Nevertheless – best current guess: </a:t>
            </a:r>
            <a:endParaRPr lang="en-US" sz="2200" dirty="0" smtClean="0">
              <a:solidFill>
                <a:srgbClr val="7F7F7F"/>
              </a:solidFill>
              <a:latin typeface="Arial"/>
              <a:cs typeface="Arial"/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Assembly requires one year after delivery of field cage 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Space requirements: 100 m</a:t>
            </a:r>
            <a:r>
              <a:rPr lang="en-US" baseline="30000" dirty="0" smtClean="0">
                <a:solidFill>
                  <a:srgbClr val="7F7F7F"/>
                </a:solidFill>
                <a:latin typeface="Arial"/>
                <a:cs typeface="Arial"/>
              </a:rPr>
              <a:t>2</a:t>
            </a: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 (ISO 7 / </a:t>
            </a:r>
            <a:r>
              <a:rPr lang="en-US" dirty="0" err="1" smtClean="0">
                <a:solidFill>
                  <a:srgbClr val="7F7F7F"/>
                </a:solidFill>
                <a:latin typeface="Arial"/>
                <a:cs typeface="Arial"/>
              </a:rPr>
              <a:t>greyroom</a:t>
            </a: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 quality) 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>
                <a:solidFill>
                  <a:srgbClr val="7F7F7F"/>
                </a:solidFill>
                <a:latin typeface="Arial"/>
                <a:cs typeface="Arial"/>
              </a:rPr>
              <a:t>P</a:t>
            </a: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lus space for module storage and testing, plus services</a:t>
            </a:r>
          </a:p>
        </p:txBody>
      </p:sp>
    </p:spTree>
    <p:extLst>
      <p:ext uri="{BB962C8B-B14F-4D97-AF65-F5344CB8AC3E}">
        <p14:creationId xmlns:p14="http://schemas.microsoft.com/office/powerpoint/2010/main" val="1507038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53410"/>
            <a:ext cx="7352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Location in AH (from Yasuhiro’s yoke assembly plan)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497" y="692696"/>
            <a:ext cx="714811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Questions: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</a:rPr>
              <a:t>Grey-room quality after delivery of field cage and mounted end-plates?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rgbClr val="7F7F7F"/>
                </a:solidFill>
              </a:rPr>
              <a:t>Position of large door? 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37209" y="179928"/>
            <a:ext cx="15457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TPC Assembly</a:t>
            </a:r>
            <a:br>
              <a:rPr lang="en-US" sz="1600" dirty="0" smtClean="0"/>
            </a:br>
            <a:r>
              <a:rPr lang="en-US" sz="1600" dirty="0" smtClean="0"/>
              <a:t>horizontal - long</a:t>
            </a:r>
            <a:endParaRPr lang="en-US" sz="1600" dirty="0"/>
          </a:p>
        </p:txBody>
      </p:sp>
      <p:pic>
        <p:nvPicPr>
          <p:cNvPr id="29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121" y="1379909"/>
            <a:ext cx="4253755" cy="50014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15616" y="6165304"/>
            <a:ext cx="1507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Door position? 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21" name="Straight Arrow Connector 20"/>
          <p:cNvCxnSpPr>
            <a:stCxn id="14" idx="3"/>
          </p:cNvCxnSpPr>
          <p:nvPr/>
        </p:nvCxnSpPr>
        <p:spPr>
          <a:xfrm flipV="1">
            <a:off x="2623360" y="5805264"/>
            <a:ext cx="1012536" cy="5293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111844">
            <a:off x="683568" y="3717032"/>
            <a:ext cx="7352869" cy="646331"/>
          </a:xfrm>
          <a:prstGeom prst="rect">
            <a:avLst/>
          </a:prstGeom>
          <a:solidFill>
            <a:schemeClr val="accent6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smtClean="0"/>
              <a:t>Obsolete after yesterday’s discussion?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66905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53410"/>
            <a:ext cx="3400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Some near-future steps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40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3528" y="836712"/>
            <a:ext cx="856895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Continue to work on the models, assumptions and their consequences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Principal procedures, needs and requirements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Some important topics: 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600" dirty="0" smtClean="0">
                <a:solidFill>
                  <a:schemeClr val="accent1"/>
                </a:solidFill>
                <a:latin typeface="Arial"/>
                <a:cs typeface="Arial"/>
              </a:rPr>
              <a:t>Support of TPC in ILC? </a:t>
            </a:r>
            <a:endParaRPr lang="en-US" sz="1600" dirty="0">
              <a:solidFill>
                <a:schemeClr val="accent1"/>
              </a:solidFill>
              <a:latin typeface="Arial"/>
              <a:cs typeface="Arial"/>
            </a:endParaRPr>
          </a:p>
          <a:p>
            <a:pPr marL="800100" lvl="1" indent="-342900">
              <a:buFont typeface="Wingdings" charset="2"/>
              <a:buChar char="§"/>
            </a:pPr>
            <a:r>
              <a:rPr lang="en-US" sz="1600" dirty="0" smtClean="0">
                <a:solidFill>
                  <a:schemeClr val="accent1"/>
                </a:solidFill>
                <a:latin typeface="Arial"/>
                <a:cs typeface="Arial"/>
              </a:rPr>
              <a:t>Prevention of longitudinal movement? 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600" dirty="0" smtClean="0">
                <a:solidFill>
                  <a:schemeClr val="accent1"/>
                </a:solidFill>
                <a:latin typeface="Arial"/>
                <a:cs typeface="Arial"/>
              </a:rPr>
              <a:t>Cathode design?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600" dirty="0" smtClean="0">
                <a:solidFill>
                  <a:schemeClr val="accent1"/>
                </a:solidFill>
                <a:latin typeface="Arial"/>
                <a:cs typeface="Arial"/>
              </a:rPr>
              <a:t>End-plate design? </a:t>
            </a:r>
            <a:endParaRPr lang="en-US" sz="1600" dirty="0" smtClean="0">
              <a:solidFill>
                <a:schemeClr val="accent1"/>
              </a:solidFill>
              <a:latin typeface="Arial"/>
              <a:cs typeface="Arial"/>
            </a:endParaRPr>
          </a:p>
          <a:p>
            <a:pPr marL="800100" lvl="1" indent="-342900">
              <a:buFont typeface="Wingdings" charset="2"/>
              <a:buChar char="§"/>
            </a:pPr>
            <a:r>
              <a:rPr lang="en-US" sz="1600" dirty="0" smtClean="0">
                <a:solidFill>
                  <a:schemeClr val="accent1"/>
                </a:solidFill>
                <a:latin typeface="Arial"/>
                <a:cs typeface="Arial"/>
              </a:rPr>
              <a:t>Space and infrastructure in DH (gas, power, electronic </a:t>
            </a:r>
            <a:r>
              <a:rPr lang="en-US" sz="1600" smtClean="0">
                <a:solidFill>
                  <a:schemeClr val="accent1"/>
                </a:solidFill>
                <a:latin typeface="Arial"/>
                <a:cs typeface="Arial"/>
              </a:rPr>
              <a:t>hut etc.)</a:t>
            </a:r>
            <a:endParaRPr lang="en-US" sz="1600" dirty="0" smtClean="0">
              <a:solidFill>
                <a:schemeClr val="accent1"/>
              </a:solidFill>
              <a:latin typeface="Arial"/>
              <a:cs typeface="Arial"/>
            </a:endParaRPr>
          </a:p>
          <a:p>
            <a:pPr marL="342900" indent="-342900">
              <a:buFont typeface="Wingdings" charset="2"/>
              <a:buChar char="§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r>
              <a:rPr lang="en-US" sz="2200" dirty="0" smtClean="0">
                <a:latin typeface="Arial"/>
                <a:cs typeface="Arial"/>
              </a:rPr>
              <a:t>To be decided soon: Where to assemble TPC?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AH or research office building?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If research office building, then still full TPC system test before lowering in AH? 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>
              <a:latin typeface="Arial"/>
              <a:cs typeface="Arial"/>
            </a:endParaRPr>
          </a:p>
          <a:p>
            <a:r>
              <a:rPr lang="en-US" sz="2200" dirty="0" smtClean="0">
                <a:latin typeface="Arial"/>
                <a:cs typeface="Arial"/>
              </a:rPr>
              <a:t>Draw on previous experience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Specifically ALICE </a:t>
            </a: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  <a:sym typeface="Wingdings"/>
              </a:rPr>
              <a:t> meeting in November at CERN</a:t>
            </a:r>
          </a:p>
          <a:p>
            <a:endParaRPr lang="en-US" sz="2000" dirty="0">
              <a:latin typeface="Arial"/>
              <a:cs typeface="Arial"/>
              <a:sym typeface="Wingdings"/>
            </a:endParaRPr>
          </a:p>
          <a:p>
            <a:r>
              <a:rPr lang="en-US" sz="2200" dirty="0" smtClean="0">
                <a:latin typeface="Arial"/>
                <a:cs typeface="Arial"/>
              </a:rPr>
              <a:t>Get in touch with global integration efforts</a:t>
            </a:r>
            <a:endParaRPr lang="en-US" dirty="0">
              <a:latin typeface="Arial"/>
              <a:cs typeface="Arial"/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 Hope to intensify contact to Yasuhiro</a:t>
            </a:r>
          </a:p>
        </p:txBody>
      </p:sp>
    </p:spTree>
    <p:extLst>
      <p:ext uri="{BB962C8B-B14F-4D97-AF65-F5344CB8AC3E}">
        <p14:creationId xmlns:p14="http://schemas.microsoft.com/office/powerpoint/2010/main" val="427984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53410"/>
            <a:ext cx="7352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Location in AH (from Yasuhiro’s yoke assembly plan)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37209" y="179928"/>
            <a:ext cx="15457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TPC Assembly</a:t>
            </a:r>
            <a:br>
              <a:rPr lang="en-US" sz="1600" dirty="0" smtClean="0"/>
            </a:br>
            <a:r>
              <a:rPr lang="en-US" sz="1600" dirty="0" smtClean="0"/>
              <a:t>horizontal - long</a:t>
            </a:r>
            <a:endParaRPr lang="en-US" sz="1600" dirty="0"/>
          </a:p>
        </p:txBody>
      </p:sp>
      <p:pic>
        <p:nvPicPr>
          <p:cNvPr id="29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121" y="1379909"/>
            <a:ext cx="4253755" cy="500141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801600" y="5805264"/>
            <a:ext cx="1548952" cy="5040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9552" y="5013176"/>
            <a:ext cx="31440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Possible TPC assembly area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approx. 25×8 m</a:t>
            </a:r>
            <a:r>
              <a:rPr lang="en-US" baseline="30000" dirty="0" smtClean="0">
                <a:latin typeface="Arial"/>
                <a:cs typeface="Arial"/>
              </a:rPr>
              <a:t>2 </a:t>
            </a:r>
            <a:br>
              <a:rPr lang="en-US" baseline="30000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(half the length also ok,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err="1" smtClean="0">
                <a:latin typeface="Arial"/>
                <a:cs typeface="Arial"/>
              </a:rPr>
              <a:t>greyroom</a:t>
            </a:r>
            <a:r>
              <a:rPr lang="en-US" dirty="0" smtClean="0">
                <a:latin typeface="Arial"/>
                <a:cs typeface="Arial"/>
              </a:rPr>
              <a:t> / ISO7 needed)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6" name="Straight Arrow Connector 5"/>
          <p:cNvCxnSpPr>
            <a:stCxn id="11" idx="3"/>
          </p:cNvCxnSpPr>
          <p:nvPr/>
        </p:nvCxnSpPr>
        <p:spPr>
          <a:xfrm>
            <a:off x="3683562" y="5613341"/>
            <a:ext cx="384382" cy="3359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20111844">
            <a:off x="683568" y="3717032"/>
            <a:ext cx="7352869" cy="646331"/>
          </a:xfrm>
          <a:prstGeom prst="rect">
            <a:avLst/>
          </a:prstGeom>
          <a:solidFill>
            <a:schemeClr val="accent6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smtClean="0"/>
              <a:t>Obsolete after yesterday’s discussion?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2208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28737" y="1628800"/>
            <a:ext cx="6486525" cy="360040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6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91680" y="4836699"/>
            <a:ext cx="2159918" cy="361007"/>
            <a:chOff x="1691680" y="4836699"/>
            <a:chExt cx="2159918" cy="361007"/>
          </a:xfrm>
        </p:grpSpPr>
        <p:sp>
          <p:nvSpPr>
            <p:cNvPr id="30" name="Rectangle 29"/>
            <p:cNvSpPr/>
            <p:nvPr/>
          </p:nvSpPr>
          <p:spPr>
            <a:xfrm>
              <a:off x="1691680" y="4836699"/>
              <a:ext cx="2159918" cy="355514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691680" y="4836699"/>
              <a:ext cx="2159918" cy="355514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691680" y="4836699"/>
              <a:ext cx="2159918" cy="361007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 rot="16200000">
            <a:off x="2734166" y="4114706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940152" y="3501008"/>
            <a:ext cx="1584176" cy="1296144"/>
            <a:chOff x="4067944" y="3933056"/>
            <a:chExt cx="1584176" cy="1296144"/>
          </a:xfrm>
        </p:grpSpPr>
        <p:grpSp>
          <p:nvGrpSpPr>
            <p:cNvPr id="34" name="Group 33"/>
            <p:cNvGrpSpPr/>
            <p:nvPr/>
          </p:nvGrpSpPr>
          <p:grpSpPr>
            <a:xfrm>
              <a:off x="4139952" y="3933056"/>
              <a:ext cx="1440160" cy="1296144"/>
              <a:chOff x="3131195" y="3068638"/>
              <a:chExt cx="1440160" cy="1296144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13119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85127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5580112" y="3933056"/>
              <a:ext cx="72008" cy="129288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067944" y="3936316"/>
              <a:ext cx="72008" cy="129288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Connector 15"/>
          <p:cNvCxnSpPr>
            <a:stCxn id="22" idx="0"/>
            <a:endCxn id="37" idx="2"/>
          </p:cNvCxnSpPr>
          <p:nvPr/>
        </p:nvCxnSpPr>
        <p:spPr>
          <a:xfrm>
            <a:off x="5976156" y="3504268"/>
            <a:ext cx="1512168" cy="12896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2" idx="2"/>
            <a:endCxn id="37" idx="0"/>
          </p:cNvCxnSpPr>
          <p:nvPr/>
        </p:nvCxnSpPr>
        <p:spPr>
          <a:xfrm flipV="1">
            <a:off x="5976156" y="3501008"/>
            <a:ext cx="1512168" cy="129614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019800" y="4824370"/>
            <a:ext cx="424408" cy="39250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523856" y="4824370"/>
            <a:ext cx="424408" cy="39250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020272" y="4824370"/>
            <a:ext cx="424408" cy="39250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5796136" y="4797152"/>
            <a:ext cx="1944216" cy="0"/>
          </a:xfrm>
          <a:prstGeom prst="line">
            <a:avLst/>
          </a:prstGeom>
          <a:ln w="57150"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 rot="5400000" flipH="1" flipV="1">
            <a:off x="1506605" y="3146319"/>
            <a:ext cx="2051932" cy="817687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691680" y="2221419"/>
            <a:ext cx="1402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Endplate frame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40" name="Curved Connector 39"/>
          <p:cNvCxnSpPr/>
          <p:nvPr/>
        </p:nvCxnSpPr>
        <p:spPr>
          <a:xfrm rot="5400000" flipH="1" flipV="1">
            <a:off x="5297431" y="1885884"/>
            <a:ext cx="2051932" cy="817687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781039" y="1114872"/>
            <a:ext cx="1751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Field-cage in cradle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124200" y="2221419"/>
            <a:ext cx="1296144" cy="1368152"/>
            <a:chOff x="3124200" y="2221419"/>
            <a:chExt cx="1296144" cy="1368152"/>
          </a:xfrm>
        </p:grpSpPr>
        <p:sp>
          <p:nvSpPr>
            <p:cNvPr id="28" name="Oval 27"/>
            <p:cNvSpPr/>
            <p:nvPr/>
          </p:nvSpPr>
          <p:spPr>
            <a:xfrm>
              <a:off x="3124200" y="2221419"/>
              <a:ext cx="1296144" cy="1368152"/>
            </a:xfrm>
            <a:prstGeom prst="ellipse">
              <a:avLst/>
            </a:prstGeom>
            <a:noFill/>
            <a:ln w="127000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/>
            <p:cNvCxnSpPr>
              <a:stCxn id="28" idx="1"/>
              <a:endCxn id="28" idx="5"/>
            </p:cNvCxnSpPr>
            <p:nvPr/>
          </p:nvCxnSpPr>
          <p:spPr>
            <a:xfrm>
              <a:off x="3314016" y="2421780"/>
              <a:ext cx="916512" cy="967430"/>
            </a:xfrm>
            <a:prstGeom prst="line">
              <a:avLst/>
            </a:prstGeom>
            <a:ln w="63500">
              <a:solidFill>
                <a:srgbClr val="9BBB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28" idx="3"/>
              <a:endCxn id="28" idx="7"/>
            </p:cNvCxnSpPr>
            <p:nvPr/>
          </p:nvCxnSpPr>
          <p:spPr>
            <a:xfrm flipV="1">
              <a:off x="3314016" y="2421780"/>
              <a:ext cx="916512" cy="967430"/>
            </a:xfrm>
            <a:prstGeom prst="line">
              <a:avLst/>
            </a:prstGeom>
            <a:ln w="63500">
              <a:solidFill>
                <a:srgbClr val="9BBB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/>
          <p:cNvCxnSpPr/>
          <p:nvPr/>
        </p:nvCxnSpPr>
        <p:spPr>
          <a:xfrm>
            <a:off x="5976156" y="3504268"/>
            <a:ext cx="1512168" cy="12896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5910998" y="4614825"/>
            <a:ext cx="1656184" cy="144016"/>
            <a:chOff x="5112060" y="4077072"/>
            <a:chExt cx="1656184" cy="144016"/>
          </a:xfrm>
        </p:grpSpPr>
        <p:sp>
          <p:nvSpPr>
            <p:cNvPr id="53" name="Oval 52"/>
            <p:cNvSpPr/>
            <p:nvPr/>
          </p:nvSpPr>
          <p:spPr>
            <a:xfrm>
              <a:off x="6624228" y="407707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5112060" y="407707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924547" y="3504268"/>
            <a:ext cx="1656184" cy="144016"/>
            <a:chOff x="5112060" y="4077072"/>
            <a:chExt cx="1656184" cy="144016"/>
          </a:xfrm>
        </p:grpSpPr>
        <p:sp>
          <p:nvSpPr>
            <p:cNvPr id="56" name="Oval 55"/>
            <p:cNvSpPr/>
            <p:nvPr/>
          </p:nvSpPr>
          <p:spPr>
            <a:xfrm>
              <a:off x="6624228" y="407707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5112060" y="407707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904148" y="4077072"/>
            <a:ext cx="1656184" cy="144016"/>
            <a:chOff x="5112060" y="4077072"/>
            <a:chExt cx="1656184" cy="144016"/>
          </a:xfrm>
        </p:grpSpPr>
        <p:sp>
          <p:nvSpPr>
            <p:cNvPr id="47" name="Oval 46"/>
            <p:cNvSpPr/>
            <p:nvPr/>
          </p:nvSpPr>
          <p:spPr>
            <a:xfrm>
              <a:off x="6624228" y="407707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112060" y="407707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251520" y="153410"/>
            <a:ext cx="4632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Vertical procedure in a few steps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5604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28737" y="1628800"/>
            <a:ext cx="6486525" cy="360040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91680" y="4836699"/>
            <a:ext cx="2159918" cy="361007"/>
            <a:chOff x="1691680" y="4836699"/>
            <a:chExt cx="2159918" cy="361007"/>
          </a:xfrm>
        </p:grpSpPr>
        <p:sp>
          <p:nvSpPr>
            <p:cNvPr id="30" name="Rectangle 29"/>
            <p:cNvSpPr/>
            <p:nvPr/>
          </p:nvSpPr>
          <p:spPr>
            <a:xfrm>
              <a:off x="1691680" y="4836699"/>
              <a:ext cx="2159918" cy="355514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691680" y="4836699"/>
              <a:ext cx="2159918" cy="355514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691680" y="4836699"/>
              <a:ext cx="2159918" cy="361007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 rot="16200000">
            <a:off x="2734166" y="4114706"/>
            <a:ext cx="72008" cy="1292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019800" y="4824370"/>
            <a:ext cx="424408" cy="39250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523856" y="4824370"/>
            <a:ext cx="424408" cy="39250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020272" y="4824370"/>
            <a:ext cx="424408" cy="39250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5796136" y="4797152"/>
            <a:ext cx="1944216" cy="0"/>
          </a:xfrm>
          <a:prstGeom prst="line">
            <a:avLst/>
          </a:prstGeom>
          <a:ln w="57150"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5759146" y="2060849"/>
            <a:ext cx="1944216" cy="2520279"/>
            <a:chOff x="5759146" y="2060849"/>
            <a:chExt cx="1944216" cy="2520279"/>
          </a:xfrm>
        </p:grpSpPr>
        <p:sp>
          <p:nvSpPr>
            <p:cNvPr id="56" name="Rectangle 55"/>
            <p:cNvSpPr/>
            <p:nvPr/>
          </p:nvSpPr>
          <p:spPr>
            <a:xfrm rot="5400000">
              <a:off x="5760131" y="2946061"/>
              <a:ext cx="1944216" cy="173791"/>
            </a:xfrm>
            <a:prstGeom prst="rect">
              <a:avLst/>
            </a:prstGeom>
            <a:solidFill>
              <a:srgbClr val="4F81B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759146" y="3284984"/>
              <a:ext cx="1944216" cy="1296144"/>
              <a:chOff x="4967058" y="3284984"/>
              <a:chExt cx="1944216" cy="1296144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148064" y="3284984"/>
                <a:ext cx="1584176" cy="1296144"/>
                <a:chOff x="4067944" y="3933056"/>
                <a:chExt cx="1584176" cy="1296144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4139952" y="3933056"/>
                  <a:ext cx="1440160" cy="1296144"/>
                  <a:chOff x="3131195" y="3068638"/>
                  <a:chExt cx="1440160" cy="1296144"/>
                </a:xfrm>
              </p:grpSpPr>
              <p:sp>
                <p:nvSpPr>
                  <p:cNvPr id="35" name="Rectangle 34"/>
                  <p:cNvSpPr/>
                  <p:nvPr/>
                </p:nvSpPr>
                <p:spPr>
                  <a:xfrm>
                    <a:off x="313119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385127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7" name="Rectangle 36"/>
                <p:cNvSpPr/>
                <p:nvPr/>
              </p:nvSpPr>
              <p:spPr>
                <a:xfrm>
                  <a:off x="5580112" y="393305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4067944" y="393631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" name="Straight Connector 15"/>
              <p:cNvCxnSpPr>
                <a:stCxn id="22" idx="0"/>
                <a:endCxn id="37" idx="2"/>
              </p:cNvCxnSpPr>
              <p:nvPr/>
            </p:nvCxnSpPr>
            <p:spPr>
              <a:xfrm>
                <a:off x="5184068" y="3288244"/>
                <a:ext cx="1512168" cy="12896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22" idx="2"/>
                <a:endCxn id="37" idx="0"/>
              </p:cNvCxnSpPr>
              <p:nvPr/>
            </p:nvCxnSpPr>
            <p:spPr>
              <a:xfrm flipV="1">
                <a:off x="5184068" y="3284984"/>
                <a:ext cx="1512168" cy="129614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>
              <a:xfrm>
                <a:off x="5118910" y="4398801"/>
                <a:ext cx="1656184" cy="144016"/>
                <a:chOff x="5112060" y="4077072"/>
                <a:chExt cx="1656184" cy="144016"/>
              </a:xfrm>
            </p:grpSpPr>
            <p:sp>
              <p:nvSpPr>
                <p:cNvPr id="50" name="Oval 49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132459" y="3288244"/>
                <a:ext cx="1656184" cy="144016"/>
                <a:chOff x="5112060" y="4077072"/>
                <a:chExt cx="1656184" cy="144016"/>
              </a:xfrm>
            </p:grpSpPr>
            <p:sp>
              <p:nvSpPr>
                <p:cNvPr id="54" name="Oval 53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Rectangle 11"/>
              <p:cNvSpPr/>
              <p:nvPr/>
            </p:nvSpPr>
            <p:spPr>
              <a:xfrm>
                <a:off x="4967058" y="3831273"/>
                <a:ext cx="1944216" cy="173791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5112060" y="3861048"/>
                <a:ext cx="1656184" cy="144016"/>
                <a:chOff x="5112060" y="4077072"/>
                <a:chExt cx="1656184" cy="144016"/>
              </a:xfrm>
            </p:grpSpPr>
            <p:sp>
              <p:nvSpPr>
                <p:cNvPr id="44" name="Oval 43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3" name="Group 2"/>
          <p:cNvGrpSpPr/>
          <p:nvPr/>
        </p:nvGrpSpPr>
        <p:grpSpPr>
          <a:xfrm>
            <a:off x="3822403" y="1772818"/>
            <a:ext cx="1944216" cy="2520279"/>
            <a:chOff x="3822403" y="1772818"/>
            <a:chExt cx="1944216" cy="2520279"/>
          </a:xfrm>
        </p:grpSpPr>
        <p:sp>
          <p:nvSpPr>
            <p:cNvPr id="57" name="Rectangle 56"/>
            <p:cNvSpPr/>
            <p:nvPr/>
          </p:nvSpPr>
          <p:spPr>
            <a:xfrm rot="5400000">
              <a:off x="3823388" y="2658030"/>
              <a:ext cx="1944216" cy="173791"/>
            </a:xfrm>
            <a:prstGeom prst="rect">
              <a:avLst/>
            </a:prstGeom>
            <a:solidFill>
              <a:srgbClr val="4F81B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8" name="Group 57"/>
            <p:cNvGrpSpPr/>
            <p:nvPr/>
          </p:nvGrpSpPr>
          <p:grpSpPr>
            <a:xfrm rot="18900000">
              <a:off x="3822403" y="2996953"/>
              <a:ext cx="1944216" cy="1296144"/>
              <a:chOff x="4967058" y="3284984"/>
              <a:chExt cx="1944216" cy="1296144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5148064" y="3284984"/>
                <a:ext cx="1584176" cy="1296144"/>
                <a:chOff x="4067944" y="3933056"/>
                <a:chExt cx="1584176" cy="1296144"/>
              </a:xfrm>
            </p:grpSpPr>
            <p:grpSp>
              <p:nvGrpSpPr>
                <p:cNvPr id="73" name="Group 72"/>
                <p:cNvGrpSpPr/>
                <p:nvPr/>
              </p:nvGrpSpPr>
              <p:grpSpPr>
                <a:xfrm>
                  <a:off x="4139952" y="3933056"/>
                  <a:ext cx="1440160" cy="1296144"/>
                  <a:chOff x="3131195" y="3068638"/>
                  <a:chExt cx="1440160" cy="1296144"/>
                </a:xfrm>
              </p:grpSpPr>
              <p:sp>
                <p:nvSpPr>
                  <p:cNvPr id="76" name="Rectangle 75"/>
                  <p:cNvSpPr/>
                  <p:nvPr/>
                </p:nvSpPr>
                <p:spPr>
                  <a:xfrm>
                    <a:off x="313119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" name="Rectangle 76"/>
                  <p:cNvSpPr/>
                  <p:nvPr/>
                </p:nvSpPr>
                <p:spPr>
                  <a:xfrm>
                    <a:off x="385127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74" name="Rectangle 73"/>
                <p:cNvSpPr/>
                <p:nvPr/>
              </p:nvSpPr>
              <p:spPr>
                <a:xfrm>
                  <a:off x="5580112" y="393305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4067944" y="393631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60" name="Straight Connector 59"/>
              <p:cNvCxnSpPr>
                <a:stCxn id="75" idx="0"/>
                <a:endCxn id="74" idx="2"/>
              </p:cNvCxnSpPr>
              <p:nvPr/>
            </p:nvCxnSpPr>
            <p:spPr>
              <a:xfrm>
                <a:off x="5184068" y="3288244"/>
                <a:ext cx="1512168" cy="12896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>
                <a:stCxn id="75" idx="2"/>
                <a:endCxn id="74" idx="0"/>
              </p:cNvCxnSpPr>
              <p:nvPr/>
            </p:nvCxnSpPr>
            <p:spPr>
              <a:xfrm flipV="1">
                <a:off x="5184068" y="3284984"/>
                <a:ext cx="1512168" cy="129614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2" name="Group 61"/>
              <p:cNvGrpSpPr/>
              <p:nvPr/>
            </p:nvGrpSpPr>
            <p:grpSpPr>
              <a:xfrm>
                <a:off x="5118910" y="4398801"/>
                <a:ext cx="1656184" cy="144016"/>
                <a:chOff x="5112060" y="4077072"/>
                <a:chExt cx="1656184" cy="144016"/>
              </a:xfrm>
            </p:grpSpPr>
            <p:sp>
              <p:nvSpPr>
                <p:cNvPr id="71" name="Oval 70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5132459" y="3288244"/>
                <a:ext cx="1656184" cy="144016"/>
                <a:chOff x="5112060" y="4077072"/>
                <a:chExt cx="1656184" cy="144016"/>
              </a:xfrm>
            </p:grpSpPr>
            <p:sp>
              <p:nvSpPr>
                <p:cNvPr id="69" name="Oval 68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4" name="Rectangle 63"/>
              <p:cNvSpPr/>
              <p:nvPr/>
            </p:nvSpPr>
            <p:spPr>
              <a:xfrm>
                <a:off x="4967058" y="3831273"/>
                <a:ext cx="1944216" cy="173791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5112060" y="3861048"/>
                <a:ext cx="1656184" cy="144016"/>
                <a:chOff x="5112060" y="4077072"/>
                <a:chExt cx="1656184" cy="144016"/>
              </a:xfrm>
            </p:grpSpPr>
            <p:sp>
              <p:nvSpPr>
                <p:cNvPr id="66" name="Oval 65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4" name="Group 3"/>
          <p:cNvGrpSpPr/>
          <p:nvPr/>
        </p:nvGrpSpPr>
        <p:grpSpPr>
          <a:xfrm>
            <a:off x="2130215" y="1925218"/>
            <a:ext cx="1296144" cy="2844315"/>
            <a:chOff x="2130215" y="1925218"/>
            <a:chExt cx="1296144" cy="2844315"/>
          </a:xfrm>
        </p:grpSpPr>
        <p:sp>
          <p:nvSpPr>
            <p:cNvPr id="78" name="Rectangle 77"/>
            <p:cNvSpPr/>
            <p:nvPr/>
          </p:nvSpPr>
          <p:spPr>
            <a:xfrm rot="5400000">
              <a:off x="1807164" y="2810430"/>
              <a:ext cx="1944216" cy="173791"/>
            </a:xfrm>
            <a:prstGeom prst="rect">
              <a:avLst/>
            </a:prstGeom>
            <a:solidFill>
              <a:srgbClr val="4F81B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oup 78"/>
            <p:cNvGrpSpPr/>
            <p:nvPr/>
          </p:nvGrpSpPr>
          <p:grpSpPr>
            <a:xfrm rot="16200000">
              <a:off x="1806179" y="3149353"/>
              <a:ext cx="1944216" cy="1296144"/>
              <a:chOff x="4967058" y="3284984"/>
              <a:chExt cx="1944216" cy="1296144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5148064" y="3284984"/>
                <a:ext cx="1584176" cy="1296144"/>
                <a:chOff x="4067944" y="3933056"/>
                <a:chExt cx="1584176" cy="1296144"/>
              </a:xfrm>
            </p:grpSpPr>
            <p:grpSp>
              <p:nvGrpSpPr>
                <p:cNvPr id="94" name="Group 93"/>
                <p:cNvGrpSpPr/>
                <p:nvPr/>
              </p:nvGrpSpPr>
              <p:grpSpPr>
                <a:xfrm>
                  <a:off x="4139952" y="3933056"/>
                  <a:ext cx="1440160" cy="1296144"/>
                  <a:chOff x="3131195" y="3068638"/>
                  <a:chExt cx="1440160" cy="1296144"/>
                </a:xfrm>
              </p:grpSpPr>
              <p:sp>
                <p:nvSpPr>
                  <p:cNvPr id="97" name="Rectangle 96"/>
                  <p:cNvSpPr/>
                  <p:nvPr/>
                </p:nvSpPr>
                <p:spPr>
                  <a:xfrm>
                    <a:off x="313119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Rectangle 97"/>
                  <p:cNvSpPr/>
                  <p:nvPr/>
                </p:nvSpPr>
                <p:spPr>
                  <a:xfrm>
                    <a:off x="385127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95" name="Rectangle 94"/>
                <p:cNvSpPr/>
                <p:nvPr/>
              </p:nvSpPr>
              <p:spPr>
                <a:xfrm>
                  <a:off x="5580112" y="393305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4067944" y="393631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81" name="Straight Connector 80"/>
              <p:cNvCxnSpPr>
                <a:stCxn id="96" idx="0"/>
                <a:endCxn id="95" idx="2"/>
              </p:cNvCxnSpPr>
              <p:nvPr/>
            </p:nvCxnSpPr>
            <p:spPr>
              <a:xfrm>
                <a:off x="5184068" y="3288244"/>
                <a:ext cx="1512168" cy="12896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>
                <a:stCxn id="96" idx="2"/>
                <a:endCxn id="95" idx="0"/>
              </p:cNvCxnSpPr>
              <p:nvPr/>
            </p:nvCxnSpPr>
            <p:spPr>
              <a:xfrm flipV="1">
                <a:off x="5184068" y="3284984"/>
                <a:ext cx="1512168" cy="129614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3" name="Group 82"/>
              <p:cNvGrpSpPr/>
              <p:nvPr/>
            </p:nvGrpSpPr>
            <p:grpSpPr>
              <a:xfrm>
                <a:off x="5118910" y="4398801"/>
                <a:ext cx="1656184" cy="144016"/>
                <a:chOff x="5112060" y="4077072"/>
                <a:chExt cx="1656184" cy="144016"/>
              </a:xfrm>
            </p:grpSpPr>
            <p:sp>
              <p:nvSpPr>
                <p:cNvPr id="92" name="Oval 91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5132459" y="3288244"/>
                <a:ext cx="1656184" cy="144016"/>
                <a:chOff x="5112060" y="4077072"/>
                <a:chExt cx="1656184" cy="144016"/>
              </a:xfrm>
            </p:grpSpPr>
            <p:sp>
              <p:nvSpPr>
                <p:cNvPr id="90" name="Oval 89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5" name="Rectangle 84"/>
              <p:cNvSpPr/>
              <p:nvPr/>
            </p:nvSpPr>
            <p:spPr>
              <a:xfrm>
                <a:off x="4967058" y="3831273"/>
                <a:ext cx="1944216" cy="173791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5112060" y="3861048"/>
                <a:ext cx="1656184" cy="144016"/>
                <a:chOff x="5112060" y="4077072"/>
                <a:chExt cx="1656184" cy="144016"/>
              </a:xfrm>
            </p:grpSpPr>
            <p:sp>
              <p:nvSpPr>
                <p:cNvPr id="87" name="Oval 86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89" name="TextBox 88"/>
          <p:cNvSpPr txBox="1"/>
          <p:nvPr/>
        </p:nvSpPr>
        <p:spPr>
          <a:xfrm>
            <a:off x="251520" y="153410"/>
            <a:ext cx="4632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Vertical procedure in a few steps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9787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8</a:t>
            </a:fld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539874" y="1925218"/>
            <a:ext cx="2159918" cy="3272488"/>
            <a:chOff x="1691680" y="1925218"/>
            <a:chExt cx="2159918" cy="3272488"/>
          </a:xfrm>
        </p:grpSpPr>
        <p:grpSp>
          <p:nvGrpSpPr>
            <p:cNvPr id="13" name="Group 12"/>
            <p:cNvGrpSpPr/>
            <p:nvPr/>
          </p:nvGrpSpPr>
          <p:grpSpPr>
            <a:xfrm>
              <a:off x="1691680" y="4836699"/>
              <a:ext cx="2159918" cy="361007"/>
              <a:chOff x="1691680" y="4836699"/>
              <a:chExt cx="2159918" cy="361007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Rectangle 20"/>
            <p:cNvSpPr/>
            <p:nvPr/>
          </p:nvSpPr>
          <p:spPr>
            <a:xfrm rot="16200000">
              <a:off x="2734166" y="4114706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 rot="5400000">
              <a:off x="1807164" y="2810430"/>
              <a:ext cx="1944216" cy="173791"/>
            </a:xfrm>
            <a:prstGeom prst="rect">
              <a:avLst/>
            </a:prstGeom>
            <a:solidFill>
              <a:srgbClr val="4F81BD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oup 78"/>
            <p:cNvGrpSpPr/>
            <p:nvPr/>
          </p:nvGrpSpPr>
          <p:grpSpPr>
            <a:xfrm rot="16200000">
              <a:off x="1806179" y="3149353"/>
              <a:ext cx="1944216" cy="1296144"/>
              <a:chOff x="4967058" y="3284984"/>
              <a:chExt cx="1944216" cy="1296144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5148064" y="3284984"/>
                <a:ext cx="1584176" cy="1296144"/>
                <a:chOff x="4067944" y="3933056"/>
                <a:chExt cx="1584176" cy="1296144"/>
              </a:xfrm>
            </p:grpSpPr>
            <p:grpSp>
              <p:nvGrpSpPr>
                <p:cNvPr id="94" name="Group 93"/>
                <p:cNvGrpSpPr/>
                <p:nvPr/>
              </p:nvGrpSpPr>
              <p:grpSpPr>
                <a:xfrm>
                  <a:off x="4139952" y="3933056"/>
                  <a:ext cx="1440160" cy="1296144"/>
                  <a:chOff x="3131195" y="3068638"/>
                  <a:chExt cx="1440160" cy="1296144"/>
                </a:xfrm>
              </p:grpSpPr>
              <p:sp>
                <p:nvSpPr>
                  <p:cNvPr id="97" name="Rectangle 96"/>
                  <p:cNvSpPr/>
                  <p:nvPr/>
                </p:nvSpPr>
                <p:spPr>
                  <a:xfrm>
                    <a:off x="313119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Rectangle 97"/>
                  <p:cNvSpPr/>
                  <p:nvPr/>
                </p:nvSpPr>
                <p:spPr>
                  <a:xfrm>
                    <a:off x="385127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95" name="Rectangle 94"/>
                <p:cNvSpPr/>
                <p:nvPr/>
              </p:nvSpPr>
              <p:spPr>
                <a:xfrm>
                  <a:off x="5580112" y="393305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4067944" y="393631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81" name="Straight Connector 80"/>
              <p:cNvCxnSpPr>
                <a:stCxn id="96" idx="0"/>
                <a:endCxn id="95" idx="2"/>
              </p:cNvCxnSpPr>
              <p:nvPr/>
            </p:nvCxnSpPr>
            <p:spPr>
              <a:xfrm>
                <a:off x="5184068" y="3288244"/>
                <a:ext cx="1512168" cy="12896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>
                <a:stCxn id="96" idx="2"/>
                <a:endCxn id="95" idx="0"/>
              </p:cNvCxnSpPr>
              <p:nvPr/>
            </p:nvCxnSpPr>
            <p:spPr>
              <a:xfrm flipV="1">
                <a:off x="5184068" y="3284984"/>
                <a:ext cx="1512168" cy="129614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3" name="Group 82"/>
              <p:cNvGrpSpPr/>
              <p:nvPr/>
            </p:nvGrpSpPr>
            <p:grpSpPr>
              <a:xfrm>
                <a:off x="5118910" y="4398801"/>
                <a:ext cx="1656184" cy="144016"/>
                <a:chOff x="5112060" y="4077072"/>
                <a:chExt cx="1656184" cy="144016"/>
              </a:xfrm>
            </p:grpSpPr>
            <p:sp>
              <p:nvSpPr>
                <p:cNvPr id="92" name="Oval 91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5132459" y="3288244"/>
                <a:ext cx="1656184" cy="144016"/>
                <a:chOff x="5112060" y="4077072"/>
                <a:chExt cx="1656184" cy="144016"/>
              </a:xfrm>
            </p:grpSpPr>
            <p:sp>
              <p:nvSpPr>
                <p:cNvPr id="90" name="Oval 89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5" name="Rectangle 84"/>
              <p:cNvSpPr/>
              <p:nvPr/>
            </p:nvSpPr>
            <p:spPr>
              <a:xfrm>
                <a:off x="4967058" y="3831273"/>
                <a:ext cx="1944216" cy="173791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5112060" y="3861048"/>
                <a:ext cx="1656184" cy="144016"/>
                <a:chOff x="5112060" y="4077072"/>
                <a:chExt cx="1656184" cy="144016"/>
              </a:xfrm>
            </p:grpSpPr>
            <p:sp>
              <p:nvSpPr>
                <p:cNvPr id="87" name="Oval 86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39" name="Group 38"/>
          <p:cNvGrpSpPr/>
          <p:nvPr/>
        </p:nvGrpSpPr>
        <p:grpSpPr>
          <a:xfrm>
            <a:off x="981669" y="1052736"/>
            <a:ext cx="1131648" cy="1967220"/>
            <a:chOff x="981669" y="1052736"/>
            <a:chExt cx="1131648" cy="1967220"/>
          </a:xfrm>
        </p:grpSpPr>
        <p:cxnSp>
          <p:nvCxnSpPr>
            <p:cNvPr id="28" name="Straight Connector 27"/>
            <p:cNvCxnSpPr>
              <a:stCxn id="90" idx="0"/>
            </p:cNvCxnSpPr>
            <p:nvPr/>
          </p:nvCxnSpPr>
          <p:spPr>
            <a:xfrm flipV="1">
              <a:off x="981669" y="1052736"/>
              <a:ext cx="716820" cy="196722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>
              <a:stCxn id="92" idx="7"/>
            </p:cNvCxnSpPr>
            <p:nvPr/>
          </p:nvCxnSpPr>
          <p:spPr>
            <a:xfrm flipH="1" flipV="1">
              <a:off x="1698489" y="1052736"/>
              <a:ext cx="414828" cy="1929852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3574568" y="1109139"/>
            <a:ext cx="2159918" cy="4080182"/>
            <a:chOff x="3574568" y="1109139"/>
            <a:chExt cx="2159918" cy="4080182"/>
          </a:xfrm>
        </p:grpSpPr>
        <p:grpSp>
          <p:nvGrpSpPr>
            <p:cNvPr id="100" name="Group 99"/>
            <p:cNvGrpSpPr/>
            <p:nvPr/>
          </p:nvGrpSpPr>
          <p:grpSpPr>
            <a:xfrm>
              <a:off x="3574568" y="4828314"/>
              <a:ext cx="2159918" cy="361007"/>
              <a:chOff x="1691680" y="4836699"/>
              <a:chExt cx="2159918" cy="361007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Rectangle 103"/>
            <p:cNvSpPr/>
            <p:nvPr/>
          </p:nvSpPr>
          <p:spPr>
            <a:xfrm rot="16200000">
              <a:off x="4617054" y="4106321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6" name="Group 105"/>
            <p:cNvGrpSpPr/>
            <p:nvPr/>
          </p:nvGrpSpPr>
          <p:grpSpPr>
            <a:xfrm rot="16200000">
              <a:off x="3822884" y="3129783"/>
              <a:ext cx="1676583" cy="1296144"/>
              <a:chOff x="5112060" y="3284984"/>
              <a:chExt cx="1676583" cy="1296144"/>
            </a:xfrm>
          </p:grpSpPr>
          <p:grpSp>
            <p:nvGrpSpPr>
              <p:cNvPr id="107" name="Group 106"/>
              <p:cNvGrpSpPr/>
              <p:nvPr/>
            </p:nvGrpSpPr>
            <p:grpSpPr>
              <a:xfrm>
                <a:off x="5148064" y="3284984"/>
                <a:ext cx="1584176" cy="1296144"/>
                <a:chOff x="4067944" y="3933056"/>
                <a:chExt cx="1584176" cy="1296144"/>
              </a:xfrm>
            </p:grpSpPr>
            <p:grpSp>
              <p:nvGrpSpPr>
                <p:cNvPr id="121" name="Group 120"/>
                <p:cNvGrpSpPr/>
                <p:nvPr/>
              </p:nvGrpSpPr>
              <p:grpSpPr>
                <a:xfrm>
                  <a:off x="4139952" y="3933056"/>
                  <a:ext cx="1440160" cy="1296144"/>
                  <a:chOff x="3131195" y="3068638"/>
                  <a:chExt cx="1440160" cy="1296144"/>
                </a:xfrm>
              </p:grpSpPr>
              <p:sp>
                <p:nvSpPr>
                  <p:cNvPr id="124" name="Rectangle 123"/>
                  <p:cNvSpPr/>
                  <p:nvPr/>
                </p:nvSpPr>
                <p:spPr>
                  <a:xfrm>
                    <a:off x="313119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5" name="Rectangle 124"/>
                  <p:cNvSpPr/>
                  <p:nvPr/>
                </p:nvSpPr>
                <p:spPr>
                  <a:xfrm>
                    <a:off x="385127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2" name="Rectangle 121"/>
                <p:cNvSpPr/>
                <p:nvPr/>
              </p:nvSpPr>
              <p:spPr>
                <a:xfrm>
                  <a:off x="5580112" y="393305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Rectangle 122"/>
                <p:cNvSpPr/>
                <p:nvPr/>
              </p:nvSpPr>
              <p:spPr>
                <a:xfrm>
                  <a:off x="4067944" y="393631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08" name="Straight Connector 107"/>
              <p:cNvCxnSpPr>
                <a:stCxn id="123" idx="0"/>
                <a:endCxn id="122" idx="2"/>
              </p:cNvCxnSpPr>
              <p:nvPr/>
            </p:nvCxnSpPr>
            <p:spPr>
              <a:xfrm>
                <a:off x="5184068" y="3288244"/>
                <a:ext cx="1512168" cy="12896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>
                <a:stCxn id="123" idx="2"/>
                <a:endCxn id="122" idx="0"/>
              </p:cNvCxnSpPr>
              <p:nvPr/>
            </p:nvCxnSpPr>
            <p:spPr>
              <a:xfrm flipV="1">
                <a:off x="5184068" y="3284984"/>
                <a:ext cx="1512168" cy="129614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0" name="Group 109"/>
              <p:cNvGrpSpPr/>
              <p:nvPr/>
            </p:nvGrpSpPr>
            <p:grpSpPr>
              <a:xfrm>
                <a:off x="5118910" y="4398801"/>
                <a:ext cx="1656184" cy="144016"/>
                <a:chOff x="5112060" y="4077072"/>
                <a:chExt cx="1656184" cy="144016"/>
              </a:xfrm>
            </p:grpSpPr>
            <p:sp>
              <p:nvSpPr>
                <p:cNvPr id="119" name="Oval 118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1" name="Group 110"/>
              <p:cNvGrpSpPr/>
              <p:nvPr/>
            </p:nvGrpSpPr>
            <p:grpSpPr>
              <a:xfrm>
                <a:off x="5132459" y="3288244"/>
                <a:ext cx="1656184" cy="144016"/>
                <a:chOff x="5112060" y="4077072"/>
                <a:chExt cx="1656184" cy="144016"/>
              </a:xfrm>
            </p:grpSpPr>
            <p:sp>
              <p:nvSpPr>
                <p:cNvPr id="117" name="Oval 116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3" name="Group 112"/>
              <p:cNvGrpSpPr/>
              <p:nvPr/>
            </p:nvGrpSpPr>
            <p:grpSpPr>
              <a:xfrm>
                <a:off x="5112060" y="3861048"/>
                <a:ext cx="1656184" cy="144016"/>
                <a:chOff x="5112060" y="4077072"/>
                <a:chExt cx="1656184" cy="144016"/>
              </a:xfrm>
            </p:grpSpPr>
            <p:sp>
              <p:nvSpPr>
                <p:cNvPr id="114" name="Oval 113"/>
                <p:cNvSpPr/>
                <p:nvPr/>
              </p:nvSpPr>
              <p:spPr>
                <a:xfrm>
                  <a:off x="6624228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5112060" y="4077072"/>
                  <a:ext cx="144016" cy="14401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28" name="Group 127"/>
            <p:cNvGrpSpPr/>
            <p:nvPr/>
          </p:nvGrpSpPr>
          <p:grpSpPr>
            <a:xfrm>
              <a:off x="4036165" y="1109139"/>
              <a:ext cx="1131648" cy="1967220"/>
              <a:chOff x="981669" y="1052736"/>
              <a:chExt cx="1131648" cy="1967220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 flipV="1">
                <a:off x="981669" y="1052736"/>
                <a:ext cx="716820" cy="196722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H="1" flipV="1">
                <a:off x="1698489" y="1052736"/>
                <a:ext cx="414828" cy="192985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6588546" y="1101668"/>
            <a:ext cx="2159918" cy="4080182"/>
            <a:chOff x="6588546" y="1101668"/>
            <a:chExt cx="2159918" cy="4080182"/>
          </a:xfrm>
        </p:grpSpPr>
        <p:sp>
          <p:nvSpPr>
            <p:cNvPr id="132" name="Rectangle 131"/>
            <p:cNvSpPr/>
            <p:nvPr/>
          </p:nvSpPr>
          <p:spPr>
            <a:xfrm>
              <a:off x="6588546" y="4820843"/>
              <a:ext cx="2159918" cy="355514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3" name="Straight Connector 132"/>
            <p:cNvCxnSpPr/>
            <p:nvPr/>
          </p:nvCxnSpPr>
          <p:spPr>
            <a:xfrm>
              <a:off x="6588546" y="4820843"/>
              <a:ext cx="2159918" cy="355514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V="1">
              <a:off x="6588546" y="4820843"/>
              <a:ext cx="2159918" cy="361007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134"/>
            <p:cNvSpPr/>
            <p:nvPr/>
          </p:nvSpPr>
          <p:spPr>
            <a:xfrm rot="16200000">
              <a:off x="7631032" y="4098850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7" name="Group 136"/>
            <p:cNvGrpSpPr/>
            <p:nvPr/>
          </p:nvGrpSpPr>
          <p:grpSpPr>
            <a:xfrm rot="16200000">
              <a:off x="6919071" y="3096508"/>
              <a:ext cx="1512168" cy="1296144"/>
              <a:chOff x="4139952" y="3933056"/>
              <a:chExt cx="1512168" cy="1296144"/>
            </a:xfrm>
          </p:grpSpPr>
          <p:grpSp>
            <p:nvGrpSpPr>
              <p:cNvPr id="150" name="Group 149"/>
              <p:cNvGrpSpPr/>
              <p:nvPr/>
            </p:nvGrpSpPr>
            <p:grpSpPr>
              <a:xfrm>
                <a:off x="4139952" y="3933056"/>
                <a:ext cx="1440160" cy="1296144"/>
                <a:chOff x="3131195" y="3068638"/>
                <a:chExt cx="1440160" cy="1296144"/>
              </a:xfrm>
            </p:grpSpPr>
            <p:sp>
              <p:nvSpPr>
                <p:cNvPr id="153" name="Rectangle 152"/>
                <p:cNvSpPr/>
                <p:nvPr/>
              </p:nvSpPr>
              <p:spPr>
                <a:xfrm>
                  <a:off x="3131195" y="3068638"/>
                  <a:ext cx="720080" cy="1296144"/>
                </a:xfrm>
                <a:prstGeom prst="rect">
                  <a:avLst/>
                </a:prstGeom>
                <a:solidFill>
                  <a:schemeClr val="accent2">
                    <a:alpha val="47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3851275" y="3068638"/>
                  <a:ext cx="720080" cy="1296144"/>
                </a:xfrm>
                <a:prstGeom prst="rect">
                  <a:avLst/>
                </a:prstGeom>
                <a:solidFill>
                  <a:schemeClr val="accent2">
                    <a:alpha val="47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1" name="Rectangle 150"/>
              <p:cNvSpPr/>
              <p:nvPr/>
            </p:nvSpPr>
            <p:spPr>
              <a:xfrm>
                <a:off x="5580112" y="3933056"/>
                <a:ext cx="72008" cy="129288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8" name="Oval 147"/>
            <p:cNvSpPr/>
            <p:nvPr/>
          </p:nvSpPr>
          <p:spPr>
            <a:xfrm rot="16200000">
              <a:off x="8140900" y="294564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 rot="16200000">
              <a:off x="7030344" y="2932093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 rot="16200000">
              <a:off x="7603148" y="295249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Straight Connector 155"/>
            <p:cNvCxnSpPr/>
            <p:nvPr/>
          </p:nvCxnSpPr>
          <p:spPr>
            <a:xfrm flipV="1">
              <a:off x="7050143" y="1101668"/>
              <a:ext cx="716820" cy="196722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H="1" flipV="1">
              <a:off x="7766963" y="1101668"/>
              <a:ext cx="414828" cy="1929852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/>
          <p:nvPr/>
        </p:nvSpPr>
        <p:spPr>
          <a:xfrm>
            <a:off x="251520" y="153410"/>
            <a:ext cx="4632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Vertical procedure in a few steps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1511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8/9 October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TPC Assembly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418EE-0DD6-294F-8A7A-A80D46DCF421}" type="slidenum">
              <a:rPr lang="en-US" smtClean="0"/>
              <a:t>9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11560" y="1109580"/>
            <a:ext cx="2159918" cy="4080182"/>
            <a:chOff x="6588546" y="1101668"/>
            <a:chExt cx="2159918" cy="4080182"/>
          </a:xfrm>
        </p:grpSpPr>
        <p:grpSp>
          <p:nvGrpSpPr>
            <p:cNvPr id="131" name="Group 130"/>
            <p:cNvGrpSpPr/>
            <p:nvPr/>
          </p:nvGrpSpPr>
          <p:grpSpPr>
            <a:xfrm>
              <a:off x="6588546" y="4820843"/>
              <a:ext cx="2159918" cy="361007"/>
              <a:chOff x="1691680" y="4836699"/>
              <a:chExt cx="2159918" cy="361007"/>
            </a:xfrm>
          </p:grpSpPr>
          <p:sp>
            <p:nvSpPr>
              <p:cNvPr id="132" name="Rectangle 131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3" name="Straight Connector 132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5" name="Rectangle 134"/>
            <p:cNvSpPr/>
            <p:nvPr/>
          </p:nvSpPr>
          <p:spPr>
            <a:xfrm rot="16200000">
              <a:off x="7631032" y="4098850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6" name="Group 135"/>
            <p:cNvGrpSpPr/>
            <p:nvPr/>
          </p:nvGrpSpPr>
          <p:grpSpPr>
            <a:xfrm rot="16200000">
              <a:off x="6890869" y="3068307"/>
              <a:ext cx="1568571" cy="1296144"/>
              <a:chOff x="5220072" y="3284984"/>
              <a:chExt cx="1568571" cy="1296144"/>
            </a:xfrm>
          </p:grpSpPr>
          <p:grpSp>
            <p:nvGrpSpPr>
              <p:cNvPr id="137" name="Group 136"/>
              <p:cNvGrpSpPr/>
              <p:nvPr/>
            </p:nvGrpSpPr>
            <p:grpSpPr>
              <a:xfrm>
                <a:off x="5220072" y="3284984"/>
                <a:ext cx="1512168" cy="1296144"/>
                <a:chOff x="4139952" y="3933056"/>
                <a:chExt cx="1512168" cy="1296144"/>
              </a:xfrm>
            </p:grpSpPr>
            <p:grpSp>
              <p:nvGrpSpPr>
                <p:cNvPr id="150" name="Group 149"/>
                <p:cNvGrpSpPr/>
                <p:nvPr/>
              </p:nvGrpSpPr>
              <p:grpSpPr>
                <a:xfrm>
                  <a:off x="4139952" y="3933056"/>
                  <a:ext cx="1440160" cy="1296144"/>
                  <a:chOff x="3131195" y="3068638"/>
                  <a:chExt cx="1440160" cy="1296144"/>
                </a:xfrm>
              </p:grpSpPr>
              <p:sp>
                <p:nvSpPr>
                  <p:cNvPr id="153" name="Rectangle 152"/>
                  <p:cNvSpPr/>
                  <p:nvPr/>
                </p:nvSpPr>
                <p:spPr>
                  <a:xfrm>
                    <a:off x="313119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385127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51" name="Rectangle 150"/>
                <p:cNvSpPr/>
                <p:nvPr/>
              </p:nvSpPr>
              <p:spPr>
                <a:xfrm>
                  <a:off x="5580112" y="393305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8" name="Oval 147"/>
              <p:cNvSpPr/>
              <p:nvPr/>
            </p:nvSpPr>
            <p:spPr>
              <a:xfrm>
                <a:off x="6631078" y="4398801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6644627" y="3288245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6624228" y="3861049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5" name="Group 154"/>
            <p:cNvGrpSpPr/>
            <p:nvPr/>
          </p:nvGrpSpPr>
          <p:grpSpPr>
            <a:xfrm>
              <a:off x="7050143" y="1101668"/>
              <a:ext cx="1131648" cy="1967220"/>
              <a:chOff x="981669" y="1052736"/>
              <a:chExt cx="1131648" cy="1967220"/>
            </a:xfrm>
          </p:grpSpPr>
          <p:cxnSp>
            <p:nvCxnSpPr>
              <p:cNvPr id="156" name="Straight Connector 155"/>
              <p:cNvCxnSpPr/>
              <p:nvPr/>
            </p:nvCxnSpPr>
            <p:spPr>
              <a:xfrm flipV="1">
                <a:off x="981669" y="1052736"/>
                <a:ext cx="716820" cy="196722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H="1" flipV="1">
                <a:off x="1698489" y="1052736"/>
                <a:ext cx="414828" cy="192985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3491880" y="1326147"/>
            <a:ext cx="2159918" cy="3866708"/>
            <a:chOff x="3491880" y="1326147"/>
            <a:chExt cx="2159918" cy="3866708"/>
          </a:xfrm>
        </p:grpSpPr>
        <p:grpSp>
          <p:nvGrpSpPr>
            <p:cNvPr id="99" name="Group 98"/>
            <p:cNvGrpSpPr/>
            <p:nvPr/>
          </p:nvGrpSpPr>
          <p:grpSpPr>
            <a:xfrm>
              <a:off x="3491880" y="4831848"/>
              <a:ext cx="2159918" cy="361007"/>
              <a:chOff x="1691680" y="4836699"/>
              <a:chExt cx="2159918" cy="361007"/>
            </a:xfrm>
          </p:grpSpPr>
          <p:sp>
            <p:nvSpPr>
              <p:cNvPr id="152" name="Rectangle 151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8" name="Straight Connector 157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5" name="Rectangle 104"/>
            <p:cNvSpPr/>
            <p:nvPr/>
          </p:nvSpPr>
          <p:spPr>
            <a:xfrm rot="16200000">
              <a:off x="4534366" y="4109855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2" name="Group 111"/>
            <p:cNvGrpSpPr/>
            <p:nvPr/>
          </p:nvGrpSpPr>
          <p:grpSpPr>
            <a:xfrm rot="16200000">
              <a:off x="3794203" y="3292786"/>
              <a:ext cx="1568571" cy="1296144"/>
              <a:chOff x="5220072" y="3284984"/>
              <a:chExt cx="1568571" cy="1296144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5220072" y="3284984"/>
                <a:ext cx="1512168" cy="1296144"/>
                <a:chOff x="4139952" y="3933056"/>
                <a:chExt cx="1512168" cy="1296144"/>
              </a:xfrm>
            </p:grpSpPr>
            <p:grpSp>
              <p:nvGrpSpPr>
                <p:cNvPr id="144" name="Group 143"/>
                <p:cNvGrpSpPr/>
                <p:nvPr/>
              </p:nvGrpSpPr>
              <p:grpSpPr>
                <a:xfrm>
                  <a:off x="4139952" y="3933056"/>
                  <a:ext cx="1440160" cy="1296144"/>
                  <a:chOff x="3131195" y="3068638"/>
                  <a:chExt cx="1440160" cy="1296144"/>
                </a:xfrm>
              </p:grpSpPr>
              <p:sp>
                <p:nvSpPr>
                  <p:cNvPr id="147" name="Rectangle 146"/>
                  <p:cNvSpPr/>
                  <p:nvPr/>
                </p:nvSpPr>
                <p:spPr>
                  <a:xfrm>
                    <a:off x="313119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9" name="Rectangle 148"/>
                  <p:cNvSpPr/>
                  <p:nvPr/>
                </p:nvSpPr>
                <p:spPr>
                  <a:xfrm>
                    <a:off x="3851275" y="3068638"/>
                    <a:ext cx="720080" cy="1296144"/>
                  </a:xfrm>
                  <a:prstGeom prst="rect">
                    <a:avLst/>
                  </a:prstGeom>
                  <a:solidFill>
                    <a:schemeClr val="accent2">
                      <a:alpha val="47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45" name="Rectangle 144"/>
                <p:cNvSpPr/>
                <p:nvPr/>
              </p:nvSpPr>
              <p:spPr>
                <a:xfrm>
                  <a:off x="5580112" y="3933056"/>
                  <a:ext cx="72008" cy="129288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0" name="Oval 139"/>
              <p:cNvSpPr/>
              <p:nvPr/>
            </p:nvSpPr>
            <p:spPr>
              <a:xfrm>
                <a:off x="6631078" y="4398801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6644627" y="3288245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6624228" y="3861049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3953477" y="1326147"/>
              <a:ext cx="1131648" cy="1967220"/>
              <a:chOff x="981669" y="1052736"/>
              <a:chExt cx="1131648" cy="1967220"/>
            </a:xfrm>
          </p:grpSpPr>
          <p:cxnSp>
            <p:nvCxnSpPr>
              <p:cNvPr id="126" name="Straight Connector 125"/>
              <p:cNvCxnSpPr/>
              <p:nvPr/>
            </p:nvCxnSpPr>
            <p:spPr>
              <a:xfrm flipV="1">
                <a:off x="981669" y="1052736"/>
                <a:ext cx="716820" cy="196722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flipH="1" flipV="1">
                <a:off x="1698489" y="1052736"/>
                <a:ext cx="414828" cy="192985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/>
          <p:nvPr/>
        </p:nvGrpSpPr>
        <p:grpSpPr>
          <a:xfrm>
            <a:off x="6444530" y="3287277"/>
            <a:ext cx="2159918" cy="1907870"/>
            <a:chOff x="6444530" y="3287277"/>
            <a:chExt cx="2159918" cy="1907870"/>
          </a:xfrm>
        </p:grpSpPr>
        <p:grpSp>
          <p:nvGrpSpPr>
            <p:cNvPr id="160" name="Group 159"/>
            <p:cNvGrpSpPr/>
            <p:nvPr/>
          </p:nvGrpSpPr>
          <p:grpSpPr>
            <a:xfrm>
              <a:off x="6444530" y="4834140"/>
              <a:ext cx="2159918" cy="361007"/>
              <a:chOff x="1691680" y="4836699"/>
              <a:chExt cx="2159918" cy="361007"/>
            </a:xfrm>
          </p:grpSpPr>
          <p:sp>
            <p:nvSpPr>
              <p:cNvPr id="161" name="Rectangle 160"/>
              <p:cNvSpPr/>
              <p:nvPr/>
            </p:nvSpPr>
            <p:spPr>
              <a:xfrm>
                <a:off x="1691680" y="4836699"/>
                <a:ext cx="2159918" cy="355514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2" name="Straight Connector 161"/>
              <p:cNvCxnSpPr/>
              <p:nvPr/>
            </p:nvCxnSpPr>
            <p:spPr>
              <a:xfrm>
                <a:off x="1691680" y="4836699"/>
                <a:ext cx="2159918" cy="35551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1691680" y="4836699"/>
                <a:ext cx="2159918" cy="36100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Rectangle 163"/>
            <p:cNvSpPr/>
            <p:nvPr/>
          </p:nvSpPr>
          <p:spPr>
            <a:xfrm rot="16200000">
              <a:off x="7487016" y="4112147"/>
              <a:ext cx="72008" cy="12928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0" name="Group 169"/>
            <p:cNvGrpSpPr/>
            <p:nvPr/>
          </p:nvGrpSpPr>
          <p:grpSpPr>
            <a:xfrm rot="16200000">
              <a:off x="6811061" y="3359285"/>
              <a:ext cx="1440160" cy="1296144"/>
              <a:chOff x="3131195" y="3068638"/>
              <a:chExt cx="1440160" cy="1296144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313119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3851275" y="3068638"/>
                <a:ext cx="720080" cy="1296144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251520" y="153410"/>
            <a:ext cx="4632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Vertical procedure in a few steps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6389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2347</TotalTime>
  <Words>1296</Words>
  <Application>Microsoft Macintosh PowerPoint</Application>
  <PresentationFormat>On-screen Show (4:3)</PresentationFormat>
  <Paragraphs>257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Schörner-Sadenius</dc:creator>
  <cp:lastModifiedBy>Thomas Schörner-Sadenius</cp:lastModifiedBy>
  <cp:revision>137</cp:revision>
  <cp:lastPrinted>2015-09-23T11:50:52Z</cp:lastPrinted>
  <dcterms:created xsi:type="dcterms:W3CDTF">2015-09-17T10:25:01Z</dcterms:created>
  <dcterms:modified xsi:type="dcterms:W3CDTF">2015-10-09T07:24:40Z</dcterms:modified>
</cp:coreProperties>
</file>