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6"/>
  </p:notesMasterIdLst>
  <p:handoutMasterIdLst>
    <p:handoutMasterId r:id="rId17"/>
  </p:handoutMasterIdLst>
  <p:sldIdLst>
    <p:sldId id="319" r:id="rId2"/>
    <p:sldId id="351" r:id="rId3"/>
    <p:sldId id="357" r:id="rId4"/>
    <p:sldId id="356" r:id="rId5"/>
    <p:sldId id="358" r:id="rId6"/>
    <p:sldId id="362" r:id="rId7"/>
    <p:sldId id="363" r:id="rId8"/>
    <p:sldId id="364" r:id="rId9"/>
    <p:sldId id="352" r:id="rId10"/>
    <p:sldId id="353" r:id="rId11"/>
    <p:sldId id="354" r:id="rId12"/>
    <p:sldId id="359" r:id="rId13"/>
    <p:sldId id="360" r:id="rId14"/>
    <p:sldId id="3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81" autoAdjust="0"/>
    <p:restoredTop sz="91509" autoAdjust="0"/>
  </p:normalViewPr>
  <p:slideViewPr>
    <p:cSldViewPr snapToObjects="1">
      <p:cViewPr varScale="1">
        <p:scale>
          <a:sx n="88" d="100"/>
          <a:sy n="88" d="100"/>
        </p:scale>
        <p:origin x="-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197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20/07/15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20/07/15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Talitha Bromwich - Monday, 20 July 2015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Monday, 20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4272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4048" y="188640"/>
            <a:ext cx="936104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676110" y="188640"/>
            <a:ext cx="5704202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rgbClr val="FFFFFF"/>
                </a:solidFill>
                <a:latin typeface="Helvetica"/>
                <a:ea typeface="+mn-ea"/>
                <a:cs typeface="Helvetic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FONT </a:t>
            </a:r>
            <a:r>
              <a:rPr lang="en-US" dirty="0" smtClean="0"/>
              <a:t>GROUP MEETING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4" y="1484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b="0" i="0" kern="1200" spc="-100" baseline="0">
          <a:solidFill>
            <a:schemeClr val="tx2"/>
          </a:solidFill>
          <a:latin typeface="Helvetica Light"/>
          <a:ea typeface="+mj-ea"/>
          <a:cs typeface="Helvetica Light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b="0" i="0" kern="1200">
          <a:solidFill>
            <a:schemeClr val="tx1"/>
          </a:solidFill>
          <a:latin typeface="Helvetica Light"/>
          <a:ea typeface="+mn-ea"/>
          <a:cs typeface="Helvetica Light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b="0" i="0" kern="1200">
          <a:solidFill>
            <a:schemeClr val="tx1"/>
          </a:solidFill>
          <a:latin typeface="Helvetica Light"/>
          <a:ea typeface="+mn-ea"/>
          <a:cs typeface="Helvetica Light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b="0" i="0" kern="1200">
          <a:solidFill>
            <a:schemeClr val="tx1"/>
          </a:solidFill>
          <a:latin typeface="Helvetica Light"/>
          <a:ea typeface="+mn-ea"/>
          <a:cs typeface="Helvetica Light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b="0" i="0" kern="1200">
          <a:solidFill>
            <a:schemeClr val="tx1"/>
          </a:solidFill>
          <a:latin typeface="Helvetica Light"/>
          <a:ea typeface="+mn-ea"/>
          <a:cs typeface="Helvetica Light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b="0" i="0" kern="1200" baseline="0">
          <a:solidFill>
            <a:schemeClr val="tx1"/>
          </a:solidFill>
          <a:latin typeface="Helvetica Light"/>
          <a:ea typeface="+mn-ea"/>
          <a:cs typeface="Helvetica Light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 </a:t>
            </a:r>
            <a:r>
              <a:rPr lang="en-US" dirty="0" err="1" smtClean="0"/>
              <a:t>vs</a:t>
            </a:r>
            <a:r>
              <a:rPr lang="en-US" dirty="0" smtClean="0"/>
              <a:t> sample no.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0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3" t="3896" r="6752" b="5027"/>
          <a:stretch/>
        </p:blipFill>
        <p:spPr>
          <a:xfrm>
            <a:off x="188830" y="1734115"/>
            <a:ext cx="8847666" cy="500725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B</a:t>
            </a:r>
            <a:r>
              <a:rPr lang="en-GB" sz="3200" dirty="0" smtClean="0"/>
              <a:t>Y Mover Scan - </a:t>
            </a:r>
            <a:r>
              <a:rPr lang="hr-HR" sz="3200" dirty="0"/>
              <a:t>jitRun26_0dB_030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6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4" t="3639" r="7573" b="4988"/>
          <a:stretch/>
        </p:blipFill>
        <p:spPr>
          <a:xfrm>
            <a:off x="286154" y="1700808"/>
            <a:ext cx="8678334" cy="502355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C</a:t>
            </a:r>
            <a:r>
              <a:rPr lang="en-GB" sz="3200" dirty="0" smtClean="0"/>
              <a:t>Y Mover Scan - </a:t>
            </a:r>
            <a:r>
              <a:rPr lang="hr-HR" sz="3200" dirty="0"/>
              <a:t>jitRun26_0dB_030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99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6" y="1870756"/>
            <a:ext cx="8823010" cy="470795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AY Mover </a:t>
            </a:r>
            <a:r>
              <a:rPr lang="en-GB" sz="3200" dirty="0"/>
              <a:t>Scan - </a:t>
            </a:r>
            <a:r>
              <a:rPr lang="en-GB" sz="3200" dirty="0" smtClean="0"/>
              <a:t>IPB_0dB_recheck_cal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0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6" y="1870756"/>
            <a:ext cx="8823009" cy="470795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B</a:t>
            </a:r>
            <a:r>
              <a:rPr lang="en-GB" sz="3200" dirty="0" smtClean="0"/>
              <a:t>Y Mover </a:t>
            </a:r>
            <a:r>
              <a:rPr lang="en-GB" sz="3200" dirty="0"/>
              <a:t>Scan - </a:t>
            </a:r>
            <a:r>
              <a:rPr lang="en-GB" sz="3200" dirty="0" smtClean="0"/>
              <a:t>IPB_0dB_recheck_cal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017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6" y="1870756"/>
            <a:ext cx="8823009" cy="470795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C</a:t>
            </a:r>
            <a:r>
              <a:rPr lang="en-GB" sz="3200" dirty="0" smtClean="0"/>
              <a:t>Y Mover </a:t>
            </a:r>
            <a:r>
              <a:rPr lang="en-GB" sz="3200" dirty="0"/>
              <a:t>Scan - </a:t>
            </a:r>
            <a:r>
              <a:rPr lang="en-GB" sz="3200" dirty="0" smtClean="0"/>
              <a:t>IPC_0dB_recheck_cal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07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</p:spPr>
        <p:txBody>
          <a:bodyPr/>
          <a:lstStyle/>
          <a:p>
            <a:r>
              <a:rPr lang="en-US" dirty="0" smtClean="0"/>
              <a:t>3BPM res – </a:t>
            </a:r>
            <a:r>
              <a:rPr lang="hr-HR" dirty="0" smtClean="0"/>
              <a:t>jitRun26_0dB_030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2019300"/>
            <a:ext cx="7560840" cy="162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End of the final shift</a:t>
            </a:r>
          </a:p>
          <a:p>
            <a:r>
              <a:rPr lang="en-US" sz="1800" dirty="0" smtClean="0"/>
              <a:t>High-beta optics</a:t>
            </a:r>
          </a:p>
          <a:p>
            <a:r>
              <a:rPr lang="en-US" sz="1800" dirty="0" smtClean="0"/>
              <a:t>Charge 0.3 x 10</a:t>
            </a:r>
            <a:r>
              <a:rPr lang="en-US" sz="1800" baseline="30000" dirty="0" smtClean="0"/>
              <a:t>10</a:t>
            </a:r>
            <a:endParaRPr lang="en-US" sz="1800" dirty="0" smtClean="0"/>
          </a:p>
          <a:p>
            <a:r>
              <a:rPr lang="en-US" sz="1800" dirty="0" smtClean="0"/>
              <a:t>C-band filters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7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" r="6392"/>
          <a:stretch/>
        </p:blipFill>
        <p:spPr>
          <a:xfrm>
            <a:off x="529209" y="2780928"/>
            <a:ext cx="8147247" cy="378369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Resolution </a:t>
            </a:r>
            <a:r>
              <a:rPr lang="en-GB" sz="3200" dirty="0" err="1" smtClean="0"/>
              <a:t>vs</a:t>
            </a:r>
            <a:r>
              <a:rPr lang="en-GB" sz="3200" dirty="0" smtClean="0"/>
              <a:t> sample number  - </a:t>
            </a:r>
            <a:r>
              <a:rPr lang="hr-HR" sz="3200" dirty="0"/>
              <a:t>jitRun26_0dB_030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801865"/>
            <a:ext cx="7704856" cy="835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Best geometric: 0.120 +/- 0.004 um at sample number 63</a:t>
            </a:r>
            <a:endParaRPr lang="en-US" sz="1800" dirty="0"/>
          </a:p>
          <a:p>
            <a:pPr marL="0" indent="0">
              <a:buNone/>
            </a:pPr>
            <a:r>
              <a:rPr lang="en-US" sz="1400" dirty="0" smtClean="0"/>
              <a:t>(Outside central region, resolution explodes  and waveform shape at minimum is not visible) </a:t>
            </a:r>
          </a:p>
        </p:txBody>
      </p:sp>
      <p:pic>
        <p:nvPicPr>
          <p:cNvPr id="3" name="Picture 2" descr="jitRun26_0dB_030_ipbpm_150619_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r="7099"/>
          <a:stretch/>
        </p:blipFill>
        <p:spPr>
          <a:xfrm>
            <a:off x="338809" y="2710413"/>
            <a:ext cx="8337647" cy="385420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1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" r="6392"/>
          <a:stretch/>
        </p:blipFill>
        <p:spPr>
          <a:xfrm>
            <a:off x="529209" y="2780928"/>
            <a:ext cx="8147247" cy="378369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Resolution </a:t>
            </a:r>
            <a:r>
              <a:rPr lang="en-GB" sz="3200" dirty="0" err="1" smtClean="0"/>
              <a:t>vs</a:t>
            </a:r>
            <a:r>
              <a:rPr lang="en-GB" sz="3200" dirty="0" smtClean="0"/>
              <a:t> sample number  - </a:t>
            </a:r>
            <a:r>
              <a:rPr lang="hr-HR" sz="3200" dirty="0"/>
              <a:t>jitRun26_0dB_030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801865"/>
            <a:ext cx="7704856" cy="835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Best geometric: 0.120 +/- 0.004 um at sample number 63</a:t>
            </a:r>
            <a:endParaRPr lang="en-US" sz="1800" dirty="0"/>
          </a:p>
          <a:p>
            <a:pPr marL="0" indent="0">
              <a:buNone/>
            </a:pPr>
            <a:r>
              <a:rPr lang="en-US" sz="1400" dirty="0" smtClean="0"/>
              <a:t>(Plotted region around minimum resolution)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97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3BPM res – resol_0dB_8_FB_off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2019300"/>
            <a:ext cx="7560840" cy="162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December 2014</a:t>
            </a:r>
          </a:p>
          <a:p>
            <a:r>
              <a:rPr lang="en-US" sz="1800" dirty="0" smtClean="0"/>
              <a:t>High-beta optics</a:t>
            </a:r>
          </a:p>
          <a:p>
            <a:r>
              <a:rPr lang="en-US" sz="1800" dirty="0" smtClean="0"/>
              <a:t>Charge 0.4 x 10</a:t>
            </a:r>
            <a:r>
              <a:rPr lang="en-US" sz="1800" baseline="30000" dirty="0" smtClean="0"/>
              <a:t>10</a:t>
            </a:r>
          </a:p>
          <a:p>
            <a:r>
              <a:rPr lang="en-US" sz="1800" dirty="0" smtClean="0"/>
              <a:t>714 MHz BPF on second stage electronics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5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Resolution </a:t>
            </a:r>
            <a:r>
              <a:rPr lang="en-GB" sz="3200" dirty="0" err="1" smtClean="0"/>
              <a:t>vs</a:t>
            </a:r>
            <a:r>
              <a:rPr lang="en-GB" sz="3200" dirty="0" smtClean="0"/>
              <a:t> sample number  - </a:t>
            </a:r>
            <a:r>
              <a:rPr lang="en-GB" sz="3200" dirty="0"/>
              <a:t>resol_0dB_8_FB_off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801865"/>
            <a:ext cx="7704856" cy="835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Best geometric</a:t>
            </a:r>
            <a:r>
              <a:rPr lang="en-US" sz="1800" dirty="0"/>
              <a:t>: 0.051 +/- </a:t>
            </a:r>
            <a:r>
              <a:rPr lang="en-US" sz="1800" dirty="0" smtClean="0"/>
              <a:t>0.001 um at sample number 61</a:t>
            </a:r>
            <a:endParaRPr lang="en-US" sz="1800" dirty="0"/>
          </a:p>
          <a:p>
            <a:pPr marL="0" indent="0">
              <a:buNone/>
            </a:pPr>
            <a:r>
              <a:rPr lang="en-US" sz="1400" dirty="0"/>
              <a:t>(Outside central region, resolution explodes  and waveform shape at minimum is not visible)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9" y="2870298"/>
            <a:ext cx="8337647" cy="353443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00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Resolution </a:t>
            </a:r>
            <a:r>
              <a:rPr lang="en-GB" sz="3200" dirty="0" err="1" smtClean="0"/>
              <a:t>vs</a:t>
            </a:r>
            <a:r>
              <a:rPr lang="en-GB" sz="3200" dirty="0" smtClean="0"/>
              <a:t> sample number  - </a:t>
            </a:r>
            <a:r>
              <a:rPr lang="en-GB" sz="3200" dirty="0"/>
              <a:t>resol_0dB_8_FB_off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801865"/>
            <a:ext cx="7704856" cy="835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Best geometric</a:t>
            </a:r>
            <a:r>
              <a:rPr lang="en-US" sz="1800" dirty="0"/>
              <a:t>: 0.051 +/- </a:t>
            </a:r>
            <a:r>
              <a:rPr lang="en-US" sz="1800" dirty="0" smtClean="0"/>
              <a:t>0.001 um at sample number 61</a:t>
            </a:r>
            <a:endParaRPr lang="en-US" sz="1800" dirty="0"/>
          </a:p>
          <a:p>
            <a:pPr marL="0" indent="0">
              <a:buNone/>
            </a:pPr>
            <a:r>
              <a:rPr lang="en-US" sz="1400" dirty="0"/>
              <a:t>(Plotted region around minimum resolution)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9" y="2870298"/>
            <a:ext cx="8337646" cy="353443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94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Waveforms and calibrations for two data sets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87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Monday, 20 July 2015</a:t>
            </a:r>
            <a:endParaRPr lang="en-US" dirty="0"/>
          </a:p>
        </p:txBody>
      </p:sp>
      <p:pic>
        <p:nvPicPr>
          <p:cNvPr id="7" name="Picture 6" descr="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4" t="4054" r="6947" b="4544"/>
          <a:stretch/>
        </p:blipFill>
        <p:spPr>
          <a:xfrm>
            <a:off x="213486" y="1700808"/>
            <a:ext cx="8823010" cy="504785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9" y="1028700"/>
            <a:ext cx="8363270" cy="49922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AY Mover Scan - </a:t>
            </a:r>
            <a:r>
              <a:rPr lang="hr-HR" sz="3200" dirty="0"/>
              <a:t>jitRun26_0dB_030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08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22865</TotalTime>
  <Words>332</Words>
  <Application>Microsoft Macintosh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Res vs sample no.</vt:lpstr>
      <vt:lpstr>3BPM res – jitRun26_0dB_030</vt:lpstr>
      <vt:lpstr>Resolution vs sample number  - jitRun26_0dB_030</vt:lpstr>
      <vt:lpstr>Resolution vs sample number  - jitRun26_0dB_030</vt:lpstr>
      <vt:lpstr>3BPM res – resol_0dB_8_FB_off</vt:lpstr>
      <vt:lpstr>Resolution vs sample number  - resol_0dB_8_FB_off</vt:lpstr>
      <vt:lpstr>Resolution vs sample number  - resol_0dB_8_FB_off</vt:lpstr>
      <vt:lpstr>appendix</vt:lpstr>
      <vt:lpstr>AY Mover Scan - jitRun26_0dB_030</vt:lpstr>
      <vt:lpstr>BY Mover Scan - jitRun26_0dB_030</vt:lpstr>
      <vt:lpstr>CY Mover Scan - jitRun26_0dB_030</vt:lpstr>
      <vt:lpstr>AY Mover Scan - IPB_0dB_recheck_cal</vt:lpstr>
      <vt:lpstr>BY Mover Scan - IPB_0dB_recheck_cal</vt:lpstr>
      <vt:lpstr>CY Mover Scan - IPC_0dB_recheck_cal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454</cp:revision>
  <dcterms:created xsi:type="dcterms:W3CDTF">2015-03-10T13:54:04Z</dcterms:created>
  <dcterms:modified xsi:type="dcterms:W3CDTF">2015-07-20T08:55:06Z</dcterms:modified>
</cp:coreProperties>
</file>