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 id="2147483674" r:id="rId3"/>
  </p:sldMasterIdLst>
  <p:sldIdLst>
    <p:sldId id="256" r:id="rId4"/>
    <p:sldId id="257" r:id="rId5"/>
    <p:sldId id="261" r:id="rId6"/>
    <p:sldId id="262" r:id="rId7"/>
    <p:sldId id="268" r:id="rId8"/>
    <p:sldId id="269" r:id="rId9"/>
    <p:sldId id="270" r:id="rId10"/>
    <p:sldId id="271" r:id="rId11"/>
    <p:sldId id="272" r:id="rId12"/>
    <p:sldId id="267" r:id="rId13"/>
    <p:sldId id="273" r:id="rId14"/>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3" d="100"/>
          <a:sy n="103" d="100"/>
        </p:scale>
        <p:origin x="-112" y="-3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DDE3E9-5120-C944-A251-F9E603353F2A}" type="doc">
      <dgm:prSet loTypeId="urn:microsoft.com/office/officeart/2008/layout/NameandTitleOrganizationalChart" loCatId="" qsTypeId="urn:microsoft.com/office/officeart/2005/8/quickstyle/3D2" qsCatId="3D" csTypeId="urn:microsoft.com/office/officeart/2005/8/colors/accent1_2" csCatId="accent1" phldr="1"/>
      <dgm:spPr/>
      <dgm:t>
        <a:bodyPr/>
        <a:lstStyle/>
        <a:p>
          <a:endParaRPr kumimoji="1" lang="ja-JP" altLang="en-US"/>
        </a:p>
      </dgm:t>
    </dgm:pt>
    <dgm:pt modelId="{8AC47649-CDA7-FB42-BCC3-44B8E0DBA879}" type="pres">
      <dgm:prSet presAssocID="{17DDE3E9-5120-C944-A251-F9E603353F2A}" presName="hierChild1" presStyleCnt="0">
        <dgm:presLayoutVars>
          <dgm:orgChart val="1"/>
          <dgm:chPref val="1"/>
          <dgm:dir/>
          <dgm:animOne val="branch"/>
          <dgm:animLvl val="lvl"/>
          <dgm:resizeHandles/>
        </dgm:presLayoutVars>
      </dgm:prSet>
      <dgm:spPr/>
      <dgm:t>
        <a:bodyPr/>
        <a:lstStyle/>
        <a:p>
          <a:endParaRPr kumimoji="1" lang="ja-JP" altLang="en-US"/>
        </a:p>
      </dgm:t>
    </dgm:pt>
  </dgm:ptLst>
  <dgm:cxnLst>
    <dgm:cxn modelId="{2B0E5CC1-2749-5C4D-A5A8-4C13ABD7E27E}" type="presOf" srcId="{17DDE3E9-5120-C944-A251-F9E603353F2A}" destId="{8AC47649-CDA7-FB42-BCC3-44B8E0DBA879}" srcOrd="0" destOrd="0" presId="urn:microsoft.com/office/officeart/2008/layout/NameandTitleOrganizational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emf"/></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EDFE8A40-F877-1A46-AC13-65274F1E01DB}" type="datetimeFigureOut">
              <a:rPr kumimoji="1" lang="ja-JP" altLang="en-US" smtClean="0"/>
              <a:t>15/07/21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B1236B0-070F-FC49-92C2-4A8930022259}" type="slidenum">
              <a:rPr kumimoji="1" lang="ja-JP" altLang="en-US" smtClean="0"/>
              <a:t>‹#›</a:t>
            </a:fld>
            <a:endParaRPr kumimoji="1" lang="ja-JP" altLang="en-US"/>
          </a:p>
        </p:txBody>
      </p:sp>
    </p:spTree>
    <p:extLst>
      <p:ext uri="{BB962C8B-B14F-4D97-AF65-F5344CB8AC3E}">
        <p14:creationId xmlns:p14="http://schemas.microsoft.com/office/powerpoint/2010/main" val="3301487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DFE8A40-F877-1A46-AC13-65274F1E01DB}" type="datetimeFigureOut">
              <a:rPr kumimoji="1" lang="ja-JP" altLang="en-US" smtClean="0"/>
              <a:t>15/07/21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B1236B0-070F-FC49-92C2-4A8930022259}" type="slidenum">
              <a:rPr kumimoji="1" lang="ja-JP" altLang="en-US" smtClean="0"/>
              <a:t>‹#›</a:t>
            </a:fld>
            <a:endParaRPr kumimoji="1" lang="ja-JP" altLang="en-US"/>
          </a:p>
        </p:txBody>
      </p:sp>
    </p:spTree>
    <p:extLst>
      <p:ext uri="{BB962C8B-B14F-4D97-AF65-F5344CB8AC3E}">
        <p14:creationId xmlns:p14="http://schemas.microsoft.com/office/powerpoint/2010/main" val="959071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DFE8A40-F877-1A46-AC13-65274F1E01DB}" type="datetimeFigureOut">
              <a:rPr kumimoji="1" lang="ja-JP" altLang="en-US" smtClean="0"/>
              <a:t>15/07/21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B1236B0-070F-FC49-92C2-4A8930022259}" type="slidenum">
              <a:rPr kumimoji="1" lang="ja-JP" altLang="en-US" smtClean="0"/>
              <a:t>‹#›</a:t>
            </a:fld>
            <a:endParaRPr kumimoji="1" lang="ja-JP" altLang="en-US"/>
          </a:p>
        </p:txBody>
      </p:sp>
    </p:spTree>
    <p:extLst>
      <p:ext uri="{BB962C8B-B14F-4D97-AF65-F5344CB8AC3E}">
        <p14:creationId xmlns:p14="http://schemas.microsoft.com/office/powerpoint/2010/main" val="531234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1277" y="2626302"/>
            <a:ext cx="7481455" cy="1752600"/>
          </a:xfrm>
          <a:prstGeom prst="rect">
            <a:avLst/>
          </a:prstGeom>
        </p:spPr>
        <p:txBody>
          <a:bodyPr lIns="0" tIns="0" rIns="0" bIns="0">
            <a:normAutofit/>
          </a:bodyPr>
          <a:lstStyle>
            <a:lvl1pPr marL="0" indent="0" algn="l">
              <a:buNone/>
              <a:defRPr sz="2900" b="1">
                <a:solidFill>
                  <a:schemeClr val="tx1">
                    <a:tint val="75000"/>
                  </a:schemeClr>
                </a:solidFill>
                <a:latin typeface="+mn-lt"/>
                <a:cs typeface="Arial"/>
              </a:defRPr>
            </a:lvl1pPr>
            <a:lvl2pPr marL="456971" indent="0" algn="ctr">
              <a:buNone/>
              <a:defRPr>
                <a:solidFill>
                  <a:schemeClr val="tx1">
                    <a:tint val="75000"/>
                  </a:schemeClr>
                </a:solidFill>
              </a:defRPr>
            </a:lvl2pPr>
            <a:lvl3pPr marL="913945" indent="0" algn="ctr">
              <a:buNone/>
              <a:defRPr>
                <a:solidFill>
                  <a:schemeClr val="tx1">
                    <a:tint val="75000"/>
                  </a:schemeClr>
                </a:solidFill>
              </a:defRPr>
            </a:lvl3pPr>
            <a:lvl4pPr marL="1370915" indent="0" algn="ctr">
              <a:buNone/>
              <a:defRPr>
                <a:solidFill>
                  <a:schemeClr val="tx1">
                    <a:tint val="75000"/>
                  </a:schemeClr>
                </a:solidFill>
              </a:defRPr>
            </a:lvl4pPr>
            <a:lvl5pPr marL="1827885" indent="0" algn="ctr">
              <a:buNone/>
              <a:defRPr>
                <a:solidFill>
                  <a:schemeClr val="tx1">
                    <a:tint val="75000"/>
                  </a:schemeClr>
                </a:solidFill>
              </a:defRPr>
            </a:lvl5pPr>
            <a:lvl6pPr marL="2284855" indent="0" algn="ctr">
              <a:buNone/>
              <a:defRPr>
                <a:solidFill>
                  <a:schemeClr val="tx1">
                    <a:tint val="75000"/>
                  </a:schemeClr>
                </a:solidFill>
              </a:defRPr>
            </a:lvl6pPr>
            <a:lvl7pPr marL="2741829" indent="0" algn="ctr">
              <a:buNone/>
              <a:defRPr>
                <a:solidFill>
                  <a:schemeClr val="tx1">
                    <a:tint val="75000"/>
                  </a:schemeClr>
                </a:solidFill>
              </a:defRPr>
            </a:lvl7pPr>
            <a:lvl8pPr marL="3198800" indent="0" algn="ctr">
              <a:buNone/>
              <a:defRPr>
                <a:solidFill>
                  <a:schemeClr val="tx1">
                    <a:tint val="75000"/>
                  </a:schemeClr>
                </a:solidFill>
              </a:defRPr>
            </a:lvl8pPr>
            <a:lvl9pPr marL="3655771" indent="0" algn="ctr">
              <a:buNone/>
              <a:defRPr>
                <a:solidFill>
                  <a:schemeClr val="tx1">
                    <a:tint val="75000"/>
                  </a:schemeClr>
                </a:solidFill>
              </a:defRPr>
            </a:lvl9pPr>
          </a:lstStyle>
          <a:p>
            <a:r>
              <a:rPr lang="en-US" dirty="0" smtClean="0"/>
              <a:t>Click to edit Master subtitle style</a:t>
            </a:r>
            <a:endParaRPr lang="en-US" dirty="0"/>
          </a:p>
        </p:txBody>
      </p:sp>
      <p:sp>
        <p:nvSpPr>
          <p:cNvPr id="9" name="Slide Number Placeholder 5"/>
          <p:cNvSpPr>
            <a:spLocks noGrp="1"/>
          </p:cNvSpPr>
          <p:nvPr>
            <p:ph type="sldNum" sz="quarter" idx="4"/>
          </p:nvPr>
        </p:nvSpPr>
        <p:spPr>
          <a:xfrm>
            <a:off x="6797831" y="6362911"/>
            <a:ext cx="2133600" cy="365125"/>
          </a:xfrm>
          <a:prstGeom prst="rect">
            <a:avLst/>
          </a:prstGeom>
        </p:spPr>
        <p:txBody>
          <a:bodyPr vert="horz" lIns="0" tIns="0" rIns="0" bIns="0" rtlCol="0" anchor="ctr"/>
          <a:lstStyle>
            <a:lvl1pPr algn="r">
              <a:defRPr sz="1000">
                <a:solidFill>
                  <a:srgbClr val="7F7F7F"/>
                </a:solidFill>
                <a:latin typeface="Arial"/>
                <a:cs typeface="Arial"/>
              </a:defRPr>
            </a:lvl1pPr>
          </a:lstStyle>
          <a:p>
            <a:fld id="{AAB6FA28-7AEC-3F43-9C2D-3DB969CFEC6A}" type="slidenum">
              <a:rPr lang="en-US" smtClean="0"/>
              <a:pPr/>
              <a:t>‹#›</a:t>
            </a:fld>
            <a:endParaRPr lang="en-US" dirty="0"/>
          </a:p>
        </p:txBody>
      </p:sp>
      <p:sp>
        <p:nvSpPr>
          <p:cNvPr id="11" name="Date Placeholder 3"/>
          <p:cNvSpPr>
            <a:spLocks noGrp="1"/>
          </p:cNvSpPr>
          <p:nvPr>
            <p:ph type="dt" sz="half" idx="2"/>
          </p:nvPr>
        </p:nvSpPr>
        <p:spPr>
          <a:xfrm>
            <a:off x="244817" y="6362911"/>
            <a:ext cx="2331858" cy="365125"/>
          </a:xfrm>
          <a:prstGeom prst="rect">
            <a:avLst/>
          </a:prstGeom>
        </p:spPr>
        <p:txBody>
          <a:bodyPr vert="horz" lIns="0" tIns="0" rIns="0" bIns="0" rtlCol="0" anchor="ctr"/>
          <a:lstStyle>
            <a:lvl1pPr algn="l">
              <a:defRPr sz="1000">
                <a:solidFill>
                  <a:srgbClr val="7F7F7F"/>
                </a:solidFill>
                <a:latin typeface="Arial"/>
                <a:cs typeface="Arial"/>
              </a:defRPr>
            </a:lvl1pPr>
          </a:lstStyle>
          <a:p>
            <a:r>
              <a:rPr lang="en-US" smtClean="0"/>
              <a:t>15/07/17</a:t>
            </a:r>
            <a:endParaRPr lang="en-US" dirty="0"/>
          </a:p>
        </p:txBody>
      </p:sp>
      <p:sp>
        <p:nvSpPr>
          <p:cNvPr id="12" name="Footer Placeholder 4"/>
          <p:cNvSpPr>
            <a:spLocks noGrp="1"/>
          </p:cNvSpPr>
          <p:nvPr>
            <p:ph type="ftr" sz="quarter" idx="3"/>
          </p:nvPr>
        </p:nvSpPr>
        <p:spPr>
          <a:xfrm>
            <a:off x="3951246" y="6362911"/>
            <a:ext cx="1639455" cy="365125"/>
          </a:xfrm>
          <a:prstGeom prst="rect">
            <a:avLst/>
          </a:prstGeom>
        </p:spPr>
        <p:txBody>
          <a:bodyPr vert="horz" lIns="0" tIns="0" rIns="0" bIns="0" rtlCol="0" anchor="ctr"/>
          <a:lstStyle>
            <a:lvl1pPr algn="l">
              <a:defRPr sz="1000">
                <a:solidFill>
                  <a:srgbClr val="7F7F7F"/>
                </a:solidFill>
                <a:latin typeface="Arial"/>
                <a:cs typeface="Arial"/>
              </a:defRPr>
            </a:lvl1pPr>
          </a:lstStyle>
          <a:p>
            <a:r>
              <a:rPr lang="en-US" smtClean="0"/>
              <a:t>ILC Progress after TDR</a:t>
            </a:r>
            <a:endParaRPr lang="en-US" dirty="0"/>
          </a:p>
        </p:txBody>
      </p:sp>
    </p:spTree>
    <p:extLst>
      <p:ext uri="{BB962C8B-B14F-4D97-AF65-F5344CB8AC3E}">
        <p14:creationId xmlns:p14="http://schemas.microsoft.com/office/powerpoint/2010/main" val="23792397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93405" y="1443550"/>
            <a:ext cx="8177747" cy="4659556"/>
          </a:xfrm>
          <a:prstGeom prst="rect">
            <a:avLst/>
          </a:prstGeom>
        </p:spPr>
        <p:txBody>
          <a:bodyPr lIns="0" rIns="0"/>
          <a:lstStyle>
            <a:lvl2pPr marL="415428" indent="-415428">
              <a:defRPr sz="2200">
                <a:latin typeface="+mj-lt"/>
                <a:cs typeface="Arial"/>
              </a:defRPr>
            </a:lvl2pPr>
            <a:lvl3pPr marL="731327" indent="-315900">
              <a:defRPr sz="1800">
                <a:latin typeface="+mj-lt"/>
                <a:cs typeface="Arial"/>
              </a:defRPr>
            </a:lvl3pPr>
            <a:lvl4pPr marL="1038572" indent="-307247">
              <a:buFont typeface="Lucida Grande"/>
              <a:buChar char="‒"/>
              <a:defRPr sz="1600">
                <a:latin typeface="+mj-lt"/>
                <a:cs typeface="Arial"/>
              </a:defRPr>
            </a:lvl4pPr>
            <a:lvl5pPr marL="1246284" indent="-207716">
              <a:defRPr sz="1600">
                <a:latin typeface="+mj-lt"/>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4"/>
          </p:nvPr>
        </p:nvSpPr>
        <p:spPr>
          <a:xfrm>
            <a:off x="6861790" y="6383758"/>
            <a:ext cx="2133600" cy="365125"/>
          </a:xfrm>
          <a:prstGeom prst="rect">
            <a:avLst/>
          </a:prstGeom>
        </p:spPr>
        <p:txBody>
          <a:bodyPr vert="horz" lIns="0" tIns="0" rIns="0" bIns="0" rtlCol="0" anchor="ctr"/>
          <a:lstStyle>
            <a:lvl1pPr algn="l">
              <a:defRPr sz="1000">
                <a:solidFill>
                  <a:srgbClr val="7F7F7F"/>
                </a:solidFill>
                <a:latin typeface="+mn-lt"/>
                <a:cs typeface="Arial"/>
              </a:defRPr>
            </a:lvl1pPr>
          </a:lstStyle>
          <a:p>
            <a:pPr algn="r"/>
            <a:fld id="{AAB6FA28-7AEC-3F43-9C2D-3DB969CFEC6A}" type="slidenum">
              <a:rPr lang="en-US" smtClean="0">
                <a:latin typeface="Calibri"/>
              </a:rPr>
              <a:pPr algn="r"/>
              <a:t>‹#›</a:t>
            </a:fld>
            <a:endParaRPr lang="en-US" dirty="0">
              <a:latin typeface="Calibri"/>
            </a:endParaRPr>
          </a:p>
        </p:txBody>
      </p:sp>
      <p:sp>
        <p:nvSpPr>
          <p:cNvPr id="11" name="Title 1"/>
          <p:cNvSpPr>
            <a:spLocks noGrp="1"/>
          </p:cNvSpPr>
          <p:nvPr>
            <p:ph type="title"/>
          </p:nvPr>
        </p:nvSpPr>
        <p:spPr>
          <a:xfrm>
            <a:off x="831277" y="773550"/>
            <a:ext cx="7481455" cy="500303"/>
          </a:xfrm>
          <a:prstGeom prst="rect">
            <a:avLst/>
          </a:prstGeom>
        </p:spPr>
        <p:txBody>
          <a:bodyPr vert="horz" lIns="0" tIns="0" rIns="0" bIns="0"/>
          <a:lstStyle>
            <a:lvl1pPr algn="l">
              <a:defRPr sz="2700" b="1">
                <a:latin typeface="+mj-lt"/>
                <a:cs typeface="Arial"/>
              </a:defRPr>
            </a:lvl1pPr>
          </a:lstStyle>
          <a:p>
            <a:r>
              <a:rPr lang="en-US" dirty="0" smtClean="0"/>
              <a:t>Click to edit Master title style</a:t>
            </a:r>
            <a:endParaRPr lang="en-US" dirty="0"/>
          </a:p>
        </p:txBody>
      </p:sp>
      <p:sp>
        <p:nvSpPr>
          <p:cNvPr id="13" name="Date Placeholder 3"/>
          <p:cNvSpPr>
            <a:spLocks noGrp="1"/>
          </p:cNvSpPr>
          <p:nvPr>
            <p:ph type="dt" sz="half" idx="2"/>
          </p:nvPr>
        </p:nvSpPr>
        <p:spPr>
          <a:xfrm>
            <a:off x="208270" y="6383758"/>
            <a:ext cx="2103428" cy="365125"/>
          </a:xfrm>
          <a:prstGeom prst="rect">
            <a:avLst/>
          </a:prstGeom>
        </p:spPr>
        <p:txBody>
          <a:bodyPr vert="horz" lIns="0" tIns="0" rIns="0" bIns="0" rtlCol="0" anchor="ctr"/>
          <a:lstStyle>
            <a:lvl1pPr algn="l">
              <a:defRPr sz="1000">
                <a:solidFill>
                  <a:srgbClr val="7F7F7F"/>
                </a:solidFill>
                <a:latin typeface="+mn-lt"/>
                <a:cs typeface="Arial"/>
              </a:defRPr>
            </a:lvl1pPr>
          </a:lstStyle>
          <a:p>
            <a:r>
              <a:rPr lang="en-US" smtClean="0">
                <a:latin typeface="Calibri"/>
              </a:rPr>
              <a:t>15/07/17</a:t>
            </a:r>
            <a:endParaRPr lang="en-US" dirty="0">
              <a:latin typeface="Calibri"/>
            </a:endParaRPr>
          </a:p>
        </p:txBody>
      </p:sp>
      <p:sp>
        <p:nvSpPr>
          <p:cNvPr id="14" name="Footer Placeholder 4"/>
          <p:cNvSpPr>
            <a:spLocks noGrp="1"/>
          </p:cNvSpPr>
          <p:nvPr>
            <p:ph type="ftr" sz="quarter" idx="3"/>
          </p:nvPr>
        </p:nvSpPr>
        <p:spPr>
          <a:xfrm>
            <a:off x="3726722" y="6383758"/>
            <a:ext cx="1639455" cy="365125"/>
          </a:xfrm>
          <a:prstGeom prst="rect">
            <a:avLst/>
          </a:prstGeom>
        </p:spPr>
        <p:txBody>
          <a:bodyPr vert="horz" lIns="0" tIns="0" rIns="0" bIns="0" rtlCol="0" anchor="ctr"/>
          <a:lstStyle>
            <a:lvl1pPr algn="l">
              <a:defRPr sz="1000">
                <a:solidFill>
                  <a:srgbClr val="7F7F7F"/>
                </a:solidFill>
                <a:latin typeface="+mn-lt"/>
                <a:cs typeface="Arial"/>
              </a:defRPr>
            </a:lvl1pPr>
          </a:lstStyle>
          <a:p>
            <a:r>
              <a:rPr lang="en-US" smtClean="0">
                <a:latin typeface="Calibri"/>
              </a:rPr>
              <a:t>ILC Progress after TDR</a:t>
            </a:r>
            <a:endParaRPr lang="en-US" dirty="0">
              <a:latin typeface="Calibri"/>
            </a:endParaRPr>
          </a:p>
        </p:txBody>
      </p:sp>
    </p:spTree>
    <p:extLst>
      <p:ext uri="{BB962C8B-B14F-4D97-AF65-F5344CB8AC3E}">
        <p14:creationId xmlns:p14="http://schemas.microsoft.com/office/powerpoint/2010/main" val="184669901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275" y="2906717"/>
            <a:ext cx="7516091" cy="1500187"/>
          </a:xfrm>
          <a:prstGeom prst="rect">
            <a:avLst/>
          </a:prstGeom>
        </p:spPr>
        <p:txBody>
          <a:bodyPr lIns="0" rIns="0" anchor="b">
            <a:normAutofit/>
          </a:bodyPr>
          <a:lstStyle>
            <a:lvl1pPr marL="0" indent="0">
              <a:buNone/>
              <a:defRPr sz="2200">
                <a:solidFill>
                  <a:schemeClr val="tx1">
                    <a:tint val="75000"/>
                  </a:schemeClr>
                </a:solidFill>
                <a:latin typeface="Arial"/>
                <a:cs typeface="Arial"/>
              </a:defRPr>
            </a:lvl1pPr>
            <a:lvl2pPr marL="456971" indent="0">
              <a:buNone/>
              <a:defRPr sz="1800">
                <a:solidFill>
                  <a:schemeClr val="tx1">
                    <a:tint val="75000"/>
                  </a:schemeClr>
                </a:solidFill>
              </a:defRPr>
            </a:lvl2pPr>
            <a:lvl3pPr marL="913945" indent="0">
              <a:buNone/>
              <a:defRPr sz="1600">
                <a:solidFill>
                  <a:schemeClr val="tx1">
                    <a:tint val="75000"/>
                  </a:schemeClr>
                </a:solidFill>
              </a:defRPr>
            </a:lvl3pPr>
            <a:lvl4pPr marL="1370915" indent="0">
              <a:buNone/>
              <a:defRPr sz="1400">
                <a:solidFill>
                  <a:schemeClr val="tx1">
                    <a:tint val="75000"/>
                  </a:schemeClr>
                </a:solidFill>
              </a:defRPr>
            </a:lvl4pPr>
            <a:lvl5pPr marL="1827885" indent="0">
              <a:buNone/>
              <a:defRPr sz="1400">
                <a:solidFill>
                  <a:schemeClr val="tx1">
                    <a:tint val="75000"/>
                  </a:schemeClr>
                </a:solidFill>
              </a:defRPr>
            </a:lvl5pPr>
            <a:lvl6pPr marL="2284855" indent="0">
              <a:buNone/>
              <a:defRPr sz="1400">
                <a:solidFill>
                  <a:schemeClr val="tx1">
                    <a:tint val="75000"/>
                  </a:schemeClr>
                </a:solidFill>
              </a:defRPr>
            </a:lvl6pPr>
            <a:lvl7pPr marL="2741829" indent="0">
              <a:buNone/>
              <a:defRPr sz="1400">
                <a:solidFill>
                  <a:schemeClr val="tx1">
                    <a:tint val="75000"/>
                  </a:schemeClr>
                </a:solidFill>
              </a:defRPr>
            </a:lvl7pPr>
            <a:lvl8pPr marL="3198800" indent="0">
              <a:buNone/>
              <a:defRPr sz="1400">
                <a:solidFill>
                  <a:schemeClr val="tx1">
                    <a:tint val="75000"/>
                  </a:schemeClr>
                </a:solidFill>
              </a:defRPr>
            </a:lvl8pPr>
            <a:lvl9pPr marL="3655771"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7" name="Title 1"/>
          <p:cNvSpPr>
            <a:spLocks noGrp="1"/>
          </p:cNvSpPr>
          <p:nvPr>
            <p:ph type="title"/>
          </p:nvPr>
        </p:nvSpPr>
        <p:spPr>
          <a:xfrm>
            <a:off x="831277" y="1023698"/>
            <a:ext cx="7481455" cy="1308485"/>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9"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15/07/17</a:t>
            </a:r>
            <a:endParaRPr lang="en-US"/>
          </a:p>
        </p:txBody>
      </p:sp>
      <p:sp>
        <p:nvSpPr>
          <p:cNvPr id="10" name="Footer Placeholder 4"/>
          <p:cNvSpPr>
            <a:spLocks noGrp="1"/>
          </p:cNvSpPr>
          <p:nvPr>
            <p:ph type="ftr" sz="quarter" idx="3"/>
          </p:nvPr>
        </p:nvSpPr>
        <p:spPr>
          <a:xfrm>
            <a:off x="6477004"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ILC Progress after TDR</a:t>
            </a:r>
            <a:endParaRPr lang="en-US"/>
          </a:p>
        </p:txBody>
      </p:sp>
    </p:spTree>
    <p:extLst>
      <p:ext uri="{BB962C8B-B14F-4D97-AF65-F5344CB8AC3E}">
        <p14:creationId xmlns:p14="http://schemas.microsoft.com/office/powerpoint/2010/main" val="101374773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1277" y="1023702"/>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8"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0"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15/07/17</a:t>
            </a:r>
            <a:endParaRPr lang="en-US"/>
          </a:p>
        </p:txBody>
      </p:sp>
      <p:sp>
        <p:nvSpPr>
          <p:cNvPr id="11" name="Footer Placeholder 4"/>
          <p:cNvSpPr>
            <a:spLocks noGrp="1"/>
          </p:cNvSpPr>
          <p:nvPr>
            <p:ph type="ftr" sz="quarter" idx="3"/>
          </p:nvPr>
        </p:nvSpPr>
        <p:spPr>
          <a:xfrm>
            <a:off x="6477004"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ILC Progress after TDR</a:t>
            </a:r>
            <a:endParaRPr lang="en-US"/>
          </a:p>
        </p:txBody>
      </p:sp>
    </p:spTree>
    <p:extLst>
      <p:ext uri="{BB962C8B-B14F-4D97-AF65-F5344CB8AC3E}">
        <p14:creationId xmlns:p14="http://schemas.microsoft.com/office/powerpoint/2010/main" val="19244055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2"/>
          <p:cNvSpPr>
            <a:spLocks noGrp="1"/>
          </p:cNvSpPr>
          <p:nvPr>
            <p:ph idx="13" hasCustomPrompt="1"/>
          </p:nvPr>
        </p:nvSpPr>
        <p:spPr>
          <a:xfrm>
            <a:off x="845127" y="1461823"/>
            <a:ext cx="3574473" cy="4277042"/>
          </a:xfrm>
          <a:prstGeom prst="rect">
            <a:avLst/>
          </a:prstGeom>
        </p:spPr>
        <p:txBody>
          <a:bodyPr lIns="0" rIns="0"/>
          <a:lstStyle>
            <a:lvl2pPr marL="415428" indent="-415428">
              <a:defRPr sz="2200">
                <a:latin typeface="+mj-lt"/>
                <a:cs typeface="Arial"/>
              </a:defRPr>
            </a:lvl2pPr>
            <a:lvl3pPr marL="833743" indent="-310130">
              <a:defRPr sz="1800">
                <a:latin typeface="+mj-lt"/>
                <a:cs typeface="Arial"/>
              </a:defRPr>
            </a:lvl3pPr>
            <a:lvl4pPr marL="1091944" indent="-261086">
              <a:buFont typeface="Lucida Grande"/>
              <a:buChar char="‒"/>
              <a:defRPr sz="1600">
                <a:latin typeface="+mj-lt"/>
                <a:cs typeface="Arial"/>
              </a:defRPr>
            </a:lvl4pPr>
            <a:lvl5pPr marL="1354471" indent="-207716">
              <a:defRPr sz="1600">
                <a:latin typeface="+mj-lt"/>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2"/>
          <p:cNvSpPr>
            <a:spLocks noGrp="1"/>
          </p:cNvSpPr>
          <p:nvPr>
            <p:ph idx="14" hasCustomPrompt="1"/>
          </p:nvPr>
        </p:nvSpPr>
        <p:spPr>
          <a:xfrm>
            <a:off x="4726713" y="1461823"/>
            <a:ext cx="3574473" cy="4277041"/>
          </a:xfrm>
          <a:prstGeom prst="rect">
            <a:avLst/>
          </a:prstGeom>
        </p:spPr>
        <p:txBody>
          <a:bodyPr lIns="0" rIns="0"/>
          <a:lstStyle>
            <a:lvl2pPr marL="415428" indent="-415428">
              <a:defRPr sz="2200">
                <a:latin typeface="+mj-lt"/>
                <a:cs typeface="Arial"/>
              </a:defRPr>
            </a:lvl2pPr>
            <a:lvl3pPr marL="731327" indent="-315900">
              <a:defRPr sz="1800">
                <a:latin typeface="+mj-lt"/>
                <a:cs typeface="Arial"/>
              </a:defRPr>
            </a:lvl3pPr>
            <a:lvl4pPr marL="1038572" indent="-307247">
              <a:buFont typeface="Lucida Grande"/>
              <a:buChar char="‒"/>
              <a:defRPr sz="1600">
                <a:latin typeface="+mj-lt"/>
                <a:cs typeface="Arial"/>
              </a:defRPr>
            </a:lvl4pPr>
            <a:lvl5pPr marL="1246284" indent="-207716" defTabSz="334652">
              <a:defRPr sz="1600">
                <a:latin typeface="+mj-lt"/>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1"/>
          <p:cNvSpPr>
            <a:spLocks noGrp="1"/>
          </p:cNvSpPr>
          <p:nvPr>
            <p:ph type="title"/>
          </p:nvPr>
        </p:nvSpPr>
        <p:spPr>
          <a:xfrm>
            <a:off x="845127" y="773550"/>
            <a:ext cx="7481455" cy="500303"/>
          </a:xfrm>
          <a:prstGeom prst="rect">
            <a:avLst/>
          </a:prstGeom>
        </p:spPr>
        <p:txBody>
          <a:bodyPr vert="horz" lIns="0" tIns="0" rIns="0" bIns="0"/>
          <a:lstStyle>
            <a:lvl1pPr algn="l">
              <a:defRPr sz="2700" b="1">
                <a:latin typeface="+mj-lt"/>
                <a:cs typeface="Arial"/>
              </a:defRPr>
            </a:lvl1pPr>
          </a:lstStyle>
          <a:p>
            <a:r>
              <a:rPr lang="en-US" dirty="0" smtClean="0"/>
              <a:t>Click to edit Master title style</a:t>
            </a:r>
            <a:endParaRPr lang="en-US" dirty="0"/>
          </a:p>
        </p:txBody>
      </p:sp>
      <p:sp>
        <p:nvSpPr>
          <p:cNvPr id="14" name="Slide Number Placeholder 5"/>
          <p:cNvSpPr>
            <a:spLocks noGrp="1"/>
          </p:cNvSpPr>
          <p:nvPr>
            <p:ph type="sldNum" sz="quarter" idx="4"/>
          </p:nvPr>
        </p:nvSpPr>
        <p:spPr>
          <a:xfrm>
            <a:off x="6898339" y="6392894"/>
            <a:ext cx="2133600" cy="365125"/>
          </a:xfrm>
          <a:prstGeom prst="rect">
            <a:avLst/>
          </a:prstGeom>
        </p:spPr>
        <p:txBody>
          <a:bodyPr vert="horz" lIns="0" tIns="0" rIns="0" bIns="0" rtlCol="0" anchor="ctr"/>
          <a:lstStyle>
            <a:lvl1pPr algn="l">
              <a:defRPr sz="1100">
                <a:solidFill>
                  <a:srgbClr val="7F7F7F"/>
                </a:solidFill>
                <a:latin typeface="Arial"/>
                <a:cs typeface="Arial"/>
              </a:defRPr>
            </a:lvl1pPr>
          </a:lstStyle>
          <a:p>
            <a:pPr algn="r"/>
            <a:fld id="{AAB6FA28-7AEC-3F43-9C2D-3DB969CFEC6A}" type="slidenum">
              <a:rPr lang="en-US" smtClean="0"/>
              <a:pPr algn="r"/>
              <a:t>‹#›</a:t>
            </a:fld>
            <a:endParaRPr lang="en-US" dirty="0"/>
          </a:p>
        </p:txBody>
      </p:sp>
      <p:sp>
        <p:nvSpPr>
          <p:cNvPr id="16" name="Date Placeholder 3"/>
          <p:cNvSpPr>
            <a:spLocks noGrp="1"/>
          </p:cNvSpPr>
          <p:nvPr>
            <p:ph type="dt" sz="half" idx="2"/>
          </p:nvPr>
        </p:nvSpPr>
        <p:spPr>
          <a:xfrm>
            <a:off x="235680" y="6399455"/>
            <a:ext cx="2012058" cy="365125"/>
          </a:xfrm>
          <a:prstGeom prst="rect">
            <a:avLst/>
          </a:prstGeom>
        </p:spPr>
        <p:txBody>
          <a:bodyPr vert="horz" lIns="0" tIns="0" rIns="0" bIns="0" rtlCol="0" anchor="ctr"/>
          <a:lstStyle>
            <a:lvl1pPr algn="l">
              <a:defRPr sz="1000">
                <a:solidFill>
                  <a:srgbClr val="7F7F7F"/>
                </a:solidFill>
                <a:latin typeface="+mn-lt"/>
                <a:cs typeface="Arial"/>
              </a:defRPr>
            </a:lvl1pPr>
          </a:lstStyle>
          <a:p>
            <a:r>
              <a:rPr lang="en-US" smtClean="0">
                <a:latin typeface="Calibri"/>
              </a:rPr>
              <a:t>15/07/17</a:t>
            </a:r>
            <a:endParaRPr lang="en-US" dirty="0">
              <a:latin typeface="Calibri"/>
            </a:endParaRPr>
          </a:p>
        </p:txBody>
      </p:sp>
      <p:sp>
        <p:nvSpPr>
          <p:cNvPr id="17" name="Footer Placeholder 4"/>
          <p:cNvSpPr>
            <a:spLocks noGrp="1"/>
          </p:cNvSpPr>
          <p:nvPr>
            <p:ph type="ftr" sz="quarter" idx="3"/>
          </p:nvPr>
        </p:nvSpPr>
        <p:spPr>
          <a:xfrm>
            <a:off x="3870437" y="6392894"/>
            <a:ext cx="1639455" cy="365125"/>
          </a:xfrm>
          <a:prstGeom prst="rect">
            <a:avLst/>
          </a:prstGeom>
        </p:spPr>
        <p:txBody>
          <a:bodyPr vert="horz" lIns="0" tIns="0" rIns="0" bIns="0" rtlCol="0" anchor="ctr"/>
          <a:lstStyle>
            <a:lvl1pPr algn="l">
              <a:defRPr sz="1000">
                <a:solidFill>
                  <a:srgbClr val="7F7F7F"/>
                </a:solidFill>
                <a:latin typeface="Arial"/>
                <a:cs typeface="Arial"/>
              </a:defRPr>
            </a:lvl1pPr>
          </a:lstStyle>
          <a:p>
            <a:r>
              <a:rPr lang="en-US" smtClean="0"/>
              <a:t>ILC Progress after TDR</a:t>
            </a:r>
            <a:endParaRPr lang="en-US" dirty="0"/>
          </a:p>
        </p:txBody>
      </p:sp>
    </p:spTree>
    <p:extLst>
      <p:ext uri="{BB962C8B-B14F-4D97-AF65-F5344CB8AC3E}">
        <p14:creationId xmlns:p14="http://schemas.microsoft.com/office/powerpoint/2010/main" val="358228426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277" y="1699672"/>
            <a:ext cx="3671455" cy="470428"/>
          </a:xfrm>
          <a:prstGeom prst="rect">
            <a:avLst/>
          </a:prstGeom>
        </p:spPr>
        <p:txBody>
          <a:bodyPr lIns="0" tIns="0" rIns="0" bIns="0" anchor="b">
            <a:normAutofit/>
          </a:bodyPr>
          <a:lstStyle>
            <a:lvl1pPr marL="0" indent="0">
              <a:buNone/>
              <a:defRPr sz="1800" b="1">
                <a:latin typeface="Arial"/>
                <a:cs typeface="Arial"/>
              </a:defRPr>
            </a:lvl1pPr>
            <a:lvl2pPr marL="456971" indent="0">
              <a:buNone/>
              <a:defRPr sz="2000" b="1"/>
            </a:lvl2pPr>
            <a:lvl3pPr marL="913945" indent="0">
              <a:buNone/>
              <a:defRPr sz="1800" b="1"/>
            </a:lvl3pPr>
            <a:lvl4pPr marL="1370915" indent="0">
              <a:buNone/>
              <a:defRPr sz="1600" b="1"/>
            </a:lvl4pPr>
            <a:lvl5pPr marL="1827885" indent="0">
              <a:buNone/>
              <a:defRPr sz="1600" b="1"/>
            </a:lvl5pPr>
            <a:lvl6pPr marL="2284855" indent="0">
              <a:buNone/>
              <a:defRPr sz="1600" b="1"/>
            </a:lvl6pPr>
            <a:lvl7pPr marL="2741829" indent="0">
              <a:buNone/>
              <a:defRPr sz="1600" b="1"/>
            </a:lvl7pPr>
            <a:lvl8pPr marL="3198800" indent="0">
              <a:buNone/>
              <a:defRPr sz="1600" b="1"/>
            </a:lvl8pPr>
            <a:lvl9pPr marL="3655771"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702848" y="1699697"/>
            <a:ext cx="3609880" cy="470405"/>
          </a:xfrm>
          <a:prstGeom prst="rect">
            <a:avLst/>
          </a:prstGeom>
        </p:spPr>
        <p:txBody>
          <a:bodyPr lIns="0" tIns="0" rIns="0" bIns="0" anchor="b">
            <a:normAutofit/>
          </a:bodyPr>
          <a:lstStyle>
            <a:lvl1pPr marL="0" indent="0" algn="l">
              <a:buNone/>
              <a:defRPr sz="1800" b="1">
                <a:latin typeface="Arial"/>
                <a:cs typeface="Arial"/>
              </a:defRPr>
            </a:lvl1pPr>
            <a:lvl2pPr marL="456971" indent="0">
              <a:buNone/>
              <a:defRPr sz="2000" b="1"/>
            </a:lvl2pPr>
            <a:lvl3pPr marL="913945" indent="0">
              <a:buNone/>
              <a:defRPr sz="1800" b="1"/>
            </a:lvl3pPr>
            <a:lvl4pPr marL="1370915" indent="0">
              <a:buNone/>
              <a:defRPr sz="1600" b="1"/>
            </a:lvl4pPr>
            <a:lvl5pPr marL="1827885" indent="0">
              <a:buNone/>
              <a:defRPr sz="1600" b="1"/>
            </a:lvl5pPr>
            <a:lvl6pPr marL="2284855" indent="0">
              <a:buNone/>
              <a:defRPr sz="1600" b="1"/>
            </a:lvl6pPr>
            <a:lvl7pPr marL="2741829" indent="0">
              <a:buNone/>
              <a:defRPr sz="1600" b="1"/>
            </a:lvl7pPr>
            <a:lvl8pPr marL="3198800" indent="0">
              <a:buNone/>
              <a:defRPr sz="1600" b="1"/>
            </a:lvl8pPr>
            <a:lvl9pPr marL="3655771" indent="0">
              <a:buNone/>
              <a:defRPr sz="1600" b="1"/>
            </a:lvl9pPr>
          </a:lstStyle>
          <a:p>
            <a:pPr lvl="0"/>
            <a:r>
              <a:rPr lang="en-US" smtClean="0"/>
              <a:t>Click to edit Master text styles</a:t>
            </a:r>
          </a:p>
        </p:txBody>
      </p:sp>
      <p:sp>
        <p:nvSpPr>
          <p:cNvPr id="10" name="Content Placeholder 2"/>
          <p:cNvSpPr>
            <a:spLocks noGrp="1"/>
          </p:cNvSpPr>
          <p:nvPr>
            <p:ph idx="13" hasCustomPrompt="1"/>
          </p:nvPr>
        </p:nvSpPr>
        <p:spPr>
          <a:xfrm>
            <a:off x="831277" y="2332183"/>
            <a:ext cx="3671455" cy="3502120"/>
          </a:xfrm>
          <a:prstGeom prst="rect">
            <a:avLst/>
          </a:prstGeom>
        </p:spPr>
        <p:txBody>
          <a:bodyPr lIns="0" rIns="0"/>
          <a:lstStyle>
            <a:lvl2pPr marL="415428" indent="-415428">
              <a:defRPr sz="2200">
                <a:latin typeface="Arial"/>
                <a:cs typeface="Arial"/>
              </a:defRPr>
            </a:lvl2pPr>
            <a:lvl3pPr marL="833743" indent="-310130">
              <a:defRPr sz="1800">
                <a:latin typeface="Arial"/>
                <a:cs typeface="Arial"/>
              </a:defRPr>
            </a:lvl3pPr>
            <a:lvl4pPr marL="1091944" indent="-261086">
              <a:buFont typeface="Lucida Grande"/>
              <a:buChar char="‒"/>
              <a:defRPr sz="1600">
                <a:latin typeface="Arial"/>
                <a:cs typeface="Arial"/>
              </a:defRPr>
            </a:lvl4pPr>
            <a:lvl5pPr marL="1354471" indent="-207716">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4" hasCustomPrompt="1"/>
          </p:nvPr>
        </p:nvSpPr>
        <p:spPr>
          <a:xfrm>
            <a:off x="4702848" y="2332187"/>
            <a:ext cx="3609880" cy="3502119"/>
          </a:xfrm>
          <a:prstGeom prst="rect">
            <a:avLst/>
          </a:prstGeom>
        </p:spPr>
        <p:txBody>
          <a:bodyPr lIns="0" rIns="0"/>
          <a:lstStyle>
            <a:lvl2pPr marL="415428" indent="-415428">
              <a:defRPr sz="2200">
                <a:latin typeface="Arial"/>
                <a:cs typeface="Arial"/>
              </a:defRPr>
            </a:lvl2pPr>
            <a:lvl3pPr marL="731327" indent="-315900">
              <a:defRPr sz="1800">
                <a:latin typeface="Arial"/>
                <a:cs typeface="Arial"/>
              </a:defRPr>
            </a:lvl3pPr>
            <a:lvl4pPr marL="1038572" indent="-307247">
              <a:buFont typeface="Lucida Grande"/>
              <a:buChar char="‒"/>
              <a:defRPr sz="1600">
                <a:latin typeface="Arial"/>
                <a:cs typeface="Arial"/>
              </a:defRPr>
            </a:lvl4pPr>
            <a:lvl5pPr marL="1246284" indent="-207716" defTabSz="334652">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5" name="Title 1"/>
          <p:cNvSpPr>
            <a:spLocks noGrp="1"/>
          </p:cNvSpPr>
          <p:nvPr>
            <p:ph type="title"/>
          </p:nvPr>
        </p:nvSpPr>
        <p:spPr>
          <a:xfrm>
            <a:off x="831277" y="1023702"/>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17"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15/07/17</a:t>
            </a:r>
            <a:endParaRPr lang="en-US"/>
          </a:p>
        </p:txBody>
      </p:sp>
      <p:sp>
        <p:nvSpPr>
          <p:cNvPr id="18" name="Footer Placeholder 4"/>
          <p:cNvSpPr>
            <a:spLocks noGrp="1"/>
          </p:cNvSpPr>
          <p:nvPr>
            <p:ph type="ftr" sz="quarter" idx="15"/>
          </p:nvPr>
        </p:nvSpPr>
        <p:spPr>
          <a:xfrm>
            <a:off x="6477004"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ILC Progress after TDR</a:t>
            </a:r>
            <a:endParaRPr lang="en-US"/>
          </a:p>
        </p:txBody>
      </p:sp>
    </p:spTree>
    <p:extLst>
      <p:ext uri="{BB962C8B-B14F-4D97-AF65-F5344CB8AC3E}">
        <p14:creationId xmlns:p14="http://schemas.microsoft.com/office/powerpoint/2010/main" val="5966726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6733870" y="6402030"/>
            <a:ext cx="2133600" cy="365125"/>
          </a:xfrm>
          <a:prstGeom prst="rect">
            <a:avLst/>
          </a:prstGeom>
        </p:spPr>
        <p:txBody>
          <a:bodyPr vert="horz" lIns="0" tIns="0" rIns="0" bIns="0" rtlCol="0" anchor="ctr"/>
          <a:lstStyle>
            <a:lvl1pPr algn="r">
              <a:defRPr sz="1000">
                <a:solidFill>
                  <a:srgbClr val="7F7F7F"/>
                </a:solidFill>
                <a:latin typeface="Arial"/>
                <a:cs typeface="Arial"/>
              </a:defRPr>
            </a:lvl1pPr>
          </a:lstStyle>
          <a:p>
            <a:fld id="{AAB6FA28-7AEC-3F43-9C2D-3DB969CFEC6A}" type="slidenum">
              <a:rPr lang="en-US" smtClean="0"/>
              <a:pPr/>
              <a:t>‹#›</a:t>
            </a:fld>
            <a:endParaRPr lang="en-US"/>
          </a:p>
        </p:txBody>
      </p:sp>
      <p:sp>
        <p:nvSpPr>
          <p:cNvPr id="9" name="Date Placeholder 3"/>
          <p:cNvSpPr>
            <a:spLocks noGrp="1"/>
          </p:cNvSpPr>
          <p:nvPr>
            <p:ph type="dt" sz="half" idx="2"/>
          </p:nvPr>
        </p:nvSpPr>
        <p:spPr>
          <a:xfrm>
            <a:off x="180857" y="6392894"/>
            <a:ext cx="2194802" cy="365125"/>
          </a:xfrm>
          <a:prstGeom prst="rect">
            <a:avLst/>
          </a:prstGeom>
        </p:spPr>
        <p:txBody>
          <a:bodyPr vert="horz" lIns="0" tIns="0" rIns="0" bIns="0" rtlCol="0" anchor="ctr"/>
          <a:lstStyle>
            <a:lvl1pPr algn="l">
              <a:defRPr sz="1000">
                <a:solidFill>
                  <a:srgbClr val="7F7F7F"/>
                </a:solidFill>
                <a:latin typeface="Arial"/>
                <a:cs typeface="Arial"/>
              </a:defRPr>
            </a:lvl1pPr>
          </a:lstStyle>
          <a:p>
            <a:r>
              <a:rPr lang="en-US" smtClean="0"/>
              <a:t>15/07/17</a:t>
            </a:r>
            <a:endParaRPr lang="en-US"/>
          </a:p>
        </p:txBody>
      </p:sp>
      <p:sp>
        <p:nvSpPr>
          <p:cNvPr id="10" name="Footer Placeholder 4"/>
          <p:cNvSpPr>
            <a:spLocks noGrp="1"/>
          </p:cNvSpPr>
          <p:nvPr>
            <p:ph type="ftr" sz="quarter" idx="3"/>
          </p:nvPr>
        </p:nvSpPr>
        <p:spPr>
          <a:xfrm>
            <a:off x="3617078" y="6406018"/>
            <a:ext cx="1639455" cy="365125"/>
          </a:xfrm>
          <a:prstGeom prst="rect">
            <a:avLst/>
          </a:prstGeom>
        </p:spPr>
        <p:txBody>
          <a:bodyPr vert="horz" lIns="0" tIns="0" rIns="0" bIns="0" rtlCol="0" anchor="ctr"/>
          <a:lstStyle>
            <a:lvl1pPr algn="l">
              <a:defRPr sz="1000">
                <a:solidFill>
                  <a:srgbClr val="7F7F7F"/>
                </a:solidFill>
                <a:latin typeface="Arial"/>
                <a:cs typeface="Arial"/>
              </a:defRPr>
            </a:lvl1pPr>
          </a:lstStyle>
          <a:p>
            <a:r>
              <a:rPr lang="en-US" smtClean="0"/>
              <a:t>ILC Progress after TDR</a:t>
            </a:r>
            <a:endParaRPr lang="en-US" dirty="0"/>
          </a:p>
        </p:txBody>
      </p:sp>
    </p:spTree>
    <p:extLst>
      <p:ext uri="{BB962C8B-B14F-4D97-AF65-F5344CB8AC3E}">
        <p14:creationId xmlns:p14="http://schemas.microsoft.com/office/powerpoint/2010/main" val="54395976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1277" y="1031394"/>
            <a:ext cx="2634241" cy="654242"/>
          </a:xfrm>
          <a:prstGeom prst="rect">
            <a:avLst/>
          </a:prstGeom>
        </p:spPr>
        <p:txBody>
          <a:bodyPr lIns="0" tIns="0" rIns="0" bIns="0" anchor="b"/>
          <a:lstStyle>
            <a:lvl1pPr algn="l">
              <a:defRPr sz="1500" b="1">
                <a:latin typeface="Arial"/>
                <a:cs typeface="Arial"/>
              </a:defRPr>
            </a:lvl1pPr>
          </a:lstStyle>
          <a:p>
            <a:r>
              <a:rPr lang="en-US" smtClean="0"/>
              <a:t>Click to edit Master title style</a:t>
            </a:r>
            <a:endParaRPr lang="en-US" dirty="0"/>
          </a:p>
        </p:txBody>
      </p:sp>
      <p:sp>
        <p:nvSpPr>
          <p:cNvPr id="3" name="Content Placeholder 2"/>
          <p:cNvSpPr>
            <a:spLocks noGrp="1"/>
          </p:cNvSpPr>
          <p:nvPr>
            <p:ph idx="1"/>
          </p:nvPr>
        </p:nvSpPr>
        <p:spPr>
          <a:xfrm>
            <a:off x="3575055" y="1031394"/>
            <a:ext cx="4737677" cy="4733636"/>
          </a:xfrm>
          <a:prstGeom prst="rect">
            <a:avLst/>
          </a:prstGeom>
        </p:spPr>
        <p:txBody>
          <a:bodyPr/>
          <a:lstStyle>
            <a:lvl1pPr>
              <a:defRPr sz="2700" baseline="0"/>
            </a:lvl1pPr>
            <a:lvl2pPr>
              <a:defRPr sz="2200">
                <a:latin typeface="Arial"/>
                <a:cs typeface="Arial"/>
              </a:defRPr>
            </a:lvl2pPr>
            <a:lvl3pPr>
              <a:defRPr sz="1800">
                <a:latin typeface="Arial"/>
                <a:cs typeface="Arial"/>
              </a:defRPr>
            </a:lvl3pPr>
            <a:lvl4pPr>
              <a:defRPr sz="1600">
                <a:latin typeface="Arial"/>
                <a:cs typeface="Arial"/>
              </a:defRPr>
            </a:lvl4pPr>
            <a:lvl5pPr>
              <a:defRPr sz="1600">
                <a:latin typeface="Arial"/>
                <a:cs typeface="Aria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1272" y="1831879"/>
            <a:ext cx="2634242" cy="3933151"/>
          </a:xfrm>
          <a:prstGeom prst="rect">
            <a:avLst/>
          </a:prstGeom>
        </p:spPr>
        <p:txBody>
          <a:bodyPr>
            <a:normAutofit/>
          </a:bodyPr>
          <a:lstStyle>
            <a:lvl1pPr marL="0" indent="0">
              <a:buNone/>
              <a:defRPr sz="1300" b="1"/>
            </a:lvl1pPr>
            <a:lvl2pPr marL="456971" indent="0">
              <a:buNone/>
              <a:defRPr sz="1200"/>
            </a:lvl2pPr>
            <a:lvl3pPr marL="913945" indent="0">
              <a:buNone/>
              <a:defRPr sz="1000"/>
            </a:lvl3pPr>
            <a:lvl4pPr marL="1370915" indent="0">
              <a:buNone/>
              <a:defRPr sz="900"/>
            </a:lvl4pPr>
            <a:lvl5pPr marL="1827885" indent="0">
              <a:buNone/>
              <a:defRPr sz="900"/>
            </a:lvl5pPr>
            <a:lvl6pPr marL="2284855" indent="0">
              <a:buNone/>
              <a:defRPr sz="900"/>
            </a:lvl6pPr>
            <a:lvl7pPr marL="2741829" indent="0">
              <a:buNone/>
              <a:defRPr sz="900"/>
            </a:lvl7pPr>
            <a:lvl8pPr marL="3198800" indent="0">
              <a:buNone/>
              <a:defRPr sz="900"/>
            </a:lvl8pPr>
            <a:lvl9pPr marL="3655771" indent="0">
              <a:buNone/>
              <a:defRPr sz="900"/>
            </a:lvl9pPr>
          </a:lstStyle>
          <a:p>
            <a:pPr lvl="0"/>
            <a:r>
              <a:rPr lang="en-US" smtClean="0"/>
              <a:t>Click to edit Master text styles</a:t>
            </a:r>
          </a:p>
        </p:txBody>
      </p:sp>
      <p:sp>
        <p:nvSpPr>
          <p:cNvPr id="10"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2" name="Date Placeholder 3"/>
          <p:cNvSpPr>
            <a:spLocks noGrp="1"/>
          </p:cNvSpPr>
          <p:nvPr>
            <p:ph type="dt" sz="half" idx="10"/>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15/07/17</a:t>
            </a:r>
            <a:endParaRPr lang="en-US"/>
          </a:p>
        </p:txBody>
      </p:sp>
      <p:sp>
        <p:nvSpPr>
          <p:cNvPr id="13" name="Footer Placeholder 4"/>
          <p:cNvSpPr>
            <a:spLocks noGrp="1"/>
          </p:cNvSpPr>
          <p:nvPr>
            <p:ph type="ftr" sz="quarter" idx="3"/>
          </p:nvPr>
        </p:nvSpPr>
        <p:spPr>
          <a:xfrm>
            <a:off x="6477004"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ILC Progress after TDR</a:t>
            </a:r>
            <a:endParaRPr lang="en-US"/>
          </a:p>
        </p:txBody>
      </p:sp>
    </p:spTree>
    <p:extLst>
      <p:ext uri="{BB962C8B-B14F-4D97-AF65-F5344CB8AC3E}">
        <p14:creationId xmlns:p14="http://schemas.microsoft.com/office/powerpoint/2010/main" val="8372917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DFE8A40-F877-1A46-AC13-65274F1E01DB}" type="datetimeFigureOut">
              <a:rPr kumimoji="1" lang="ja-JP" altLang="en-US" smtClean="0"/>
              <a:t>15/07/21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B1236B0-070F-FC49-92C2-4A8930022259}" type="slidenum">
              <a:rPr kumimoji="1" lang="ja-JP" altLang="en-US" smtClean="0"/>
              <a:t>‹#›</a:t>
            </a:fld>
            <a:endParaRPr kumimoji="1" lang="ja-JP" altLang="en-US"/>
          </a:p>
        </p:txBody>
      </p:sp>
    </p:spTree>
    <p:extLst>
      <p:ext uri="{BB962C8B-B14F-4D97-AF65-F5344CB8AC3E}">
        <p14:creationId xmlns:p14="http://schemas.microsoft.com/office/powerpoint/2010/main" val="3347998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672061"/>
            <a:ext cx="5486400" cy="566738"/>
          </a:xfrm>
          <a:prstGeom prst="rect">
            <a:avLst/>
          </a:prstGeom>
        </p:spPr>
        <p:txBody>
          <a:bodyPr lIns="0" tIns="0" rIns="0" bIns="0" anchor="b"/>
          <a:lstStyle>
            <a:lvl1pPr algn="l">
              <a:defRPr sz="2200" b="1">
                <a:latin typeface="Arial"/>
                <a:cs typeface="Aria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915942"/>
            <a:ext cx="5486400" cy="3540606"/>
          </a:xfrm>
          <a:prstGeom prst="rect">
            <a:avLst/>
          </a:prstGeom>
        </p:spPr>
        <p:txBody>
          <a:bodyPr/>
          <a:lstStyle>
            <a:lvl1pPr marL="0" indent="0">
              <a:buNone/>
              <a:defRPr sz="3200"/>
            </a:lvl1pPr>
            <a:lvl2pPr marL="456971" indent="0">
              <a:buNone/>
              <a:defRPr sz="2800"/>
            </a:lvl2pPr>
            <a:lvl3pPr marL="913945" indent="0">
              <a:buNone/>
              <a:defRPr sz="2400"/>
            </a:lvl3pPr>
            <a:lvl4pPr marL="1370915" indent="0">
              <a:buNone/>
              <a:defRPr sz="2000"/>
            </a:lvl4pPr>
            <a:lvl5pPr marL="1827885" indent="0">
              <a:buNone/>
              <a:defRPr sz="2000"/>
            </a:lvl5pPr>
            <a:lvl6pPr marL="2284855" indent="0">
              <a:buNone/>
              <a:defRPr sz="2000"/>
            </a:lvl6pPr>
            <a:lvl7pPr marL="2741829" indent="0">
              <a:buNone/>
              <a:defRPr sz="2000"/>
            </a:lvl7pPr>
            <a:lvl8pPr marL="3198800" indent="0">
              <a:buNone/>
              <a:defRPr sz="2000"/>
            </a:lvl8pPr>
            <a:lvl9pPr marL="3655771"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792288" y="5238799"/>
            <a:ext cx="5486400" cy="804862"/>
          </a:xfrm>
          <a:prstGeom prst="rect">
            <a:avLst/>
          </a:prstGeom>
        </p:spPr>
        <p:txBody>
          <a:bodyPr lIns="0" tIns="0" rIns="0" bIns="0">
            <a:normAutofit/>
          </a:bodyPr>
          <a:lstStyle>
            <a:lvl1pPr marL="0" indent="0">
              <a:buNone/>
              <a:defRPr sz="1300">
                <a:latin typeface="Arial"/>
                <a:cs typeface="Arial"/>
              </a:defRPr>
            </a:lvl1pPr>
            <a:lvl2pPr marL="456971" indent="0">
              <a:buNone/>
              <a:defRPr sz="1200"/>
            </a:lvl2pPr>
            <a:lvl3pPr marL="913945" indent="0">
              <a:buNone/>
              <a:defRPr sz="1000"/>
            </a:lvl3pPr>
            <a:lvl4pPr marL="1370915" indent="0">
              <a:buNone/>
              <a:defRPr sz="900"/>
            </a:lvl4pPr>
            <a:lvl5pPr marL="1827885" indent="0">
              <a:buNone/>
              <a:defRPr sz="900"/>
            </a:lvl5pPr>
            <a:lvl6pPr marL="2284855" indent="0">
              <a:buNone/>
              <a:defRPr sz="900"/>
            </a:lvl6pPr>
            <a:lvl7pPr marL="2741829" indent="0">
              <a:buNone/>
              <a:defRPr sz="900"/>
            </a:lvl7pPr>
            <a:lvl8pPr marL="3198800" indent="0">
              <a:buNone/>
              <a:defRPr sz="900"/>
            </a:lvl8pPr>
            <a:lvl9pPr marL="3655771" indent="0">
              <a:buNone/>
              <a:defRPr sz="900"/>
            </a:lvl9pPr>
          </a:lstStyle>
          <a:p>
            <a:pPr lvl="0"/>
            <a:r>
              <a:rPr lang="en-US" smtClean="0"/>
              <a:t>Click to edit Master text styles</a:t>
            </a:r>
          </a:p>
        </p:txBody>
      </p:sp>
      <p:sp>
        <p:nvSpPr>
          <p:cNvPr id="10"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2" name="Date Placeholder 3"/>
          <p:cNvSpPr>
            <a:spLocks noGrp="1"/>
          </p:cNvSpPr>
          <p:nvPr>
            <p:ph type="dt" sz="half" idx="10"/>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15/07/17</a:t>
            </a:r>
            <a:endParaRPr lang="en-US"/>
          </a:p>
        </p:txBody>
      </p:sp>
      <p:sp>
        <p:nvSpPr>
          <p:cNvPr id="13" name="Footer Placeholder 4"/>
          <p:cNvSpPr>
            <a:spLocks noGrp="1"/>
          </p:cNvSpPr>
          <p:nvPr>
            <p:ph type="ftr" sz="quarter" idx="3"/>
          </p:nvPr>
        </p:nvSpPr>
        <p:spPr>
          <a:xfrm>
            <a:off x="6477004"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ILC Progress after TDR</a:t>
            </a:r>
            <a:endParaRPr lang="en-US"/>
          </a:p>
        </p:txBody>
      </p:sp>
    </p:spTree>
    <p:extLst>
      <p:ext uri="{BB962C8B-B14F-4D97-AF65-F5344CB8AC3E}">
        <p14:creationId xmlns:p14="http://schemas.microsoft.com/office/powerpoint/2010/main" val="174312017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69273" y="-23091"/>
            <a:ext cx="9282545" cy="6961909"/>
          </a:xfrm>
          <a:prstGeom prst="rect">
            <a:avLst/>
          </a:prstGeom>
          <a:solidFill>
            <a:srgbClr val="692A36"/>
          </a:solidFill>
        </p:spPr>
      </p:pic>
    </p:spTree>
    <p:extLst>
      <p:ext uri="{BB962C8B-B14F-4D97-AF65-F5344CB8AC3E}">
        <p14:creationId xmlns:p14="http://schemas.microsoft.com/office/powerpoint/2010/main" val="27440658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r>
              <a:rPr lang="en-US" altLang="ja-JP" smtClean="0">
                <a:solidFill>
                  <a:prstClr val="white">
                    <a:lumMod val="50000"/>
                  </a:prstClr>
                </a:solidFill>
                <a:ea typeface="ＭＳ Ｐゴシック"/>
              </a:rPr>
              <a:t>15/07/17</a:t>
            </a:r>
            <a:endParaRPr lang="ja-JP" altLang="en-US">
              <a:solidFill>
                <a:prstClr val="white">
                  <a:lumMod val="50000"/>
                </a:prstClr>
              </a:solidFill>
              <a:ea typeface="ＭＳ Ｐゴシック"/>
            </a:endParaRPr>
          </a:p>
        </p:txBody>
      </p:sp>
      <p:sp>
        <p:nvSpPr>
          <p:cNvPr id="4" name="フッター プレースホルダー 3"/>
          <p:cNvSpPr>
            <a:spLocks noGrp="1"/>
          </p:cNvSpPr>
          <p:nvPr>
            <p:ph type="ftr" sz="quarter" idx="11"/>
          </p:nvPr>
        </p:nvSpPr>
        <p:spPr/>
        <p:txBody>
          <a:bodyPr/>
          <a:lstStyle/>
          <a:p>
            <a:r>
              <a:rPr lang="en-US" altLang="ja-JP" smtClean="0">
                <a:latin typeface="Calibri"/>
                <a:ea typeface="ＭＳ Ｐゴシック"/>
              </a:rPr>
              <a:t>ILC Progress after TDR</a:t>
            </a:r>
            <a:endParaRPr lang="ja-JP" altLang="en-US">
              <a:latin typeface="Calibri"/>
              <a:ea typeface="ＭＳ Ｐゴシック"/>
            </a:endParaRPr>
          </a:p>
        </p:txBody>
      </p:sp>
      <p:sp>
        <p:nvSpPr>
          <p:cNvPr id="5" name="スライド番号プレースホルダー 4"/>
          <p:cNvSpPr>
            <a:spLocks noGrp="1"/>
          </p:cNvSpPr>
          <p:nvPr>
            <p:ph type="sldNum" sz="quarter" idx="12"/>
          </p:nvPr>
        </p:nvSpPr>
        <p:spPr/>
        <p:txBody>
          <a:bodyPr/>
          <a:lstStyle/>
          <a:p>
            <a:fld id="{DC0A8B60-5C01-C045-B858-59631D469114}" type="slidenum">
              <a:rPr lang="ja-JP" altLang="en-US" smtClean="0">
                <a:latin typeface="Calibri"/>
                <a:ea typeface="ＭＳ Ｐゴシック"/>
              </a:rPr>
              <a:pPr/>
              <a:t>‹#›</a:t>
            </a:fld>
            <a:endParaRPr lang="ja-JP" altLang="en-US">
              <a:latin typeface="Calibri"/>
              <a:ea typeface="ＭＳ Ｐゴシック"/>
            </a:endParaRPr>
          </a:p>
        </p:txBody>
      </p:sp>
    </p:spTree>
    <p:extLst>
      <p:ext uri="{BB962C8B-B14F-4D97-AF65-F5344CB8AC3E}">
        <p14:creationId xmlns:p14="http://schemas.microsoft.com/office/powerpoint/2010/main" val="40179659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15/07/17</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 Progress after TDR</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9C160A97-9B2A-0F4A-BCBE-D36BB53832FD}"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2115213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15/07/17</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 Progress after TDR</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9C160A97-9B2A-0F4A-BCBE-D36BB53832FD}"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6948928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15/07/17</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 Progress after TDR</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9C160A97-9B2A-0F4A-BCBE-D36BB53832FD}"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8665805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15/07/17</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 Progress after TDR</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9C160A97-9B2A-0F4A-BCBE-D36BB53832FD}"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8767663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15/07/17</a:t>
            </a:r>
            <a:endParaRPr lang="ja-JP" altLang="en-US">
              <a:solidFill>
                <a:prstClr val="black">
                  <a:tint val="75000"/>
                </a:prstClr>
              </a:solidFill>
              <a:latin typeface="Calibri"/>
              <a:ea typeface="ＭＳ Ｐゴシック"/>
            </a:endParaRPr>
          </a:p>
        </p:txBody>
      </p:sp>
      <p:sp>
        <p:nvSpPr>
          <p:cNvPr id="8" name="フッター プレースホルダー 7"/>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 Progress after TDR</a:t>
            </a:r>
            <a:endParaRPr lang="ja-JP" altLang="en-US">
              <a:solidFill>
                <a:prstClr val="black">
                  <a:tint val="75000"/>
                </a:prstClr>
              </a:solidFill>
              <a:latin typeface="Calibri"/>
              <a:ea typeface="ＭＳ Ｐゴシック"/>
            </a:endParaRPr>
          </a:p>
        </p:txBody>
      </p:sp>
      <p:sp>
        <p:nvSpPr>
          <p:cNvPr id="9" name="スライド番号プレースホルダー 8"/>
          <p:cNvSpPr>
            <a:spLocks noGrp="1"/>
          </p:cNvSpPr>
          <p:nvPr>
            <p:ph type="sldNum" sz="quarter" idx="12"/>
          </p:nvPr>
        </p:nvSpPr>
        <p:spPr/>
        <p:txBody>
          <a:bodyPr/>
          <a:lstStyle/>
          <a:p>
            <a:fld id="{9C160A97-9B2A-0F4A-BCBE-D36BB53832FD}"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7780735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15/07/17</a:t>
            </a:r>
            <a:endParaRPr lang="ja-JP" altLang="en-US">
              <a:solidFill>
                <a:prstClr val="black">
                  <a:tint val="75000"/>
                </a:prstClr>
              </a:solidFill>
              <a:latin typeface="Calibri"/>
              <a:ea typeface="ＭＳ Ｐゴシック"/>
            </a:endParaRPr>
          </a:p>
        </p:txBody>
      </p:sp>
      <p:sp>
        <p:nvSpPr>
          <p:cNvPr id="4" name="フッター プレースホルダー 3"/>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 Progress after TDR</a:t>
            </a:r>
            <a:endParaRPr lang="ja-JP" altLang="en-US">
              <a:solidFill>
                <a:prstClr val="black">
                  <a:tint val="75000"/>
                </a:prstClr>
              </a:solidFill>
              <a:latin typeface="Calibri"/>
              <a:ea typeface="ＭＳ Ｐゴシック"/>
            </a:endParaRPr>
          </a:p>
        </p:txBody>
      </p:sp>
      <p:sp>
        <p:nvSpPr>
          <p:cNvPr id="5" name="スライド番号プレースホルダー 4"/>
          <p:cNvSpPr>
            <a:spLocks noGrp="1"/>
          </p:cNvSpPr>
          <p:nvPr>
            <p:ph type="sldNum" sz="quarter" idx="12"/>
          </p:nvPr>
        </p:nvSpPr>
        <p:spPr/>
        <p:txBody>
          <a:bodyPr/>
          <a:lstStyle/>
          <a:p>
            <a:fld id="{9C160A97-9B2A-0F4A-BCBE-D36BB53832FD}"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7321050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15/07/17</a:t>
            </a:r>
            <a:endParaRPr lang="ja-JP" altLang="en-US">
              <a:solidFill>
                <a:prstClr val="black">
                  <a:tint val="75000"/>
                </a:prstClr>
              </a:solidFill>
              <a:latin typeface="Calibri"/>
              <a:ea typeface="ＭＳ Ｐゴシック"/>
            </a:endParaRPr>
          </a:p>
        </p:txBody>
      </p:sp>
      <p:sp>
        <p:nvSpPr>
          <p:cNvPr id="3" name="フッター プレースホルダー 2"/>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 Progress after TDR</a:t>
            </a:r>
            <a:endParaRPr lang="ja-JP" altLang="en-US">
              <a:solidFill>
                <a:prstClr val="black">
                  <a:tint val="75000"/>
                </a:prstClr>
              </a:solidFill>
              <a:latin typeface="Calibri"/>
              <a:ea typeface="ＭＳ Ｐゴシック"/>
            </a:endParaRPr>
          </a:p>
        </p:txBody>
      </p:sp>
      <p:sp>
        <p:nvSpPr>
          <p:cNvPr id="4" name="スライド番号プレースホルダー 3"/>
          <p:cNvSpPr>
            <a:spLocks noGrp="1"/>
          </p:cNvSpPr>
          <p:nvPr>
            <p:ph type="sldNum" sz="quarter" idx="12"/>
          </p:nvPr>
        </p:nvSpPr>
        <p:spPr/>
        <p:txBody>
          <a:bodyPr/>
          <a:lstStyle/>
          <a:p>
            <a:fld id="{9C160A97-9B2A-0F4A-BCBE-D36BB53832FD}"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108797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EDFE8A40-F877-1A46-AC13-65274F1E01DB}" type="datetimeFigureOut">
              <a:rPr kumimoji="1" lang="ja-JP" altLang="en-US" smtClean="0"/>
              <a:t>15/07/21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B1236B0-070F-FC49-92C2-4A8930022259}" type="slidenum">
              <a:rPr kumimoji="1" lang="ja-JP" altLang="en-US" smtClean="0"/>
              <a:t>‹#›</a:t>
            </a:fld>
            <a:endParaRPr kumimoji="1" lang="ja-JP" altLang="en-US"/>
          </a:p>
        </p:txBody>
      </p:sp>
    </p:spTree>
    <p:extLst>
      <p:ext uri="{BB962C8B-B14F-4D97-AF65-F5344CB8AC3E}">
        <p14:creationId xmlns:p14="http://schemas.microsoft.com/office/powerpoint/2010/main" val="7540471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15/07/17</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 Progress after TDR</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9C160A97-9B2A-0F4A-BCBE-D36BB53832FD}"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4250301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15/07/17</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 Progress after TDR</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9C160A97-9B2A-0F4A-BCBE-D36BB53832FD}"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3543049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15/07/17</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 Progress after TDR</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9C160A97-9B2A-0F4A-BCBE-D36BB53832FD}"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8414715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15/07/17</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 Progress after TDR</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9C160A97-9B2A-0F4A-BCBE-D36BB53832FD}"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5445877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274638"/>
            <a:ext cx="82296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457200" y="1600200"/>
            <a:ext cx="4038600" cy="21732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732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57200" y="3925888"/>
            <a:ext cx="4038600" cy="2173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4648200" y="3925888"/>
            <a:ext cx="4038600" cy="2173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latin typeface="Arial"/>
                <a:ea typeface="Arial Unicode MS"/>
                <a:cs typeface="Arial Unicode MS"/>
              </a:rPr>
              <a:t>15/07/17</a:t>
            </a:r>
            <a:endParaRPr lang="en-US" altLang="ja-JP">
              <a:solidFill>
                <a:srgbClr val="000000"/>
              </a:solidFill>
              <a:latin typeface="Arial"/>
              <a:ea typeface="Arial Unicode MS"/>
              <a:cs typeface="Arial Unicode MS"/>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smtClean="0">
                <a:solidFill>
                  <a:prstClr val="black">
                    <a:tint val="75000"/>
                  </a:prstClr>
                </a:solidFill>
                <a:latin typeface="Arial"/>
                <a:ea typeface="Arial Unicode MS"/>
                <a:cs typeface="Arial Unicode MS"/>
              </a:rPr>
              <a:t>ILC Progress after TDR</a:t>
            </a:r>
            <a:endParaRPr lang="en-US" altLang="ja-JP">
              <a:solidFill>
                <a:prstClr val="black">
                  <a:tint val="75000"/>
                </a:prstClr>
              </a:solidFill>
              <a:latin typeface="Arial"/>
              <a:ea typeface="Arial Unicode MS"/>
              <a:cs typeface="Arial Unicode MS"/>
            </a:endParaRPr>
          </a:p>
        </p:txBody>
      </p:sp>
      <p:sp>
        <p:nvSpPr>
          <p:cNvPr id="9" name="Rectangle 6"/>
          <p:cNvSpPr>
            <a:spLocks noGrp="1" noChangeArrowheads="1"/>
          </p:cNvSpPr>
          <p:nvPr>
            <p:ph type="sldNum" sz="quarter" idx="12"/>
          </p:nvPr>
        </p:nvSpPr>
        <p:spPr>
          <a:ln/>
        </p:spPr>
        <p:txBody>
          <a:bodyPr/>
          <a:lstStyle>
            <a:lvl1pPr>
              <a:defRPr/>
            </a:lvl1pPr>
          </a:lstStyle>
          <a:p>
            <a:pPr>
              <a:defRPr/>
            </a:pPr>
            <a:fld id="{4F69C48C-D733-1745-8254-B98F368A1390}" type="slidenum">
              <a:rPr lang="en-US" altLang="ja-JP">
                <a:solidFill>
                  <a:srgbClr val="000000"/>
                </a:solidFill>
                <a:latin typeface="Arial"/>
                <a:ea typeface="Arial Unicode MS"/>
                <a:cs typeface="Arial Unicode MS"/>
              </a:rPr>
              <a:pPr>
                <a:defRPr/>
              </a:pPr>
              <a:t>‹#›</a:t>
            </a:fld>
            <a:endParaRPr lang="en-US" altLang="ja-JP">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009090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1277" y="1023702"/>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8"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0"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15/07/17</a:t>
            </a:r>
            <a:endParaRPr lang="en-US"/>
          </a:p>
        </p:txBody>
      </p:sp>
      <p:sp>
        <p:nvSpPr>
          <p:cNvPr id="11" name="Footer Placeholder 4"/>
          <p:cNvSpPr>
            <a:spLocks noGrp="1"/>
          </p:cNvSpPr>
          <p:nvPr>
            <p:ph type="ftr" sz="quarter" idx="3"/>
          </p:nvPr>
        </p:nvSpPr>
        <p:spPr>
          <a:xfrm>
            <a:off x="6477004"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ILC Progress after TDR</a:t>
            </a:r>
            <a:endParaRPr lang="en-US"/>
          </a:p>
        </p:txBody>
      </p:sp>
    </p:spTree>
    <p:extLst>
      <p:ext uri="{BB962C8B-B14F-4D97-AF65-F5344CB8AC3E}">
        <p14:creationId xmlns:p14="http://schemas.microsoft.com/office/powerpoint/2010/main" val="1617194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DFE8A40-F877-1A46-AC13-65274F1E01DB}" type="datetimeFigureOut">
              <a:rPr kumimoji="1" lang="ja-JP" altLang="en-US" smtClean="0"/>
              <a:t>15/07/21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B1236B0-070F-FC49-92C2-4A8930022259}" type="slidenum">
              <a:rPr kumimoji="1" lang="ja-JP" altLang="en-US" smtClean="0"/>
              <a:t>‹#›</a:t>
            </a:fld>
            <a:endParaRPr kumimoji="1" lang="ja-JP" altLang="en-US"/>
          </a:p>
        </p:txBody>
      </p:sp>
    </p:spTree>
    <p:extLst>
      <p:ext uri="{BB962C8B-B14F-4D97-AF65-F5344CB8AC3E}">
        <p14:creationId xmlns:p14="http://schemas.microsoft.com/office/powerpoint/2010/main" val="370465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EDFE8A40-F877-1A46-AC13-65274F1E01DB}" type="datetimeFigureOut">
              <a:rPr kumimoji="1" lang="ja-JP" altLang="en-US" smtClean="0"/>
              <a:t>15/07/21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B1236B0-070F-FC49-92C2-4A8930022259}" type="slidenum">
              <a:rPr kumimoji="1" lang="ja-JP" altLang="en-US" smtClean="0"/>
              <a:t>‹#›</a:t>
            </a:fld>
            <a:endParaRPr kumimoji="1" lang="ja-JP" altLang="en-US"/>
          </a:p>
        </p:txBody>
      </p:sp>
    </p:spTree>
    <p:extLst>
      <p:ext uri="{BB962C8B-B14F-4D97-AF65-F5344CB8AC3E}">
        <p14:creationId xmlns:p14="http://schemas.microsoft.com/office/powerpoint/2010/main" val="2317469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EDFE8A40-F877-1A46-AC13-65274F1E01DB}" type="datetimeFigureOut">
              <a:rPr kumimoji="1" lang="ja-JP" altLang="en-US" smtClean="0"/>
              <a:t>15/07/21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B1236B0-070F-FC49-92C2-4A8930022259}" type="slidenum">
              <a:rPr kumimoji="1" lang="ja-JP" altLang="en-US" smtClean="0"/>
              <a:t>‹#›</a:t>
            </a:fld>
            <a:endParaRPr kumimoji="1" lang="ja-JP" altLang="en-US"/>
          </a:p>
        </p:txBody>
      </p:sp>
    </p:spTree>
    <p:extLst>
      <p:ext uri="{BB962C8B-B14F-4D97-AF65-F5344CB8AC3E}">
        <p14:creationId xmlns:p14="http://schemas.microsoft.com/office/powerpoint/2010/main" val="1318847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DFE8A40-F877-1A46-AC13-65274F1E01DB}" type="datetimeFigureOut">
              <a:rPr kumimoji="1" lang="ja-JP" altLang="en-US" smtClean="0"/>
              <a:t>15/07/21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B1236B0-070F-FC49-92C2-4A8930022259}" type="slidenum">
              <a:rPr kumimoji="1" lang="ja-JP" altLang="en-US" smtClean="0"/>
              <a:t>‹#›</a:t>
            </a:fld>
            <a:endParaRPr kumimoji="1" lang="ja-JP" altLang="en-US"/>
          </a:p>
        </p:txBody>
      </p:sp>
    </p:spTree>
    <p:extLst>
      <p:ext uri="{BB962C8B-B14F-4D97-AF65-F5344CB8AC3E}">
        <p14:creationId xmlns:p14="http://schemas.microsoft.com/office/powerpoint/2010/main" val="244303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DFE8A40-F877-1A46-AC13-65274F1E01DB}" type="datetimeFigureOut">
              <a:rPr kumimoji="1" lang="ja-JP" altLang="en-US" smtClean="0"/>
              <a:t>15/07/21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B1236B0-070F-FC49-92C2-4A8930022259}" type="slidenum">
              <a:rPr kumimoji="1" lang="ja-JP" altLang="en-US" smtClean="0"/>
              <a:t>‹#›</a:t>
            </a:fld>
            <a:endParaRPr kumimoji="1" lang="ja-JP" altLang="en-US"/>
          </a:p>
        </p:txBody>
      </p:sp>
    </p:spTree>
    <p:extLst>
      <p:ext uri="{BB962C8B-B14F-4D97-AF65-F5344CB8AC3E}">
        <p14:creationId xmlns:p14="http://schemas.microsoft.com/office/powerpoint/2010/main" val="3160333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DFE8A40-F877-1A46-AC13-65274F1E01DB}" type="datetimeFigureOut">
              <a:rPr kumimoji="1" lang="ja-JP" altLang="en-US" smtClean="0"/>
              <a:t>15/07/21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B1236B0-070F-FC49-92C2-4A8930022259}" type="slidenum">
              <a:rPr kumimoji="1" lang="ja-JP" altLang="en-US" smtClean="0"/>
              <a:t>‹#›</a:t>
            </a:fld>
            <a:endParaRPr kumimoji="1" lang="ja-JP" altLang="en-US"/>
          </a:p>
        </p:txBody>
      </p:sp>
    </p:spTree>
    <p:extLst>
      <p:ext uri="{BB962C8B-B14F-4D97-AF65-F5344CB8AC3E}">
        <p14:creationId xmlns:p14="http://schemas.microsoft.com/office/powerpoint/2010/main" val="4115027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emf"/><Relationship Id="rId14" Type="http://schemas.openxmlformats.org/officeDocument/2006/relationships/image" Target="../media/image2.emf"/><Relationship Id="rId15" Type="http://schemas.openxmlformats.org/officeDocument/2006/relationships/image" Target="../media/image3.emf"/><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slideLayout" Target="../slideLayouts/slideLayout35.xml"/><Relationship Id="rId14"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FE8A40-F877-1A46-AC13-65274F1E01DB}" type="datetimeFigureOut">
              <a:rPr kumimoji="1" lang="ja-JP" altLang="en-US" smtClean="0"/>
              <a:t>15/07/21</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1236B0-070F-FC49-92C2-4A8930022259}" type="slidenum">
              <a:rPr kumimoji="1" lang="ja-JP" altLang="en-US" smtClean="0"/>
              <a:t>‹#›</a:t>
            </a:fld>
            <a:endParaRPr kumimoji="1" lang="ja-JP" altLang="en-US"/>
          </a:p>
        </p:txBody>
      </p:sp>
    </p:spTree>
    <p:extLst>
      <p:ext uri="{BB962C8B-B14F-4D97-AF65-F5344CB8AC3E}">
        <p14:creationId xmlns:p14="http://schemas.microsoft.com/office/powerpoint/2010/main" val="42913510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197287" y="6394556"/>
            <a:ext cx="2141823" cy="365125"/>
          </a:xfrm>
          <a:prstGeom prst="rect">
            <a:avLst/>
          </a:prstGeom>
        </p:spPr>
        <p:txBody>
          <a:bodyPr vert="horz" lIns="0" tIns="0" rIns="0" bIns="0" rtlCol="0" anchor="ctr"/>
          <a:lstStyle>
            <a:lvl1pPr algn="l">
              <a:defRPr sz="900">
                <a:solidFill>
                  <a:schemeClr val="bg1">
                    <a:lumMod val="50000"/>
                  </a:schemeClr>
                </a:solidFill>
                <a:latin typeface="Arial"/>
                <a:cs typeface="Arial"/>
              </a:defRPr>
            </a:lvl1pPr>
          </a:lstStyle>
          <a:p>
            <a:pPr defTabSz="457016"/>
            <a:r>
              <a:rPr kumimoji="0" lang="en-US" smtClean="0">
                <a:solidFill>
                  <a:prstClr val="white">
                    <a:lumMod val="50000"/>
                  </a:prstClr>
                </a:solidFill>
              </a:rPr>
              <a:t>15/07/17</a:t>
            </a:r>
            <a:endParaRPr kumimoji="0" lang="en-US" dirty="0">
              <a:solidFill>
                <a:prstClr val="white">
                  <a:lumMod val="50000"/>
                </a:prstClr>
              </a:solidFill>
              <a:latin typeface="Calibri"/>
            </a:endParaRPr>
          </a:p>
        </p:txBody>
      </p:sp>
      <p:sp>
        <p:nvSpPr>
          <p:cNvPr id="5" name="Footer Placeholder 4"/>
          <p:cNvSpPr>
            <a:spLocks noGrp="1"/>
          </p:cNvSpPr>
          <p:nvPr>
            <p:ph type="ftr" sz="quarter" idx="3"/>
          </p:nvPr>
        </p:nvSpPr>
        <p:spPr>
          <a:xfrm>
            <a:off x="3863781" y="6391732"/>
            <a:ext cx="1639455" cy="365125"/>
          </a:xfrm>
          <a:prstGeom prst="rect">
            <a:avLst/>
          </a:prstGeom>
        </p:spPr>
        <p:txBody>
          <a:bodyPr vert="horz" lIns="0" tIns="0" rIns="0" bIns="0" rtlCol="0" anchor="ctr"/>
          <a:lstStyle>
            <a:lvl1pPr algn="l">
              <a:defRPr sz="1000">
                <a:solidFill>
                  <a:srgbClr val="7F7F7F"/>
                </a:solidFill>
                <a:latin typeface="+mn-lt"/>
                <a:cs typeface="Arial"/>
              </a:defRPr>
            </a:lvl1pPr>
          </a:lstStyle>
          <a:p>
            <a:pPr defTabSz="457016"/>
            <a:r>
              <a:rPr kumimoji="0" lang="en-US" smtClean="0">
                <a:latin typeface="Calibri"/>
              </a:rPr>
              <a:t>ILC Progress after TDR</a:t>
            </a:r>
            <a:endParaRPr kumimoji="0" lang="en-US" dirty="0">
              <a:latin typeface="Calibri"/>
            </a:endParaRPr>
          </a:p>
        </p:txBody>
      </p:sp>
      <p:sp>
        <p:nvSpPr>
          <p:cNvPr id="6" name="Slide Number Placeholder 5"/>
          <p:cNvSpPr>
            <a:spLocks noGrp="1"/>
          </p:cNvSpPr>
          <p:nvPr>
            <p:ph type="sldNum" sz="quarter" idx="4"/>
          </p:nvPr>
        </p:nvSpPr>
        <p:spPr>
          <a:xfrm>
            <a:off x="6891617" y="6393144"/>
            <a:ext cx="2133600" cy="365125"/>
          </a:xfrm>
          <a:prstGeom prst="rect">
            <a:avLst/>
          </a:prstGeom>
        </p:spPr>
        <p:txBody>
          <a:bodyPr vert="horz" lIns="0" tIns="0" rIns="0" bIns="0" rtlCol="0" anchor="ctr"/>
          <a:lstStyle>
            <a:lvl1pPr algn="l">
              <a:defRPr sz="1000">
                <a:solidFill>
                  <a:srgbClr val="7F7F7F"/>
                </a:solidFill>
                <a:latin typeface="+mn-lt"/>
                <a:cs typeface="Arial"/>
              </a:defRPr>
            </a:lvl1pPr>
          </a:lstStyle>
          <a:p>
            <a:pPr algn="r" defTabSz="457016"/>
            <a:fld id="{AAB6FA28-7AEC-3F43-9C2D-3DB969CFEC6A}" type="slidenum">
              <a:rPr kumimoji="0" lang="en-US" smtClean="0">
                <a:latin typeface="Calibri"/>
              </a:rPr>
              <a:pPr algn="r" defTabSz="457016"/>
              <a:t>‹#›</a:t>
            </a:fld>
            <a:endParaRPr kumimoji="0" lang="en-US" dirty="0">
              <a:latin typeface="Calibri"/>
            </a:endParaRPr>
          </a:p>
        </p:txBody>
      </p:sp>
      <p:sp>
        <p:nvSpPr>
          <p:cNvPr id="9" name="Text Placeholder 8"/>
          <p:cNvSpPr>
            <a:spLocks noGrp="1"/>
          </p:cNvSpPr>
          <p:nvPr>
            <p:ph type="body" idx="1"/>
          </p:nvPr>
        </p:nvSpPr>
        <p:spPr>
          <a:xfrm>
            <a:off x="831273" y="1039091"/>
            <a:ext cx="7481166" cy="4525818"/>
          </a:xfrm>
          <a:prstGeom prst="rect">
            <a:avLst/>
          </a:prstGeom>
        </p:spPr>
        <p:txBody>
          <a:bodyPr vert="horz" lIns="0" tIns="0" rIns="0" bIns="0" rtlCol="0">
            <a:normAutofit/>
          </a:bodyPr>
          <a:lstStyle/>
          <a:p>
            <a:pPr lvl="0"/>
            <a:r>
              <a:rPr lang="en-US" dirty="0" smtClean="0"/>
              <a:t>Click to edit Master title style</a:t>
            </a:r>
          </a:p>
          <a:p>
            <a:pPr lvl="0"/>
            <a:r>
              <a:rPr lang="en-US" dirty="0" smtClean="0"/>
              <a:t>Second level</a:t>
            </a:r>
          </a:p>
          <a:p>
            <a:pPr lvl="2"/>
            <a:r>
              <a:rPr lang="en-US" dirty="0" smtClean="0"/>
              <a:t>Third level</a:t>
            </a:r>
          </a:p>
        </p:txBody>
      </p:sp>
      <p:pic>
        <p:nvPicPr>
          <p:cNvPr id="10" name="Picture 9"/>
          <p:cNvPicPr>
            <a:picLocks noChangeAspect="1"/>
          </p:cNvPicPr>
          <p:nvPr/>
        </p:nvPicPr>
        <p:blipFill>
          <a:blip r:embed="rId13"/>
          <a:stretch>
            <a:fillRect/>
          </a:stretch>
        </p:blipFill>
        <p:spPr>
          <a:xfrm>
            <a:off x="197490" y="197881"/>
            <a:ext cx="2523120" cy="473825"/>
          </a:xfrm>
          <a:prstGeom prst="rect">
            <a:avLst/>
          </a:prstGeom>
        </p:spPr>
      </p:pic>
      <p:pic>
        <p:nvPicPr>
          <p:cNvPr id="11" name="Picture 10"/>
          <p:cNvPicPr>
            <a:picLocks noChangeAspect="1"/>
          </p:cNvPicPr>
          <p:nvPr/>
        </p:nvPicPr>
        <p:blipFill>
          <a:blip r:embed="rId14"/>
          <a:stretch>
            <a:fillRect/>
          </a:stretch>
        </p:blipFill>
        <p:spPr>
          <a:xfrm>
            <a:off x="831277" y="633145"/>
            <a:ext cx="7481455" cy="34636"/>
          </a:xfrm>
          <a:prstGeom prst="rect">
            <a:avLst/>
          </a:prstGeom>
        </p:spPr>
      </p:pic>
      <p:pic>
        <p:nvPicPr>
          <p:cNvPr id="12" name="Picture 11"/>
          <p:cNvPicPr>
            <a:picLocks noChangeAspect="1"/>
          </p:cNvPicPr>
          <p:nvPr/>
        </p:nvPicPr>
        <p:blipFill>
          <a:blip r:embed="rId15"/>
          <a:stretch>
            <a:fillRect/>
          </a:stretch>
        </p:blipFill>
        <p:spPr>
          <a:xfrm>
            <a:off x="831277" y="6217227"/>
            <a:ext cx="7481455" cy="34636"/>
          </a:xfrm>
          <a:prstGeom prst="rect">
            <a:avLst/>
          </a:prstGeom>
        </p:spPr>
      </p:pic>
    </p:spTree>
    <p:extLst>
      <p:ext uri="{BB962C8B-B14F-4D97-AF65-F5344CB8AC3E}">
        <p14:creationId xmlns:p14="http://schemas.microsoft.com/office/powerpoint/2010/main" val="236455043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3" r:id="rId11"/>
  </p:sldLayoutIdLst>
  <p:transition xmlns:p14="http://schemas.microsoft.com/office/powerpoint/2010/main">
    <p:fade/>
  </p:transition>
  <p:timing>
    <p:tnLst>
      <p:par>
        <p:cTn xmlns:p14="http://schemas.microsoft.com/office/powerpoint/2010/main" id="1" dur="indefinite" restart="never" nodeType="tmRoot"/>
      </p:par>
    </p:tnLst>
  </p:timing>
  <p:hf hdr="0"/>
  <p:txStyles>
    <p:titleStyle>
      <a:lvl1pPr algn="ctr" defTabSz="456971" rtl="0" eaLnBrk="1" latinLnBrk="0" hangingPunct="1">
        <a:spcBef>
          <a:spcPct val="0"/>
        </a:spcBef>
        <a:buNone/>
        <a:defRPr sz="4400" kern="1200">
          <a:solidFill>
            <a:schemeClr val="tx1"/>
          </a:solidFill>
          <a:latin typeface="+mj-lt"/>
          <a:ea typeface="+mj-ea"/>
          <a:cs typeface="+mj-cs"/>
        </a:defRPr>
      </a:lvl1pPr>
    </p:titleStyle>
    <p:bodyStyle>
      <a:lvl1pPr marL="342729" indent="-342729" algn="l" defTabSz="456971" rtl="0" eaLnBrk="1" latinLnBrk="0" hangingPunct="1">
        <a:spcBef>
          <a:spcPct val="20000"/>
        </a:spcBef>
        <a:buFont typeface="Arial"/>
        <a:buNone/>
        <a:defRPr sz="2700" b="1" kern="1200">
          <a:solidFill>
            <a:schemeClr val="tx1"/>
          </a:solidFill>
          <a:latin typeface="+mn-lt"/>
          <a:ea typeface="+mn-ea"/>
          <a:cs typeface="Arial"/>
        </a:defRPr>
      </a:lvl1pPr>
      <a:lvl2pPr marL="742579" indent="-285605" algn="l" defTabSz="456971" rtl="0" eaLnBrk="1" latinLnBrk="0" hangingPunct="1">
        <a:spcBef>
          <a:spcPct val="20000"/>
        </a:spcBef>
        <a:buFont typeface="Arial"/>
        <a:buChar char="•"/>
        <a:defRPr sz="3600" kern="1200">
          <a:solidFill>
            <a:schemeClr val="tx1"/>
          </a:solidFill>
          <a:latin typeface="+mn-lt"/>
          <a:ea typeface="+mn-ea"/>
          <a:cs typeface="+mn-cs"/>
        </a:defRPr>
      </a:lvl2pPr>
      <a:lvl3pPr marL="1142429" indent="-228485" algn="l" defTabSz="456971" rtl="0" eaLnBrk="1" latinLnBrk="0" hangingPunct="1">
        <a:spcBef>
          <a:spcPct val="20000"/>
        </a:spcBef>
        <a:buFont typeface="Lucida Grande"/>
        <a:buChar char="‒"/>
        <a:defRPr sz="1600" kern="1200">
          <a:solidFill>
            <a:schemeClr val="tx1"/>
          </a:solidFill>
          <a:latin typeface="Arial"/>
          <a:ea typeface="+mn-ea"/>
          <a:cs typeface="Arial"/>
        </a:defRPr>
      </a:lvl3pPr>
      <a:lvl4pPr marL="1599400" indent="-228485" algn="l" defTabSz="456971" rtl="0" eaLnBrk="1" latinLnBrk="0" hangingPunct="1">
        <a:spcBef>
          <a:spcPct val="20000"/>
        </a:spcBef>
        <a:buFont typeface="Arial"/>
        <a:buChar char="–"/>
        <a:defRPr sz="2000" kern="1200">
          <a:solidFill>
            <a:schemeClr val="tx1"/>
          </a:solidFill>
          <a:latin typeface="+mn-lt"/>
          <a:ea typeface="+mn-ea"/>
          <a:cs typeface="+mn-cs"/>
        </a:defRPr>
      </a:lvl4pPr>
      <a:lvl5pPr marL="2056371" indent="-228485" algn="l" defTabSz="456971" rtl="0" eaLnBrk="1" latinLnBrk="0" hangingPunct="1">
        <a:spcBef>
          <a:spcPct val="20000"/>
        </a:spcBef>
        <a:buFont typeface="Arial"/>
        <a:buChar char="»"/>
        <a:defRPr sz="2000" kern="1200">
          <a:solidFill>
            <a:schemeClr val="tx1"/>
          </a:solidFill>
          <a:latin typeface="+mn-lt"/>
          <a:ea typeface="+mn-ea"/>
          <a:cs typeface="+mn-cs"/>
        </a:defRPr>
      </a:lvl5pPr>
      <a:lvl6pPr marL="2513345" indent="-228485" algn="l" defTabSz="456971" rtl="0" eaLnBrk="1" latinLnBrk="0" hangingPunct="1">
        <a:spcBef>
          <a:spcPct val="20000"/>
        </a:spcBef>
        <a:buFont typeface="Arial"/>
        <a:buChar char="•"/>
        <a:defRPr sz="2000" kern="1200">
          <a:solidFill>
            <a:schemeClr val="tx1"/>
          </a:solidFill>
          <a:latin typeface="+mn-lt"/>
          <a:ea typeface="+mn-ea"/>
          <a:cs typeface="+mn-cs"/>
        </a:defRPr>
      </a:lvl6pPr>
      <a:lvl7pPr marL="2970315" indent="-228485" algn="l" defTabSz="456971" rtl="0" eaLnBrk="1" latinLnBrk="0" hangingPunct="1">
        <a:spcBef>
          <a:spcPct val="20000"/>
        </a:spcBef>
        <a:buFont typeface="Arial"/>
        <a:buChar char="•"/>
        <a:defRPr sz="2000" kern="1200">
          <a:solidFill>
            <a:schemeClr val="tx1"/>
          </a:solidFill>
          <a:latin typeface="+mn-lt"/>
          <a:ea typeface="+mn-ea"/>
          <a:cs typeface="+mn-cs"/>
        </a:defRPr>
      </a:lvl7pPr>
      <a:lvl8pPr marL="3427285" indent="-228485" algn="l" defTabSz="456971" rtl="0" eaLnBrk="1" latinLnBrk="0" hangingPunct="1">
        <a:spcBef>
          <a:spcPct val="20000"/>
        </a:spcBef>
        <a:buFont typeface="Arial"/>
        <a:buChar char="•"/>
        <a:defRPr sz="2000" kern="1200">
          <a:solidFill>
            <a:schemeClr val="tx1"/>
          </a:solidFill>
          <a:latin typeface="+mn-lt"/>
          <a:ea typeface="+mn-ea"/>
          <a:cs typeface="+mn-cs"/>
        </a:defRPr>
      </a:lvl8pPr>
      <a:lvl9pPr marL="3884255" indent="-228485" algn="l" defTabSz="45697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971" rtl="0" eaLnBrk="1" latinLnBrk="0" hangingPunct="1">
        <a:defRPr sz="1800" kern="1200">
          <a:solidFill>
            <a:schemeClr val="tx1"/>
          </a:solidFill>
          <a:latin typeface="+mn-lt"/>
          <a:ea typeface="+mn-ea"/>
          <a:cs typeface="+mn-cs"/>
        </a:defRPr>
      </a:lvl1pPr>
      <a:lvl2pPr marL="456971" algn="l" defTabSz="456971" rtl="0" eaLnBrk="1" latinLnBrk="0" hangingPunct="1">
        <a:defRPr sz="1800" kern="1200">
          <a:solidFill>
            <a:schemeClr val="tx1"/>
          </a:solidFill>
          <a:latin typeface="+mn-lt"/>
          <a:ea typeface="+mn-ea"/>
          <a:cs typeface="+mn-cs"/>
        </a:defRPr>
      </a:lvl2pPr>
      <a:lvl3pPr marL="913945" algn="l" defTabSz="456971" rtl="0" eaLnBrk="1" latinLnBrk="0" hangingPunct="1">
        <a:defRPr sz="1800" kern="1200">
          <a:solidFill>
            <a:schemeClr val="tx1"/>
          </a:solidFill>
          <a:latin typeface="+mn-lt"/>
          <a:ea typeface="+mn-ea"/>
          <a:cs typeface="+mn-cs"/>
        </a:defRPr>
      </a:lvl3pPr>
      <a:lvl4pPr marL="1370915" algn="l" defTabSz="456971" rtl="0" eaLnBrk="1" latinLnBrk="0" hangingPunct="1">
        <a:defRPr sz="1800" kern="1200">
          <a:solidFill>
            <a:schemeClr val="tx1"/>
          </a:solidFill>
          <a:latin typeface="+mn-lt"/>
          <a:ea typeface="+mn-ea"/>
          <a:cs typeface="+mn-cs"/>
        </a:defRPr>
      </a:lvl4pPr>
      <a:lvl5pPr marL="1827885" algn="l" defTabSz="456971" rtl="0" eaLnBrk="1" latinLnBrk="0" hangingPunct="1">
        <a:defRPr sz="1800" kern="1200">
          <a:solidFill>
            <a:schemeClr val="tx1"/>
          </a:solidFill>
          <a:latin typeface="+mn-lt"/>
          <a:ea typeface="+mn-ea"/>
          <a:cs typeface="+mn-cs"/>
        </a:defRPr>
      </a:lvl5pPr>
      <a:lvl6pPr marL="2284855" algn="l" defTabSz="456971" rtl="0" eaLnBrk="1" latinLnBrk="0" hangingPunct="1">
        <a:defRPr sz="1800" kern="1200">
          <a:solidFill>
            <a:schemeClr val="tx1"/>
          </a:solidFill>
          <a:latin typeface="+mn-lt"/>
          <a:ea typeface="+mn-ea"/>
          <a:cs typeface="+mn-cs"/>
        </a:defRPr>
      </a:lvl6pPr>
      <a:lvl7pPr marL="2741829" algn="l" defTabSz="456971" rtl="0" eaLnBrk="1" latinLnBrk="0" hangingPunct="1">
        <a:defRPr sz="1800" kern="1200">
          <a:solidFill>
            <a:schemeClr val="tx1"/>
          </a:solidFill>
          <a:latin typeface="+mn-lt"/>
          <a:ea typeface="+mn-ea"/>
          <a:cs typeface="+mn-cs"/>
        </a:defRPr>
      </a:lvl7pPr>
      <a:lvl8pPr marL="3198800" algn="l" defTabSz="456971" rtl="0" eaLnBrk="1" latinLnBrk="0" hangingPunct="1">
        <a:defRPr sz="1800" kern="1200">
          <a:solidFill>
            <a:schemeClr val="tx1"/>
          </a:solidFill>
          <a:latin typeface="+mn-lt"/>
          <a:ea typeface="+mn-ea"/>
          <a:cs typeface="+mn-cs"/>
        </a:defRPr>
      </a:lvl8pPr>
      <a:lvl9pPr marL="3655771" algn="l" defTabSz="456971"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ltLang="ja-JP" smtClean="0">
                <a:solidFill>
                  <a:prstClr val="black">
                    <a:tint val="75000"/>
                  </a:prstClr>
                </a:solidFill>
                <a:latin typeface="Calibri"/>
                <a:ea typeface="ＭＳ Ｐゴシック"/>
              </a:rPr>
              <a:t>15/07/17</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ja-JP" smtClean="0">
                <a:solidFill>
                  <a:prstClr val="black">
                    <a:tint val="75000"/>
                  </a:prstClr>
                </a:solidFill>
                <a:latin typeface="Calibri"/>
                <a:ea typeface="ＭＳ Ｐゴシック"/>
              </a:rPr>
              <a:t>ILC Progress after TDR</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160A97-9B2A-0F4A-BCBE-D36BB53832FD}"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06424192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hf hdr="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jpeg"/><Relationship Id="rId7"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1198529"/>
            <a:ext cx="7772400" cy="2401921"/>
          </a:xfrm>
        </p:spPr>
        <p:txBody>
          <a:bodyPr>
            <a:normAutofit/>
          </a:bodyPr>
          <a:lstStyle/>
          <a:p>
            <a:r>
              <a:rPr lang="en-US" altLang="ja-JP" sz="5400" b="1" dirty="0" smtClean="0"/>
              <a:t> Status Update for </a:t>
            </a:r>
            <a:br>
              <a:rPr lang="en-US" altLang="ja-JP" sz="5400" b="1" dirty="0" smtClean="0"/>
            </a:br>
            <a:r>
              <a:rPr lang="en-US" altLang="ja-JP" sz="5400" b="1" dirty="0" smtClean="0"/>
              <a:t>NRI Commissioned Survey </a:t>
            </a:r>
            <a:endParaRPr kumimoji="1" lang="ja-JP" altLang="en-US" sz="2400" i="1" dirty="0"/>
          </a:p>
        </p:txBody>
      </p:sp>
      <p:sp>
        <p:nvSpPr>
          <p:cNvPr id="3" name="サブタイトル 2"/>
          <p:cNvSpPr>
            <a:spLocks noGrp="1"/>
          </p:cNvSpPr>
          <p:nvPr>
            <p:ph type="subTitle" idx="1"/>
          </p:nvPr>
        </p:nvSpPr>
        <p:spPr>
          <a:xfrm>
            <a:off x="1371600" y="4458962"/>
            <a:ext cx="6400800" cy="1179837"/>
          </a:xfrm>
        </p:spPr>
        <p:txBody>
          <a:bodyPr>
            <a:normAutofit/>
          </a:bodyPr>
          <a:lstStyle/>
          <a:p>
            <a:r>
              <a:rPr kumimoji="1" lang="en-US" altLang="ja-JP" dirty="0" smtClean="0">
                <a:solidFill>
                  <a:schemeClr val="tx1"/>
                </a:solidFill>
              </a:rPr>
              <a:t>Akira Yamamoto</a:t>
            </a:r>
          </a:p>
          <a:p>
            <a:r>
              <a:rPr lang="en-US" altLang="ja-JP" dirty="0">
                <a:solidFill>
                  <a:schemeClr val="tx1"/>
                </a:solidFill>
              </a:rPr>
              <a:t>A</a:t>
            </a:r>
            <a:r>
              <a:rPr lang="en-US" altLang="ja-JP" dirty="0" smtClean="0">
                <a:solidFill>
                  <a:schemeClr val="tx1"/>
                </a:solidFill>
              </a:rPr>
              <a:t> report on </a:t>
            </a:r>
            <a:r>
              <a:rPr lang="en-US" altLang="ja-JP" dirty="0" smtClean="0">
                <a:solidFill>
                  <a:schemeClr val="tx1"/>
                </a:solidFill>
              </a:rPr>
              <a:t>21</a:t>
            </a:r>
            <a:r>
              <a:rPr lang="en-US" altLang="ja-JP" dirty="0" smtClean="0">
                <a:solidFill>
                  <a:schemeClr val="tx1"/>
                </a:solidFill>
              </a:rPr>
              <a:t> </a:t>
            </a:r>
            <a:r>
              <a:rPr lang="en-US" altLang="ja-JP" dirty="0" smtClean="0">
                <a:solidFill>
                  <a:schemeClr val="tx1"/>
                </a:solidFill>
              </a:rPr>
              <a:t>July, 2015 </a:t>
            </a:r>
            <a:endParaRPr kumimoji="1" lang="ja-JP" altLang="en-US" dirty="0">
              <a:solidFill>
                <a:schemeClr val="tx1"/>
              </a:solidFill>
            </a:endParaRPr>
          </a:p>
        </p:txBody>
      </p:sp>
    </p:spTree>
    <p:extLst>
      <p:ext uri="{BB962C8B-B14F-4D97-AF65-F5344CB8AC3E}">
        <p14:creationId xmlns:p14="http://schemas.microsoft.com/office/powerpoint/2010/main" val="31496026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4800" b="1" dirty="0" smtClean="0"/>
              <a:t>Status</a:t>
            </a:r>
            <a:r>
              <a:rPr kumimoji="1" lang="en-US" altLang="ja-JP" sz="4800" b="1" dirty="0" smtClean="0"/>
              <a:t> </a:t>
            </a:r>
            <a:r>
              <a:rPr kumimoji="1" lang="en-US" altLang="ja-JP" sz="4800" b="1" dirty="0" smtClean="0"/>
              <a:t>and Plan </a:t>
            </a:r>
            <a:endParaRPr kumimoji="1" lang="ja-JP" altLang="en-US" sz="4800" b="1" dirty="0"/>
          </a:p>
        </p:txBody>
      </p:sp>
      <p:sp>
        <p:nvSpPr>
          <p:cNvPr id="3" name="コンテンツ プレースホルダー 2"/>
          <p:cNvSpPr>
            <a:spLocks noGrp="1"/>
          </p:cNvSpPr>
          <p:nvPr>
            <p:ph idx="1"/>
          </p:nvPr>
        </p:nvSpPr>
        <p:spPr>
          <a:xfrm>
            <a:off x="457199" y="1319203"/>
            <a:ext cx="8530759" cy="5301464"/>
          </a:xfrm>
          <a:ln>
            <a:solidFill>
              <a:srgbClr val="5B9BD5"/>
            </a:solidFill>
          </a:ln>
        </p:spPr>
        <p:txBody>
          <a:bodyPr>
            <a:normAutofit fontScale="55000" lnSpcReduction="20000"/>
          </a:bodyPr>
          <a:lstStyle/>
          <a:p>
            <a:pPr marL="0" indent="0">
              <a:buNone/>
            </a:pPr>
            <a:r>
              <a:rPr lang="en-US" altLang="ja-JP" sz="3600" dirty="0" smtClean="0"/>
              <a:t>7/10: 	</a:t>
            </a:r>
            <a:r>
              <a:rPr lang="en-US" altLang="ja-JP" sz="3600" dirty="0" smtClean="0">
                <a:solidFill>
                  <a:srgbClr val="FF0000"/>
                </a:solidFill>
              </a:rPr>
              <a:t>ILC </a:t>
            </a:r>
            <a:r>
              <a:rPr lang="en-US" altLang="ja-JP" sz="3600" dirty="0">
                <a:solidFill>
                  <a:srgbClr val="FF0000"/>
                </a:solidFill>
              </a:rPr>
              <a:t>P</a:t>
            </a:r>
            <a:r>
              <a:rPr lang="en-US" altLang="ja-JP" sz="3600" dirty="0" smtClean="0"/>
              <a:t>rogress </a:t>
            </a:r>
            <a:r>
              <a:rPr lang="en-US" altLang="ja-JP" sz="3600" dirty="0" smtClean="0">
                <a:solidFill>
                  <a:srgbClr val="FF0000"/>
                </a:solidFill>
              </a:rPr>
              <a:t>R</a:t>
            </a:r>
            <a:r>
              <a:rPr lang="en-US" altLang="ja-JP" sz="3600" dirty="0" smtClean="0"/>
              <a:t>eport </a:t>
            </a:r>
            <a:r>
              <a:rPr lang="en-US" altLang="ja-JP" sz="3600" dirty="0" smtClean="0"/>
              <a:t>pre-explained to </a:t>
            </a:r>
            <a:r>
              <a:rPr lang="en-US" altLang="ja-JP" sz="3600" dirty="0" smtClean="0"/>
              <a:t>NRI</a:t>
            </a:r>
          </a:p>
          <a:p>
            <a:pPr marL="0" indent="0">
              <a:buNone/>
            </a:pPr>
            <a:r>
              <a:rPr kumimoji="1" lang="en-US" altLang="ja-JP" sz="3600" dirty="0" smtClean="0"/>
              <a:t>7/17: 	PR explained to </a:t>
            </a:r>
            <a:r>
              <a:rPr kumimoji="1" lang="en-US" altLang="ja-JP" sz="3600" b="1" dirty="0" smtClean="0">
                <a:solidFill>
                  <a:srgbClr val="3366FF"/>
                </a:solidFill>
              </a:rPr>
              <a:t>MEXT</a:t>
            </a:r>
            <a:endParaRPr kumimoji="1" lang="en-US" altLang="ja-JP" sz="3600" b="1" dirty="0" smtClean="0">
              <a:solidFill>
                <a:srgbClr val="3366FF"/>
              </a:solidFill>
            </a:endParaRPr>
          </a:p>
          <a:p>
            <a:pPr marL="0" indent="0">
              <a:buNone/>
            </a:pPr>
            <a:r>
              <a:rPr kumimoji="1" lang="en-US" altLang="ja-JP" sz="3600" dirty="0" smtClean="0"/>
              <a:t>7/23: 	</a:t>
            </a:r>
            <a:r>
              <a:rPr lang="en-US" altLang="ja-JP" sz="3600" dirty="0" smtClean="0"/>
              <a:t>PR</a:t>
            </a:r>
            <a:r>
              <a:rPr kumimoji="1" lang="en-US" altLang="ja-JP" sz="3600" dirty="0" smtClean="0"/>
              <a:t> </a:t>
            </a:r>
            <a:r>
              <a:rPr kumimoji="1" lang="en-US" altLang="ja-JP" sz="3600" dirty="0" smtClean="0"/>
              <a:t>to be </a:t>
            </a:r>
            <a:r>
              <a:rPr lang="en-US" altLang="ja-JP" sz="3600" dirty="0" smtClean="0"/>
              <a:t>reported to </a:t>
            </a:r>
            <a:r>
              <a:rPr lang="en-US" altLang="ja-JP" sz="3600" b="1" dirty="0" smtClean="0">
                <a:solidFill>
                  <a:srgbClr val="3366FF"/>
                </a:solidFill>
              </a:rPr>
              <a:t>NRI</a:t>
            </a:r>
            <a:r>
              <a:rPr lang="en-US" altLang="ja-JP" sz="3600" dirty="0" smtClean="0"/>
              <a:t> (at the 1st study comm. Mtg. </a:t>
            </a:r>
            <a:r>
              <a:rPr kumimoji="1" lang="en-US" altLang="ja-JP" sz="3600" dirty="0" smtClean="0"/>
              <a:t> </a:t>
            </a:r>
            <a:endParaRPr kumimoji="1" lang="en-US" altLang="ja-JP" sz="3600" dirty="0" smtClean="0"/>
          </a:p>
          <a:p>
            <a:pPr marL="0" indent="0">
              <a:buNone/>
            </a:pPr>
            <a:r>
              <a:rPr lang="en-US" altLang="ja-JP" sz="3600" dirty="0" smtClean="0"/>
              <a:t>---</a:t>
            </a:r>
            <a:endParaRPr lang="en-US" altLang="ja-JP" sz="3600" dirty="0"/>
          </a:p>
          <a:p>
            <a:pPr marL="0" indent="0">
              <a:buNone/>
            </a:pPr>
            <a:endParaRPr kumimoji="1" lang="en-US" altLang="ja-JP" sz="3600" dirty="0" smtClean="0"/>
          </a:p>
          <a:p>
            <a:pPr marL="0" indent="0">
              <a:buNone/>
            </a:pPr>
            <a:r>
              <a:rPr kumimoji="1" lang="en-US" altLang="ja-JP" sz="3600" dirty="0" smtClean="0"/>
              <a:t>7</a:t>
            </a:r>
            <a:r>
              <a:rPr kumimoji="1" lang="en-US" altLang="ja-JP" sz="3600" dirty="0" smtClean="0"/>
              <a:t>/15:	</a:t>
            </a:r>
            <a:r>
              <a:rPr kumimoji="1" lang="en-US" altLang="ja-JP" sz="3600" dirty="0" smtClean="0"/>
              <a:t>Appointment </a:t>
            </a:r>
            <a:r>
              <a:rPr kumimoji="1" lang="en-US" altLang="ja-JP" sz="3600" dirty="0" smtClean="0"/>
              <a:t>requests sent out </a:t>
            </a:r>
            <a:r>
              <a:rPr kumimoji="1" lang="en-US" altLang="ja-JP" sz="3600" dirty="0" smtClean="0"/>
              <a:t>(by NRI) </a:t>
            </a:r>
            <a:r>
              <a:rPr kumimoji="1" lang="en-US" altLang="ja-JP" sz="3600" dirty="0" smtClean="0"/>
              <a:t>to</a:t>
            </a:r>
          </a:p>
          <a:p>
            <a:pPr marL="0" indent="0">
              <a:buNone/>
            </a:pPr>
            <a:r>
              <a:rPr lang="en-US" altLang="ja-JP" sz="3600" dirty="0"/>
              <a:t>	</a:t>
            </a:r>
            <a:r>
              <a:rPr lang="en-US" altLang="ja-JP" sz="3600" dirty="0" smtClean="0"/>
              <a:t>	</a:t>
            </a:r>
            <a:r>
              <a:rPr lang="en-US" altLang="ja-JP" sz="3600" dirty="0" smtClean="0"/>
              <a:t>l</a:t>
            </a:r>
            <a:r>
              <a:rPr lang="en-US" altLang="ja-JP" sz="3600" dirty="0" smtClean="0"/>
              <a:t>aboratories </a:t>
            </a:r>
            <a:r>
              <a:rPr lang="en-US" altLang="ja-JP" sz="3600" dirty="0" smtClean="0"/>
              <a:t>and </a:t>
            </a:r>
            <a:r>
              <a:rPr lang="en-US" altLang="ja-JP" sz="3600" dirty="0" smtClean="0"/>
              <a:t>industry</a:t>
            </a:r>
            <a:r>
              <a:rPr lang="en-US" altLang="ja-JP" sz="3600" dirty="0" smtClean="0"/>
              <a:t> </a:t>
            </a:r>
            <a:r>
              <a:rPr lang="en-US" altLang="ja-JP" sz="3600" smtClean="0"/>
              <a:t>in Europe,</a:t>
            </a:r>
            <a:endParaRPr lang="en-US" altLang="ja-JP" sz="3600" dirty="0" smtClean="0"/>
          </a:p>
          <a:p>
            <a:pPr marL="0" indent="0">
              <a:buNone/>
            </a:pPr>
            <a:r>
              <a:rPr lang="en-US" altLang="ja-JP" sz="3600" dirty="0"/>
              <a:t>	</a:t>
            </a:r>
            <a:r>
              <a:rPr lang="en-US" altLang="ja-JP" sz="3600" dirty="0" smtClean="0"/>
              <a:t>	during a period of </a:t>
            </a:r>
            <a:r>
              <a:rPr lang="en-US" altLang="ja-JP" sz="3600" u="sng" dirty="0" smtClean="0"/>
              <a:t>28 Sept. – 9 Oct. </a:t>
            </a:r>
            <a:endParaRPr lang="en-US" altLang="ja-JP" sz="3600" u="sng" dirty="0" smtClean="0"/>
          </a:p>
          <a:p>
            <a:pPr marL="0" indent="0">
              <a:buNone/>
            </a:pPr>
            <a:r>
              <a:rPr kumimoji="1" lang="en-US" altLang="ja-JP" sz="3600" dirty="0"/>
              <a:t>	</a:t>
            </a:r>
            <a:r>
              <a:rPr kumimoji="1" lang="en-US" altLang="ja-JP" sz="3600" dirty="0" smtClean="0"/>
              <a:t>		-	</a:t>
            </a:r>
            <a:r>
              <a:rPr kumimoji="1" lang="en-US" altLang="ja-JP" sz="3600" dirty="0" smtClean="0">
                <a:solidFill>
                  <a:srgbClr val="008000"/>
                </a:solidFill>
              </a:rPr>
              <a:t>DESY, CEA-</a:t>
            </a:r>
            <a:r>
              <a:rPr kumimoji="1" lang="en-US" altLang="ja-JP" sz="3600" dirty="0" err="1" smtClean="0">
                <a:solidFill>
                  <a:srgbClr val="008000"/>
                </a:solidFill>
              </a:rPr>
              <a:t>Saclay</a:t>
            </a:r>
            <a:r>
              <a:rPr kumimoji="1" lang="en-US" altLang="ja-JP" sz="3600" dirty="0" smtClean="0">
                <a:solidFill>
                  <a:srgbClr val="008000"/>
                </a:solidFill>
              </a:rPr>
              <a:t>, LAL-</a:t>
            </a:r>
            <a:r>
              <a:rPr kumimoji="1" lang="en-US" altLang="ja-JP" sz="3600" dirty="0" err="1" smtClean="0">
                <a:solidFill>
                  <a:srgbClr val="008000"/>
                </a:solidFill>
              </a:rPr>
              <a:t>Orsay</a:t>
            </a:r>
            <a:r>
              <a:rPr kumimoji="1" lang="en-US" altLang="ja-JP" sz="3600" dirty="0" smtClean="0">
                <a:solidFill>
                  <a:srgbClr val="008000"/>
                </a:solidFill>
              </a:rPr>
              <a:t>, </a:t>
            </a:r>
            <a:r>
              <a:rPr kumimoji="1" lang="en-US" altLang="ja-JP" sz="3600" dirty="0" smtClean="0">
                <a:solidFill>
                  <a:srgbClr val="008000"/>
                </a:solidFill>
              </a:rPr>
              <a:t>INFN</a:t>
            </a:r>
            <a:r>
              <a:rPr kumimoji="1" lang="en-US" altLang="ja-JP" sz="3600" dirty="0" smtClean="0">
                <a:solidFill>
                  <a:srgbClr val="008000"/>
                </a:solidFill>
              </a:rPr>
              <a:t>-LASA, </a:t>
            </a:r>
            <a:endParaRPr kumimoji="1" lang="en-US" altLang="ja-JP" sz="3600" dirty="0" smtClean="0">
              <a:solidFill>
                <a:srgbClr val="008000"/>
              </a:solidFill>
            </a:endParaRPr>
          </a:p>
          <a:p>
            <a:pPr marL="0" indent="0">
              <a:buNone/>
            </a:pPr>
            <a:r>
              <a:rPr lang="en-US" altLang="ja-JP" sz="3600" dirty="0">
                <a:solidFill>
                  <a:srgbClr val="008000"/>
                </a:solidFill>
              </a:rPr>
              <a:t>	</a:t>
            </a:r>
            <a:r>
              <a:rPr lang="en-US" altLang="ja-JP" sz="3600" dirty="0" smtClean="0">
                <a:solidFill>
                  <a:srgbClr val="008000"/>
                </a:solidFill>
              </a:rPr>
              <a:t>			</a:t>
            </a:r>
            <a:r>
              <a:rPr kumimoji="1" lang="en-US" altLang="ja-JP" sz="3600" dirty="0" smtClean="0">
                <a:solidFill>
                  <a:srgbClr val="008000"/>
                </a:solidFill>
              </a:rPr>
              <a:t>INFN</a:t>
            </a:r>
            <a:r>
              <a:rPr kumimoji="1" lang="en-US" altLang="ja-JP" sz="3600" dirty="0" smtClean="0">
                <a:solidFill>
                  <a:srgbClr val="008000"/>
                </a:solidFill>
              </a:rPr>
              <a:t>-</a:t>
            </a:r>
            <a:r>
              <a:rPr kumimoji="1" lang="en-US" altLang="ja-JP" sz="3600" dirty="0" err="1" smtClean="0">
                <a:solidFill>
                  <a:srgbClr val="008000"/>
                </a:solidFill>
              </a:rPr>
              <a:t>Frascati</a:t>
            </a:r>
            <a:r>
              <a:rPr kumimoji="1" lang="en-US" altLang="ja-JP" sz="3600" dirty="0" smtClean="0">
                <a:solidFill>
                  <a:srgbClr val="008000"/>
                </a:solidFill>
              </a:rPr>
              <a:t>, CERN, </a:t>
            </a:r>
            <a:r>
              <a:rPr kumimoji="1" lang="en-US" altLang="ja-JP" sz="3600" dirty="0" smtClean="0">
                <a:solidFill>
                  <a:srgbClr val="008000"/>
                </a:solidFill>
              </a:rPr>
              <a:t>STFC </a:t>
            </a:r>
            <a:r>
              <a:rPr kumimoji="1" lang="en-US" altLang="ja-JP" sz="3600" dirty="0" err="1" smtClean="0">
                <a:solidFill>
                  <a:srgbClr val="008000"/>
                </a:solidFill>
              </a:rPr>
              <a:t>Daresbury</a:t>
            </a:r>
            <a:endParaRPr lang="en-US" altLang="ja-JP" sz="3600" dirty="0">
              <a:solidFill>
                <a:srgbClr val="008000"/>
              </a:solidFill>
            </a:endParaRPr>
          </a:p>
          <a:p>
            <a:pPr marL="0" indent="0">
              <a:buNone/>
            </a:pPr>
            <a:r>
              <a:rPr kumimoji="1" lang="en-US" altLang="ja-JP" sz="3600" dirty="0" smtClean="0">
                <a:solidFill>
                  <a:srgbClr val="3366FF"/>
                </a:solidFill>
              </a:rPr>
              <a:t>			-	RI, E-</a:t>
            </a:r>
            <a:r>
              <a:rPr kumimoji="1" lang="en-US" altLang="ja-JP" sz="3600" dirty="0" err="1" smtClean="0">
                <a:solidFill>
                  <a:srgbClr val="3366FF"/>
                </a:solidFill>
              </a:rPr>
              <a:t>Zanon</a:t>
            </a:r>
            <a:r>
              <a:rPr kumimoji="1" lang="en-US" altLang="ja-JP" sz="3600" dirty="0" smtClean="0">
                <a:solidFill>
                  <a:srgbClr val="3366FF"/>
                </a:solidFill>
              </a:rPr>
              <a:t>, BN, Thales, </a:t>
            </a:r>
            <a:r>
              <a:rPr lang="en-US" altLang="ja-JP" sz="3600" dirty="0" err="1">
                <a:solidFill>
                  <a:srgbClr val="3366FF"/>
                </a:solidFill>
              </a:rPr>
              <a:t>A</a:t>
            </a:r>
            <a:r>
              <a:rPr kumimoji="1" lang="en-US" altLang="ja-JP" sz="3600" dirty="0" err="1" smtClean="0">
                <a:solidFill>
                  <a:srgbClr val="3366FF"/>
                </a:solidFill>
              </a:rPr>
              <a:t>lsyom</a:t>
            </a:r>
            <a:r>
              <a:rPr kumimoji="1" lang="en-US" altLang="ja-JP" sz="3600" dirty="0" smtClean="0">
                <a:solidFill>
                  <a:srgbClr val="3366FF"/>
                </a:solidFill>
              </a:rPr>
              <a:t>,    (AL)</a:t>
            </a:r>
            <a:endParaRPr kumimoji="1" lang="en-US" altLang="ja-JP" sz="3600" dirty="0" smtClean="0">
              <a:solidFill>
                <a:srgbClr val="3366FF"/>
              </a:solidFill>
            </a:endParaRPr>
          </a:p>
          <a:p>
            <a:pPr marL="0" indent="0">
              <a:buNone/>
            </a:pPr>
            <a:endParaRPr lang="en-US" altLang="ja-JP" sz="3600" dirty="0" smtClean="0"/>
          </a:p>
          <a:p>
            <a:pPr marL="0" indent="0">
              <a:buNone/>
            </a:pPr>
            <a:r>
              <a:rPr lang="en-US" altLang="ja-JP" sz="3600" dirty="0" smtClean="0"/>
              <a:t>Soon:</a:t>
            </a:r>
            <a:r>
              <a:rPr lang="en-US" altLang="ja-JP" sz="3600" dirty="0" smtClean="0"/>
              <a:t> </a:t>
            </a:r>
            <a:r>
              <a:rPr lang="en-US" altLang="ja-JP" sz="3600" dirty="0" smtClean="0"/>
              <a:t>	</a:t>
            </a:r>
            <a:r>
              <a:rPr lang="en-US" altLang="ja-JP" sz="3600" dirty="0" smtClean="0"/>
              <a:t>Requests </a:t>
            </a:r>
            <a:r>
              <a:rPr lang="en-US" altLang="ja-JP" sz="3600" dirty="0" smtClean="0"/>
              <a:t>to be sent out to </a:t>
            </a:r>
            <a:r>
              <a:rPr lang="en-US" altLang="ja-JP" sz="3600" dirty="0" smtClean="0"/>
              <a:t>Lab</a:t>
            </a:r>
            <a:r>
              <a:rPr lang="en-US" altLang="ja-JP" sz="3600" dirty="0" smtClean="0"/>
              <a:t>. </a:t>
            </a:r>
            <a:r>
              <a:rPr lang="en-US" altLang="ja-JP" sz="3600" dirty="0"/>
              <a:t>a</a:t>
            </a:r>
            <a:r>
              <a:rPr lang="en-US" altLang="ja-JP" sz="3600" dirty="0" smtClean="0"/>
              <a:t>nd </a:t>
            </a:r>
            <a:r>
              <a:rPr lang="en-US" altLang="ja-JP" sz="3600" dirty="0" smtClean="0"/>
              <a:t>Ind., </a:t>
            </a:r>
            <a:r>
              <a:rPr lang="en-US" altLang="ja-JP" sz="3600" dirty="0"/>
              <a:t>i</a:t>
            </a:r>
            <a:r>
              <a:rPr lang="en-US" altLang="ja-JP" sz="3600" dirty="0" smtClean="0"/>
              <a:t>n the US,</a:t>
            </a:r>
          </a:p>
          <a:p>
            <a:pPr marL="0" indent="0">
              <a:buNone/>
            </a:pPr>
            <a:r>
              <a:rPr lang="en-US" altLang="ja-JP" sz="3600" dirty="0"/>
              <a:t>	</a:t>
            </a:r>
            <a:r>
              <a:rPr lang="en-US" altLang="ja-JP" sz="3600" dirty="0" smtClean="0"/>
              <a:t>	during an expected period of </a:t>
            </a:r>
            <a:r>
              <a:rPr lang="en-US" altLang="ja-JP" sz="3600" u="sng" dirty="0" smtClean="0"/>
              <a:t>9 – 13 Nov. </a:t>
            </a:r>
            <a:endParaRPr lang="en-US" altLang="ja-JP" sz="3600" u="sng" dirty="0" smtClean="0"/>
          </a:p>
          <a:p>
            <a:pPr marL="0" indent="0">
              <a:buNone/>
            </a:pPr>
            <a:r>
              <a:rPr kumimoji="1" lang="en-US" altLang="ja-JP" sz="3600" dirty="0"/>
              <a:t>	</a:t>
            </a:r>
            <a:r>
              <a:rPr kumimoji="1" lang="en-US" altLang="ja-JP" sz="3600" dirty="0" smtClean="0"/>
              <a:t>		- 	</a:t>
            </a:r>
            <a:r>
              <a:rPr kumimoji="1" lang="en-US" altLang="ja-JP" sz="3600" dirty="0" smtClean="0">
                <a:solidFill>
                  <a:srgbClr val="008000"/>
                </a:solidFill>
              </a:rPr>
              <a:t>SLAC, </a:t>
            </a:r>
            <a:r>
              <a:rPr kumimoji="1" lang="en-US" altLang="ja-JP" sz="3600" dirty="0" err="1" smtClean="0">
                <a:solidFill>
                  <a:srgbClr val="008000"/>
                </a:solidFill>
              </a:rPr>
              <a:t>Fermilab</a:t>
            </a:r>
            <a:r>
              <a:rPr kumimoji="1" lang="en-US" altLang="ja-JP" sz="3600" dirty="0" smtClean="0">
                <a:solidFill>
                  <a:srgbClr val="008000"/>
                </a:solidFill>
              </a:rPr>
              <a:t>, </a:t>
            </a:r>
            <a:r>
              <a:rPr kumimoji="1" lang="en-US" altLang="ja-JP" sz="3600" dirty="0" err="1" smtClean="0">
                <a:solidFill>
                  <a:srgbClr val="008000"/>
                </a:solidFill>
              </a:rPr>
              <a:t>Jlab</a:t>
            </a:r>
            <a:endParaRPr kumimoji="1" lang="en-US" altLang="ja-JP" sz="3600" dirty="0" smtClean="0">
              <a:solidFill>
                <a:srgbClr val="008000"/>
              </a:solidFill>
            </a:endParaRPr>
          </a:p>
          <a:p>
            <a:pPr marL="0" indent="0">
              <a:buNone/>
            </a:pPr>
            <a:r>
              <a:rPr lang="en-US" altLang="ja-JP" sz="3600" dirty="0">
                <a:solidFill>
                  <a:srgbClr val="3366FF"/>
                </a:solidFill>
              </a:rPr>
              <a:t>	</a:t>
            </a:r>
            <a:r>
              <a:rPr lang="en-US" altLang="ja-JP" sz="3600" dirty="0" smtClean="0">
                <a:solidFill>
                  <a:srgbClr val="3366FF"/>
                </a:solidFill>
              </a:rPr>
              <a:t>		-	AES. ROARK, CPI, (ATI-WC) </a:t>
            </a:r>
            <a:endParaRPr kumimoji="1" lang="en-US" altLang="ja-JP" sz="3600" dirty="0" smtClean="0">
              <a:solidFill>
                <a:srgbClr val="3366FF"/>
              </a:solidFill>
            </a:endParaRPr>
          </a:p>
          <a:p>
            <a:pPr marL="0" indent="0">
              <a:buNone/>
            </a:pPr>
            <a:endParaRPr kumimoji="1" lang="ja-JP" altLang="en-US" dirty="0"/>
          </a:p>
        </p:txBody>
      </p:sp>
    </p:spTree>
    <p:extLst>
      <p:ext uri="{BB962C8B-B14F-4D97-AF65-F5344CB8AC3E}">
        <p14:creationId xmlns:p14="http://schemas.microsoft.com/office/powerpoint/2010/main" val="1647259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97984"/>
          </a:xfrm>
        </p:spPr>
        <p:txBody>
          <a:bodyPr>
            <a:normAutofit fontScale="90000"/>
          </a:bodyPr>
          <a:lstStyle/>
          <a:p>
            <a:r>
              <a:rPr lang="en-US" altLang="ja-JP" sz="4900" b="1" dirty="0" smtClean="0"/>
              <a:t>Appointment Request </a:t>
            </a:r>
            <a:br>
              <a:rPr lang="en-US" altLang="ja-JP" sz="4900" b="1" dirty="0" smtClean="0"/>
            </a:br>
            <a:r>
              <a:rPr lang="en-US" altLang="ja-JP" sz="3100" dirty="0" smtClean="0">
                <a:solidFill>
                  <a:srgbClr val="3366FF"/>
                </a:solidFill>
              </a:rPr>
              <a:t>an example sent out</a:t>
            </a:r>
            <a:endParaRPr kumimoji="1" lang="ja-JP" altLang="en-US" sz="3100" dirty="0">
              <a:solidFill>
                <a:srgbClr val="3366FF"/>
              </a:solidFill>
            </a:endParaRPr>
          </a:p>
        </p:txBody>
      </p:sp>
      <p:sp>
        <p:nvSpPr>
          <p:cNvPr id="3" name="コンテンツ プレースホルダー 2"/>
          <p:cNvSpPr>
            <a:spLocks noGrp="1"/>
          </p:cNvSpPr>
          <p:nvPr>
            <p:ph idx="1"/>
          </p:nvPr>
        </p:nvSpPr>
        <p:spPr>
          <a:xfrm>
            <a:off x="184945" y="1232899"/>
            <a:ext cx="8791063" cy="5424755"/>
          </a:xfrm>
        </p:spPr>
        <p:txBody>
          <a:bodyPr>
            <a:normAutofit fontScale="25000" lnSpcReduction="20000"/>
          </a:bodyPr>
          <a:lstStyle/>
          <a:p>
            <a:endParaRPr lang="en-US" altLang="ja-JP" dirty="0"/>
          </a:p>
          <a:p>
            <a:pPr marL="0" indent="0">
              <a:buNone/>
            </a:pPr>
            <a:r>
              <a:rPr lang="en-US" altLang="ja-JP" sz="6400" dirty="0" smtClean="0"/>
              <a:t>Dear ***</a:t>
            </a:r>
            <a:endParaRPr lang="en-US" altLang="ja-JP" sz="6400" dirty="0"/>
          </a:p>
          <a:p>
            <a:pPr marL="0" indent="0">
              <a:buNone/>
            </a:pPr>
            <a:r>
              <a:rPr lang="en-US" altLang="ja-JP" sz="5600" dirty="0" smtClean="0"/>
              <a:t>	This </a:t>
            </a:r>
            <a:r>
              <a:rPr lang="en-US" altLang="ja-JP" sz="5600" dirty="0"/>
              <a:t>is </a:t>
            </a:r>
            <a:r>
              <a:rPr lang="en-US" altLang="ja-JP" sz="5600" dirty="0" err="1"/>
              <a:t>Michio</a:t>
            </a:r>
            <a:r>
              <a:rPr lang="en-US" altLang="ja-JP" sz="5600" dirty="0"/>
              <a:t> Kitamura of Nomura Research Institute, which last year </a:t>
            </a:r>
            <a:r>
              <a:rPr lang="en-US" altLang="ja-JP" sz="5600" dirty="0" smtClean="0"/>
              <a:t>sent </a:t>
            </a:r>
            <a:r>
              <a:rPr lang="en-US" altLang="ja-JP" sz="5600" dirty="0"/>
              <a:t>a team of experts and researchers  to your organization to </a:t>
            </a:r>
            <a:r>
              <a:rPr lang="en-US" altLang="ja-JP" sz="5600" dirty="0" smtClean="0"/>
              <a:t>conduct interviews </a:t>
            </a:r>
            <a:r>
              <a:rPr lang="en-US" altLang="ja-JP" sz="5600" dirty="0"/>
              <a:t>concerning the ILC. Our findings have now been written </a:t>
            </a:r>
            <a:r>
              <a:rPr lang="en-US" altLang="ja-JP" sz="5600" dirty="0" smtClean="0"/>
              <a:t>up into </a:t>
            </a:r>
            <a:r>
              <a:rPr lang="en-US" altLang="ja-JP" sz="5600" dirty="0"/>
              <a:t>a report (a summary of which is currently being translated </a:t>
            </a:r>
            <a:r>
              <a:rPr lang="en-US" altLang="ja-JP" sz="5600" dirty="0" smtClean="0"/>
              <a:t>into English</a:t>
            </a:r>
            <a:r>
              <a:rPr lang="en-US" altLang="ja-JP" sz="5600" dirty="0"/>
              <a:t>), and I would like to thank you once more for your </a:t>
            </a:r>
            <a:r>
              <a:rPr lang="en-US" altLang="ja-JP" sz="5600" dirty="0" smtClean="0"/>
              <a:t>kind assistance </a:t>
            </a:r>
            <a:r>
              <a:rPr lang="en-US" altLang="ja-JP" sz="5600" dirty="0"/>
              <a:t>in our research. </a:t>
            </a:r>
            <a:r>
              <a:rPr lang="en-US" altLang="ja-JP" sz="5600" dirty="0" smtClean="0"/>
              <a:t> Our </a:t>
            </a:r>
            <a:r>
              <a:rPr lang="en-US" altLang="ja-JP" sz="5600" dirty="0"/>
              <a:t>research on the ILC continues this year</a:t>
            </a:r>
            <a:r>
              <a:rPr lang="en-US" altLang="ja-JP" sz="5600" dirty="0" smtClean="0"/>
              <a:t>, though </a:t>
            </a:r>
            <a:r>
              <a:rPr lang="en-US" altLang="ja-JP" sz="5600" dirty="0"/>
              <a:t>on different </a:t>
            </a:r>
            <a:r>
              <a:rPr lang="en-US" altLang="ja-JP" sz="5600" dirty="0" smtClean="0"/>
              <a:t>topics from </a:t>
            </a:r>
            <a:r>
              <a:rPr lang="en-US" altLang="ja-JP" sz="5600" dirty="0"/>
              <a:t>last year, and so I would like to formally request permission </a:t>
            </a:r>
            <a:r>
              <a:rPr lang="en-US" altLang="ja-JP" sz="5600" dirty="0" smtClean="0"/>
              <a:t>for our </a:t>
            </a:r>
            <a:r>
              <a:rPr lang="en-US" altLang="ja-JP" sz="5600" dirty="0"/>
              <a:t>research team to visit you again to interview representatives </a:t>
            </a:r>
            <a:r>
              <a:rPr lang="en-US" altLang="ja-JP" sz="5600" dirty="0" smtClean="0"/>
              <a:t>of your </a:t>
            </a:r>
            <a:r>
              <a:rPr lang="en-US" altLang="ja-JP" sz="5600" dirty="0"/>
              <a:t>organization</a:t>
            </a:r>
            <a:r>
              <a:rPr lang="en-US" altLang="ja-JP" sz="5600" dirty="0" smtClean="0"/>
              <a:t>.</a:t>
            </a:r>
            <a:endParaRPr lang="en-US" altLang="ja-JP" sz="5600" dirty="0"/>
          </a:p>
          <a:p>
            <a:pPr marL="0" indent="0">
              <a:buNone/>
            </a:pPr>
            <a:r>
              <a:rPr lang="en-US" altLang="ja-JP" sz="5600" dirty="0" smtClean="0"/>
              <a:t>	NRI </a:t>
            </a:r>
            <a:r>
              <a:rPr lang="en-US" altLang="ja-JP" sz="5600" dirty="0"/>
              <a:t>has been commissioned by the Ministry of Education, Culture</a:t>
            </a:r>
            <a:r>
              <a:rPr lang="en-US" altLang="ja-JP" sz="5600" dirty="0" smtClean="0"/>
              <a:t>, Sports</a:t>
            </a:r>
            <a:r>
              <a:rPr lang="en-US" altLang="ja-JP" sz="5600" dirty="0"/>
              <a:t>, Science and Technology (MEXT) of Japan to carry out a </a:t>
            </a:r>
            <a:r>
              <a:rPr lang="en-US" altLang="ja-JP" sz="5600" dirty="0" smtClean="0"/>
              <a:t>survey and </a:t>
            </a:r>
            <a:r>
              <a:rPr lang="en-US" altLang="ja-JP" sz="5600" dirty="0"/>
              <a:t>analysis of the technical feasibility of the International </a:t>
            </a:r>
            <a:r>
              <a:rPr lang="en-US" altLang="ja-JP" sz="5600" dirty="0" smtClean="0"/>
              <a:t>Linear Collider </a:t>
            </a:r>
            <a:r>
              <a:rPr lang="en-US" altLang="ja-JP" sz="5600" dirty="0"/>
              <a:t>(ILC) project and technical challenges posed by construction </a:t>
            </a:r>
            <a:r>
              <a:rPr lang="en-US" altLang="ja-JP" sz="5600" dirty="0" smtClean="0"/>
              <a:t>of particle </a:t>
            </a:r>
            <a:r>
              <a:rPr lang="en-US" altLang="ja-JP" sz="5600" dirty="0"/>
              <a:t>accelerators for the ILC, and work on this study is </a:t>
            </a:r>
            <a:r>
              <a:rPr lang="en-US" altLang="ja-JP" sz="5600" dirty="0" smtClean="0"/>
              <a:t>now underway.</a:t>
            </a:r>
            <a:endParaRPr lang="en-US" altLang="ja-JP" sz="5600" dirty="0"/>
          </a:p>
          <a:p>
            <a:pPr marL="0" indent="0">
              <a:buNone/>
            </a:pPr>
            <a:r>
              <a:rPr lang="en-US" altLang="ja-JP" sz="5600" dirty="0" smtClean="0"/>
              <a:t>	The </a:t>
            </a:r>
            <a:r>
              <a:rPr lang="en-US" altLang="ja-JP" sz="5600" dirty="0"/>
              <a:t>study consists of the following three main elements:</a:t>
            </a:r>
          </a:p>
          <a:p>
            <a:pPr marL="444500" indent="-444500">
              <a:buFont typeface="+mj-lt"/>
              <a:buAutoNum type="arabicParenR"/>
            </a:pPr>
            <a:r>
              <a:rPr lang="en-US" altLang="ja-JP" sz="6400" b="1" dirty="0" smtClean="0">
                <a:solidFill>
                  <a:srgbClr val="008000"/>
                </a:solidFill>
              </a:rPr>
              <a:t>A </a:t>
            </a:r>
            <a:r>
              <a:rPr lang="en-US" altLang="ja-JP" sz="6400" b="1" dirty="0">
                <a:solidFill>
                  <a:srgbClr val="008000"/>
                </a:solidFill>
              </a:rPr>
              <a:t>survey of the technical feasibility of construction of </a:t>
            </a:r>
            <a:r>
              <a:rPr lang="en-US" altLang="ja-JP" sz="6400" b="1" dirty="0" smtClean="0">
                <a:solidFill>
                  <a:srgbClr val="008000"/>
                </a:solidFill>
              </a:rPr>
              <a:t>accelerators for </a:t>
            </a:r>
            <a:r>
              <a:rPr lang="en-US" altLang="ja-JP" sz="6400" b="1" dirty="0">
                <a:solidFill>
                  <a:srgbClr val="008000"/>
                </a:solidFill>
              </a:rPr>
              <a:t>the ILC</a:t>
            </a:r>
          </a:p>
          <a:p>
            <a:pPr marL="444500" indent="-444500">
              <a:buFont typeface="+mj-lt"/>
              <a:buAutoNum type="arabicParenR"/>
            </a:pPr>
            <a:r>
              <a:rPr lang="en-US" altLang="ja-JP" sz="6400" b="1" dirty="0" smtClean="0">
                <a:solidFill>
                  <a:srgbClr val="008000"/>
                </a:solidFill>
              </a:rPr>
              <a:t>A </a:t>
            </a:r>
            <a:r>
              <a:rPr lang="en-US" altLang="ja-JP" sz="6400" b="1" dirty="0">
                <a:solidFill>
                  <a:srgbClr val="008000"/>
                </a:solidFill>
              </a:rPr>
              <a:t>survey of the technical issues that will need to be </a:t>
            </a:r>
            <a:r>
              <a:rPr lang="en-US" altLang="ja-JP" sz="6400" b="1" dirty="0" smtClean="0">
                <a:solidFill>
                  <a:srgbClr val="008000"/>
                </a:solidFill>
              </a:rPr>
              <a:t>surmounted in </a:t>
            </a:r>
            <a:r>
              <a:rPr lang="en-US" altLang="ja-JP" sz="6400" b="1" dirty="0">
                <a:solidFill>
                  <a:srgbClr val="008000"/>
                </a:solidFill>
              </a:rPr>
              <a:t>order to mass produce the components required by the </a:t>
            </a:r>
            <a:r>
              <a:rPr lang="en-US" altLang="ja-JP" sz="6400" b="1" dirty="0" smtClean="0">
                <a:solidFill>
                  <a:srgbClr val="008000"/>
                </a:solidFill>
              </a:rPr>
              <a:t>ILC’s accelerators</a:t>
            </a:r>
            <a:endParaRPr lang="en-US" altLang="ja-JP" sz="6400" b="1" dirty="0">
              <a:solidFill>
                <a:srgbClr val="008000"/>
              </a:solidFill>
            </a:endParaRPr>
          </a:p>
          <a:p>
            <a:pPr marL="444500" indent="-444500">
              <a:buFont typeface="+mj-lt"/>
              <a:buAutoNum type="arabicParenR"/>
            </a:pPr>
            <a:r>
              <a:rPr lang="en-US" altLang="ja-JP" sz="6400" b="1" dirty="0" smtClean="0">
                <a:solidFill>
                  <a:srgbClr val="008000"/>
                </a:solidFill>
              </a:rPr>
              <a:t>A </a:t>
            </a:r>
            <a:r>
              <a:rPr lang="en-US" altLang="ja-JP" sz="6400" b="1" dirty="0">
                <a:solidFill>
                  <a:srgbClr val="008000"/>
                </a:solidFill>
              </a:rPr>
              <a:t>survey of ways to reduce the cost of construction of the ILC’s </a:t>
            </a:r>
            <a:r>
              <a:rPr lang="en-US" altLang="ja-JP" sz="6400" b="1" dirty="0" smtClean="0">
                <a:solidFill>
                  <a:srgbClr val="008000"/>
                </a:solidFill>
              </a:rPr>
              <a:t> accelerators</a:t>
            </a:r>
            <a:endParaRPr lang="en-US" altLang="ja-JP" sz="6400" b="1" dirty="0">
              <a:solidFill>
                <a:srgbClr val="008000"/>
              </a:solidFill>
            </a:endParaRPr>
          </a:p>
          <a:p>
            <a:pPr marL="0" indent="0">
              <a:buNone/>
            </a:pPr>
            <a:r>
              <a:rPr lang="en-US" altLang="ja-JP" sz="6400" dirty="0" smtClean="0"/>
              <a:t>	</a:t>
            </a:r>
            <a:r>
              <a:rPr lang="en-US" altLang="ja-JP" sz="5600" dirty="0" smtClean="0"/>
              <a:t>As </a:t>
            </a:r>
            <a:r>
              <a:rPr lang="en-US" altLang="ja-JP" sz="5600" dirty="0"/>
              <a:t>part of this study, we plan to visit and interview leading </a:t>
            </a:r>
            <a:r>
              <a:rPr lang="en-US" altLang="ja-JP" sz="5600" dirty="0" smtClean="0"/>
              <a:t>research institutes </a:t>
            </a:r>
            <a:r>
              <a:rPr lang="en-US" altLang="ja-JP" sz="5600" dirty="0"/>
              <a:t>and companies producing accelerators or related products </a:t>
            </a:r>
            <a:r>
              <a:rPr lang="en-US" altLang="ja-JP" sz="5600" dirty="0" smtClean="0"/>
              <a:t>in Europe </a:t>
            </a:r>
            <a:r>
              <a:rPr lang="en-US" altLang="ja-JP" sz="5600" dirty="0"/>
              <a:t>and </a:t>
            </a:r>
            <a:r>
              <a:rPr lang="en-US" altLang="ja-JP" sz="5600" dirty="0" smtClean="0"/>
              <a:t>USA. The </a:t>
            </a:r>
            <a:r>
              <a:rPr lang="en-US" altLang="ja-JP" sz="5600" dirty="0"/>
              <a:t>aim of our visit to </a:t>
            </a:r>
            <a:r>
              <a:rPr lang="en-US" altLang="ja-JP" sz="5600" dirty="0" smtClean="0"/>
              <a:t>*** </a:t>
            </a:r>
            <a:r>
              <a:rPr lang="en-US" altLang="ja-JP" sz="5600" dirty="0"/>
              <a:t>is to obtain up-to-date information, </a:t>
            </a:r>
            <a:r>
              <a:rPr lang="en-US" altLang="ja-JP" sz="5600" dirty="0" smtClean="0"/>
              <a:t>expert opinion</a:t>
            </a:r>
            <a:r>
              <a:rPr lang="en-US" altLang="ja-JP" sz="5600" dirty="0"/>
              <a:t>, suggestions, and other insights that contribute to the </a:t>
            </a:r>
            <a:r>
              <a:rPr lang="en-US" altLang="ja-JP" sz="5600" dirty="0" smtClean="0"/>
              <a:t>above three </a:t>
            </a:r>
            <a:r>
              <a:rPr lang="en-US" altLang="ja-JP" sz="5600" dirty="0"/>
              <a:t>elements of our study.</a:t>
            </a:r>
          </a:p>
          <a:p>
            <a:pPr marL="0" indent="0">
              <a:buNone/>
            </a:pPr>
            <a:r>
              <a:rPr lang="en-US" altLang="ja-JP" sz="5600" dirty="0"/>
              <a:t>	</a:t>
            </a:r>
            <a:r>
              <a:rPr lang="en-US" altLang="ja-JP" sz="5600" dirty="0" smtClean="0"/>
              <a:t>Below </a:t>
            </a:r>
            <a:r>
              <a:rPr lang="en-US" altLang="ja-JP" sz="5600" dirty="0"/>
              <a:t>please find a list of topics that we intend to cover in the interview</a:t>
            </a:r>
            <a:r>
              <a:rPr lang="en-US" altLang="ja-JP" sz="5600" dirty="0" smtClean="0"/>
              <a:t>, our </a:t>
            </a:r>
            <a:r>
              <a:rPr lang="en-US" altLang="ja-JP" sz="5600" dirty="0"/>
              <a:t>desired schedule for the appointment, and contact </a:t>
            </a:r>
            <a:r>
              <a:rPr lang="en-US" altLang="ja-JP" sz="5600" dirty="0" smtClean="0"/>
              <a:t>information. I </a:t>
            </a:r>
            <a:r>
              <a:rPr lang="en-US" altLang="ja-JP" sz="5600" dirty="0"/>
              <a:t>hope this request does not inconvenience you greatly, and would </a:t>
            </a:r>
            <a:r>
              <a:rPr lang="en-US" altLang="ja-JP" sz="5600" dirty="0" smtClean="0"/>
              <a:t> deeply </a:t>
            </a:r>
            <a:r>
              <a:rPr lang="en-US" altLang="ja-JP" sz="5600" dirty="0"/>
              <a:t>appreciate your cooperation and assistance in making </a:t>
            </a:r>
            <a:r>
              <a:rPr lang="en-US" altLang="ja-JP" sz="5600" dirty="0" smtClean="0"/>
              <a:t>the necessary </a:t>
            </a:r>
            <a:r>
              <a:rPr lang="en-US" altLang="ja-JP" sz="5600" dirty="0"/>
              <a:t>arrangements.</a:t>
            </a:r>
          </a:p>
          <a:p>
            <a:pPr marL="0" indent="0">
              <a:buNone/>
            </a:pPr>
            <a:endParaRPr lang="en-US" altLang="ja-JP" sz="5600" dirty="0"/>
          </a:p>
          <a:p>
            <a:pPr marL="0" indent="0">
              <a:buNone/>
            </a:pPr>
            <a:r>
              <a:rPr lang="en-US" altLang="ja-JP" sz="5600" dirty="0" smtClean="0"/>
              <a:t>	Kind </a:t>
            </a:r>
            <a:r>
              <a:rPr lang="en-US" altLang="ja-JP" sz="5600" dirty="0"/>
              <a:t>regards,</a:t>
            </a:r>
          </a:p>
          <a:p>
            <a:pPr marL="0" indent="0">
              <a:buNone/>
            </a:pPr>
            <a:endParaRPr lang="en-US" altLang="ja-JP" sz="6400" dirty="0"/>
          </a:p>
          <a:p>
            <a:pPr marL="0" indent="0">
              <a:buNone/>
            </a:pPr>
            <a:r>
              <a:rPr lang="en-US" altLang="ja-JP" sz="6400" dirty="0" smtClean="0"/>
              <a:t>	</a:t>
            </a:r>
            <a:r>
              <a:rPr lang="en-US" altLang="ja-JP" sz="5600" dirty="0" err="1" smtClean="0"/>
              <a:t>Michio</a:t>
            </a:r>
            <a:r>
              <a:rPr lang="en-US" altLang="ja-JP" sz="5600" dirty="0" smtClean="0"/>
              <a:t> Kitamura, Nomura </a:t>
            </a:r>
            <a:r>
              <a:rPr lang="en-US" altLang="ja-JP" sz="5600" dirty="0"/>
              <a:t>Research Institute, Ltd</a:t>
            </a:r>
            <a:r>
              <a:rPr lang="en-US" altLang="ja-JP" sz="5600" dirty="0" smtClean="0"/>
              <a:t>. (NRI)</a:t>
            </a:r>
            <a:endParaRPr lang="en-US" altLang="ja-JP" sz="5600" dirty="0"/>
          </a:p>
          <a:p>
            <a:endParaRPr kumimoji="1" lang="ja-JP" altLang="en-US" sz="4000" dirty="0"/>
          </a:p>
        </p:txBody>
      </p:sp>
    </p:spTree>
    <p:extLst>
      <p:ext uri="{BB962C8B-B14F-4D97-AF65-F5344CB8AC3E}">
        <p14:creationId xmlns:p14="http://schemas.microsoft.com/office/powerpoint/2010/main" val="99857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254000" y="339448"/>
            <a:ext cx="8105588" cy="454535"/>
          </a:xfrm>
          <a:solidFill>
            <a:schemeClr val="bg1"/>
          </a:solidFill>
        </p:spPr>
        <p:txBody>
          <a:bodyPr anchor="ctr">
            <a:noAutofit/>
          </a:bodyPr>
          <a:lstStyle/>
          <a:p>
            <a:r>
              <a:rPr kumimoji="1" lang="en-US" altLang="ja-JP" b="1" dirty="0" smtClean="0"/>
              <a:t>ILC being studied in Japan </a:t>
            </a:r>
            <a:endParaRPr kumimoji="1" lang="ja-JP" altLang="en-US" sz="3600" dirty="0"/>
          </a:p>
        </p:txBody>
      </p:sp>
      <p:sp>
        <p:nvSpPr>
          <p:cNvPr id="6" name="スライド番号プレースホルダー 5"/>
          <p:cNvSpPr>
            <a:spLocks noGrp="1"/>
          </p:cNvSpPr>
          <p:nvPr>
            <p:ph type="sldNum" sz="quarter" idx="12"/>
          </p:nvPr>
        </p:nvSpPr>
        <p:spPr>
          <a:xfrm>
            <a:off x="6518774" y="6492875"/>
            <a:ext cx="2133600" cy="365125"/>
          </a:xfrm>
        </p:spPr>
        <p:txBody>
          <a:bodyPr/>
          <a:lstStyle/>
          <a:p>
            <a:fld id="{6976F06D-5F63-7841-8CD3-C5E7D7548C67}" type="slidenum">
              <a:rPr kumimoji="1" lang="ja-JP" altLang="en-US" smtClean="0"/>
              <a:t>2</a:t>
            </a:fld>
            <a:endParaRPr kumimoji="1" lang="ja-JP" altLang="en-US"/>
          </a:p>
        </p:txBody>
      </p:sp>
      <p:graphicFrame>
        <p:nvGraphicFramePr>
          <p:cNvPr id="9" name="図表 8"/>
          <p:cNvGraphicFramePr/>
          <p:nvPr>
            <p:extLst>
              <p:ext uri="{D42A27DB-BD31-4B8C-83A1-F6EECF244321}">
                <p14:modId xmlns:p14="http://schemas.microsoft.com/office/powerpoint/2010/main" val="620885317"/>
              </p:ext>
            </p:extLst>
          </p:nvPr>
        </p:nvGraphicFramePr>
        <p:xfrm>
          <a:off x="3441340" y="1696656"/>
          <a:ext cx="736099" cy="3693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正方形/長方形 9"/>
          <p:cNvSpPr/>
          <p:nvPr/>
        </p:nvSpPr>
        <p:spPr>
          <a:xfrm>
            <a:off x="1363253" y="1965695"/>
            <a:ext cx="6219055" cy="3598287"/>
          </a:xfrm>
          <a:prstGeom prst="rect">
            <a:avLst/>
          </a:prstGeom>
          <a:solidFill>
            <a:srgbClr val="CCFFCC"/>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1" name="テキスト ボックス 10"/>
          <p:cNvSpPr txBox="1"/>
          <p:nvPr/>
        </p:nvSpPr>
        <p:spPr>
          <a:xfrm>
            <a:off x="3714351" y="1133952"/>
            <a:ext cx="1717926" cy="769441"/>
          </a:xfrm>
          <a:prstGeom prst="rect">
            <a:avLst/>
          </a:prstGeom>
          <a:solidFill>
            <a:srgbClr val="FFFF00"/>
          </a:solidFill>
          <a:ln>
            <a:solidFill>
              <a:srgbClr val="008000"/>
            </a:solidFill>
          </a:ln>
        </p:spPr>
        <p:txBody>
          <a:bodyPr wrap="square" rtlCol="0">
            <a:spAutoFit/>
          </a:bodyPr>
          <a:lstStyle/>
          <a:p>
            <a:r>
              <a:rPr kumimoji="1" lang="en-US" altLang="ja-JP" sz="4400" b="1" dirty="0" smtClean="0"/>
              <a:t>MEXT</a:t>
            </a:r>
            <a:endParaRPr kumimoji="1" lang="ja-JP" altLang="en-US" sz="4400" b="1" dirty="0"/>
          </a:p>
        </p:txBody>
      </p:sp>
      <p:sp>
        <p:nvSpPr>
          <p:cNvPr id="14" name="テキスト ボックス 13"/>
          <p:cNvSpPr txBox="1"/>
          <p:nvPr/>
        </p:nvSpPr>
        <p:spPr>
          <a:xfrm>
            <a:off x="1790491" y="4397172"/>
            <a:ext cx="2439565" cy="892552"/>
          </a:xfrm>
          <a:prstGeom prst="rect">
            <a:avLst/>
          </a:prstGeom>
          <a:solidFill>
            <a:schemeClr val="accent6">
              <a:lumMod val="20000"/>
              <a:lumOff val="80000"/>
            </a:schemeClr>
          </a:solidFill>
          <a:ln w="28575" cmpd="sng">
            <a:solidFill>
              <a:srgbClr val="FF6600"/>
            </a:solidFill>
          </a:ln>
        </p:spPr>
        <p:txBody>
          <a:bodyPr wrap="none" rtlCol="0">
            <a:spAutoFit/>
          </a:bodyPr>
          <a:lstStyle/>
          <a:p>
            <a:pPr algn="ctr"/>
            <a:r>
              <a:rPr lang="en-US" altLang="ja-JP" dirty="0" smtClean="0"/>
              <a:t>Particle &amp; Nuclear </a:t>
            </a:r>
            <a:r>
              <a:rPr lang="en-US" altLang="ja-JP" b="1" dirty="0" smtClean="0">
                <a:solidFill>
                  <a:srgbClr val="FF0000"/>
                </a:solidFill>
              </a:rPr>
              <a:t>Phys.</a:t>
            </a:r>
            <a:r>
              <a:rPr lang="en-US" altLang="ja-JP" dirty="0" smtClean="0"/>
              <a:t> </a:t>
            </a:r>
          </a:p>
          <a:p>
            <a:pPr algn="ctr"/>
            <a:r>
              <a:rPr kumimoji="1" lang="en-US" altLang="ja-JP" dirty="0" smtClean="0"/>
              <a:t>Working Group</a:t>
            </a:r>
          </a:p>
          <a:p>
            <a:pPr algn="ctr"/>
            <a:r>
              <a:rPr lang="en-US" altLang="ja-JP" sz="1400" dirty="0" smtClean="0">
                <a:solidFill>
                  <a:srgbClr val="3366FF"/>
                </a:solidFill>
              </a:rPr>
              <a:t>in 2014 ~ </a:t>
            </a:r>
            <a:r>
              <a:rPr lang="en-US" altLang="ja-JP" sz="1400" u="sng" dirty="0" smtClean="0">
                <a:solidFill>
                  <a:srgbClr val="3366FF"/>
                </a:solidFill>
              </a:rPr>
              <a:t>2015</a:t>
            </a:r>
            <a:r>
              <a:rPr kumimoji="1" lang="en-US" altLang="ja-JP" sz="1400" u="sng" dirty="0" smtClean="0">
                <a:solidFill>
                  <a:srgbClr val="3366FF"/>
                </a:solidFill>
              </a:rPr>
              <a:t> </a:t>
            </a:r>
            <a:r>
              <a:rPr kumimoji="1" lang="en-US" altLang="ja-JP" sz="1400" dirty="0" smtClean="0">
                <a:solidFill>
                  <a:srgbClr val="3366FF"/>
                </a:solidFill>
              </a:rPr>
              <a:t> </a:t>
            </a:r>
            <a:endParaRPr kumimoji="1" lang="ja-JP" altLang="en-US" sz="1400" dirty="0">
              <a:solidFill>
                <a:srgbClr val="3366FF"/>
              </a:solidFill>
            </a:endParaRPr>
          </a:p>
        </p:txBody>
      </p:sp>
      <p:sp>
        <p:nvSpPr>
          <p:cNvPr id="15" name="テキスト ボックス 14"/>
          <p:cNvSpPr txBox="1"/>
          <p:nvPr/>
        </p:nvSpPr>
        <p:spPr>
          <a:xfrm>
            <a:off x="4458022" y="4382742"/>
            <a:ext cx="2403174" cy="954107"/>
          </a:xfrm>
          <a:prstGeom prst="rect">
            <a:avLst/>
          </a:prstGeom>
          <a:solidFill>
            <a:schemeClr val="accent6">
              <a:lumMod val="20000"/>
              <a:lumOff val="80000"/>
            </a:schemeClr>
          </a:solidFill>
          <a:ln w="28575" cmpd="sng">
            <a:solidFill>
              <a:srgbClr val="008000"/>
            </a:solidFill>
          </a:ln>
        </p:spPr>
        <p:txBody>
          <a:bodyPr wrap="square" rtlCol="0">
            <a:spAutoFit/>
          </a:bodyPr>
          <a:lstStyle/>
          <a:p>
            <a:pPr algn="ctr"/>
            <a:r>
              <a:rPr lang="en-US" altLang="ja-JP" b="1" dirty="0" smtClean="0">
                <a:solidFill>
                  <a:srgbClr val="FF0000"/>
                </a:solidFill>
              </a:rPr>
              <a:t>TDR</a:t>
            </a:r>
            <a:r>
              <a:rPr lang="en-US" altLang="ja-JP" dirty="0" smtClean="0"/>
              <a:t> Validation </a:t>
            </a:r>
          </a:p>
          <a:p>
            <a:pPr algn="ctr"/>
            <a:r>
              <a:rPr kumimoji="1" lang="en-US" altLang="ja-JP" dirty="0" smtClean="0"/>
              <a:t>Working Group</a:t>
            </a:r>
          </a:p>
          <a:p>
            <a:pPr algn="ctr"/>
            <a:r>
              <a:rPr lang="en-US" altLang="ja-JP" sz="1400" dirty="0" smtClean="0">
                <a:solidFill>
                  <a:srgbClr val="3366FF"/>
                </a:solidFill>
              </a:rPr>
              <a:t>in 2014 ~ </a:t>
            </a:r>
            <a:r>
              <a:rPr lang="en-US" altLang="ja-JP" sz="1400" u="sng" dirty="0" smtClean="0">
                <a:solidFill>
                  <a:srgbClr val="3366FF"/>
                </a:solidFill>
              </a:rPr>
              <a:t>2015</a:t>
            </a:r>
            <a:r>
              <a:rPr lang="en-US" altLang="ja-JP" sz="1400" dirty="0" smtClean="0">
                <a:solidFill>
                  <a:srgbClr val="3366FF"/>
                </a:solidFill>
              </a:rPr>
              <a:t>  </a:t>
            </a:r>
            <a:r>
              <a:rPr kumimoji="1" lang="en-US" altLang="ja-JP" dirty="0" smtClean="0"/>
              <a:t> </a:t>
            </a:r>
            <a:endParaRPr kumimoji="1" lang="ja-JP" altLang="en-US" dirty="0"/>
          </a:p>
        </p:txBody>
      </p:sp>
      <p:sp>
        <p:nvSpPr>
          <p:cNvPr id="17" name="テキスト ボックス 16"/>
          <p:cNvSpPr txBox="1"/>
          <p:nvPr/>
        </p:nvSpPr>
        <p:spPr>
          <a:xfrm>
            <a:off x="308707" y="1070870"/>
            <a:ext cx="1356512" cy="830997"/>
          </a:xfrm>
          <a:prstGeom prst="rect">
            <a:avLst/>
          </a:prstGeom>
          <a:solidFill>
            <a:schemeClr val="accent2">
              <a:lumMod val="20000"/>
              <a:lumOff val="80000"/>
            </a:schemeClr>
          </a:solidFill>
          <a:ln>
            <a:solidFill>
              <a:srgbClr val="FF6600"/>
            </a:solidFill>
          </a:ln>
        </p:spPr>
        <p:txBody>
          <a:bodyPr wrap="square" rtlCol="0">
            <a:spAutoFit/>
          </a:bodyPr>
          <a:lstStyle/>
          <a:p>
            <a:pPr algn="ctr"/>
            <a:r>
              <a:rPr kumimoji="1" lang="en-US" altLang="ja-JP" sz="4800" dirty="0" smtClean="0"/>
              <a:t> </a:t>
            </a:r>
            <a:r>
              <a:rPr kumimoji="1" lang="en-US" altLang="ja-JP" sz="4800" b="1" dirty="0" smtClean="0"/>
              <a:t>SCJ </a:t>
            </a:r>
            <a:r>
              <a:rPr kumimoji="1" lang="en-US" altLang="ja-JP" sz="4800" dirty="0" smtClean="0"/>
              <a:t>   </a:t>
            </a:r>
            <a:endParaRPr kumimoji="1" lang="ja-JP" altLang="en-US" sz="4800" dirty="0"/>
          </a:p>
        </p:txBody>
      </p:sp>
      <p:cxnSp>
        <p:nvCxnSpPr>
          <p:cNvPr id="19" name="直線矢印コネクタ 18"/>
          <p:cNvCxnSpPr/>
          <p:nvPr/>
        </p:nvCxnSpPr>
        <p:spPr>
          <a:xfrm>
            <a:off x="1665219" y="1478669"/>
            <a:ext cx="2113045" cy="0"/>
          </a:xfrm>
          <a:prstGeom prst="straightConnector1">
            <a:avLst/>
          </a:prstGeom>
          <a:ln w="38100" cmpd="sng">
            <a:solidFill>
              <a:srgbClr val="FF6600"/>
            </a:solidFill>
            <a:prstDash val="dash"/>
            <a:headEnd type="none"/>
            <a:tailEnd type="arrow"/>
          </a:ln>
        </p:spPr>
        <p:style>
          <a:lnRef idx="2">
            <a:schemeClr val="accent1"/>
          </a:lnRef>
          <a:fillRef idx="0">
            <a:schemeClr val="accent1"/>
          </a:fillRef>
          <a:effectRef idx="1">
            <a:schemeClr val="accent1"/>
          </a:effectRef>
          <a:fontRef idx="minor">
            <a:schemeClr val="tx1"/>
          </a:fontRef>
        </p:style>
      </p:cxnSp>
      <p:cxnSp>
        <p:nvCxnSpPr>
          <p:cNvPr id="21" name="直線コネクタ 20"/>
          <p:cNvCxnSpPr>
            <a:stCxn id="11" idx="2"/>
          </p:cNvCxnSpPr>
          <p:nvPr/>
        </p:nvCxnSpPr>
        <p:spPr>
          <a:xfrm>
            <a:off x="4573314" y="1903393"/>
            <a:ext cx="0" cy="2217430"/>
          </a:xfrm>
          <a:prstGeom prst="line">
            <a:avLst/>
          </a:prstGeom>
        </p:spPr>
        <p:style>
          <a:lnRef idx="2">
            <a:schemeClr val="accent1"/>
          </a:lnRef>
          <a:fillRef idx="0">
            <a:schemeClr val="accent1"/>
          </a:fillRef>
          <a:effectRef idx="1">
            <a:schemeClr val="accent1"/>
          </a:effectRef>
          <a:fontRef idx="minor">
            <a:schemeClr val="tx1"/>
          </a:fontRef>
        </p:style>
      </p:cxnSp>
      <p:sp>
        <p:nvSpPr>
          <p:cNvPr id="12" name="テキスト ボックス 11"/>
          <p:cNvSpPr txBox="1"/>
          <p:nvPr/>
        </p:nvSpPr>
        <p:spPr>
          <a:xfrm>
            <a:off x="3555623" y="2147788"/>
            <a:ext cx="2103986" cy="769441"/>
          </a:xfrm>
          <a:prstGeom prst="rect">
            <a:avLst/>
          </a:prstGeom>
          <a:solidFill>
            <a:schemeClr val="bg1"/>
          </a:solidFill>
          <a:ln>
            <a:solidFill>
              <a:srgbClr val="008000"/>
            </a:solidFill>
          </a:ln>
        </p:spPr>
        <p:txBody>
          <a:bodyPr wrap="none" rtlCol="0">
            <a:spAutoFit/>
          </a:bodyPr>
          <a:lstStyle/>
          <a:p>
            <a:pPr algn="ctr"/>
            <a:r>
              <a:rPr kumimoji="1" lang="en-US" altLang="ja-JP" sz="2800" dirty="0" smtClean="0"/>
              <a:t>ILC Taskforce</a:t>
            </a:r>
          </a:p>
          <a:p>
            <a:pPr algn="ctr"/>
            <a:r>
              <a:rPr lang="en-US" altLang="ja-JP" sz="1600" dirty="0">
                <a:solidFill>
                  <a:srgbClr val="3366FF"/>
                </a:solidFill>
              </a:rPr>
              <a:t>f</a:t>
            </a:r>
            <a:r>
              <a:rPr lang="en-US" altLang="ja-JP" sz="1600" dirty="0" smtClean="0">
                <a:solidFill>
                  <a:srgbClr val="3366FF"/>
                </a:solidFill>
              </a:rPr>
              <a:t>ormed in 2013</a:t>
            </a:r>
            <a:r>
              <a:rPr kumimoji="1" lang="en-US" altLang="ja-JP" sz="1200" dirty="0" smtClean="0"/>
              <a:t> </a:t>
            </a:r>
            <a:endParaRPr kumimoji="1" lang="ja-JP" altLang="en-US" sz="1200" dirty="0"/>
          </a:p>
        </p:txBody>
      </p:sp>
      <p:sp>
        <p:nvSpPr>
          <p:cNvPr id="13" name="テキスト ボックス 12"/>
          <p:cNvSpPr txBox="1"/>
          <p:nvPr/>
        </p:nvSpPr>
        <p:spPr>
          <a:xfrm>
            <a:off x="2646459" y="3218668"/>
            <a:ext cx="3860402" cy="707886"/>
          </a:xfrm>
          <a:prstGeom prst="rect">
            <a:avLst/>
          </a:prstGeom>
          <a:solidFill>
            <a:schemeClr val="bg1"/>
          </a:solidFill>
          <a:ln>
            <a:solidFill>
              <a:srgbClr val="008000"/>
            </a:solidFill>
          </a:ln>
        </p:spPr>
        <p:txBody>
          <a:bodyPr wrap="none" rtlCol="0">
            <a:spAutoFit/>
          </a:bodyPr>
          <a:lstStyle/>
          <a:p>
            <a:pPr algn="ctr"/>
            <a:r>
              <a:rPr lang="en-US" altLang="ja-JP" sz="2400" dirty="0" smtClean="0"/>
              <a:t>Academic Experts Committee</a:t>
            </a:r>
          </a:p>
          <a:p>
            <a:pPr algn="ctr"/>
            <a:r>
              <a:rPr kumimoji="1" lang="en-US" altLang="ja-JP" sz="1600" dirty="0" smtClean="0">
                <a:solidFill>
                  <a:srgbClr val="3366FF"/>
                </a:solidFill>
              </a:rPr>
              <a:t>in JFY 2014 ~  </a:t>
            </a:r>
            <a:r>
              <a:rPr kumimoji="1" lang="en-US" altLang="ja-JP" sz="1600" u="sng" dirty="0" smtClean="0">
                <a:solidFill>
                  <a:srgbClr val="3366FF"/>
                </a:solidFill>
              </a:rPr>
              <a:t>2015</a:t>
            </a:r>
            <a:r>
              <a:rPr kumimoji="1" lang="en-US" altLang="ja-JP" sz="1600" dirty="0" smtClean="0">
                <a:solidFill>
                  <a:srgbClr val="3366FF"/>
                </a:solidFill>
              </a:rPr>
              <a:t> </a:t>
            </a:r>
            <a:endParaRPr kumimoji="1" lang="ja-JP" altLang="en-US" sz="1600" dirty="0">
              <a:solidFill>
                <a:srgbClr val="3366FF"/>
              </a:solidFill>
            </a:endParaRPr>
          </a:p>
        </p:txBody>
      </p:sp>
      <p:cxnSp>
        <p:nvCxnSpPr>
          <p:cNvPr id="30" name="直線コネクタ 29"/>
          <p:cNvCxnSpPr/>
          <p:nvPr/>
        </p:nvCxnSpPr>
        <p:spPr>
          <a:xfrm flipV="1">
            <a:off x="3008416" y="4120823"/>
            <a:ext cx="3034353" cy="137"/>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直線コネクタ 32"/>
          <p:cNvCxnSpPr/>
          <p:nvPr/>
        </p:nvCxnSpPr>
        <p:spPr>
          <a:xfrm flipV="1">
            <a:off x="6028337" y="4120959"/>
            <a:ext cx="0" cy="261783"/>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直線コネクタ 34"/>
          <p:cNvCxnSpPr/>
          <p:nvPr/>
        </p:nvCxnSpPr>
        <p:spPr>
          <a:xfrm flipH="1" flipV="1">
            <a:off x="3008416" y="4120823"/>
            <a:ext cx="1859" cy="276349"/>
          </a:xfrm>
          <a:prstGeom prst="line">
            <a:avLst/>
          </a:prstGeom>
          <a:ln>
            <a:headEnd type="none"/>
            <a:tailEnd type="none"/>
          </a:ln>
        </p:spPr>
        <p:style>
          <a:lnRef idx="2">
            <a:schemeClr val="accent1"/>
          </a:lnRef>
          <a:fillRef idx="0">
            <a:schemeClr val="accent1"/>
          </a:fillRef>
          <a:effectRef idx="1">
            <a:schemeClr val="accent1"/>
          </a:effectRef>
          <a:fontRef idx="minor">
            <a:schemeClr val="tx1"/>
          </a:fontRef>
        </p:style>
      </p:cxnSp>
      <p:sp>
        <p:nvSpPr>
          <p:cNvPr id="48" name="テキスト ボックス 47"/>
          <p:cNvSpPr txBox="1"/>
          <p:nvPr/>
        </p:nvSpPr>
        <p:spPr>
          <a:xfrm>
            <a:off x="1845427" y="1186281"/>
            <a:ext cx="1667243" cy="584776"/>
          </a:xfrm>
          <a:prstGeom prst="rect">
            <a:avLst/>
          </a:prstGeom>
          <a:solidFill>
            <a:schemeClr val="accent2">
              <a:lumMod val="20000"/>
              <a:lumOff val="80000"/>
            </a:schemeClr>
          </a:solidFill>
          <a:ln w="38100" cmpd="sng">
            <a:noFill/>
          </a:ln>
        </p:spPr>
        <p:txBody>
          <a:bodyPr wrap="none" rtlCol="0">
            <a:spAutoFit/>
          </a:bodyPr>
          <a:lstStyle/>
          <a:p>
            <a:r>
              <a:rPr kumimoji="1" lang="en-US" altLang="ja-JP" sz="1600" dirty="0" smtClean="0"/>
              <a:t>Recommendation</a:t>
            </a:r>
          </a:p>
          <a:p>
            <a:r>
              <a:rPr kumimoji="1" lang="en-US" altLang="ja-JP" sz="1600" dirty="0" smtClean="0"/>
              <a:t> </a:t>
            </a:r>
            <a:r>
              <a:rPr kumimoji="1" lang="en-US" altLang="ja-JP" sz="1600" dirty="0" smtClean="0">
                <a:solidFill>
                  <a:srgbClr val="3366FF"/>
                </a:solidFill>
              </a:rPr>
              <a:t>in 2013</a:t>
            </a:r>
            <a:endParaRPr kumimoji="1" lang="ja-JP" altLang="en-US" sz="1600" dirty="0">
              <a:solidFill>
                <a:srgbClr val="3366FF"/>
              </a:solidFill>
            </a:endParaRPr>
          </a:p>
        </p:txBody>
      </p:sp>
      <p:sp>
        <p:nvSpPr>
          <p:cNvPr id="2" name="テキスト ボックス 1"/>
          <p:cNvSpPr txBox="1"/>
          <p:nvPr/>
        </p:nvSpPr>
        <p:spPr>
          <a:xfrm>
            <a:off x="8257370" y="0"/>
            <a:ext cx="886631" cy="369332"/>
          </a:xfrm>
          <a:prstGeom prst="rect">
            <a:avLst/>
          </a:prstGeom>
          <a:solidFill>
            <a:schemeClr val="accent6">
              <a:lumMod val="40000"/>
              <a:lumOff val="60000"/>
            </a:schemeClr>
          </a:solidFill>
        </p:spPr>
        <p:txBody>
          <a:bodyPr wrap="none" rtlCol="0">
            <a:spAutoFit/>
          </a:bodyPr>
          <a:lstStyle/>
          <a:p>
            <a:r>
              <a:rPr kumimoji="1" lang="en-US" altLang="ja-JP" dirty="0" smtClean="0"/>
              <a:t>150421</a:t>
            </a:r>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15/05/11</a:t>
            </a:r>
            <a:endParaRPr kumimoji="1" lang="ja-JP" altLang="en-US" dirty="0"/>
          </a:p>
        </p:txBody>
      </p:sp>
      <p:sp>
        <p:nvSpPr>
          <p:cNvPr id="22" name="テキスト ボックス 21"/>
          <p:cNvSpPr txBox="1"/>
          <p:nvPr/>
        </p:nvSpPr>
        <p:spPr>
          <a:xfrm>
            <a:off x="7089594" y="4389701"/>
            <a:ext cx="1951889" cy="923330"/>
          </a:xfrm>
          <a:prstGeom prst="rect">
            <a:avLst/>
          </a:prstGeom>
          <a:solidFill>
            <a:schemeClr val="accent6">
              <a:lumMod val="20000"/>
              <a:lumOff val="80000"/>
            </a:schemeClr>
          </a:solidFill>
          <a:ln w="28575" cmpd="sng">
            <a:solidFill>
              <a:srgbClr val="008000"/>
            </a:solidFill>
            <a:prstDash val="sysDash"/>
          </a:ln>
        </p:spPr>
        <p:txBody>
          <a:bodyPr wrap="square" rtlCol="0">
            <a:spAutoFit/>
          </a:bodyPr>
          <a:lstStyle/>
          <a:p>
            <a:pPr algn="ctr"/>
            <a:r>
              <a:rPr lang="en-US" altLang="ja-JP" b="1" dirty="0" smtClean="0">
                <a:solidFill>
                  <a:schemeClr val="accent6">
                    <a:lumMod val="75000"/>
                  </a:schemeClr>
                </a:solidFill>
              </a:rPr>
              <a:t>Human Resource</a:t>
            </a:r>
            <a:r>
              <a:rPr lang="en-US" altLang="ja-JP" dirty="0" smtClean="0">
                <a:solidFill>
                  <a:schemeClr val="accent6">
                    <a:lumMod val="75000"/>
                  </a:schemeClr>
                </a:solidFill>
              </a:rPr>
              <a:t> </a:t>
            </a:r>
          </a:p>
          <a:p>
            <a:pPr algn="ctr"/>
            <a:r>
              <a:rPr kumimoji="1" lang="en-US" altLang="ja-JP" dirty="0" smtClean="0">
                <a:solidFill>
                  <a:schemeClr val="bg1">
                    <a:lumMod val="50000"/>
                  </a:schemeClr>
                </a:solidFill>
              </a:rPr>
              <a:t>Working Group</a:t>
            </a:r>
          </a:p>
          <a:p>
            <a:pPr algn="ctr"/>
            <a:r>
              <a:rPr lang="en-US" altLang="ja-JP" sz="1600" dirty="0">
                <a:solidFill>
                  <a:srgbClr val="3366FF"/>
                </a:solidFill>
              </a:rPr>
              <a:t>i</a:t>
            </a:r>
            <a:r>
              <a:rPr lang="en-US" altLang="ja-JP" sz="1600" dirty="0" smtClean="0">
                <a:solidFill>
                  <a:srgbClr val="3366FF"/>
                </a:solidFill>
              </a:rPr>
              <a:t>n </a:t>
            </a:r>
            <a:r>
              <a:rPr lang="en-US" altLang="ja-JP" sz="1600" b="1" u="sng" dirty="0" smtClean="0">
                <a:solidFill>
                  <a:srgbClr val="3366FF"/>
                </a:solidFill>
              </a:rPr>
              <a:t>2015</a:t>
            </a:r>
            <a:endParaRPr kumimoji="1" lang="en-US" altLang="ja-JP" sz="1600" b="1" u="sng" dirty="0" smtClean="0">
              <a:solidFill>
                <a:srgbClr val="3366FF"/>
              </a:solidFill>
            </a:endParaRPr>
          </a:p>
        </p:txBody>
      </p:sp>
      <p:cxnSp>
        <p:nvCxnSpPr>
          <p:cNvPr id="18" name="直線コネクタ 17"/>
          <p:cNvCxnSpPr/>
          <p:nvPr/>
        </p:nvCxnSpPr>
        <p:spPr>
          <a:xfrm>
            <a:off x="6042769" y="4120823"/>
            <a:ext cx="1368055" cy="0"/>
          </a:xfrm>
          <a:prstGeom prst="line">
            <a:avLst/>
          </a:prstGeom>
          <a:ln>
            <a:prstDash val="dot"/>
          </a:ln>
        </p:spPr>
        <p:style>
          <a:lnRef idx="2">
            <a:schemeClr val="accent1"/>
          </a:lnRef>
          <a:fillRef idx="0">
            <a:schemeClr val="accent1"/>
          </a:fillRef>
          <a:effectRef idx="1">
            <a:schemeClr val="accent1"/>
          </a:effectRef>
          <a:fontRef idx="minor">
            <a:schemeClr val="tx1"/>
          </a:fontRef>
        </p:style>
      </p:cxnSp>
      <p:cxnSp>
        <p:nvCxnSpPr>
          <p:cNvPr id="23" name="直線コネクタ 22"/>
          <p:cNvCxnSpPr/>
          <p:nvPr/>
        </p:nvCxnSpPr>
        <p:spPr>
          <a:xfrm>
            <a:off x="7410824" y="4120960"/>
            <a:ext cx="0" cy="261782"/>
          </a:xfrm>
          <a:prstGeom prst="line">
            <a:avLst/>
          </a:prstGeom>
          <a:ln>
            <a:prstDash val="dot"/>
          </a:ln>
        </p:spPr>
        <p:style>
          <a:lnRef idx="2">
            <a:schemeClr val="accent1"/>
          </a:lnRef>
          <a:fillRef idx="0">
            <a:schemeClr val="accent1"/>
          </a:fillRef>
          <a:effectRef idx="1">
            <a:schemeClr val="accent1"/>
          </a:effectRef>
          <a:fontRef idx="minor">
            <a:schemeClr val="tx1"/>
          </a:fontRef>
        </p:style>
      </p:cxnSp>
      <p:sp>
        <p:nvSpPr>
          <p:cNvPr id="28" name="テキスト ボックス 27"/>
          <p:cNvSpPr txBox="1"/>
          <p:nvPr/>
        </p:nvSpPr>
        <p:spPr>
          <a:xfrm>
            <a:off x="116172" y="3148276"/>
            <a:ext cx="1951889" cy="861774"/>
          </a:xfrm>
          <a:prstGeom prst="rect">
            <a:avLst/>
          </a:prstGeom>
          <a:solidFill>
            <a:schemeClr val="accent6">
              <a:lumMod val="20000"/>
              <a:lumOff val="80000"/>
            </a:schemeClr>
          </a:solidFill>
          <a:ln w="28575" cmpd="sng">
            <a:solidFill>
              <a:srgbClr val="008000"/>
            </a:solidFill>
            <a:prstDash val="sysDash"/>
          </a:ln>
        </p:spPr>
        <p:txBody>
          <a:bodyPr wrap="square" rtlCol="0">
            <a:spAutoFit/>
          </a:bodyPr>
          <a:lstStyle/>
          <a:p>
            <a:pPr algn="ctr"/>
            <a:r>
              <a:rPr lang="en-US" altLang="ja-JP" b="1" dirty="0" smtClean="0"/>
              <a:t>Commissioned Survey by </a:t>
            </a:r>
            <a:r>
              <a:rPr lang="en-US" altLang="ja-JP" b="1" dirty="0" smtClean="0">
                <a:solidFill>
                  <a:srgbClr val="008000"/>
                </a:solidFill>
              </a:rPr>
              <a:t>NRI </a:t>
            </a:r>
          </a:p>
          <a:p>
            <a:pPr algn="ctr"/>
            <a:r>
              <a:rPr lang="en-US" altLang="ja-JP" sz="1400" b="1" dirty="0" smtClean="0">
                <a:solidFill>
                  <a:srgbClr val="3366FF"/>
                </a:solidFill>
              </a:rPr>
              <a:t>( in 2014, and </a:t>
            </a:r>
            <a:r>
              <a:rPr lang="en-US" altLang="ja-JP" sz="1400" b="1" u="sng" dirty="0" smtClean="0">
                <a:solidFill>
                  <a:srgbClr val="3366FF"/>
                </a:solidFill>
              </a:rPr>
              <a:t>2015</a:t>
            </a:r>
            <a:r>
              <a:rPr lang="en-US" altLang="ja-JP" sz="1200" b="1" dirty="0" smtClean="0">
                <a:solidFill>
                  <a:srgbClr val="3366FF"/>
                </a:solidFill>
              </a:rPr>
              <a:t>) </a:t>
            </a:r>
            <a:r>
              <a:rPr lang="en-US" altLang="ja-JP" sz="1200" dirty="0" smtClean="0">
                <a:solidFill>
                  <a:srgbClr val="3366FF"/>
                </a:solidFill>
              </a:rPr>
              <a:t> </a:t>
            </a:r>
          </a:p>
        </p:txBody>
      </p:sp>
      <p:cxnSp>
        <p:nvCxnSpPr>
          <p:cNvPr id="29" name="直線コネクタ 28"/>
          <p:cNvCxnSpPr>
            <a:stCxn id="28" idx="3"/>
            <a:endCxn id="13" idx="1"/>
          </p:cNvCxnSpPr>
          <p:nvPr/>
        </p:nvCxnSpPr>
        <p:spPr>
          <a:xfrm flipV="1">
            <a:off x="2068061" y="3572611"/>
            <a:ext cx="578398" cy="6552"/>
          </a:xfrm>
          <a:prstGeom prst="line">
            <a:avLst/>
          </a:prstGeom>
          <a:ln w="12700" cmpd="sng">
            <a:prstDash val="solid"/>
            <a:headEnd type="none"/>
            <a:tailEnd type="arrow"/>
          </a:ln>
        </p:spPr>
        <p:style>
          <a:lnRef idx="2">
            <a:schemeClr val="accent1"/>
          </a:lnRef>
          <a:fillRef idx="0">
            <a:schemeClr val="accent1"/>
          </a:fillRef>
          <a:effectRef idx="1">
            <a:schemeClr val="accent1"/>
          </a:effectRef>
          <a:fontRef idx="minor">
            <a:schemeClr val="tx1"/>
          </a:fontRef>
        </p:style>
      </p:cxnSp>
      <p:sp>
        <p:nvSpPr>
          <p:cNvPr id="4" name="フッター プレースホルダー 3"/>
          <p:cNvSpPr>
            <a:spLocks noGrp="1"/>
          </p:cNvSpPr>
          <p:nvPr>
            <p:ph type="ftr" sz="quarter" idx="11"/>
          </p:nvPr>
        </p:nvSpPr>
        <p:spPr/>
        <p:txBody>
          <a:bodyPr/>
          <a:lstStyle/>
          <a:p>
            <a:r>
              <a:rPr kumimoji="1" lang="en-US" altLang="ja-JP" smtClean="0"/>
              <a:t>MEXT Commissioned Survey</a:t>
            </a:r>
            <a:endParaRPr kumimoji="1" lang="ja-JP" altLang="en-US"/>
          </a:p>
        </p:txBody>
      </p:sp>
      <p:sp>
        <p:nvSpPr>
          <p:cNvPr id="26" name="テキスト ボックス 25"/>
          <p:cNvSpPr txBox="1"/>
          <p:nvPr/>
        </p:nvSpPr>
        <p:spPr>
          <a:xfrm>
            <a:off x="7783284" y="5743258"/>
            <a:ext cx="948171" cy="369332"/>
          </a:xfrm>
          <a:prstGeom prst="rect">
            <a:avLst/>
          </a:prstGeom>
          <a:solidFill>
            <a:srgbClr val="FFFF00"/>
          </a:solidFill>
          <a:ln>
            <a:solidFill>
              <a:srgbClr val="008000"/>
            </a:solidFill>
            <a:prstDash val="dash"/>
          </a:ln>
        </p:spPr>
        <p:txBody>
          <a:bodyPr wrap="none" rtlCol="0">
            <a:spAutoFit/>
          </a:bodyPr>
          <a:lstStyle/>
          <a:p>
            <a:r>
              <a:rPr lang="en-US" altLang="ja-JP" dirty="0"/>
              <a:t>p</a:t>
            </a:r>
            <a:r>
              <a:rPr kumimoji="1" lang="en-US" altLang="ja-JP" dirty="0" smtClean="0"/>
              <a:t>lanned</a:t>
            </a:r>
            <a:endParaRPr kumimoji="1" lang="ja-JP" altLang="en-US" dirty="0"/>
          </a:p>
        </p:txBody>
      </p:sp>
      <p:sp>
        <p:nvSpPr>
          <p:cNvPr id="34" name="テキスト ボックス 33"/>
          <p:cNvSpPr txBox="1"/>
          <p:nvPr/>
        </p:nvSpPr>
        <p:spPr>
          <a:xfrm>
            <a:off x="254000" y="4521034"/>
            <a:ext cx="948171" cy="369332"/>
          </a:xfrm>
          <a:prstGeom prst="rect">
            <a:avLst/>
          </a:prstGeom>
          <a:solidFill>
            <a:srgbClr val="FFFF00"/>
          </a:solidFill>
          <a:ln>
            <a:solidFill>
              <a:srgbClr val="008000"/>
            </a:solidFill>
            <a:prstDash val="dash"/>
          </a:ln>
        </p:spPr>
        <p:txBody>
          <a:bodyPr wrap="none" rtlCol="0">
            <a:spAutoFit/>
          </a:bodyPr>
          <a:lstStyle/>
          <a:p>
            <a:r>
              <a:rPr lang="en-US" altLang="ja-JP" dirty="0"/>
              <a:t>p</a:t>
            </a:r>
            <a:r>
              <a:rPr kumimoji="1" lang="en-US" altLang="ja-JP" dirty="0" smtClean="0"/>
              <a:t>lanned</a:t>
            </a:r>
            <a:endParaRPr kumimoji="1" lang="ja-JP" altLang="en-US" dirty="0"/>
          </a:p>
        </p:txBody>
      </p:sp>
      <p:cxnSp>
        <p:nvCxnSpPr>
          <p:cNvPr id="32" name="直線矢印コネクタ 31"/>
          <p:cNvCxnSpPr>
            <a:stCxn id="26" idx="0"/>
          </p:cNvCxnSpPr>
          <p:nvPr/>
        </p:nvCxnSpPr>
        <p:spPr>
          <a:xfrm flipV="1">
            <a:off x="8257370" y="5289724"/>
            <a:ext cx="0" cy="453534"/>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cxnSp>
        <p:nvCxnSpPr>
          <p:cNvPr id="39" name="直線矢印コネクタ 38"/>
          <p:cNvCxnSpPr/>
          <p:nvPr/>
        </p:nvCxnSpPr>
        <p:spPr>
          <a:xfrm flipV="1">
            <a:off x="761209" y="3995620"/>
            <a:ext cx="573182" cy="539522"/>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449699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en-US" altLang="ja-JP" sz="3600" b="1" dirty="0" smtClean="0"/>
              <a:t>JFY2015, Commissioned Survey by MEXT </a:t>
            </a:r>
            <a:r>
              <a:rPr kumimoji="1" lang="en-US" altLang="ja-JP" sz="3200" b="1" dirty="0" smtClean="0"/>
              <a:t/>
            </a:r>
            <a:br>
              <a:rPr kumimoji="1" lang="en-US" altLang="ja-JP" sz="3200" b="1" dirty="0" smtClean="0"/>
            </a:br>
            <a:r>
              <a:rPr lang="en-US" altLang="ja-JP" sz="2800" dirty="0" smtClean="0"/>
              <a:t>contracted with Nomura Research Institute (</a:t>
            </a:r>
            <a:r>
              <a:rPr lang="en-US" altLang="ja-JP" sz="2800" b="1" dirty="0" smtClean="0"/>
              <a:t>NRI</a:t>
            </a:r>
            <a:r>
              <a:rPr lang="en-US" altLang="ja-JP" sz="2800" dirty="0" smtClean="0"/>
              <a:t>)</a:t>
            </a:r>
            <a:endParaRPr kumimoji="1" lang="ja-JP" altLang="en-US" sz="2800" dirty="0"/>
          </a:p>
        </p:txBody>
      </p:sp>
      <p:sp>
        <p:nvSpPr>
          <p:cNvPr id="3" name="コンテンツ プレースホルダー 2"/>
          <p:cNvSpPr>
            <a:spLocks noGrp="1"/>
          </p:cNvSpPr>
          <p:nvPr>
            <p:ph idx="1"/>
          </p:nvPr>
        </p:nvSpPr>
        <p:spPr>
          <a:xfrm>
            <a:off x="216469" y="1600200"/>
            <a:ext cx="8470331" cy="4525963"/>
          </a:xfrm>
        </p:spPr>
        <p:txBody>
          <a:bodyPr>
            <a:normAutofit lnSpcReduction="10000"/>
          </a:bodyPr>
          <a:lstStyle/>
          <a:p>
            <a:r>
              <a:rPr lang="en-US" altLang="ja-JP" dirty="0" smtClean="0"/>
              <a:t>Subjects for survey and analysis</a:t>
            </a:r>
            <a:r>
              <a:rPr kumimoji="1" lang="en-US" altLang="ja-JP" dirty="0" smtClean="0"/>
              <a:t>: </a:t>
            </a:r>
          </a:p>
          <a:p>
            <a:pPr lvl="1"/>
            <a:r>
              <a:rPr lang="en-US" altLang="ja-JP" b="1" dirty="0" smtClean="0">
                <a:solidFill>
                  <a:srgbClr val="FF0000"/>
                </a:solidFill>
              </a:rPr>
              <a:t>Technical feasibility </a:t>
            </a:r>
            <a:r>
              <a:rPr lang="en-US" altLang="ja-JP" dirty="0" smtClean="0"/>
              <a:t>to realize</a:t>
            </a:r>
            <a:r>
              <a:rPr lang="en-US" altLang="ja-JP" dirty="0"/>
              <a:t> </a:t>
            </a:r>
            <a:r>
              <a:rPr lang="en-US" altLang="ja-JP" dirty="0" smtClean="0"/>
              <a:t>the ILC</a:t>
            </a:r>
          </a:p>
          <a:p>
            <a:pPr lvl="2"/>
            <a:r>
              <a:rPr lang="en-US" altLang="ja-JP" dirty="0" smtClean="0"/>
              <a:t>Regarding </a:t>
            </a:r>
            <a:r>
              <a:rPr lang="en-US" altLang="ja-JP" dirty="0"/>
              <a:t>c</a:t>
            </a:r>
            <a:r>
              <a:rPr lang="en-US" altLang="ja-JP" dirty="0" smtClean="0"/>
              <a:t>omponents, system design, management, and infrastructure </a:t>
            </a:r>
          </a:p>
          <a:p>
            <a:pPr lvl="1"/>
            <a:r>
              <a:rPr lang="en-US" altLang="ja-JP" b="1" dirty="0" smtClean="0">
                <a:solidFill>
                  <a:srgbClr val="3366FF"/>
                </a:solidFill>
              </a:rPr>
              <a:t>Technical issues </a:t>
            </a:r>
            <a:r>
              <a:rPr lang="en-US" altLang="ja-JP" dirty="0" smtClean="0"/>
              <a:t>to prepare for the ILC construction</a:t>
            </a:r>
          </a:p>
          <a:p>
            <a:pPr lvl="2"/>
            <a:r>
              <a:rPr lang="en-US" altLang="ja-JP" dirty="0" smtClean="0"/>
              <a:t>Regarding industrial technology, and necessary time-scale, and prototype works.  </a:t>
            </a:r>
          </a:p>
          <a:p>
            <a:pPr lvl="2"/>
            <a:r>
              <a:rPr lang="en-US" altLang="ja-JP" dirty="0" smtClean="0"/>
              <a:t>Cost increase risk</a:t>
            </a:r>
          </a:p>
          <a:p>
            <a:pPr lvl="1"/>
            <a:r>
              <a:rPr lang="en-US" altLang="ja-JP" b="1" dirty="0" smtClean="0">
                <a:solidFill>
                  <a:srgbClr val="008000"/>
                </a:solidFill>
              </a:rPr>
              <a:t>Cost reduction </a:t>
            </a:r>
            <a:r>
              <a:rPr lang="en-US" altLang="ja-JP" dirty="0" smtClean="0"/>
              <a:t>possibility </a:t>
            </a:r>
          </a:p>
          <a:p>
            <a:pPr lvl="2"/>
            <a:r>
              <a:rPr lang="en-US" altLang="ja-JP" dirty="0"/>
              <a:t>w</a:t>
            </a:r>
            <a:r>
              <a:rPr lang="en-US" altLang="ja-JP" dirty="0" smtClean="0"/>
              <a:t>ith technical approaches not described in TDR  </a:t>
            </a:r>
          </a:p>
          <a:p>
            <a:pPr lvl="2"/>
            <a:endParaRPr lang="en-US" altLang="ja-JP" dirty="0" smtClean="0"/>
          </a:p>
          <a:p>
            <a:pPr lvl="2"/>
            <a:endParaRPr lang="en-US" altLang="ja-JP" dirty="0" smtClean="0"/>
          </a:p>
          <a:p>
            <a:pPr lvl="2"/>
            <a:endParaRPr kumimoji="1" lang="en-US" altLang="ja-JP" dirty="0" smtClean="0"/>
          </a:p>
          <a:p>
            <a:pPr lvl="1"/>
            <a:endParaRPr kumimoji="1" lang="ja-JP" altLang="en-US" dirty="0"/>
          </a:p>
        </p:txBody>
      </p:sp>
    </p:spTree>
    <p:extLst>
      <p:ext uri="{BB962C8B-B14F-4D97-AF65-F5344CB8AC3E}">
        <p14:creationId xmlns:p14="http://schemas.microsoft.com/office/powerpoint/2010/main" val="9988764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sz="4000" b="1" dirty="0" smtClean="0"/>
              <a:t>ILC </a:t>
            </a:r>
            <a:r>
              <a:rPr lang="en-US" altLang="ja-JP" sz="4000" b="1" dirty="0" smtClean="0"/>
              <a:t>Progress Report prepared </a:t>
            </a:r>
            <a:r>
              <a:rPr lang="en-US" altLang="ja-JP" b="1" dirty="0" smtClean="0"/>
              <a:t/>
            </a:r>
            <a:br>
              <a:rPr lang="en-US" altLang="ja-JP" b="1" dirty="0" smtClean="0"/>
            </a:br>
            <a:r>
              <a:rPr lang="en-US" altLang="ja-JP" sz="3100" i="1" dirty="0" smtClean="0">
                <a:solidFill>
                  <a:srgbClr val="3366FF"/>
                </a:solidFill>
              </a:rPr>
              <a:t>to be useful </a:t>
            </a:r>
            <a:r>
              <a:rPr lang="en-US" altLang="ja-JP" sz="3100" i="1" dirty="0" smtClean="0">
                <a:solidFill>
                  <a:srgbClr val="3366FF"/>
                </a:solidFill>
              </a:rPr>
              <a:t>as a </a:t>
            </a:r>
            <a:r>
              <a:rPr lang="en-US" altLang="ja-JP" sz="3100" i="1" dirty="0" smtClean="0">
                <a:solidFill>
                  <a:srgbClr val="3366FF"/>
                </a:solidFill>
              </a:rPr>
              <a:t>starting point </a:t>
            </a:r>
            <a:r>
              <a:rPr lang="en-US" altLang="ja-JP" sz="3100" i="1" dirty="0" smtClean="0">
                <a:solidFill>
                  <a:srgbClr val="3366FF"/>
                </a:solidFill>
              </a:rPr>
              <a:t>for surveys </a:t>
            </a:r>
            <a:r>
              <a:rPr lang="en-US" altLang="ja-JP" sz="3100" i="1" dirty="0" smtClean="0">
                <a:solidFill>
                  <a:srgbClr val="3366FF"/>
                </a:solidFill>
              </a:rPr>
              <a:t>in 2015</a:t>
            </a:r>
            <a:endParaRPr kumimoji="1" lang="ja-JP" altLang="en-US" sz="4000" i="1" dirty="0">
              <a:solidFill>
                <a:srgbClr val="3366FF"/>
              </a:solidFill>
            </a:endParaRPr>
          </a:p>
        </p:txBody>
      </p:sp>
      <p:sp>
        <p:nvSpPr>
          <p:cNvPr id="3" name="コンテンツ プレースホルダー 2"/>
          <p:cNvSpPr>
            <a:spLocks noGrp="1"/>
          </p:cNvSpPr>
          <p:nvPr>
            <p:ph idx="1"/>
          </p:nvPr>
        </p:nvSpPr>
        <p:spPr>
          <a:xfrm>
            <a:off x="457200" y="1859945"/>
            <a:ext cx="8229600" cy="4525963"/>
          </a:xfrm>
        </p:spPr>
        <p:txBody>
          <a:bodyPr>
            <a:normAutofit fontScale="92500"/>
          </a:bodyPr>
          <a:lstStyle/>
          <a:p>
            <a:r>
              <a:rPr kumimoji="1" lang="en-US" altLang="ja-JP" dirty="0" smtClean="0"/>
              <a:t>It contains the LCC-ILC </a:t>
            </a:r>
            <a:r>
              <a:rPr kumimoji="1" lang="en-US" altLang="ja-JP" dirty="0" smtClean="0">
                <a:solidFill>
                  <a:srgbClr val="000000"/>
                </a:solidFill>
              </a:rPr>
              <a:t>technical</a:t>
            </a:r>
            <a:r>
              <a:rPr kumimoji="1" lang="en-US" altLang="ja-JP" dirty="0" smtClean="0">
                <a:solidFill>
                  <a:srgbClr val="FF0000"/>
                </a:solidFill>
              </a:rPr>
              <a:t> progress after TDR</a:t>
            </a:r>
            <a:r>
              <a:rPr kumimoji="1" lang="en-US" altLang="ja-JP" dirty="0" smtClean="0"/>
              <a:t>, respecting: </a:t>
            </a:r>
          </a:p>
          <a:p>
            <a:pPr lvl="1"/>
            <a:r>
              <a:rPr lang="en-US" altLang="ja-JP" i="1" dirty="0"/>
              <a:t>C</a:t>
            </a:r>
            <a:r>
              <a:rPr lang="en-US" altLang="ja-JP" i="1" dirty="0" smtClean="0"/>
              <a:t>ivil engineering studies </a:t>
            </a:r>
          </a:p>
          <a:p>
            <a:pPr lvl="1"/>
            <a:r>
              <a:rPr kumimoji="1" lang="en-US" altLang="ja-JP" i="1" u="sng" dirty="0" smtClean="0"/>
              <a:t>Accelerator hardware </a:t>
            </a:r>
            <a:r>
              <a:rPr kumimoji="1" lang="en-US" altLang="ja-JP" i="1" dirty="0" smtClean="0"/>
              <a:t>design/development updates</a:t>
            </a:r>
          </a:p>
          <a:p>
            <a:pPr lvl="1"/>
            <a:r>
              <a:rPr lang="en-US" altLang="ja-JP" i="1" dirty="0" smtClean="0"/>
              <a:t>Accelerator system layout updates </a:t>
            </a:r>
          </a:p>
          <a:p>
            <a:pPr lvl="1"/>
            <a:r>
              <a:rPr lang="en-US" altLang="ja-JP" i="1" u="sng" dirty="0" smtClean="0"/>
              <a:t>Integration/test facilities </a:t>
            </a:r>
            <a:r>
              <a:rPr lang="en-US" altLang="ja-JP" i="1" dirty="0" smtClean="0"/>
              <a:t>to be prepared for “hub-</a:t>
            </a:r>
            <a:r>
              <a:rPr lang="en-US" altLang="ja-JP" i="1" dirty="0" smtClean="0"/>
              <a:t>laboratory” </a:t>
            </a:r>
            <a:r>
              <a:rPr lang="en-US" altLang="ja-JP" i="1" dirty="0" smtClean="0"/>
              <a:t>functioning  </a:t>
            </a:r>
          </a:p>
          <a:p>
            <a:pPr lvl="1"/>
            <a:r>
              <a:rPr lang="en-US" altLang="ja-JP" i="1" dirty="0" smtClean="0"/>
              <a:t>Project Implementation Plan</a:t>
            </a:r>
          </a:p>
          <a:p>
            <a:pPr lvl="1"/>
            <a:r>
              <a:rPr lang="en-US" altLang="ja-JP" i="1" u="sng" dirty="0" smtClean="0"/>
              <a:t>Further preparatory work</a:t>
            </a:r>
          </a:p>
          <a:p>
            <a:pPr marL="457200" lvl="1" indent="0">
              <a:buNone/>
            </a:pPr>
            <a:endParaRPr lang="en-US" altLang="ja-JP" dirty="0" smtClean="0"/>
          </a:p>
          <a:p>
            <a:pPr lvl="2"/>
            <a:endParaRPr kumimoji="1" lang="en-US" altLang="ja-JP" dirty="0" smtClean="0"/>
          </a:p>
        </p:txBody>
      </p:sp>
    </p:spTree>
    <p:extLst>
      <p:ext uri="{BB962C8B-B14F-4D97-AF65-F5344CB8AC3E}">
        <p14:creationId xmlns:p14="http://schemas.microsoft.com/office/powerpoint/2010/main" val="2361377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77697" y="86401"/>
            <a:ext cx="7837987" cy="511511"/>
          </a:xfrm>
          <a:solidFill>
            <a:srgbClr val="FFFFFF"/>
          </a:solidFill>
        </p:spPr>
        <p:txBody>
          <a:bodyPr anchor="ctr">
            <a:noAutofit/>
          </a:bodyPr>
          <a:lstStyle/>
          <a:p>
            <a:r>
              <a:rPr lang="en-US" altLang="ja-JP" sz="4000" b="1" dirty="0" smtClean="0"/>
              <a:t>Issues to prepare for ILC Realization</a:t>
            </a:r>
            <a:endParaRPr kumimoji="1" lang="ja-JP" altLang="en-US" sz="4000" b="1"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3700055335"/>
              </p:ext>
            </p:extLst>
          </p:nvPr>
        </p:nvGraphicFramePr>
        <p:xfrm>
          <a:off x="171250" y="774292"/>
          <a:ext cx="8805068" cy="4134775"/>
        </p:xfrm>
        <a:graphic>
          <a:graphicData uri="http://schemas.openxmlformats.org/drawingml/2006/table">
            <a:tbl>
              <a:tblPr firstRow="1" bandRow="1">
                <a:tableStyleId>{5C22544A-7EE6-4342-B048-85BDC9FD1C3A}</a:tableStyleId>
              </a:tblPr>
              <a:tblGrid>
                <a:gridCol w="1507553"/>
                <a:gridCol w="3515760"/>
                <a:gridCol w="3781755"/>
              </a:tblGrid>
              <a:tr h="307230">
                <a:tc>
                  <a:txBody>
                    <a:bodyPr/>
                    <a:lstStyle/>
                    <a:p>
                      <a:r>
                        <a:rPr kumimoji="1" lang="en-US" altLang="ja-JP" sz="1600" dirty="0" smtClean="0"/>
                        <a:t>Themes</a:t>
                      </a:r>
                      <a:endParaRPr kumimoji="1" lang="ja-JP" altLang="en-US" sz="1600" dirty="0"/>
                    </a:p>
                  </a:txBody>
                  <a:tcPr/>
                </a:tc>
                <a:tc>
                  <a:txBody>
                    <a:bodyPr/>
                    <a:lstStyle/>
                    <a:p>
                      <a:r>
                        <a:rPr kumimoji="1" lang="en-US" altLang="ja-JP" sz="1600" dirty="0" smtClean="0"/>
                        <a:t>Issues/Subjects</a:t>
                      </a:r>
                      <a:endParaRPr kumimoji="1" lang="ja-JP" altLang="en-US" sz="1600" dirty="0"/>
                    </a:p>
                  </a:txBody>
                  <a:tcPr/>
                </a:tc>
                <a:tc>
                  <a:txBody>
                    <a:bodyPr/>
                    <a:lstStyle/>
                    <a:p>
                      <a:r>
                        <a:rPr kumimoji="1" lang="en-US" altLang="ja-JP" sz="1600" dirty="0" smtClean="0"/>
                        <a:t>Global Cooperation/work-sharing</a:t>
                      </a:r>
                      <a:endParaRPr kumimoji="1" lang="ja-JP" altLang="en-US" sz="1600" dirty="0"/>
                    </a:p>
                  </a:txBody>
                  <a:tcPr/>
                </a:tc>
              </a:tr>
              <a:tr h="528830">
                <a:tc>
                  <a:txBody>
                    <a:bodyPr/>
                    <a:lstStyle/>
                    <a:p>
                      <a:r>
                        <a:rPr kumimoji="1" lang="en-US" altLang="ja-JP" sz="1800" b="1" dirty="0" smtClean="0">
                          <a:solidFill>
                            <a:srgbClr val="000000"/>
                          </a:solidFill>
                        </a:rPr>
                        <a:t>ADI</a:t>
                      </a:r>
                      <a:endParaRPr kumimoji="1" lang="ja-JP" altLang="en-US" sz="1800" b="1" dirty="0">
                        <a:solidFill>
                          <a:srgbClr val="000000"/>
                        </a:solidFill>
                      </a:endParaRPr>
                    </a:p>
                  </a:txBody>
                  <a:tcPr/>
                </a:tc>
                <a:tc>
                  <a:txBody>
                    <a:bodyPr/>
                    <a:lstStyle/>
                    <a:p>
                      <a:r>
                        <a:rPr kumimoji="1" lang="en-US" altLang="ja-JP" sz="1600" b="1" u="sng" dirty="0" smtClean="0">
                          <a:solidFill>
                            <a:srgbClr val="FF0000"/>
                          </a:solidFill>
                        </a:rPr>
                        <a:t>Acc.</a:t>
                      </a:r>
                      <a:r>
                        <a:rPr kumimoji="1" lang="en-US" altLang="ja-JP" sz="1600" b="1" dirty="0" smtClean="0">
                          <a:solidFill>
                            <a:srgbClr val="FF0000"/>
                          </a:solidFill>
                        </a:rPr>
                        <a:t> Parameter </a:t>
                      </a:r>
                      <a:r>
                        <a:rPr kumimoji="1" lang="en-US" altLang="ja-JP" sz="1600" b="0" dirty="0" smtClean="0">
                          <a:solidFill>
                            <a:schemeClr val="tx1"/>
                          </a:solidFill>
                        </a:rPr>
                        <a:t>optimization</a:t>
                      </a:r>
                      <a:r>
                        <a:rPr kumimoji="1" lang="en-US" altLang="ja-JP" sz="1600" b="0" baseline="0" dirty="0" smtClean="0">
                          <a:solidFill>
                            <a:schemeClr val="tx1"/>
                          </a:solidFill>
                        </a:rPr>
                        <a:t> &amp; </a:t>
                      </a:r>
                      <a:r>
                        <a:rPr kumimoji="1" lang="en-US" altLang="ja-JP" sz="1600" b="0" baseline="0" dirty="0" err="1" smtClean="0">
                          <a:solidFill>
                            <a:schemeClr val="tx1"/>
                          </a:solidFill>
                        </a:rPr>
                        <a:t>eng.</a:t>
                      </a:r>
                      <a:endParaRPr kumimoji="1" lang="en-US" altLang="ja-JP" sz="1600" b="0" dirty="0" smtClean="0">
                        <a:solidFill>
                          <a:schemeClr val="tx1"/>
                        </a:solidFill>
                      </a:endParaRPr>
                    </a:p>
                    <a:p>
                      <a:r>
                        <a:rPr kumimoji="1" lang="en-US" altLang="ja-JP" sz="1600" dirty="0" smtClean="0">
                          <a:solidFill>
                            <a:srgbClr val="000000"/>
                          </a:solidFill>
                        </a:rPr>
                        <a:t>Design Change Management (CM)</a:t>
                      </a:r>
                      <a:endParaRPr kumimoji="1" lang="ja-JP" altLang="en-US" sz="1600" dirty="0">
                        <a:solidFill>
                          <a:srgbClr val="000000"/>
                        </a:solidFill>
                      </a:endParaRPr>
                    </a:p>
                  </a:txBody>
                  <a:tcPr/>
                </a:tc>
                <a:tc>
                  <a:txBody>
                    <a:bodyPr/>
                    <a:lstStyle/>
                    <a:p>
                      <a:r>
                        <a:rPr kumimoji="1" lang="en-US" altLang="ja-JP" sz="1600" b="1" dirty="0" smtClean="0">
                          <a:solidFill>
                            <a:srgbClr val="3366FF"/>
                          </a:solidFill>
                        </a:rPr>
                        <a:t>LCC-ILC-ADI </a:t>
                      </a:r>
                      <a:r>
                        <a:rPr kumimoji="1" lang="en-US" altLang="ja-JP" sz="1600" dirty="0" smtClean="0">
                          <a:solidFill>
                            <a:srgbClr val="000000"/>
                          </a:solidFill>
                        </a:rPr>
                        <a:t>to take a central role with</a:t>
                      </a:r>
                      <a:r>
                        <a:rPr kumimoji="1" lang="en-US" altLang="ja-JP" sz="1600" baseline="0" dirty="0" smtClean="0">
                          <a:solidFill>
                            <a:srgbClr val="000000"/>
                          </a:solidFill>
                        </a:rPr>
                        <a:t> global cooperation </a:t>
                      </a:r>
                      <a:endParaRPr kumimoji="1" lang="ja-JP" altLang="en-US" sz="1600" dirty="0">
                        <a:solidFill>
                          <a:srgbClr val="000000"/>
                        </a:solidFill>
                      </a:endParaRPr>
                    </a:p>
                  </a:txBody>
                  <a:tcPr/>
                </a:tc>
              </a:tr>
              <a:tr h="974161">
                <a:tc>
                  <a:txBody>
                    <a:bodyPr/>
                    <a:lstStyle/>
                    <a:p>
                      <a:r>
                        <a:rPr kumimoji="1" lang="en-US" altLang="ja-JP" sz="1800" b="1" dirty="0" smtClean="0">
                          <a:solidFill>
                            <a:srgbClr val="000000"/>
                          </a:solidFill>
                        </a:rPr>
                        <a:t>SRF</a:t>
                      </a:r>
                      <a:endParaRPr kumimoji="1" lang="ja-JP" altLang="en-US" sz="1800" b="1" dirty="0">
                        <a:solidFill>
                          <a:srgbClr val="000000"/>
                        </a:solidFill>
                      </a:endParaRPr>
                    </a:p>
                  </a:txBody>
                  <a:tcPr/>
                </a:tc>
                <a:tc>
                  <a:txBody>
                    <a:bodyPr/>
                    <a:lstStyle/>
                    <a:p>
                      <a:r>
                        <a:rPr kumimoji="1" lang="en-US" altLang="ja-JP" sz="1600" dirty="0" smtClean="0">
                          <a:solidFill>
                            <a:srgbClr val="000000"/>
                          </a:solidFill>
                        </a:rPr>
                        <a:t>Mass-production</a:t>
                      </a:r>
                      <a:r>
                        <a:rPr kumimoji="1" lang="en-US" altLang="ja-JP" sz="1600" baseline="0" dirty="0" smtClean="0">
                          <a:solidFill>
                            <a:srgbClr val="000000"/>
                          </a:solidFill>
                        </a:rPr>
                        <a:t> &amp; </a:t>
                      </a:r>
                      <a:r>
                        <a:rPr kumimoji="1" lang="en-US" altLang="ja-JP" sz="1600" dirty="0" smtClean="0">
                          <a:solidFill>
                            <a:srgbClr val="000000"/>
                          </a:solidFill>
                        </a:rPr>
                        <a:t>Test</a:t>
                      </a:r>
                      <a:r>
                        <a:rPr kumimoji="1" lang="en-US" altLang="ja-JP" sz="1600" baseline="0" dirty="0" smtClean="0">
                          <a:solidFill>
                            <a:srgbClr val="000000"/>
                          </a:solidFill>
                        </a:rPr>
                        <a:t>ing technology</a:t>
                      </a:r>
                    </a:p>
                    <a:p>
                      <a:r>
                        <a:rPr kumimoji="1" lang="en-US" altLang="ja-JP" sz="1600" baseline="0" dirty="0" smtClean="0">
                          <a:solidFill>
                            <a:srgbClr val="000000"/>
                          </a:solidFill>
                          <a:sym typeface="Wingdings"/>
                        </a:rPr>
                        <a:t> </a:t>
                      </a:r>
                      <a:r>
                        <a:rPr kumimoji="1" lang="en-US" altLang="ja-JP" sz="1600" b="1" u="none" baseline="0" dirty="0" smtClean="0">
                          <a:solidFill>
                            <a:srgbClr val="FF6600"/>
                          </a:solidFill>
                          <a:sym typeface="Wingdings"/>
                        </a:rPr>
                        <a:t>Hub-lab functioning </a:t>
                      </a:r>
                      <a:r>
                        <a:rPr kumimoji="1" lang="en-US" altLang="ja-JP" sz="1600" b="0" u="none" baseline="0" dirty="0" smtClean="0">
                          <a:solidFill>
                            <a:schemeClr val="tx1"/>
                          </a:solidFill>
                          <a:sym typeface="Wingdings"/>
                        </a:rPr>
                        <a:t>to be balanced</a:t>
                      </a:r>
                      <a:r>
                        <a:rPr kumimoji="1" lang="en-US" altLang="ja-JP" sz="1600" b="0" u="none" baseline="0" dirty="0" smtClean="0">
                          <a:solidFill>
                            <a:schemeClr val="tx1"/>
                          </a:solidFill>
                        </a:rPr>
                        <a:t> </a:t>
                      </a:r>
                      <a:endParaRPr kumimoji="1" lang="en-US" altLang="ja-JP" sz="1600" b="0" u="none" dirty="0" smtClean="0">
                        <a:solidFill>
                          <a:schemeClr val="tx1"/>
                        </a:solidFill>
                      </a:endParaRPr>
                    </a:p>
                    <a:p>
                      <a:r>
                        <a:rPr kumimoji="1" lang="en-US" altLang="ja-JP" sz="1600" dirty="0" smtClean="0">
                          <a:solidFill>
                            <a:srgbClr val="000000"/>
                          </a:solidFill>
                        </a:rPr>
                        <a:t>Stabilization of the performance</a:t>
                      </a:r>
                      <a:endParaRPr kumimoji="1" lang="ja-JP" altLang="en-US" sz="1600" dirty="0">
                        <a:solidFill>
                          <a:srgbClr val="000000"/>
                        </a:solidFill>
                      </a:endParaRPr>
                    </a:p>
                  </a:txBody>
                  <a:tcPr/>
                </a:tc>
                <a:tc>
                  <a:txBody>
                    <a:bodyPr/>
                    <a:lstStyle/>
                    <a:p>
                      <a:r>
                        <a:rPr kumimoji="1" lang="en-US" altLang="ja-JP" sz="1600" b="1" dirty="0" smtClean="0">
                          <a:solidFill>
                            <a:srgbClr val="3366FF"/>
                          </a:solidFill>
                        </a:rPr>
                        <a:t>T</a:t>
                      </a:r>
                      <a:r>
                        <a:rPr kumimoji="1" lang="en-US" altLang="ja-JP" sz="1600" b="1" baseline="0" dirty="0" smtClean="0">
                          <a:solidFill>
                            <a:srgbClr val="3366FF"/>
                          </a:solidFill>
                        </a:rPr>
                        <a:t>TC </a:t>
                      </a:r>
                      <a:r>
                        <a:rPr kumimoji="1" lang="en-US" altLang="ja-JP" sz="1600" b="1" baseline="0" dirty="0" err="1" smtClean="0">
                          <a:solidFill>
                            <a:srgbClr val="3366FF"/>
                          </a:solidFill>
                        </a:rPr>
                        <a:t>Collab</a:t>
                      </a:r>
                      <a:r>
                        <a:rPr kumimoji="1" lang="en-US" altLang="ja-JP" sz="1600" b="1" baseline="0" dirty="0" smtClean="0">
                          <a:solidFill>
                            <a:srgbClr val="FF0000"/>
                          </a:solidFill>
                        </a:rPr>
                        <a:t>.</a:t>
                      </a:r>
                      <a:r>
                        <a:rPr kumimoji="1" lang="en-US" altLang="ja-JP" sz="1600" b="1" baseline="0" dirty="0" smtClean="0">
                          <a:solidFill>
                            <a:srgbClr val="000000"/>
                          </a:solidFill>
                        </a:rPr>
                        <a:t>, </a:t>
                      </a:r>
                      <a:r>
                        <a:rPr kumimoji="1" lang="en-US" altLang="ja-JP" sz="1600" baseline="0" dirty="0" smtClean="0">
                          <a:solidFill>
                            <a:srgbClr val="000000"/>
                          </a:solidFill>
                        </a:rPr>
                        <a:t>as a worldwide community</a:t>
                      </a:r>
                    </a:p>
                    <a:p>
                      <a:r>
                        <a:rPr kumimoji="1" lang="en-US" altLang="ja-JP" sz="1600" dirty="0" smtClean="0">
                          <a:solidFill>
                            <a:srgbClr val="000000"/>
                          </a:solidFill>
                        </a:rPr>
                        <a:t>- KEK-STF:</a:t>
                      </a:r>
                      <a:r>
                        <a:rPr kumimoji="1" lang="en-US" altLang="ja-JP" sz="1600" baseline="0" dirty="0" smtClean="0">
                          <a:solidFill>
                            <a:srgbClr val="000000"/>
                          </a:solidFill>
                        </a:rPr>
                        <a:t> </a:t>
                      </a:r>
                      <a:r>
                        <a:rPr kumimoji="1" lang="en-US" altLang="ja-JP" sz="1600" dirty="0" smtClean="0">
                          <a:solidFill>
                            <a:srgbClr val="000000"/>
                          </a:solidFill>
                        </a:rPr>
                        <a:t>Hub-Lab function </a:t>
                      </a:r>
                      <a:endParaRPr kumimoji="1" lang="en-US" altLang="ja-JP" sz="1600" baseline="0" dirty="0" smtClean="0">
                        <a:solidFill>
                          <a:srgbClr val="000000"/>
                        </a:solidFill>
                      </a:endParaRPr>
                    </a:p>
                    <a:p>
                      <a:r>
                        <a:rPr kumimoji="1" lang="en-US" altLang="ja-JP" sz="1600" dirty="0" smtClean="0">
                          <a:solidFill>
                            <a:srgbClr val="000000"/>
                          </a:solidFill>
                        </a:rPr>
                        <a:t>- EXFEL:</a:t>
                      </a:r>
                      <a:r>
                        <a:rPr kumimoji="1" lang="en-US" altLang="ja-JP" sz="1600" baseline="0" dirty="0" smtClean="0">
                          <a:solidFill>
                            <a:srgbClr val="000000"/>
                          </a:solidFill>
                        </a:rPr>
                        <a:t> mass production and testing</a:t>
                      </a:r>
                    </a:p>
                    <a:p>
                      <a:r>
                        <a:rPr kumimoji="1" lang="en-US" altLang="ja-JP" sz="1600" baseline="0" dirty="0" smtClean="0">
                          <a:solidFill>
                            <a:srgbClr val="000000"/>
                          </a:solidFill>
                        </a:rPr>
                        <a:t>- LCLS : mass production and testing </a:t>
                      </a:r>
                      <a:endParaRPr kumimoji="1" lang="ja-JP" altLang="en-US" sz="1600" dirty="0">
                        <a:solidFill>
                          <a:srgbClr val="000000"/>
                        </a:solidFill>
                      </a:endParaRPr>
                    </a:p>
                  </a:txBody>
                  <a:tcPr/>
                </a:tc>
              </a:tr>
              <a:tr h="751495">
                <a:tc>
                  <a:txBody>
                    <a:bodyPr/>
                    <a:lstStyle/>
                    <a:p>
                      <a:r>
                        <a:rPr kumimoji="1" lang="en-US" altLang="ja-JP" sz="1800" b="1" dirty="0" smtClean="0">
                          <a:solidFill>
                            <a:srgbClr val="000000"/>
                          </a:solidFill>
                        </a:rPr>
                        <a:t>Nano-beam</a:t>
                      </a:r>
                      <a:endParaRPr kumimoji="1" lang="ja-JP" altLang="en-US" sz="1800" b="1" dirty="0">
                        <a:solidFill>
                          <a:srgbClr val="000000"/>
                        </a:solidFill>
                      </a:endParaRPr>
                    </a:p>
                  </a:txBody>
                  <a:tcPr/>
                </a:tc>
                <a:tc>
                  <a:txBody>
                    <a:bodyPr/>
                    <a:lstStyle/>
                    <a:p>
                      <a:r>
                        <a:rPr kumimoji="1" lang="en-US" altLang="ja-JP" sz="1600" dirty="0" smtClean="0">
                          <a:solidFill>
                            <a:srgbClr val="000000"/>
                          </a:solidFill>
                        </a:rPr>
                        <a:t>Ultra low </a:t>
                      </a:r>
                      <a:r>
                        <a:rPr kumimoji="1" lang="en-US" altLang="ja-JP" sz="1600" dirty="0" err="1" smtClean="0">
                          <a:solidFill>
                            <a:srgbClr val="000000"/>
                          </a:solidFill>
                        </a:rPr>
                        <a:t>emittance</a:t>
                      </a:r>
                      <a:r>
                        <a:rPr kumimoji="1" lang="en-US" altLang="ja-JP" sz="1600" dirty="0" smtClean="0">
                          <a:solidFill>
                            <a:srgbClr val="000000"/>
                          </a:solidFill>
                        </a:rPr>
                        <a:t>,</a:t>
                      </a:r>
                      <a:r>
                        <a:rPr kumimoji="1" lang="en-US" altLang="ja-JP" sz="1600" baseline="0" dirty="0" smtClean="0">
                          <a:solidFill>
                            <a:srgbClr val="000000"/>
                          </a:solidFill>
                        </a:rPr>
                        <a:t> </a:t>
                      </a:r>
                    </a:p>
                    <a:p>
                      <a:r>
                        <a:rPr kumimoji="1" lang="en-US" altLang="ja-JP" sz="1600" b="1" u="sng" baseline="0" dirty="0" smtClean="0">
                          <a:solidFill>
                            <a:srgbClr val="FF6600"/>
                          </a:solidFill>
                        </a:rPr>
                        <a:t>Nano-beam, and the stability </a:t>
                      </a:r>
                      <a:r>
                        <a:rPr kumimoji="1" lang="en-US" altLang="ja-JP" sz="1600" baseline="0" dirty="0" smtClean="0">
                          <a:solidFill>
                            <a:srgbClr val="000000"/>
                          </a:solidFill>
                        </a:rPr>
                        <a:t> </a:t>
                      </a:r>
                      <a:endParaRPr kumimoji="1" lang="ja-JP" altLang="en-US" sz="1600" dirty="0">
                        <a:solidFill>
                          <a:srgbClr val="000000"/>
                        </a:solidFill>
                      </a:endParaRPr>
                    </a:p>
                  </a:txBody>
                  <a:tcPr/>
                </a:tc>
                <a:tc>
                  <a:txBody>
                    <a:bodyPr/>
                    <a:lstStyle/>
                    <a:p>
                      <a:r>
                        <a:rPr kumimoji="1" lang="en-US" altLang="ja-JP" sz="1600" b="1" dirty="0" smtClean="0">
                          <a:solidFill>
                            <a:srgbClr val="3366FF"/>
                          </a:solidFill>
                        </a:rPr>
                        <a:t>ATF </a:t>
                      </a:r>
                      <a:r>
                        <a:rPr kumimoji="1" lang="en-US" altLang="ja-JP" sz="1600" b="1" dirty="0" err="1" smtClean="0">
                          <a:solidFill>
                            <a:srgbClr val="3366FF"/>
                          </a:solidFill>
                        </a:rPr>
                        <a:t>Collab</a:t>
                      </a:r>
                      <a:r>
                        <a:rPr kumimoji="1" lang="en-US" altLang="ja-JP" sz="1600" b="1" dirty="0" smtClean="0">
                          <a:solidFill>
                            <a:srgbClr val="FF0000"/>
                          </a:solidFill>
                        </a:rPr>
                        <a:t>.</a:t>
                      </a:r>
                      <a:r>
                        <a:rPr kumimoji="1" lang="en-US" altLang="ja-JP" sz="1600" dirty="0" smtClean="0">
                          <a:solidFill>
                            <a:srgbClr val="000000"/>
                          </a:solidFill>
                        </a:rPr>
                        <a:t>,</a:t>
                      </a:r>
                      <a:r>
                        <a:rPr kumimoji="1" lang="en-US" altLang="ja-JP" sz="1600" baseline="0" dirty="0" smtClean="0">
                          <a:solidFill>
                            <a:srgbClr val="000000"/>
                          </a:solidFill>
                        </a:rPr>
                        <a:t> as a worldwide community  </a:t>
                      </a:r>
                    </a:p>
                    <a:p>
                      <a:pPr marL="285750" indent="-285750">
                        <a:buFontTx/>
                        <a:buChar char="-"/>
                      </a:pPr>
                      <a:r>
                        <a:rPr kumimoji="1" lang="en-US" altLang="ja-JP" sz="1600" baseline="0" dirty="0" smtClean="0">
                          <a:solidFill>
                            <a:srgbClr val="000000"/>
                          </a:solidFill>
                        </a:rPr>
                        <a:t>KEK-ATF to be maximized in use, as a </a:t>
                      </a:r>
                      <a:r>
                        <a:rPr kumimoji="1" lang="en-US" altLang="ja-JP" sz="1600" baseline="0" dirty="0" err="1" smtClean="0">
                          <a:solidFill>
                            <a:srgbClr val="000000"/>
                          </a:solidFill>
                        </a:rPr>
                        <a:t>globalyl</a:t>
                      </a:r>
                      <a:r>
                        <a:rPr kumimoji="1" lang="en-US" altLang="ja-JP" sz="1600" baseline="0" dirty="0" smtClean="0">
                          <a:solidFill>
                            <a:srgbClr val="000000"/>
                          </a:solidFill>
                        </a:rPr>
                        <a:t> unique</a:t>
                      </a:r>
                      <a:endParaRPr kumimoji="1" lang="ja-JP" altLang="en-US" sz="1600" dirty="0">
                        <a:solidFill>
                          <a:srgbClr val="000000"/>
                        </a:solidFill>
                      </a:endParaRPr>
                    </a:p>
                  </a:txBody>
                  <a:tcPr/>
                </a:tc>
              </a:tr>
              <a:tr h="751495">
                <a:tc>
                  <a:txBody>
                    <a:bodyPr/>
                    <a:lstStyle/>
                    <a:p>
                      <a:r>
                        <a:rPr kumimoji="1" lang="en-US" altLang="ja-JP" sz="1800" b="1" dirty="0" smtClean="0">
                          <a:solidFill>
                            <a:srgbClr val="000000"/>
                          </a:solidFill>
                        </a:rPr>
                        <a:t>CFS</a:t>
                      </a:r>
                      <a:endParaRPr kumimoji="1" lang="ja-JP" altLang="en-US" sz="1800" b="1" dirty="0">
                        <a:solidFill>
                          <a:srgbClr val="000000"/>
                        </a:solidFill>
                      </a:endParaRPr>
                    </a:p>
                  </a:txBody>
                  <a:tcPr/>
                </a:tc>
                <a:tc>
                  <a:txBody>
                    <a:bodyPr/>
                    <a:lstStyle/>
                    <a:p>
                      <a:r>
                        <a:rPr kumimoji="1" lang="en-US" altLang="ja-JP" sz="1600" b="1" u="sng" dirty="0" smtClean="0">
                          <a:solidFill>
                            <a:srgbClr val="FF0000"/>
                          </a:solidFill>
                        </a:rPr>
                        <a:t>Site-specific </a:t>
                      </a:r>
                      <a:r>
                        <a:rPr kumimoji="1" lang="en-US" altLang="ja-JP" sz="1600" b="0" u="sng" dirty="0" smtClean="0">
                          <a:solidFill>
                            <a:schemeClr val="tx1"/>
                          </a:solidFill>
                        </a:rPr>
                        <a:t>CFS design</a:t>
                      </a:r>
                      <a:r>
                        <a:rPr kumimoji="1" lang="en-US" altLang="ja-JP" sz="1600" dirty="0" smtClean="0">
                          <a:solidFill>
                            <a:srgbClr val="000000"/>
                          </a:solidFill>
                        </a:rPr>
                        <a:t>, </a:t>
                      </a:r>
                      <a:r>
                        <a:rPr kumimoji="1" lang="en-US" altLang="ja-JP" sz="1600" dirty="0" err="1" smtClean="0">
                          <a:solidFill>
                            <a:srgbClr val="000000"/>
                          </a:solidFill>
                        </a:rPr>
                        <a:t>env</a:t>
                      </a:r>
                      <a:r>
                        <a:rPr kumimoji="1" lang="en-US" altLang="ja-JP" sz="1600" dirty="0" smtClean="0">
                          <a:solidFill>
                            <a:srgbClr val="000000"/>
                          </a:solidFill>
                        </a:rPr>
                        <a:t>.</a:t>
                      </a:r>
                      <a:r>
                        <a:rPr kumimoji="1" lang="en-US" altLang="ja-JP" sz="1600" baseline="0" dirty="0" smtClean="0">
                          <a:solidFill>
                            <a:srgbClr val="000000"/>
                          </a:solidFill>
                        </a:rPr>
                        <a:t> assess. </a:t>
                      </a:r>
                      <a:endParaRPr kumimoji="1" lang="en-US" altLang="ja-JP" sz="1600" dirty="0" smtClean="0">
                        <a:solidFill>
                          <a:srgbClr val="000000"/>
                        </a:solidFill>
                      </a:endParaRPr>
                    </a:p>
                    <a:p>
                      <a:r>
                        <a:rPr kumimoji="1" lang="en-US" altLang="ja-JP" sz="1600" dirty="0" smtClean="0">
                          <a:solidFill>
                            <a:srgbClr val="000000"/>
                          </a:solidFill>
                        </a:rPr>
                        <a:t>General plan, </a:t>
                      </a:r>
                      <a:r>
                        <a:rPr kumimoji="1" lang="en-US" altLang="ja-JP" sz="1600" dirty="0" err="1" smtClean="0">
                          <a:solidFill>
                            <a:srgbClr val="000000"/>
                          </a:solidFill>
                        </a:rPr>
                        <a:t>eng</a:t>
                      </a:r>
                      <a:r>
                        <a:rPr kumimoji="1" lang="en-US" altLang="ja-JP" sz="1600" baseline="0" dirty="0" err="1" smtClean="0">
                          <a:solidFill>
                            <a:srgbClr val="000000"/>
                          </a:solidFill>
                        </a:rPr>
                        <a:t>.</a:t>
                      </a:r>
                      <a:r>
                        <a:rPr kumimoji="1" lang="en-US" altLang="ja-JP" sz="1600" baseline="0" dirty="0" smtClean="0">
                          <a:solidFill>
                            <a:srgbClr val="000000"/>
                          </a:solidFill>
                        </a:rPr>
                        <a:t> Design, drawings</a:t>
                      </a:r>
                      <a:endParaRPr kumimoji="1" lang="en-US" altLang="ja-JP" sz="1600" dirty="0" smtClean="0">
                        <a:solidFill>
                          <a:srgbClr val="000000"/>
                        </a:solidFill>
                      </a:endParaRPr>
                    </a:p>
                  </a:txBody>
                  <a:tcPr/>
                </a:tc>
                <a:tc>
                  <a:txBody>
                    <a:bodyPr/>
                    <a:lstStyle/>
                    <a:p>
                      <a:r>
                        <a:rPr kumimoji="1" lang="en-US" altLang="ja-JP" sz="1600" b="1" dirty="0" smtClean="0">
                          <a:solidFill>
                            <a:srgbClr val="3366FF"/>
                          </a:solidFill>
                        </a:rPr>
                        <a:t>JP-CFS </a:t>
                      </a:r>
                      <a:r>
                        <a:rPr kumimoji="1" lang="en-US" altLang="ja-JP" sz="1600" dirty="0" smtClean="0">
                          <a:solidFill>
                            <a:srgbClr val="000000"/>
                          </a:solidFill>
                        </a:rPr>
                        <a:t>to serve</a:t>
                      </a:r>
                      <a:r>
                        <a:rPr kumimoji="1" lang="en-US" altLang="ja-JP" sz="1600" baseline="0" dirty="0" smtClean="0">
                          <a:solidFill>
                            <a:srgbClr val="000000"/>
                          </a:solidFill>
                        </a:rPr>
                        <a:t> a central role in cooperation with global experts. </a:t>
                      </a:r>
                      <a:endParaRPr kumimoji="1" lang="ja-JP" altLang="en-US" sz="1600" dirty="0">
                        <a:solidFill>
                          <a:srgbClr val="000000"/>
                        </a:solidFill>
                      </a:endParaRPr>
                    </a:p>
                  </a:txBody>
                  <a:tcPr/>
                </a:tc>
              </a:tr>
              <a:tr h="180916">
                <a:tc>
                  <a:txBody>
                    <a:bodyPr/>
                    <a:lstStyle/>
                    <a:p>
                      <a:endParaRPr kumimoji="1" lang="ja-JP" altLang="en-US" sz="800" b="1" dirty="0">
                        <a:solidFill>
                          <a:srgbClr val="000000"/>
                        </a:solidFill>
                      </a:endParaRPr>
                    </a:p>
                  </a:txBody>
                  <a:tcPr/>
                </a:tc>
                <a:tc>
                  <a:txBody>
                    <a:bodyPr/>
                    <a:lstStyle/>
                    <a:p>
                      <a:endParaRPr kumimoji="1" lang="ja-JP" altLang="en-US" sz="700" dirty="0">
                        <a:solidFill>
                          <a:srgbClr val="000000"/>
                        </a:solidFill>
                      </a:endParaRPr>
                    </a:p>
                  </a:txBody>
                  <a:tcPr/>
                </a:tc>
                <a:tc>
                  <a:txBody>
                    <a:bodyPr/>
                    <a:lstStyle/>
                    <a:p>
                      <a:endParaRPr kumimoji="1" lang="ja-JP" altLang="en-US" sz="700" dirty="0">
                        <a:solidFill>
                          <a:srgbClr val="000000"/>
                        </a:solidFill>
                      </a:endParaRPr>
                    </a:p>
                  </a:txBody>
                  <a:tcPr/>
                </a:tc>
              </a:tr>
              <a:tr h="307230">
                <a:tc>
                  <a:txBody>
                    <a:bodyPr/>
                    <a:lstStyle/>
                    <a:p>
                      <a:r>
                        <a:rPr kumimoji="1" lang="en-US" altLang="ja-JP" sz="1800" b="1" dirty="0" smtClean="0">
                          <a:solidFill>
                            <a:srgbClr val="008000"/>
                          </a:solidFill>
                        </a:rPr>
                        <a:t>Management</a:t>
                      </a:r>
                      <a:endParaRPr kumimoji="1" lang="ja-JP" altLang="en-US" sz="1800" b="1" dirty="0">
                        <a:solidFill>
                          <a:srgbClr val="008000"/>
                        </a:solidFill>
                      </a:endParaRPr>
                    </a:p>
                  </a:txBody>
                  <a:tcPr/>
                </a:tc>
                <a:tc>
                  <a:txBody>
                    <a:bodyPr/>
                    <a:lstStyle/>
                    <a:p>
                      <a:r>
                        <a:rPr kumimoji="1" lang="en-US" altLang="ja-JP" sz="1600" dirty="0" smtClean="0">
                          <a:solidFill>
                            <a:srgbClr val="000000"/>
                          </a:solidFill>
                        </a:rPr>
                        <a:t>Preparation for the</a:t>
                      </a:r>
                      <a:r>
                        <a:rPr kumimoji="1" lang="en-US" altLang="ja-JP" sz="1600" baseline="0" dirty="0" smtClean="0">
                          <a:solidFill>
                            <a:srgbClr val="000000"/>
                          </a:solidFill>
                        </a:rPr>
                        <a:t> int’l </a:t>
                      </a:r>
                      <a:r>
                        <a:rPr kumimoji="1" lang="en-US" altLang="ja-JP" sz="1600" u="sng" baseline="0" dirty="0" smtClean="0">
                          <a:solidFill>
                            <a:srgbClr val="000000"/>
                          </a:solidFill>
                        </a:rPr>
                        <a:t>ILC laboratory</a:t>
                      </a:r>
                      <a:endParaRPr kumimoji="1" lang="ja-JP" altLang="en-US" sz="1600" u="sng" dirty="0">
                        <a:solidFill>
                          <a:srgbClr val="000000"/>
                        </a:solidFill>
                      </a:endParaRPr>
                    </a:p>
                  </a:txBody>
                  <a:tcPr/>
                </a:tc>
                <a:tc>
                  <a:txBody>
                    <a:bodyPr/>
                    <a:lstStyle/>
                    <a:p>
                      <a:r>
                        <a:rPr kumimoji="1" lang="en-US" altLang="ja-JP" sz="1600" dirty="0" smtClean="0">
                          <a:solidFill>
                            <a:srgbClr val="000000"/>
                          </a:solidFill>
                        </a:rPr>
                        <a:t>A main Issue for the ILC to be prepared </a:t>
                      </a:r>
                      <a:endParaRPr kumimoji="1" lang="ja-JP" altLang="en-US" sz="1600" dirty="0">
                        <a:solidFill>
                          <a:srgbClr val="000000"/>
                        </a:solidFill>
                      </a:endParaRPr>
                    </a:p>
                  </a:txBody>
                  <a:tcPr/>
                </a:tc>
              </a:tr>
            </a:tbl>
          </a:graphicData>
        </a:graphic>
      </p:graphicFrame>
      <p:sp>
        <p:nvSpPr>
          <p:cNvPr id="6" name="スライド番号プレースホルダー 5"/>
          <p:cNvSpPr>
            <a:spLocks noGrp="1"/>
          </p:cNvSpPr>
          <p:nvPr>
            <p:ph type="sldNum" sz="quarter" idx="12"/>
          </p:nvPr>
        </p:nvSpPr>
        <p:spPr>
          <a:xfrm>
            <a:off x="3888640" y="6264445"/>
            <a:ext cx="2133600" cy="365125"/>
          </a:xfrm>
        </p:spPr>
        <p:txBody>
          <a:bodyPr/>
          <a:lstStyle/>
          <a:p>
            <a:pPr algn="r"/>
            <a:fld id="{690BD53D-0F42-B742-A897-5EF936631EAF}" type="slidenum">
              <a:rPr lang="ja-JP" altLang="en-US" smtClean="0">
                <a:solidFill>
                  <a:prstClr val="black">
                    <a:tint val="75000"/>
                  </a:prstClr>
                </a:solidFill>
                <a:latin typeface="Calibri"/>
                <a:ea typeface="ＭＳ Ｐゴシック"/>
              </a:rPr>
              <a:pPr algn="r"/>
              <a:t>5</a:t>
            </a:fld>
            <a:endParaRPr lang="ja-JP" altLang="en-US" dirty="0">
              <a:solidFill>
                <a:prstClr val="black">
                  <a:tint val="75000"/>
                </a:prstClr>
              </a:solidFill>
              <a:latin typeface="Calibri"/>
              <a:ea typeface="ＭＳ Ｐゴシック"/>
            </a:endParaRPr>
          </a:p>
        </p:txBody>
      </p:sp>
      <p:pic>
        <p:nvPicPr>
          <p:cNvPr id="3" name="図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540521" y="5334118"/>
            <a:ext cx="2292005" cy="1282914"/>
          </a:xfrm>
          <a:prstGeom prst="rect">
            <a:avLst/>
          </a:prstGeom>
        </p:spPr>
      </p:pic>
      <p:pic>
        <p:nvPicPr>
          <p:cNvPr id="12" name="図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5844" y="5022555"/>
            <a:ext cx="3009900" cy="1169426"/>
          </a:xfrm>
          <a:prstGeom prst="rect">
            <a:avLst/>
          </a:prstGeom>
          <a:ln>
            <a:solidFill>
              <a:srgbClr val="4F81BD"/>
            </a:solidFill>
          </a:ln>
        </p:spPr>
      </p:pic>
      <p:pic>
        <p:nvPicPr>
          <p:cNvPr id="10" name="図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05680" y="4928807"/>
            <a:ext cx="1689100" cy="358180"/>
          </a:xfrm>
          <a:prstGeom prst="rect">
            <a:avLst/>
          </a:prstGeom>
          <a:ln>
            <a:solidFill>
              <a:srgbClr val="4F81BD"/>
            </a:solidFill>
          </a:ln>
        </p:spPr>
      </p:pic>
      <p:sp>
        <p:nvSpPr>
          <p:cNvPr id="4" name="日付プレースホルダー 3"/>
          <p:cNvSpPr>
            <a:spLocks noGrp="1"/>
          </p:cNvSpPr>
          <p:nvPr>
            <p:ph type="dt" sz="half" idx="10"/>
          </p:nvPr>
        </p:nvSpPr>
        <p:spPr>
          <a:xfrm>
            <a:off x="99482" y="6492875"/>
            <a:ext cx="2838739" cy="365125"/>
          </a:xfrm>
        </p:spPr>
        <p:txBody>
          <a:bodyPr/>
          <a:lstStyle/>
          <a:p>
            <a:r>
              <a:rPr kumimoji="1" lang="en-US" altLang="ja-JP" smtClean="0">
                <a:solidFill>
                  <a:srgbClr val="7F7F7F"/>
                </a:solidFill>
              </a:rPr>
              <a:t>15/07/10</a:t>
            </a:r>
            <a:endParaRPr kumimoji="1" lang="ja-JP" altLang="en-US" dirty="0">
              <a:solidFill>
                <a:srgbClr val="7F7F7F"/>
              </a:solidFill>
            </a:endParaRPr>
          </a:p>
        </p:txBody>
      </p:sp>
      <p:sp>
        <p:nvSpPr>
          <p:cNvPr id="5" name="フッター プレースホルダー 4"/>
          <p:cNvSpPr>
            <a:spLocks noGrp="1"/>
          </p:cNvSpPr>
          <p:nvPr>
            <p:ph type="ftr" sz="quarter" idx="11"/>
          </p:nvPr>
        </p:nvSpPr>
        <p:spPr>
          <a:xfrm>
            <a:off x="185844" y="6239749"/>
            <a:ext cx="2895600" cy="365125"/>
          </a:xfrm>
        </p:spPr>
        <p:txBody>
          <a:bodyPr/>
          <a:lstStyle/>
          <a:p>
            <a:r>
              <a:rPr kumimoji="1" lang="en-US" altLang="ja-JP" smtClean="0"/>
              <a:t>ILC Progress after TDR</a:t>
            </a:r>
            <a:endParaRPr kumimoji="1" lang="ja-JP" altLang="en-US"/>
          </a:p>
        </p:txBody>
      </p:sp>
      <p:pic>
        <p:nvPicPr>
          <p:cNvPr id="14" name="図 2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34100" y="5914343"/>
            <a:ext cx="2766971" cy="515040"/>
          </a:xfrm>
          <a:prstGeom prst="rect">
            <a:avLst/>
          </a:prstGeom>
          <a:ln>
            <a:solidFill>
              <a:srgbClr val="008000"/>
            </a:solidFill>
          </a:ln>
        </p:spPr>
      </p:pic>
      <p:pic>
        <p:nvPicPr>
          <p:cNvPr id="15" name="図 14" descr="07_ILC_rendering_image(landscape).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134100" y="5029182"/>
            <a:ext cx="1033221" cy="732553"/>
          </a:xfrm>
          <a:prstGeom prst="rect">
            <a:avLst/>
          </a:prstGeom>
        </p:spPr>
      </p:pic>
      <p:pic>
        <p:nvPicPr>
          <p:cNvPr id="16" name="Picture 5" descr="OT0105H.jpg"/>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bwMode="auto">
          <a:xfrm>
            <a:off x="7149058" y="5142670"/>
            <a:ext cx="1752013" cy="615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613508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2" name="Shape 782"/>
          <p:cNvSpPr/>
          <p:nvPr/>
        </p:nvSpPr>
        <p:spPr>
          <a:xfrm>
            <a:off x="5646017" y="879738"/>
            <a:ext cx="3338205" cy="153888"/>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a:defRPr sz="1000">
                <a:solidFill>
                  <a:srgbClr val="630822"/>
                </a:solidFill>
                <a:latin typeface="Arial"/>
                <a:ea typeface="Arial"/>
                <a:cs typeface="Arial"/>
                <a:sym typeface="Arial"/>
              </a:defRPr>
            </a:lvl1pPr>
          </a:lstStyle>
          <a:p>
            <a:pPr defTabSz="457016">
              <a:defRPr sz="1800">
                <a:solidFill>
                  <a:srgbClr val="000000"/>
                </a:solidFill>
              </a:defRPr>
            </a:pPr>
            <a:r>
              <a:rPr kumimoji="0" sz="1800" dirty="0">
                <a:solidFill>
                  <a:srgbClr val="000000"/>
                </a:solidFill>
              </a:rPr>
              <a:t>B. List, Design Integration and Configuration Management </a:t>
            </a:r>
          </a:p>
        </p:txBody>
      </p:sp>
      <p:pic>
        <p:nvPicPr>
          <p:cNvPr id="783" name="image26.png" descr="Screen Shot 2014-09-26 at 12.29.46.png"/>
          <p:cNvPicPr/>
          <p:nvPr/>
        </p:nvPicPr>
        <p:blipFill>
          <a:blip r:embed="rId2" cstate="email">
            <a:extLst>
              <a:ext uri="{28A0092B-C50C-407E-A947-70E740481C1C}">
                <a14:useLocalDpi xmlns:a14="http://schemas.microsoft.com/office/drawing/2010/main"/>
              </a:ext>
            </a:extLst>
          </a:blip>
          <a:srcRect b="6448"/>
          <a:stretch>
            <a:fillRect/>
          </a:stretch>
        </p:blipFill>
        <p:spPr>
          <a:xfrm>
            <a:off x="1039668" y="1334039"/>
            <a:ext cx="7154522" cy="5013393"/>
          </a:xfrm>
          <a:prstGeom prst="rect">
            <a:avLst/>
          </a:prstGeom>
          <a:ln w="12700">
            <a:miter lim="400000"/>
          </a:ln>
        </p:spPr>
      </p:pic>
      <p:sp>
        <p:nvSpPr>
          <p:cNvPr id="784" name="Shape 784"/>
          <p:cNvSpPr>
            <a:spLocks noGrp="1"/>
          </p:cNvSpPr>
          <p:nvPr>
            <p:ph type="title"/>
          </p:nvPr>
        </p:nvSpPr>
        <p:spPr>
          <a:xfrm>
            <a:off x="822392" y="84134"/>
            <a:ext cx="7371798" cy="500303"/>
          </a:xfrm>
          <a:prstGeom prst="rect">
            <a:avLst/>
          </a:prstGeom>
          <a:solidFill>
            <a:srgbClr val="FFFFFF"/>
          </a:solidFill>
        </p:spPr>
        <p:txBody>
          <a:bodyPr anchor="ctr">
            <a:normAutofit fontScale="90000"/>
          </a:bodyPr>
          <a:lstStyle/>
          <a:p>
            <a:pPr lvl="0">
              <a:defRPr sz="1800"/>
            </a:pPr>
            <a:r>
              <a:rPr lang="ja-JP" altLang="en-US" sz="2400" dirty="0" smtClean="0"/>
              <a:t>設計改定管理・基本プロセス</a:t>
            </a:r>
            <a:r>
              <a:rPr lang="en-US" altLang="ja-JP" sz="2400" dirty="0" smtClean="0"/>
              <a:t/>
            </a:r>
            <a:br>
              <a:rPr lang="en-US" altLang="ja-JP" sz="2400" dirty="0" smtClean="0"/>
            </a:br>
            <a:r>
              <a:rPr sz="2400" dirty="0" smtClean="0">
                <a:solidFill>
                  <a:srgbClr val="BFBFBF"/>
                </a:solidFill>
              </a:rPr>
              <a:t>Change </a:t>
            </a:r>
            <a:r>
              <a:rPr sz="2400" dirty="0">
                <a:solidFill>
                  <a:srgbClr val="BFBFBF"/>
                </a:solidFill>
              </a:rPr>
              <a:t>Management: The Basic Path</a:t>
            </a:r>
          </a:p>
        </p:txBody>
      </p:sp>
      <p:sp>
        <p:nvSpPr>
          <p:cNvPr id="785" name="Shape 785"/>
          <p:cNvSpPr/>
          <p:nvPr/>
        </p:nvSpPr>
        <p:spPr>
          <a:xfrm>
            <a:off x="3898633" y="6461391"/>
            <a:ext cx="1759239" cy="153888"/>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defRPr sz="1000">
                <a:solidFill>
                  <a:srgbClr val="630822"/>
                </a:solidFill>
                <a:latin typeface="Arial"/>
                <a:ea typeface="Arial"/>
                <a:cs typeface="Arial"/>
                <a:sym typeface="Arial"/>
              </a:defRPr>
            </a:lvl1pPr>
          </a:lstStyle>
          <a:p>
            <a:pPr algn="ctr" defTabSz="457016">
              <a:defRPr sz="1800">
                <a:solidFill>
                  <a:srgbClr val="000000"/>
                </a:solidFill>
              </a:defRPr>
            </a:pPr>
            <a:r>
              <a:rPr kumimoji="0" sz="1800" dirty="0">
                <a:solidFill>
                  <a:srgbClr val="000000"/>
                </a:solidFill>
              </a:rPr>
              <a:t>07.10.14</a:t>
            </a:r>
          </a:p>
        </p:txBody>
      </p:sp>
      <p:sp>
        <p:nvSpPr>
          <p:cNvPr id="786" name="Shape 786"/>
          <p:cNvSpPr>
            <a:spLocks noGrp="1"/>
          </p:cNvSpPr>
          <p:nvPr>
            <p:ph type="sldNum" sz="quarter" idx="2"/>
          </p:nvPr>
        </p:nvSpPr>
        <p:spPr>
          <a:xfrm>
            <a:off x="6649137" y="6469503"/>
            <a:ext cx="2133023" cy="162655"/>
          </a:xfrm>
          <a:prstGeom prst="rect">
            <a:avLst/>
          </a:prstGeom>
          <a:extLst>
            <a:ext uri="{C572A759-6A51-4108-AA02-DFA0A04FC94B}">
              <ma14:wrappingTextBoxFlag xmlns:ma14="http://schemas.microsoft.com/office/mac/drawingml/2011/main" val="1"/>
            </a:ext>
          </a:extLst>
        </p:spPr>
        <p:txBody>
          <a:bodyPr>
            <a:normAutofit fontScale="70000" lnSpcReduction="20000"/>
          </a:bodyPr>
          <a:lstStyle/>
          <a:p>
            <a:pPr algn="r">
              <a:defRPr sz="1800">
                <a:solidFill>
                  <a:srgbClr val="000000"/>
                </a:solidFill>
              </a:defRPr>
            </a:pPr>
            <a:fld id="{86CB4B4D-7CA3-9044-876B-883B54F8677D}" type="slidenum">
              <a:rPr sz="1800">
                <a:solidFill>
                  <a:srgbClr val="630822"/>
                </a:solidFill>
                <a:latin typeface="Calibri"/>
              </a:rPr>
              <a:pPr algn="r">
                <a:defRPr sz="1800">
                  <a:solidFill>
                    <a:srgbClr val="000000"/>
                  </a:solidFill>
                </a:defRPr>
              </a:pPr>
              <a:t>6</a:t>
            </a:fld>
            <a:endParaRPr sz="1800">
              <a:solidFill>
                <a:srgbClr val="630822"/>
              </a:solidFill>
              <a:latin typeface="Calibri"/>
            </a:endParaRPr>
          </a:p>
        </p:txBody>
      </p:sp>
      <p:sp>
        <p:nvSpPr>
          <p:cNvPr id="787" name="Shape 787"/>
          <p:cNvSpPr/>
          <p:nvPr/>
        </p:nvSpPr>
        <p:spPr>
          <a:xfrm>
            <a:off x="1263877" y="1691471"/>
            <a:ext cx="952092" cy="64633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000">
                <a:latin typeface="Arial Bold"/>
                <a:ea typeface="Arial Bold"/>
                <a:cs typeface="Arial Bold"/>
                <a:sym typeface="Arial Bold"/>
              </a:defRPr>
            </a:lvl1pPr>
          </a:lstStyle>
          <a:p>
            <a:pPr defTabSz="457016">
              <a:defRPr sz="1800"/>
            </a:pPr>
            <a:r>
              <a:rPr kumimoji="0" lang="ja-JP" altLang="en-US" sz="1800" dirty="0" smtClean="0">
                <a:solidFill>
                  <a:prstClr val="black"/>
                </a:solidFill>
              </a:rPr>
              <a:t>提案</a:t>
            </a:r>
            <a:endParaRPr kumimoji="0" lang="en-US" sz="1800" dirty="0" smtClean="0">
              <a:solidFill>
                <a:prstClr val="black"/>
              </a:solidFill>
            </a:endParaRPr>
          </a:p>
          <a:p>
            <a:pPr defTabSz="457016">
              <a:defRPr sz="1800"/>
            </a:pPr>
            <a:r>
              <a:rPr kumimoji="0" sz="1800" dirty="0" smtClean="0">
                <a:solidFill>
                  <a:srgbClr val="BFBFBF"/>
                </a:solidFill>
              </a:rPr>
              <a:t>Propose</a:t>
            </a:r>
            <a:endParaRPr kumimoji="0" sz="1800" dirty="0">
              <a:solidFill>
                <a:srgbClr val="BFBFBF"/>
              </a:solidFill>
            </a:endParaRPr>
          </a:p>
        </p:txBody>
      </p:sp>
      <p:sp>
        <p:nvSpPr>
          <p:cNvPr id="788" name="Shape 788"/>
          <p:cNvSpPr/>
          <p:nvPr/>
        </p:nvSpPr>
        <p:spPr>
          <a:xfrm>
            <a:off x="3201531" y="1691471"/>
            <a:ext cx="861772" cy="64633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000">
                <a:latin typeface="Arial Bold"/>
                <a:ea typeface="Arial Bold"/>
                <a:cs typeface="Arial Bold"/>
                <a:sym typeface="Arial Bold"/>
              </a:defRPr>
            </a:lvl1pPr>
          </a:lstStyle>
          <a:p>
            <a:pPr defTabSz="457016">
              <a:defRPr sz="1800"/>
            </a:pPr>
            <a:r>
              <a:rPr kumimoji="0" lang="ja-JP" altLang="en-US" sz="1800" dirty="0" smtClean="0">
                <a:solidFill>
                  <a:prstClr val="black"/>
                </a:solidFill>
              </a:rPr>
              <a:t>評価</a:t>
            </a:r>
            <a:endParaRPr kumimoji="0" lang="en-US" sz="1800" dirty="0" smtClean="0">
              <a:solidFill>
                <a:prstClr val="black"/>
              </a:solidFill>
            </a:endParaRPr>
          </a:p>
          <a:p>
            <a:pPr defTabSz="457016">
              <a:defRPr sz="1800"/>
            </a:pPr>
            <a:r>
              <a:rPr kumimoji="0" sz="1800" dirty="0" smtClean="0">
                <a:solidFill>
                  <a:srgbClr val="BFBFBF"/>
                </a:solidFill>
              </a:rPr>
              <a:t>Review</a:t>
            </a:r>
            <a:endParaRPr kumimoji="0" sz="1800" dirty="0">
              <a:solidFill>
                <a:srgbClr val="BFBFBF"/>
              </a:solidFill>
            </a:endParaRPr>
          </a:p>
        </p:txBody>
      </p:sp>
      <p:sp>
        <p:nvSpPr>
          <p:cNvPr id="789" name="Shape 789"/>
          <p:cNvSpPr/>
          <p:nvPr/>
        </p:nvSpPr>
        <p:spPr>
          <a:xfrm>
            <a:off x="4925534" y="1691471"/>
            <a:ext cx="810865" cy="64633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000">
                <a:latin typeface="Arial Bold"/>
                <a:ea typeface="Arial Bold"/>
                <a:cs typeface="Arial Bold"/>
                <a:sym typeface="Arial Bold"/>
              </a:defRPr>
            </a:lvl1pPr>
          </a:lstStyle>
          <a:p>
            <a:pPr defTabSz="457016">
              <a:defRPr sz="1800"/>
            </a:pPr>
            <a:r>
              <a:rPr kumimoji="0" lang="ja-JP" altLang="en-US" sz="1800" dirty="0" smtClean="0">
                <a:solidFill>
                  <a:prstClr val="black"/>
                </a:solidFill>
              </a:rPr>
              <a:t>決定</a:t>
            </a:r>
            <a:endParaRPr kumimoji="0" lang="en-US" sz="1800" dirty="0" smtClean="0">
              <a:solidFill>
                <a:prstClr val="black"/>
              </a:solidFill>
            </a:endParaRPr>
          </a:p>
          <a:p>
            <a:pPr defTabSz="457016">
              <a:defRPr sz="1800"/>
            </a:pPr>
            <a:r>
              <a:rPr kumimoji="0" sz="1800" dirty="0" smtClean="0">
                <a:solidFill>
                  <a:srgbClr val="BFBFBF"/>
                </a:solidFill>
              </a:rPr>
              <a:t>Decide</a:t>
            </a:r>
            <a:endParaRPr kumimoji="0" sz="1800" dirty="0">
              <a:solidFill>
                <a:srgbClr val="BFBFBF"/>
              </a:solidFill>
            </a:endParaRPr>
          </a:p>
        </p:txBody>
      </p:sp>
      <p:sp>
        <p:nvSpPr>
          <p:cNvPr id="790" name="Shape 790"/>
          <p:cNvSpPr/>
          <p:nvPr/>
        </p:nvSpPr>
        <p:spPr>
          <a:xfrm>
            <a:off x="6649137" y="1691471"/>
            <a:ext cx="1490150" cy="64633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000">
                <a:latin typeface="Arial Bold"/>
                <a:ea typeface="Arial Bold"/>
                <a:cs typeface="Arial Bold"/>
                <a:sym typeface="Arial Bold"/>
              </a:defRPr>
            </a:lvl1pPr>
          </a:lstStyle>
          <a:p>
            <a:pPr defTabSz="457016">
              <a:defRPr sz="1800"/>
            </a:pPr>
            <a:r>
              <a:rPr kumimoji="0" lang="ja-JP" altLang="en-US" sz="1800" dirty="0" smtClean="0">
                <a:solidFill>
                  <a:prstClr val="black"/>
                </a:solidFill>
              </a:rPr>
              <a:t>実施・具体化</a:t>
            </a:r>
            <a:endParaRPr kumimoji="0" lang="en-US" sz="1800" dirty="0" smtClean="0">
              <a:solidFill>
                <a:prstClr val="black"/>
              </a:solidFill>
            </a:endParaRPr>
          </a:p>
          <a:p>
            <a:pPr defTabSz="457016">
              <a:defRPr sz="1800"/>
            </a:pPr>
            <a:r>
              <a:rPr kumimoji="0" sz="1800" dirty="0" smtClean="0">
                <a:solidFill>
                  <a:srgbClr val="BFBFBF"/>
                </a:solidFill>
              </a:rPr>
              <a:t>Implement</a:t>
            </a:r>
            <a:endParaRPr kumimoji="0" sz="1800" dirty="0">
              <a:solidFill>
                <a:srgbClr val="BFBFBF"/>
              </a:solidFill>
            </a:endParaRPr>
          </a:p>
        </p:txBody>
      </p:sp>
      <p:cxnSp>
        <p:nvCxnSpPr>
          <p:cNvPr id="3" name="直線コネクタ 2"/>
          <p:cNvCxnSpPr/>
          <p:nvPr/>
        </p:nvCxnSpPr>
        <p:spPr>
          <a:xfrm flipH="1">
            <a:off x="6356254" y="1581058"/>
            <a:ext cx="45356" cy="4062800"/>
          </a:xfrm>
          <a:prstGeom prst="line">
            <a:avLst/>
          </a:prstGeom>
          <a:ln>
            <a:solidFill>
              <a:srgbClr val="008000"/>
            </a:solidFill>
            <a:prstDash val="dash"/>
          </a:ln>
        </p:spPr>
        <p:style>
          <a:lnRef idx="2">
            <a:schemeClr val="accent1"/>
          </a:lnRef>
          <a:fillRef idx="0">
            <a:schemeClr val="accent1"/>
          </a:fillRef>
          <a:effectRef idx="1">
            <a:schemeClr val="accent1"/>
          </a:effectRef>
          <a:fontRef idx="minor">
            <a:schemeClr val="tx1"/>
          </a:fontRef>
        </p:style>
      </p:cxnSp>
      <p:sp>
        <p:nvSpPr>
          <p:cNvPr id="2" name="日付プレースホルダー 1"/>
          <p:cNvSpPr>
            <a:spLocks noGrp="1"/>
          </p:cNvSpPr>
          <p:nvPr>
            <p:ph type="dt" sz="half" idx="2"/>
          </p:nvPr>
        </p:nvSpPr>
        <p:spPr/>
        <p:txBody>
          <a:bodyPr/>
          <a:lstStyle/>
          <a:p>
            <a:r>
              <a:rPr lang="en-US" smtClean="0">
                <a:latin typeface="Calibri"/>
              </a:rPr>
              <a:t>15/07/17</a:t>
            </a:r>
            <a:endParaRPr lang="en-US" dirty="0">
              <a:latin typeface="Calibri"/>
            </a:endParaRPr>
          </a:p>
        </p:txBody>
      </p:sp>
      <p:sp>
        <p:nvSpPr>
          <p:cNvPr id="4" name="フッター プレースホルダー 3"/>
          <p:cNvSpPr>
            <a:spLocks noGrp="1"/>
          </p:cNvSpPr>
          <p:nvPr>
            <p:ph type="ftr" sz="quarter" idx="3"/>
          </p:nvPr>
        </p:nvSpPr>
        <p:spPr>
          <a:xfrm>
            <a:off x="7319559" y="1310484"/>
            <a:ext cx="1639455" cy="365125"/>
          </a:xfrm>
        </p:spPr>
        <p:txBody>
          <a:bodyPr/>
          <a:lstStyle/>
          <a:p>
            <a:pPr algn="r"/>
            <a:r>
              <a:rPr lang="en-US" dirty="0" smtClean="0">
                <a:latin typeface="Calibri"/>
              </a:rPr>
              <a:t>ILC Progress after TDR</a:t>
            </a:r>
            <a:endParaRPr lang="en-US" dirty="0">
              <a:latin typeface="Calibri"/>
            </a:endParaRPr>
          </a:p>
        </p:txBody>
      </p:sp>
    </p:spTree>
    <p:extLst>
      <p:ext uri="{BB962C8B-B14F-4D97-AF65-F5344CB8AC3E}">
        <p14:creationId xmlns:p14="http://schemas.microsoft.com/office/powerpoint/2010/main" val="2770220856"/>
      </p:ext>
    </p:extLst>
  </p:cSld>
  <p:clrMapOvr>
    <a:masterClrMapping/>
  </p:clrMapOvr>
  <p:transition xmlns:p14="http://schemas.microsoft.com/office/powerpoint/2010/main">
    <p:fade/>
  </p:transition>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p:tmAbs val="0"/>
                                  </p:iterate>
                                  <p:childTnLst>
                                    <p:set>
                                      <p:cBhvr>
                                        <p:cTn id="6" fill="hold"/>
                                        <p:tgtEl>
                                          <p:spTgt spid="787"/>
                                        </p:tgtEl>
                                        <p:attrNameLst>
                                          <p:attrName>style.visibility</p:attrName>
                                        </p:attrNameLst>
                                      </p:cBhvr>
                                      <p:to>
                                        <p:strVal val="visible"/>
                                      </p:to>
                                    </p:set>
                                    <p:animEffect transition="in" filter="fade">
                                      <p:cBhvr>
                                        <p:cTn id="7" dur="500"/>
                                        <p:tgtEl>
                                          <p:spTgt spid="78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p:tmAbs val="0"/>
                                  </p:iterate>
                                  <p:childTnLst>
                                    <p:set>
                                      <p:cBhvr>
                                        <p:cTn id="11" fill="hold"/>
                                        <p:tgtEl>
                                          <p:spTgt spid="788"/>
                                        </p:tgtEl>
                                        <p:attrNameLst>
                                          <p:attrName>style.visibility</p:attrName>
                                        </p:attrNameLst>
                                      </p:cBhvr>
                                      <p:to>
                                        <p:strVal val="visible"/>
                                      </p:to>
                                    </p:set>
                                    <p:animEffect transition="in" filter="fade">
                                      <p:cBhvr>
                                        <p:cTn id="12" dur="500"/>
                                        <p:tgtEl>
                                          <p:spTgt spid="78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p:tmAbs val="0"/>
                                  </p:iterate>
                                  <p:childTnLst>
                                    <p:set>
                                      <p:cBhvr>
                                        <p:cTn id="16" fill="hold"/>
                                        <p:tgtEl>
                                          <p:spTgt spid="789"/>
                                        </p:tgtEl>
                                        <p:attrNameLst>
                                          <p:attrName>style.visibility</p:attrName>
                                        </p:attrNameLst>
                                      </p:cBhvr>
                                      <p:to>
                                        <p:strVal val="visible"/>
                                      </p:to>
                                    </p:set>
                                    <p:animEffect transition="in" filter="fade">
                                      <p:cBhvr>
                                        <p:cTn id="17" dur="500"/>
                                        <p:tgtEl>
                                          <p:spTgt spid="78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p:tmAbs val="0"/>
                                  </p:iterate>
                                  <p:childTnLst>
                                    <p:set>
                                      <p:cBhvr>
                                        <p:cTn id="21" fill="hold"/>
                                        <p:tgtEl>
                                          <p:spTgt spid="790"/>
                                        </p:tgtEl>
                                        <p:attrNameLst>
                                          <p:attrName>style.visibility</p:attrName>
                                        </p:attrNameLst>
                                      </p:cBhvr>
                                      <p:to>
                                        <p:strVal val="visible"/>
                                      </p:to>
                                    </p:set>
                                    <p:animEffect transition="in" filter="fade">
                                      <p:cBhvr>
                                        <p:cTn id="22" dur="500"/>
                                        <p:tgtEl>
                                          <p:spTgt spid="7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7" grpId="0" animBg="1" advAuto="0"/>
      <p:bldP spid="788" grpId="0" animBg="1" advAuto="0"/>
      <p:bldP spid="789" grpId="0" animBg="1" advAuto="0"/>
      <p:bldP spid="790" grpId="0"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305955" y="671489"/>
            <a:ext cx="8177747" cy="1582491"/>
          </a:xfrm>
        </p:spPr>
        <p:txBody>
          <a:bodyPr>
            <a:normAutofit/>
          </a:bodyPr>
          <a:lstStyle/>
          <a:p>
            <a:pPr marL="457200" indent="-457200">
              <a:buFont typeface="Arial"/>
              <a:buChar char="•"/>
            </a:pPr>
            <a:r>
              <a:rPr kumimoji="1" lang="en-US" altLang="ja-JP" dirty="0" smtClean="0"/>
              <a:t>Objectives: :</a:t>
            </a:r>
            <a:endParaRPr kumimoji="1" lang="en-US" altLang="ja-JP" dirty="0"/>
          </a:p>
          <a:p>
            <a:pPr marL="845798" lvl="2" indent="-457200"/>
            <a:r>
              <a:rPr kumimoji="1" lang="en-US" altLang="ja-JP" dirty="0" smtClean="0"/>
              <a:t>Further optimize the ILC accelerator design parameters, assuming a site model in Japan, and to seek for the best cost-effective construction,</a:t>
            </a:r>
          </a:p>
          <a:p>
            <a:pPr marL="457200" indent="-457200">
              <a:buFont typeface="Arial"/>
              <a:buChar char="•"/>
            </a:pPr>
            <a:r>
              <a:rPr kumimoji="1" lang="en-US" altLang="ja-JP" dirty="0" smtClean="0"/>
              <a:t>Process for the Change Management:</a:t>
            </a:r>
          </a:p>
        </p:txBody>
      </p:sp>
      <p:sp>
        <p:nvSpPr>
          <p:cNvPr id="3" name="スライド番号プレースホルダー 2"/>
          <p:cNvSpPr>
            <a:spLocks noGrp="1"/>
          </p:cNvSpPr>
          <p:nvPr>
            <p:ph type="sldNum" sz="quarter" idx="4"/>
          </p:nvPr>
        </p:nvSpPr>
        <p:spPr/>
        <p:txBody>
          <a:bodyPr/>
          <a:lstStyle/>
          <a:p>
            <a:pPr algn="r"/>
            <a:fld id="{AAB6FA28-7AEC-3F43-9C2D-3DB969CFEC6A}" type="slidenum">
              <a:rPr lang="en-US" smtClean="0">
                <a:latin typeface="Calibri"/>
              </a:rPr>
              <a:pPr algn="r"/>
              <a:t>7</a:t>
            </a:fld>
            <a:endParaRPr lang="en-US" dirty="0">
              <a:latin typeface="Calibri"/>
            </a:endParaRPr>
          </a:p>
        </p:txBody>
      </p:sp>
      <p:sp>
        <p:nvSpPr>
          <p:cNvPr id="4" name="タイトル 3"/>
          <p:cNvSpPr>
            <a:spLocks noGrp="1"/>
          </p:cNvSpPr>
          <p:nvPr>
            <p:ph type="title"/>
          </p:nvPr>
        </p:nvSpPr>
        <p:spPr>
          <a:xfrm>
            <a:off x="2848995" y="89785"/>
            <a:ext cx="6170851" cy="854462"/>
          </a:xfrm>
          <a:solidFill>
            <a:srgbClr val="CCFFCC"/>
          </a:solidFill>
        </p:spPr>
        <p:txBody>
          <a:bodyPr/>
          <a:lstStyle/>
          <a:p>
            <a:r>
              <a:rPr kumimoji="1" lang="en-US" altLang="ja-JP" dirty="0" smtClean="0"/>
              <a:t>TDR </a:t>
            </a:r>
            <a:r>
              <a:rPr kumimoji="1" lang="ja-JP" altLang="en-US" dirty="0" smtClean="0"/>
              <a:t>以降の設計の進展：</a:t>
            </a:r>
            <a:r>
              <a:rPr kumimoji="1" lang="en-US" altLang="ja-JP" dirty="0" smtClean="0"/>
              <a:t/>
            </a:r>
            <a:br>
              <a:rPr kumimoji="1" lang="en-US" altLang="ja-JP" dirty="0" smtClean="0"/>
            </a:br>
            <a:r>
              <a:rPr kumimoji="1" lang="en-US" altLang="ja-JP" dirty="0" smtClean="0">
                <a:solidFill>
                  <a:schemeClr val="bg1">
                    <a:lumMod val="85000"/>
                  </a:schemeClr>
                </a:solidFill>
              </a:rPr>
              <a:t>ILC Accelerator Design: Post-TDR Updates </a:t>
            </a:r>
            <a:endParaRPr kumimoji="1" lang="ja-JP" altLang="en-US" dirty="0">
              <a:solidFill>
                <a:schemeClr val="bg1">
                  <a:lumMod val="85000"/>
                </a:schemeClr>
              </a:solidFill>
            </a:endParaRPr>
          </a:p>
        </p:txBody>
      </p:sp>
      <p:graphicFrame>
        <p:nvGraphicFramePr>
          <p:cNvPr id="7" name="表 6"/>
          <p:cNvGraphicFramePr>
            <a:graphicFrameLocks noGrp="1"/>
          </p:cNvGraphicFramePr>
          <p:nvPr>
            <p:extLst>
              <p:ext uri="{D42A27DB-BD31-4B8C-83A1-F6EECF244321}">
                <p14:modId xmlns:p14="http://schemas.microsoft.com/office/powerpoint/2010/main" val="321981066"/>
              </p:ext>
            </p:extLst>
          </p:nvPr>
        </p:nvGraphicFramePr>
        <p:xfrm>
          <a:off x="191987" y="2279977"/>
          <a:ext cx="8803403" cy="4360719"/>
        </p:xfrm>
        <a:graphic>
          <a:graphicData uri="http://schemas.openxmlformats.org/drawingml/2006/table">
            <a:tbl>
              <a:tblPr firstRow="1" bandRow="1">
                <a:tableStyleId>{5C22544A-7EE6-4342-B048-85BDC9FD1C3A}</a:tableStyleId>
              </a:tblPr>
              <a:tblGrid>
                <a:gridCol w="814251"/>
                <a:gridCol w="4378273"/>
                <a:gridCol w="1440690"/>
                <a:gridCol w="2170189"/>
              </a:tblGrid>
              <a:tr h="280401">
                <a:tc>
                  <a:txBody>
                    <a:bodyPr/>
                    <a:lstStyle/>
                    <a:p>
                      <a:endParaRPr kumimoji="1" lang="ja-JP" altLang="en-US" sz="1400" dirty="0"/>
                    </a:p>
                  </a:txBody>
                  <a:tcPr/>
                </a:tc>
                <a:tc>
                  <a:txBody>
                    <a:bodyPr/>
                    <a:lstStyle/>
                    <a:p>
                      <a:endParaRPr kumimoji="1" lang="ja-JP" altLang="en-US" sz="1400" dirty="0"/>
                    </a:p>
                  </a:txBody>
                  <a:tcPr/>
                </a:tc>
                <a:tc>
                  <a:txBody>
                    <a:bodyPr/>
                    <a:lstStyle/>
                    <a:p>
                      <a:r>
                        <a:rPr kumimoji="1" lang="en-US" altLang="ja-JP" sz="1400" dirty="0" smtClean="0"/>
                        <a:t>Decision</a:t>
                      </a:r>
                      <a:endParaRPr kumimoji="1" lang="ja-JP" altLang="en-US" sz="1400" dirty="0"/>
                    </a:p>
                  </a:txBody>
                  <a:tcPr/>
                </a:tc>
                <a:tc>
                  <a:txBody>
                    <a:bodyPr/>
                    <a:lstStyle/>
                    <a:p>
                      <a:r>
                        <a:rPr kumimoji="1" lang="en-US" altLang="ja-JP" sz="1400" dirty="0" smtClean="0"/>
                        <a:t>Note</a:t>
                      </a:r>
                      <a:endParaRPr kumimoji="1" lang="ja-JP" altLang="en-US" sz="1400" dirty="0"/>
                    </a:p>
                  </a:txBody>
                  <a:tcPr/>
                </a:tc>
              </a:tr>
              <a:tr h="325038">
                <a:tc>
                  <a:txBody>
                    <a:bodyPr/>
                    <a:lstStyle/>
                    <a:p>
                      <a:r>
                        <a:rPr kumimoji="1" lang="en-US" altLang="ja-JP" sz="1400" dirty="0" smtClean="0"/>
                        <a:t>CR-001</a:t>
                      </a:r>
                      <a:endParaRPr kumimoji="1" lang="ja-JP" altLang="en-US" sz="1400" dirty="0"/>
                    </a:p>
                  </a:txBody>
                  <a:tcPr/>
                </a:tc>
                <a:tc>
                  <a:txBody>
                    <a:bodyPr/>
                    <a:lstStyle/>
                    <a:p>
                      <a:r>
                        <a:rPr kumimoji="1" lang="en-US" altLang="ja-JP" sz="1600" dirty="0" smtClean="0"/>
                        <a:t>Add</a:t>
                      </a:r>
                      <a:r>
                        <a:rPr kumimoji="1" lang="en-US" altLang="ja-JP" sz="1600" baseline="0" dirty="0" smtClean="0"/>
                        <a:t> return “Dogleg” to target by-pass</a:t>
                      </a:r>
                      <a:r>
                        <a:rPr kumimoji="1" lang="en-US" altLang="ja-JP" sz="1600" dirty="0" smtClean="0"/>
                        <a:t> </a:t>
                      </a:r>
                    </a:p>
                  </a:txBody>
                  <a:tcPr/>
                </a:tc>
                <a:tc>
                  <a:txBody>
                    <a:bodyPr/>
                    <a:lstStyle/>
                    <a:p>
                      <a:r>
                        <a:rPr kumimoji="1" lang="en-US" altLang="ja-JP" sz="1400" b="1" dirty="0" smtClean="0">
                          <a:solidFill>
                            <a:srgbClr val="3366FF"/>
                          </a:solidFill>
                        </a:rPr>
                        <a:t>No</a:t>
                      </a:r>
                      <a:r>
                        <a:rPr kumimoji="1" lang="en-US" altLang="ja-JP" sz="1400" b="1" baseline="0" dirty="0" smtClean="0">
                          <a:solidFill>
                            <a:srgbClr val="3366FF"/>
                          </a:solidFill>
                        </a:rPr>
                        <a:t> approved</a:t>
                      </a:r>
                      <a:endParaRPr kumimoji="1" lang="ja-JP" altLang="en-US" sz="1400" b="1" dirty="0">
                        <a:solidFill>
                          <a:srgbClr val="3366FF"/>
                        </a:solidFill>
                      </a:endParaRPr>
                    </a:p>
                  </a:txBody>
                  <a:tcPr/>
                </a:tc>
                <a:tc>
                  <a:txBody>
                    <a:bodyPr/>
                    <a:lstStyle/>
                    <a:p>
                      <a:endParaRPr kumimoji="1" lang="ja-JP" altLang="en-US" sz="1400" dirty="0"/>
                    </a:p>
                  </a:txBody>
                  <a:tcPr/>
                </a:tc>
              </a:tr>
              <a:tr h="325038">
                <a:tc>
                  <a:txBody>
                    <a:bodyPr/>
                    <a:lstStyle/>
                    <a:p>
                      <a:r>
                        <a:rPr kumimoji="1" lang="en-US" altLang="ja-JP" sz="1400" dirty="0" smtClean="0"/>
                        <a:t>CR-002</a:t>
                      </a:r>
                      <a:endParaRPr kumimoji="1" lang="ja-JP" altLang="en-US" sz="1400" dirty="0"/>
                    </a:p>
                  </a:txBody>
                  <a:tcPr/>
                </a:tc>
                <a:tc>
                  <a:txBody>
                    <a:bodyPr/>
                    <a:lstStyle/>
                    <a:p>
                      <a:r>
                        <a:rPr kumimoji="1" lang="en-US" altLang="ja-JP" sz="1600" dirty="0" smtClean="0"/>
                        <a:t>Adapt</a:t>
                      </a:r>
                      <a:r>
                        <a:rPr kumimoji="1" lang="en-US" altLang="ja-JP" sz="1600" baseline="0" dirty="0" smtClean="0"/>
                        <a:t> equal L* (4.1 m)  for both detectors</a:t>
                      </a:r>
                      <a:endParaRPr kumimoji="1" lang="ja-JP" altLang="en-US" sz="1600" dirty="0"/>
                    </a:p>
                  </a:txBody>
                  <a:tcPr/>
                </a:tc>
                <a:tc>
                  <a:txBody>
                    <a:bodyPr/>
                    <a:lstStyle/>
                    <a:p>
                      <a:r>
                        <a:rPr kumimoji="1" lang="en-US" altLang="ja-JP" sz="1400" dirty="0" smtClean="0">
                          <a:solidFill>
                            <a:srgbClr val="008000"/>
                          </a:solidFill>
                        </a:rPr>
                        <a:t>Approved</a:t>
                      </a:r>
                      <a:endParaRPr kumimoji="1" lang="ja-JP" altLang="en-US" sz="1400" dirty="0">
                        <a:solidFill>
                          <a:srgbClr val="008000"/>
                        </a:solidFill>
                      </a:endParaRPr>
                    </a:p>
                  </a:txBody>
                  <a:tcPr/>
                </a:tc>
                <a:tc>
                  <a:txBody>
                    <a:bodyPr/>
                    <a:lstStyle/>
                    <a:p>
                      <a:r>
                        <a:rPr kumimoji="1" lang="ja-JP" altLang="en-US" sz="1400" dirty="0" smtClean="0"/>
                        <a:t>設計の統一、信頼性向上</a:t>
                      </a:r>
                      <a:endParaRPr kumimoji="1" lang="ja-JP" altLang="en-US" sz="1400" dirty="0"/>
                    </a:p>
                  </a:txBody>
                  <a:tcPr/>
                </a:tc>
              </a:tr>
              <a:tr h="325038">
                <a:tc>
                  <a:txBody>
                    <a:bodyPr/>
                    <a:lstStyle/>
                    <a:p>
                      <a:r>
                        <a:rPr kumimoji="1" lang="en-US" altLang="ja-JP" sz="1400" b="1" dirty="0" smtClean="0">
                          <a:solidFill>
                            <a:schemeClr val="tx1"/>
                          </a:solidFill>
                        </a:rPr>
                        <a:t>CR-003</a:t>
                      </a:r>
                      <a:endParaRPr kumimoji="1" lang="ja-JP" altLang="en-US" sz="1400" b="1" dirty="0">
                        <a:solidFill>
                          <a:schemeClr val="tx1"/>
                        </a:solidFill>
                      </a:endParaRPr>
                    </a:p>
                  </a:txBody>
                  <a:tcPr/>
                </a:tc>
                <a:tc>
                  <a:txBody>
                    <a:bodyPr/>
                    <a:lstStyle/>
                    <a:p>
                      <a:r>
                        <a:rPr kumimoji="1" lang="en-US" altLang="ja-JP" sz="1600" b="1" dirty="0" smtClean="0">
                          <a:solidFill>
                            <a:srgbClr val="3366FF"/>
                          </a:solidFill>
                        </a:rPr>
                        <a:t>Detector</a:t>
                      </a:r>
                      <a:r>
                        <a:rPr kumimoji="1" lang="en-US" altLang="ja-JP" sz="1600" b="1" baseline="0" dirty="0" smtClean="0">
                          <a:solidFill>
                            <a:srgbClr val="3366FF"/>
                          </a:solidFill>
                        </a:rPr>
                        <a:t> hall with vertical shaft access</a:t>
                      </a:r>
                      <a:endParaRPr kumimoji="1" lang="ja-JP" altLang="en-US" sz="1600" b="1" dirty="0">
                        <a:solidFill>
                          <a:srgbClr val="3366FF"/>
                        </a:solidFill>
                      </a:endParaRPr>
                    </a:p>
                  </a:txBody>
                  <a:tcPr/>
                </a:tc>
                <a:tc>
                  <a:txBody>
                    <a:bodyPr/>
                    <a:lstStyle/>
                    <a:p>
                      <a:r>
                        <a:rPr kumimoji="1" lang="en-US" altLang="ja-JP" sz="1400" b="1" dirty="0" smtClean="0">
                          <a:solidFill>
                            <a:srgbClr val="008000"/>
                          </a:solidFill>
                        </a:rPr>
                        <a:t>Approved</a:t>
                      </a:r>
                      <a:endParaRPr kumimoji="1" lang="ja-JP" altLang="en-US" sz="1400" b="1" dirty="0">
                        <a:solidFill>
                          <a:srgbClr val="008000"/>
                        </a:solidFill>
                      </a:endParaRPr>
                    </a:p>
                  </a:txBody>
                  <a:tcPr/>
                </a:tc>
                <a:tc>
                  <a:txBody>
                    <a:bodyPr/>
                    <a:lstStyle/>
                    <a:p>
                      <a:r>
                        <a:rPr kumimoji="1" lang="ja-JP" altLang="en-US" sz="1400" dirty="0" smtClean="0"/>
                        <a:t>建設期間の確度向上</a:t>
                      </a:r>
                      <a:endParaRPr kumimoji="1" lang="ja-JP" altLang="en-US" sz="1400" dirty="0"/>
                    </a:p>
                  </a:txBody>
                  <a:tcPr/>
                </a:tc>
              </a:tr>
              <a:tr h="353305">
                <a:tc>
                  <a:txBody>
                    <a:bodyPr/>
                    <a:lstStyle/>
                    <a:p>
                      <a:r>
                        <a:rPr kumimoji="1" lang="en-US" altLang="ja-JP" sz="1400" dirty="0" smtClean="0"/>
                        <a:t>CR-004</a:t>
                      </a:r>
                      <a:endParaRPr kumimoji="1" lang="ja-JP" altLang="en-US" sz="1400" dirty="0"/>
                    </a:p>
                  </a:txBody>
                  <a:tcPr/>
                </a:tc>
                <a:tc>
                  <a:txBody>
                    <a:bodyPr/>
                    <a:lstStyle/>
                    <a:p>
                      <a:r>
                        <a:rPr kumimoji="1" lang="en-US" altLang="ja-JP" sz="1600" b="1" dirty="0" smtClean="0">
                          <a:solidFill>
                            <a:srgbClr val="FF0000"/>
                          </a:solidFill>
                        </a:rPr>
                        <a:t>Extension</a:t>
                      </a:r>
                      <a:r>
                        <a:rPr kumimoji="1" lang="en-US" altLang="ja-JP" sz="1600" b="1" baseline="0" dirty="0" smtClean="0">
                          <a:solidFill>
                            <a:srgbClr val="FF0000"/>
                          </a:solidFill>
                        </a:rPr>
                        <a:t> of the e-e+ ML tunnels by about 1.5 km </a:t>
                      </a:r>
                      <a:endParaRPr kumimoji="1" lang="ja-JP" altLang="en-US" sz="1600" b="1" dirty="0">
                        <a:solidFill>
                          <a:srgbClr val="FF0000"/>
                        </a:solidFill>
                      </a:endParaRPr>
                    </a:p>
                  </a:txBody>
                  <a:tcPr/>
                </a:tc>
                <a:tc>
                  <a:txBody>
                    <a:bodyPr/>
                    <a:lstStyle/>
                    <a:p>
                      <a:r>
                        <a:rPr kumimoji="1" lang="en-US" altLang="ja-JP" sz="1400" dirty="0" smtClean="0">
                          <a:solidFill>
                            <a:srgbClr val="008000"/>
                          </a:solidFill>
                        </a:rPr>
                        <a:t>Approved </a:t>
                      </a:r>
                      <a:endParaRPr kumimoji="1" lang="ja-JP" altLang="en-US" sz="1400" dirty="0">
                        <a:solidFill>
                          <a:srgbClr val="008000"/>
                        </a:solidFill>
                      </a:endParaRPr>
                    </a:p>
                  </a:txBody>
                  <a:tcPr/>
                </a:tc>
                <a:tc>
                  <a:txBody>
                    <a:bodyPr/>
                    <a:lstStyle/>
                    <a:p>
                      <a:r>
                        <a:rPr kumimoji="1" lang="en-US" altLang="ja-JP" sz="1400" dirty="0" smtClean="0"/>
                        <a:t>500 </a:t>
                      </a:r>
                      <a:r>
                        <a:rPr kumimoji="1" lang="en-US" altLang="ja-JP" sz="1400" dirty="0" err="1" smtClean="0"/>
                        <a:t>GeV</a:t>
                      </a:r>
                      <a:r>
                        <a:rPr kumimoji="1" lang="en-US" altLang="ja-JP" sz="1400" dirty="0" smtClean="0"/>
                        <a:t> </a:t>
                      </a:r>
                      <a:r>
                        <a:rPr kumimoji="1" lang="ja-JP" altLang="en-US" sz="1400" dirty="0" smtClean="0"/>
                        <a:t>、到達確度向上</a:t>
                      </a:r>
                      <a:endParaRPr kumimoji="1" lang="ja-JP" altLang="en-US" sz="1400" dirty="0"/>
                    </a:p>
                  </a:txBody>
                  <a:tcPr/>
                </a:tc>
              </a:tr>
              <a:tr h="308441">
                <a:tc>
                  <a:txBody>
                    <a:bodyPr/>
                    <a:lstStyle/>
                    <a:p>
                      <a:r>
                        <a:rPr kumimoji="1" lang="en-US" altLang="ja-JP" sz="1400" dirty="0" smtClean="0"/>
                        <a:t>CR-005</a:t>
                      </a:r>
                      <a:endParaRPr kumimoji="1" lang="ja-JP" altLang="en-US" sz="1400" dirty="0"/>
                    </a:p>
                  </a:txBody>
                  <a:tcPr/>
                </a:tc>
                <a:tc>
                  <a:txBody>
                    <a:bodyPr/>
                    <a:lstStyle/>
                    <a:p>
                      <a:r>
                        <a:rPr kumimoji="1" lang="en-US" altLang="ja-JP" sz="1600" dirty="0" smtClean="0"/>
                        <a:t>Update top-level parameter</a:t>
                      </a:r>
                      <a:endParaRPr kumimoji="1" lang="ja-JP" altLang="en-US" sz="1600" dirty="0"/>
                    </a:p>
                  </a:txBody>
                  <a:tcPr/>
                </a:tc>
                <a:tc>
                  <a:txBody>
                    <a:bodyPr/>
                    <a:lstStyle/>
                    <a:p>
                      <a:r>
                        <a:rPr kumimoji="1" lang="en-US" altLang="ja-JP" sz="1400" dirty="0" smtClean="0">
                          <a:solidFill>
                            <a:srgbClr val="008000"/>
                          </a:solidFill>
                        </a:rPr>
                        <a:t>Approved</a:t>
                      </a:r>
                      <a:endParaRPr kumimoji="1" lang="ja-JP" altLang="en-US" sz="1400" dirty="0">
                        <a:solidFill>
                          <a:srgbClr val="008000"/>
                        </a:solidFill>
                      </a:endParaRPr>
                    </a:p>
                  </a:txBody>
                  <a:tcPr/>
                </a:tc>
                <a:tc>
                  <a:txBody>
                    <a:bodyPr/>
                    <a:lstStyle/>
                    <a:p>
                      <a:r>
                        <a:rPr kumimoji="1" lang="ja-JP" altLang="en-US" sz="1400" dirty="0" smtClean="0"/>
                        <a:t>加速器設計値の確度</a:t>
                      </a:r>
                      <a:endParaRPr kumimoji="1" lang="ja-JP" altLang="en-US" sz="1400" dirty="0"/>
                    </a:p>
                  </a:txBody>
                  <a:tcPr/>
                </a:tc>
              </a:tr>
              <a:tr h="308441">
                <a:tc>
                  <a:txBody>
                    <a:bodyPr/>
                    <a:lstStyle/>
                    <a:p>
                      <a:r>
                        <a:rPr kumimoji="1" lang="en-US" altLang="ja-JP" sz="1400" dirty="0" smtClean="0"/>
                        <a:t>CR-006</a:t>
                      </a:r>
                      <a:endParaRPr kumimoji="1" lang="ja-JP" altLang="en-US" sz="1400" dirty="0"/>
                    </a:p>
                  </a:txBody>
                  <a:tcPr/>
                </a:tc>
                <a:tc>
                  <a:txBody>
                    <a:bodyPr/>
                    <a:lstStyle/>
                    <a:p>
                      <a:r>
                        <a:rPr kumimoji="1" lang="en-US" altLang="ja-JP" sz="1600" dirty="0" smtClean="0"/>
                        <a:t>Add BPM down stream of QD0</a:t>
                      </a:r>
                      <a:endParaRPr kumimoji="1" lang="ja-JP" altLang="en-US" sz="1600" dirty="0"/>
                    </a:p>
                  </a:txBody>
                  <a:tcPr/>
                </a:tc>
                <a:tc>
                  <a:txBody>
                    <a:bodyPr/>
                    <a:lstStyle/>
                    <a:p>
                      <a:r>
                        <a:rPr kumimoji="1" lang="en-US" altLang="ja-JP" sz="1400" dirty="0" smtClean="0">
                          <a:solidFill>
                            <a:srgbClr val="008000"/>
                          </a:solidFill>
                        </a:rPr>
                        <a:t>Approved</a:t>
                      </a:r>
                      <a:endParaRPr kumimoji="1" lang="ja-JP" altLang="en-US" sz="1400" dirty="0">
                        <a:solidFill>
                          <a:srgbClr val="008000"/>
                        </a:solidFill>
                      </a:endParaRPr>
                    </a:p>
                  </a:txBody>
                  <a:tcPr/>
                </a:tc>
                <a:tc>
                  <a:txBody>
                    <a:bodyPr/>
                    <a:lstStyle/>
                    <a:p>
                      <a:endParaRPr kumimoji="1" lang="ja-JP" altLang="en-US" sz="1400" dirty="0"/>
                    </a:p>
                  </a:txBody>
                  <a:tcPr/>
                </a:tc>
              </a:tr>
              <a:tr h="308441">
                <a:tc>
                  <a:txBody>
                    <a:bodyPr/>
                    <a:lstStyle/>
                    <a:p>
                      <a:r>
                        <a:rPr kumimoji="1" lang="en-US" altLang="ja-JP" sz="1400" dirty="0" smtClean="0"/>
                        <a:t>CR-007</a:t>
                      </a:r>
                      <a:endParaRPr kumimoji="1" lang="ja-JP" altLang="en-US" sz="1400" dirty="0"/>
                    </a:p>
                  </a:txBody>
                  <a:tcPr/>
                </a:tc>
                <a:tc>
                  <a:txBody>
                    <a:bodyPr/>
                    <a:lstStyle/>
                    <a:p>
                      <a:r>
                        <a:rPr kumimoji="1" lang="en-US" altLang="ja-JP" sz="1600" b="1" dirty="0" smtClean="0">
                          <a:solidFill>
                            <a:srgbClr val="3366FF"/>
                          </a:solidFill>
                        </a:rPr>
                        <a:t>Adoption of the Asian design as sole baseline</a:t>
                      </a:r>
                      <a:endParaRPr kumimoji="1" lang="ja-JP" altLang="en-US" sz="1600" b="1" dirty="0">
                        <a:solidFill>
                          <a:srgbClr val="3366FF"/>
                        </a:solidFill>
                      </a:endParaRPr>
                    </a:p>
                  </a:txBody>
                  <a:tcPr/>
                </a:tc>
                <a:tc>
                  <a:txBody>
                    <a:bodyPr/>
                    <a:lstStyle/>
                    <a:p>
                      <a:r>
                        <a:rPr kumimoji="1" lang="en-US" altLang="ja-JP" sz="1400" dirty="0" smtClean="0">
                          <a:solidFill>
                            <a:srgbClr val="008000"/>
                          </a:solidFill>
                        </a:rPr>
                        <a:t>Approved</a:t>
                      </a:r>
                      <a:endParaRPr kumimoji="1" lang="ja-JP" altLang="en-US" sz="1400" dirty="0">
                        <a:solidFill>
                          <a:srgbClr val="008000"/>
                        </a:solidFill>
                      </a:endParaRPr>
                    </a:p>
                  </a:txBody>
                  <a:tcPr/>
                </a:tc>
                <a:tc>
                  <a:txBody>
                    <a:bodyPr/>
                    <a:lstStyle/>
                    <a:p>
                      <a:r>
                        <a:rPr kumimoji="1" lang="en-US" altLang="ja-JP" sz="1400" dirty="0" smtClean="0"/>
                        <a:t>TDR </a:t>
                      </a:r>
                      <a:r>
                        <a:rPr kumimoji="1" lang="ja-JP" altLang="en-US" sz="1400" dirty="0" smtClean="0"/>
                        <a:t>をアジア版に統一</a:t>
                      </a:r>
                      <a:endParaRPr kumimoji="1" lang="ja-JP" altLang="en-US" sz="1400" dirty="0"/>
                    </a:p>
                  </a:txBody>
                  <a:tcPr/>
                </a:tc>
              </a:tr>
              <a:tr h="308441">
                <a:tc>
                  <a:txBody>
                    <a:bodyPr/>
                    <a:lstStyle/>
                    <a:p>
                      <a:r>
                        <a:rPr kumimoji="1" lang="en-US" altLang="ja-JP" sz="1400" dirty="0" smtClean="0"/>
                        <a:t>CR-008</a:t>
                      </a:r>
                      <a:endParaRPr kumimoji="1" lang="ja-JP" altLang="en-US" sz="1400" dirty="0"/>
                    </a:p>
                  </a:txBody>
                  <a:tcPr/>
                </a:tc>
                <a:tc>
                  <a:txBody>
                    <a:bodyPr/>
                    <a:lstStyle/>
                    <a:p>
                      <a:r>
                        <a:rPr kumimoji="1" lang="en-US" altLang="ja-JP" sz="1600" dirty="0" smtClean="0"/>
                        <a:t>Formal release TDR 2015a </a:t>
                      </a:r>
                      <a:r>
                        <a:rPr kumimoji="1" lang="en-US" altLang="ja-JP" sz="1600" dirty="0" err="1" smtClean="0"/>
                        <a:t>lattive</a:t>
                      </a:r>
                      <a:r>
                        <a:rPr kumimoji="1" lang="en-US" altLang="ja-JP" sz="1600" dirty="0" smtClean="0"/>
                        <a:t> </a:t>
                      </a:r>
                      <a:endParaRPr kumimoji="1" lang="ja-JP" altLang="en-US" sz="1600" dirty="0"/>
                    </a:p>
                  </a:txBody>
                  <a:tcPr/>
                </a:tc>
                <a:tc>
                  <a:txBody>
                    <a:bodyPr/>
                    <a:lstStyle/>
                    <a:p>
                      <a:r>
                        <a:rPr kumimoji="1" lang="en-US" altLang="ja-JP" sz="1400" dirty="0" smtClean="0">
                          <a:solidFill>
                            <a:srgbClr val="008000"/>
                          </a:solidFill>
                        </a:rPr>
                        <a:t>Approved</a:t>
                      </a:r>
                      <a:endParaRPr kumimoji="1" lang="ja-JP" altLang="en-US" sz="1400" dirty="0">
                        <a:solidFill>
                          <a:srgbClr val="008000"/>
                        </a:solidFill>
                      </a:endParaRPr>
                    </a:p>
                  </a:txBody>
                  <a:tcPr/>
                </a:tc>
                <a:tc>
                  <a:txBody>
                    <a:bodyPr/>
                    <a:lstStyle/>
                    <a:p>
                      <a:endParaRPr kumimoji="1" lang="ja-JP" altLang="en-US" sz="1400" dirty="0"/>
                    </a:p>
                  </a:txBody>
                  <a:tcPr/>
                </a:tc>
              </a:tr>
              <a:tr h="192178">
                <a:tc>
                  <a:txBody>
                    <a:bodyPr/>
                    <a:lstStyle/>
                    <a:p>
                      <a:r>
                        <a:rPr kumimoji="1" lang="en-US" altLang="ja-JP" sz="1400" dirty="0" smtClean="0"/>
                        <a:t>CR-TBD</a:t>
                      </a:r>
                      <a:endParaRPr kumimoji="1" lang="ja-JP" altLang="en-US" sz="1400" dirty="0"/>
                    </a:p>
                  </a:txBody>
                  <a:tcPr/>
                </a:tc>
                <a:tc>
                  <a:txBody>
                    <a:bodyPr/>
                    <a:lstStyle/>
                    <a:p>
                      <a:r>
                        <a:rPr kumimoji="1" lang="en-US" altLang="ja-JP" sz="1600" b="1" dirty="0" smtClean="0">
                          <a:solidFill>
                            <a:srgbClr val="FF0000"/>
                          </a:solidFill>
                        </a:rPr>
                        <a:t>ML tunnel central call to be thinner  </a:t>
                      </a:r>
                      <a:endParaRPr kumimoji="1" lang="ja-JP" altLang="en-US" sz="1600" b="1" dirty="0">
                        <a:solidFill>
                          <a:srgbClr val="FF0000"/>
                        </a:solidFill>
                      </a:endParaRPr>
                    </a:p>
                  </a:txBody>
                  <a:tcPr/>
                </a:tc>
                <a:tc>
                  <a:txBody>
                    <a:bodyPr/>
                    <a:lstStyle/>
                    <a:p>
                      <a:r>
                        <a:rPr kumimoji="1" lang="en-US" altLang="ja-JP" sz="1400" dirty="0" smtClean="0">
                          <a:solidFill>
                            <a:srgbClr val="008000"/>
                          </a:solidFill>
                        </a:rPr>
                        <a:t>To be evaluated</a:t>
                      </a:r>
                      <a:endParaRPr kumimoji="1" lang="ja-JP" altLang="en-US" sz="1400" dirty="0">
                        <a:solidFill>
                          <a:srgbClr val="008000"/>
                        </a:solidFill>
                      </a:endParaRPr>
                    </a:p>
                  </a:txBody>
                  <a:tcPr/>
                </a:tc>
                <a:tc>
                  <a:txBody>
                    <a:bodyPr/>
                    <a:lstStyle/>
                    <a:p>
                      <a:r>
                        <a:rPr kumimoji="1" lang="ja-JP" altLang="en-US" sz="1400" baseline="0" dirty="0" smtClean="0"/>
                        <a:t>ビーム加速中アクセスなし　</a:t>
                      </a:r>
                      <a:endParaRPr kumimoji="1" lang="en-US" altLang="ja-JP" sz="1400" baseline="0" dirty="0" smtClean="0"/>
                    </a:p>
                  </a:txBody>
                  <a:tcPr/>
                </a:tc>
              </a:tr>
              <a:tr h="308441">
                <a:tc>
                  <a:txBody>
                    <a:bodyPr/>
                    <a:lstStyle/>
                    <a:p>
                      <a:r>
                        <a:rPr kumimoji="1" lang="en-US" altLang="ja-JP" sz="1400" dirty="0" smtClean="0"/>
                        <a:t>CR-TBD</a:t>
                      </a:r>
                      <a:endParaRPr kumimoji="1" lang="ja-JP" altLang="en-US" sz="1400" dirty="0"/>
                    </a:p>
                  </a:txBody>
                  <a:tcPr/>
                </a:tc>
                <a:tc>
                  <a:txBody>
                    <a:bodyPr/>
                    <a:lstStyle/>
                    <a:p>
                      <a:r>
                        <a:rPr kumimoji="1" lang="en-US" altLang="ja-JP" sz="1600" b="1" dirty="0" smtClean="0">
                          <a:solidFill>
                            <a:srgbClr val="3366FF"/>
                          </a:solidFill>
                        </a:rPr>
                        <a:t>Cryogenics system</a:t>
                      </a:r>
                      <a:r>
                        <a:rPr kumimoji="1" lang="en-US" altLang="ja-JP" sz="1600" b="1" baseline="0" dirty="0" smtClean="0">
                          <a:solidFill>
                            <a:srgbClr val="3366FF"/>
                          </a:solidFill>
                        </a:rPr>
                        <a:t> mainly on surface </a:t>
                      </a:r>
                      <a:endParaRPr kumimoji="1" lang="ja-JP" altLang="en-US" sz="1600" b="1" dirty="0">
                        <a:solidFill>
                          <a:srgbClr val="3366FF"/>
                        </a:solidFill>
                      </a:endParaRPr>
                    </a:p>
                  </a:txBody>
                  <a:tcPr/>
                </a:tc>
                <a:tc>
                  <a:txBody>
                    <a:bodyPr/>
                    <a:lstStyle/>
                    <a:p>
                      <a:pPr marL="0" marR="0" indent="0" algn="l" defTabSz="456971" rtl="0" eaLnBrk="1" fontAlgn="auto" latinLnBrk="0" hangingPunct="1">
                        <a:lnSpc>
                          <a:spcPct val="100000"/>
                        </a:lnSpc>
                        <a:spcBef>
                          <a:spcPts val="0"/>
                        </a:spcBef>
                        <a:spcAft>
                          <a:spcPts val="0"/>
                        </a:spcAft>
                        <a:buClrTx/>
                        <a:buSzTx/>
                        <a:buFontTx/>
                        <a:buNone/>
                        <a:tabLst/>
                        <a:defRPr/>
                      </a:pPr>
                      <a:r>
                        <a:rPr kumimoji="1" lang="en-US" altLang="ja-JP" sz="1400" dirty="0" smtClean="0">
                          <a:solidFill>
                            <a:srgbClr val="008000"/>
                          </a:solidFill>
                        </a:rPr>
                        <a:t>To be evaluated</a:t>
                      </a:r>
                      <a:endParaRPr kumimoji="1" lang="ja-JP" altLang="en-US" sz="1400" dirty="0" smtClean="0">
                        <a:solidFill>
                          <a:srgbClr val="008000"/>
                        </a:solidFill>
                      </a:endParaRPr>
                    </a:p>
                  </a:txBody>
                  <a:tcPr/>
                </a:tc>
                <a:tc>
                  <a:txBody>
                    <a:bodyPr/>
                    <a:lstStyle/>
                    <a:p>
                      <a:r>
                        <a:rPr kumimoji="1" lang="ja-JP" altLang="en-US" sz="1400" dirty="0" smtClean="0"/>
                        <a:t>安全対応</a:t>
                      </a:r>
                      <a:endParaRPr kumimoji="1" lang="ja-JP" altLang="en-US" sz="1400" dirty="0"/>
                    </a:p>
                  </a:txBody>
                  <a:tcPr/>
                </a:tc>
              </a:tr>
              <a:tr h="308441">
                <a:tc>
                  <a:txBody>
                    <a:bodyPr/>
                    <a:lstStyle/>
                    <a:p>
                      <a:r>
                        <a:rPr kumimoji="1" lang="en-US" altLang="ja-JP" sz="1400" dirty="0" smtClean="0"/>
                        <a:t>CR-TBD</a:t>
                      </a:r>
                      <a:endParaRPr kumimoji="1" lang="ja-JP" altLang="en-US" sz="1400" dirty="0"/>
                    </a:p>
                  </a:txBody>
                  <a:tcPr/>
                </a:tc>
                <a:tc>
                  <a:txBody>
                    <a:bodyPr/>
                    <a:lstStyle/>
                    <a:p>
                      <a:r>
                        <a:rPr kumimoji="1" lang="en-US" altLang="ja-JP" sz="1600" dirty="0" smtClean="0"/>
                        <a:t>BDS </a:t>
                      </a:r>
                      <a:r>
                        <a:rPr kumimoji="1" lang="en-US" altLang="ja-JP" sz="1600" dirty="0" err="1" smtClean="0"/>
                        <a:t>timmel</a:t>
                      </a:r>
                      <a:r>
                        <a:rPr kumimoji="1" lang="en-US" altLang="ja-JP" sz="1600" baseline="0" dirty="0" smtClean="0"/>
                        <a:t> allowing e-driven e+ source in parallel</a:t>
                      </a:r>
                      <a:r>
                        <a:rPr kumimoji="1" lang="en-US" altLang="ja-JP" sz="1600" dirty="0" smtClean="0"/>
                        <a:t> </a:t>
                      </a:r>
                      <a:endParaRPr kumimoji="1" lang="ja-JP" altLang="en-US" sz="1600" dirty="0"/>
                    </a:p>
                  </a:txBody>
                  <a:tcPr/>
                </a:tc>
                <a:tc>
                  <a:txBody>
                    <a:bodyPr/>
                    <a:lstStyle/>
                    <a:p>
                      <a:pPr marL="0" marR="0" indent="0" algn="l" defTabSz="456971" rtl="0" eaLnBrk="1" fontAlgn="auto" latinLnBrk="0" hangingPunct="1">
                        <a:lnSpc>
                          <a:spcPct val="100000"/>
                        </a:lnSpc>
                        <a:spcBef>
                          <a:spcPts val="0"/>
                        </a:spcBef>
                        <a:spcAft>
                          <a:spcPts val="0"/>
                        </a:spcAft>
                        <a:buClrTx/>
                        <a:buSzTx/>
                        <a:buFontTx/>
                        <a:buNone/>
                        <a:tabLst/>
                        <a:defRPr/>
                      </a:pPr>
                      <a:r>
                        <a:rPr kumimoji="1" lang="en-US" altLang="ja-JP" sz="1400" dirty="0" smtClean="0">
                          <a:solidFill>
                            <a:srgbClr val="008000"/>
                          </a:solidFill>
                        </a:rPr>
                        <a:t>To be evaluated</a:t>
                      </a:r>
                      <a:endParaRPr kumimoji="1" lang="ja-JP" altLang="en-US" sz="1400" dirty="0" smtClean="0">
                        <a:solidFill>
                          <a:srgbClr val="008000"/>
                        </a:solidFill>
                      </a:endParaRPr>
                    </a:p>
                  </a:txBody>
                  <a:tcPr/>
                </a:tc>
                <a:tc>
                  <a:txBody>
                    <a:bodyPr/>
                    <a:lstStyle/>
                    <a:p>
                      <a:r>
                        <a:rPr kumimoji="1" lang="ja-JP" altLang="en-US" sz="1400" dirty="0" smtClean="0"/>
                        <a:t>陽電子源・確度向上</a:t>
                      </a:r>
                      <a:endParaRPr kumimoji="1" lang="ja-JP" altLang="en-US" sz="1400" dirty="0"/>
                    </a:p>
                  </a:txBody>
                  <a:tcPr/>
                </a:tc>
              </a:tr>
              <a:tr h="349814">
                <a:tc>
                  <a:txBody>
                    <a:bodyPr/>
                    <a:lstStyle/>
                    <a:p>
                      <a:r>
                        <a:rPr kumimoji="1" lang="en-US" altLang="ja-JP" sz="1400" dirty="0" smtClean="0"/>
                        <a:t>CR-TBD</a:t>
                      </a:r>
                      <a:endParaRPr kumimoji="1" lang="ja-JP" altLang="en-US" sz="1400" dirty="0"/>
                    </a:p>
                  </a:txBody>
                  <a:tcPr/>
                </a:tc>
                <a:tc>
                  <a:txBody>
                    <a:bodyPr/>
                    <a:lstStyle/>
                    <a:p>
                      <a:r>
                        <a:rPr kumimoji="1" lang="en-US" altLang="ja-JP" sz="1600" b="1" dirty="0" smtClean="0">
                          <a:solidFill>
                            <a:srgbClr val="3366FF"/>
                          </a:solidFill>
                        </a:rPr>
                        <a:t>Cost</a:t>
                      </a:r>
                      <a:r>
                        <a:rPr kumimoji="1" lang="en-US" altLang="ja-JP" sz="1600" b="1" baseline="0" dirty="0" smtClean="0">
                          <a:solidFill>
                            <a:srgbClr val="3366FF"/>
                          </a:solidFill>
                        </a:rPr>
                        <a:t> effective </a:t>
                      </a:r>
                      <a:r>
                        <a:rPr kumimoji="1" lang="en-US" altLang="ja-JP" sz="1600" b="1" dirty="0" smtClean="0">
                          <a:solidFill>
                            <a:srgbClr val="3366FF"/>
                          </a:solidFill>
                        </a:rPr>
                        <a:t>SRF cavity integration</a:t>
                      </a:r>
                      <a:r>
                        <a:rPr kumimoji="1" lang="en-US" altLang="ja-JP" sz="1600" b="1" baseline="0" dirty="0" smtClean="0">
                          <a:solidFill>
                            <a:srgbClr val="3366FF"/>
                          </a:solidFill>
                        </a:rPr>
                        <a:t> </a:t>
                      </a:r>
                      <a:endParaRPr kumimoji="1" lang="ja-JP" altLang="en-US" sz="1600" b="1" dirty="0">
                        <a:solidFill>
                          <a:srgbClr val="3366FF"/>
                        </a:solidFill>
                      </a:endParaRPr>
                    </a:p>
                  </a:txBody>
                  <a:tcPr/>
                </a:tc>
                <a:tc>
                  <a:txBody>
                    <a:bodyPr/>
                    <a:lstStyle/>
                    <a:p>
                      <a:pPr marL="0" marR="0" indent="0" algn="l" defTabSz="456971" rtl="0" eaLnBrk="1" fontAlgn="auto" latinLnBrk="0" hangingPunct="1">
                        <a:lnSpc>
                          <a:spcPct val="100000"/>
                        </a:lnSpc>
                        <a:spcBef>
                          <a:spcPts val="0"/>
                        </a:spcBef>
                        <a:spcAft>
                          <a:spcPts val="0"/>
                        </a:spcAft>
                        <a:buClrTx/>
                        <a:buSzTx/>
                        <a:buFontTx/>
                        <a:buNone/>
                        <a:tabLst/>
                        <a:defRPr/>
                      </a:pPr>
                      <a:r>
                        <a:rPr kumimoji="1" lang="en-US" altLang="ja-JP" sz="1400" dirty="0" smtClean="0">
                          <a:solidFill>
                            <a:srgbClr val="008000"/>
                          </a:solidFill>
                        </a:rPr>
                        <a:t>In</a:t>
                      </a:r>
                      <a:r>
                        <a:rPr kumimoji="1" lang="en-US" altLang="ja-JP" sz="1400" baseline="0" dirty="0" smtClean="0">
                          <a:solidFill>
                            <a:srgbClr val="008000"/>
                          </a:solidFill>
                        </a:rPr>
                        <a:t> discussion</a:t>
                      </a:r>
                      <a:endParaRPr kumimoji="1" lang="ja-JP" altLang="en-US" sz="1400" dirty="0" smtClean="0">
                        <a:solidFill>
                          <a:srgbClr val="008000"/>
                        </a:solidFill>
                      </a:endParaRPr>
                    </a:p>
                  </a:txBody>
                  <a:tcPr/>
                </a:tc>
                <a:tc>
                  <a:txBody>
                    <a:bodyPr/>
                    <a:lstStyle/>
                    <a:p>
                      <a:r>
                        <a:rPr kumimoji="1" lang="en-US" altLang="ja-JP" sz="1400" dirty="0" smtClean="0"/>
                        <a:t>SRF </a:t>
                      </a:r>
                      <a:r>
                        <a:rPr kumimoji="1" lang="ja-JP" altLang="en-US" sz="1400" dirty="0" smtClean="0"/>
                        <a:t>空洞コストの信頼性</a:t>
                      </a:r>
                      <a:endParaRPr kumimoji="1" lang="ja-JP" altLang="en-US" sz="1400" dirty="0"/>
                    </a:p>
                  </a:txBody>
                  <a:tcPr/>
                </a:tc>
              </a:tr>
            </a:tbl>
          </a:graphicData>
        </a:graphic>
      </p:graphicFrame>
      <p:sp>
        <p:nvSpPr>
          <p:cNvPr id="10" name="テキスト ボックス 9"/>
          <p:cNvSpPr txBox="1"/>
          <p:nvPr/>
        </p:nvSpPr>
        <p:spPr>
          <a:xfrm>
            <a:off x="6959476" y="1581608"/>
            <a:ext cx="1986241" cy="646331"/>
          </a:xfrm>
          <a:prstGeom prst="rect">
            <a:avLst/>
          </a:prstGeom>
          <a:solidFill>
            <a:srgbClr val="FFFF00"/>
          </a:solidFill>
        </p:spPr>
        <p:txBody>
          <a:bodyPr wrap="none" rtlCol="0">
            <a:spAutoFit/>
          </a:bodyPr>
          <a:lstStyle/>
          <a:p>
            <a:r>
              <a:rPr lang="ja-JP" altLang="en-US" dirty="0" smtClean="0">
                <a:solidFill>
                  <a:prstClr val="black"/>
                </a:solidFill>
                <a:latin typeface="Calibri"/>
                <a:ea typeface="ＭＳ Ｐゴシック"/>
              </a:rPr>
              <a:t>有識者会議からの</a:t>
            </a:r>
            <a:endParaRPr lang="en-US" altLang="ja-JP" dirty="0" smtClean="0">
              <a:solidFill>
                <a:prstClr val="black"/>
              </a:solidFill>
              <a:latin typeface="Calibri"/>
              <a:ea typeface="ＭＳ Ｐゴシック"/>
            </a:endParaRPr>
          </a:p>
          <a:p>
            <a:r>
              <a:rPr lang="ja-JP" altLang="en-US" dirty="0" smtClean="0">
                <a:solidFill>
                  <a:prstClr val="black"/>
                </a:solidFill>
                <a:latin typeface="Calibri"/>
                <a:ea typeface="ＭＳ Ｐゴシック"/>
              </a:rPr>
              <a:t>提言に応える努力</a:t>
            </a:r>
            <a:endParaRPr lang="ja-JP" altLang="en-US" dirty="0">
              <a:solidFill>
                <a:prstClr val="black"/>
              </a:solidFill>
              <a:latin typeface="Calibri"/>
              <a:ea typeface="ＭＳ Ｐゴシック"/>
            </a:endParaRPr>
          </a:p>
        </p:txBody>
      </p:sp>
    </p:spTree>
    <p:extLst>
      <p:ext uri="{BB962C8B-B14F-4D97-AF65-F5344CB8AC3E}">
        <p14:creationId xmlns:p14="http://schemas.microsoft.com/office/powerpoint/2010/main" val="237322301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rgbClr val="FFFF00"/>
          </a:solidFill>
        </p:spPr>
        <p:txBody>
          <a:bodyPr>
            <a:normAutofit/>
          </a:bodyPr>
          <a:lstStyle/>
          <a:p>
            <a:r>
              <a:rPr kumimoji="1" lang="en-US" altLang="ja-JP" b="1" dirty="0" smtClean="0"/>
              <a:t>10. </a:t>
            </a:r>
            <a:r>
              <a:rPr kumimoji="1" lang="ja-JP" altLang="en-US" sz="4000" b="1" dirty="0" smtClean="0"/>
              <a:t>　</a:t>
            </a:r>
            <a:r>
              <a:rPr kumimoji="1" lang="en-US" altLang="ja-JP" sz="4000" b="1" dirty="0" smtClean="0"/>
              <a:t>Further </a:t>
            </a:r>
            <a:r>
              <a:rPr kumimoji="1" lang="en-US" altLang="ja-JP" sz="4000" b="1" dirty="0" smtClean="0"/>
              <a:t>Preparatory Work (1)</a:t>
            </a:r>
            <a:endParaRPr kumimoji="1" lang="ja-JP" altLang="en-US" sz="4000" b="1" dirty="0"/>
          </a:p>
        </p:txBody>
      </p:sp>
      <p:sp>
        <p:nvSpPr>
          <p:cNvPr id="3" name="コンテンツ プレースホルダー 2"/>
          <p:cNvSpPr>
            <a:spLocks noGrp="1"/>
          </p:cNvSpPr>
          <p:nvPr>
            <p:ph idx="1"/>
          </p:nvPr>
        </p:nvSpPr>
        <p:spPr>
          <a:xfrm>
            <a:off x="260501" y="1564160"/>
            <a:ext cx="8677947" cy="4801367"/>
          </a:xfrm>
        </p:spPr>
        <p:txBody>
          <a:bodyPr>
            <a:noAutofit/>
          </a:bodyPr>
          <a:lstStyle/>
          <a:p>
            <a:pPr marL="0" indent="0">
              <a:buNone/>
            </a:pPr>
            <a:r>
              <a:rPr kumimoji="1" lang="en-US" altLang="ja-JP" sz="1800" u="sng" dirty="0" smtClean="0"/>
              <a:t>10.1  General</a:t>
            </a:r>
          </a:p>
          <a:p>
            <a:pPr lvl="1"/>
            <a:r>
              <a:rPr lang="en-US" altLang="ja-JP" sz="1800" dirty="0" smtClean="0"/>
              <a:t>It is anticipated that preparation (w/ appropriate funding) will take about 4 years</a:t>
            </a:r>
            <a:endParaRPr kumimoji="1" lang="en-US" altLang="ja-JP" sz="1800" dirty="0" smtClean="0"/>
          </a:p>
          <a:p>
            <a:pPr marL="0" indent="0">
              <a:buNone/>
            </a:pPr>
            <a:r>
              <a:rPr lang="en-US" altLang="ja-JP" sz="1800" u="sng" dirty="0" smtClean="0"/>
              <a:t>10.2  </a:t>
            </a:r>
            <a:r>
              <a:rPr lang="ja-JP" altLang="en-US" sz="1800" u="sng" dirty="0" smtClean="0"/>
              <a:t>超伝導高周波技術：</a:t>
            </a:r>
            <a:r>
              <a:rPr lang="en-US" altLang="ja-JP" sz="1800" u="sng" dirty="0" smtClean="0"/>
              <a:t>SRF technology</a:t>
            </a:r>
          </a:p>
          <a:p>
            <a:pPr lvl="1"/>
            <a:r>
              <a:rPr lang="en-US" altLang="ja-JP" sz="1800" dirty="0" err="1" smtClean="0"/>
              <a:t>Nb</a:t>
            </a:r>
            <a:r>
              <a:rPr lang="en-US" altLang="ja-JP" sz="1800" dirty="0" smtClean="0"/>
              <a:t> material, cutting sheet from Ingot w/ control grain size</a:t>
            </a:r>
          </a:p>
          <a:p>
            <a:pPr lvl="1"/>
            <a:r>
              <a:rPr lang="en-US" altLang="ja-JP" sz="1800" dirty="0" smtClean="0"/>
              <a:t>Tuner in cooperation w/ LCLS-II</a:t>
            </a:r>
          </a:p>
          <a:p>
            <a:pPr lvl="1"/>
            <a:r>
              <a:rPr lang="en-US" altLang="ja-JP" sz="1800" dirty="0" smtClean="0"/>
              <a:t>Coupler value engineering w/ simplified structure and new ceramic w. optimized process of CM assembly. </a:t>
            </a:r>
          </a:p>
          <a:p>
            <a:pPr lvl="1"/>
            <a:r>
              <a:rPr lang="en-US" altLang="ja-JP" sz="1800" dirty="0" smtClean="0"/>
              <a:t>Long term effort for further gradient to scope 1 </a:t>
            </a:r>
            <a:r>
              <a:rPr lang="en-US" altLang="ja-JP" sz="1800" dirty="0" err="1" smtClean="0"/>
              <a:t>TeV</a:t>
            </a:r>
            <a:r>
              <a:rPr lang="en-US" altLang="ja-JP" sz="1800" dirty="0" smtClean="0"/>
              <a:t> upgrade, </a:t>
            </a:r>
          </a:p>
          <a:p>
            <a:pPr lvl="2"/>
            <a:r>
              <a:rPr lang="en-US" altLang="ja-JP" sz="1800" dirty="0" smtClean="0"/>
              <a:t>Hydro-forming w/ seamless </a:t>
            </a:r>
            <a:r>
              <a:rPr lang="en-US" altLang="ja-JP" sz="1800" dirty="0" err="1" smtClean="0"/>
              <a:t>Nb</a:t>
            </a:r>
            <a:r>
              <a:rPr lang="en-US" altLang="ja-JP" sz="1800" dirty="0" smtClean="0"/>
              <a:t> </a:t>
            </a:r>
            <a:r>
              <a:rPr lang="en-US" altLang="ja-JP" sz="1800" dirty="0" err="1" smtClean="0"/>
              <a:t>cylilnder</a:t>
            </a:r>
            <a:r>
              <a:rPr lang="en-US" altLang="ja-JP" sz="1800" dirty="0" smtClean="0"/>
              <a:t>, or Cu cylinder followed by surface coating w/ Nb. </a:t>
            </a:r>
          </a:p>
          <a:p>
            <a:pPr lvl="2"/>
            <a:r>
              <a:rPr lang="en-US" altLang="ja-JP" sz="1800" dirty="0" smtClean="0"/>
              <a:t>High-Q realization w. new surface treatment or doping technology</a:t>
            </a:r>
          </a:p>
          <a:p>
            <a:pPr lvl="1"/>
            <a:r>
              <a:rPr lang="en-US" altLang="ja-JP" sz="1800" dirty="0" smtClean="0"/>
              <a:t>Mitigation of degradation during the process of the CM assembly </a:t>
            </a:r>
          </a:p>
          <a:p>
            <a:pPr marL="0" indent="0">
              <a:buNone/>
            </a:pPr>
            <a:r>
              <a:rPr kumimoji="1" lang="en-US" altLang="ja-JP" sz="1800" u="sng" dirty="0" smtClean="0"/>
              <a:t>10.3  </a:t>
            </a:r>
            <a:r>
              <a:rPr lang="en-US" altLang="ja-JP" sz="1800" u="sng" dirty="0"/>
              <a:t>S</a:t>
            </a:r>
            <a:r>
              <a:rPr kumimoji="1" lang="en-US" altLang="ja-JP" sz="1800" u="sng" dirty="0" smtClean="0"/>
              <a:t>RF </a:t>
            </a:r>
            <a:r>
              <a:rPr kumimoji="1" lang="ja-JP" altLang="en-US" sz="1800" u="sng" dirty="0" smtClean="0"/>
              <a:t>電力供給のための電源：</a:t>
            </a:r>
            <a:r>
              <a:rPr kumimoji="1" lang="en-US" altLang="ja-JP" sz="1800" u="sng" dirty="0" smtClean="0"/>
              <a:t>Modulator industrialization for SRF</a:t>
            </a:r>
            <a:r>
              <a:rPr kumimoji="1" lang="en-US" altLang="ja-JP" sz="1800" dirty="0" smtClean="0"/>
              <a:t> </a:t>
            </a:r>
          </a:p>
          <a:p>
            <a:pPr lvl="1"/>
            <a:r>
              <a:rPr lang="en-US" altLang="ja-JP" sz="1800" dirty="0" smtClean="0"/>
              <a:t>Demonstration of the industrial manufacturing and long-term reliability</a:t>
            </a:r>
            <a:endParaRPr kumimoji="1" lang="ja-JP" altLang="en-US" sz="1800" dirty="0"/>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15/07/17</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 Progress after TDR</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9C160A97-9B2A-0F4A-BCBE-D36BB53832FD}" type="slidenum">
              <a:rPr lang="ja-JP" altLang="en-US" smtClean="0">
                <a:solidFill>
                  <a:prstClr val="black">
                    <a:tint val="75000"/>
                  </a:prstClr>
                </a:solidFill>
                <a:latin typeface="Calibri"/>
                <a:ea typeface="ＭＳ Ｐゴシック"/>
              </a:rPr>
              <a:pPr/>
              <a:t>8</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99608640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b="1" dirty="0"/>
              <a:t>10. Further Preparatory Work </a:t>
            </a:r>
            <a:r>
              <a:rPr lang="en-US" altLang="ja-JP" b="1" dirty="0" smtClean="0"/>
              <a:t>(2)</a:t>
            </a:r>
            <a:endParaRPr kumimoji="1" lang="ja-JP" altLang="en-US" dirty="0"/>
          </a:p>
        </p:txBody>
      </p:sp>
      <p:sp>
        <p:nvSpPr>
          <p:cNvPr id="3" name="コンテンツ プレースホルダー 2"/>
          <p:cNvSpPr>
            <a:spLocks noGrp="1"/>
          </p:cNvSpPr>
          <p:nvPr>
            <p:ph idx="1"/>
          </p:nvPr>
        </p:nvSpPr>
        <p:spPr>
          <a:xfrm>
            <a:off x="393398" y="1269849"/>
            <a:ext cx="8229600" cy="5421279"/>
          </a:xfrm>
        </p:spPr>
        <p:txBody>
          <a:bodyPr>
            <a:noAutofit/>
          </a:bodyPr>
          <a:lstStyle/>
          <a:p>
            <a:pPr marL="0" indent="0">
              <a:lnSpc>
                <a:spcPct val="120000"/>
              </a:lnSpc>
              <a:buNone/>
            </a:pPr>
            <a:r>
              <a:rPr lang="en-US" altLang="ja-JP" sz="1800" u="sng" dirty="0" smtClean="0"/>
              <a:t>10.4  </a:t>
            </a:r>
            <a:r>
              <a:rPr lang="ja-JP" altLang="en-US" sz="1800" u="sng" dirty="0" smtClean="0"/>
              <a:t>試験システム技術・人材養成　</a:t>
            </a:r>
            <a:r>
              <a:rPr lang="en-US" altLang="ja-JP" sz="1800" u="sng" dirty="0" smtClean="0"/>
              <a:t>Test/Qualification infrastructure at KEK</a:t>
            </a:r>
          </a:p>
          <a:p>
            <a:pPr lvl="1">
              <a:lnSpc>
                <a:spcPct val="120000"/>
              </a:lnSpc>
            </a:pPr>
            <a:r>
              <a:rPr lang="en-GB" altLang="ja-JP" sz="1800" dirty="0" smtClean="0"/>
              <a:t>Full prototype </a:t>
            </a:r>
            <a:r>
              <a:rPr lang="en-GB" altLang="ja-JP" sz="1800" dirty="0" err="1" smtClean="0"/>
              <a:t>cryomodules</a:t>
            </a:r>
            <a:r>
              <a:rPr lang="en-GB" altLang="ja-JP" sz="1800" dirty="0" smtClean="0"/>
              <a:t> under high power in which a beam can be accelerated must be completed with the highest priority. </a:t>
            </a:r>
          </a:p>
          <a:p>
            <a:pPr lvl="1">
              <a:lnSpc>
                <a:spcPct val="120000"/>
              </a:lnSpc>
            </a:pPr>
            <a:r>
              <a:rPr lang="en-GB" altLang="ja-JP" sz="1800" dirty="0" smtClean="0"/>
              <a:t>An assembly and cryogenic-test hall at KEK must be equipped with the entire infrastructure necessary for </a:t>
            </a:r>
            <a:r>
              <a:rPr lang="en-US" altLang="ja-JP" sz="1800" dirty="0" smtClean="0"/>
              <a:t>integrating full CMs and </a:t>
            </a:r>
            <a:r>
              <a:rPr lang="en-GB" altLang="ja-JP" sz="1800" dirty="0" smtClean="0"/>
              <a:t>for testing, to demonstrate the capability of series production rate.</a:t>
            </a:r>
            <a:r>
              <a:rPr lang="ja-JP" altLang="ja-JP" sz="1800" dirty="0" smtClean="0">
                <a:effectLst/>
              </a:rPr>
              <a:t> </a:t>
            </a:r>
            <a:endParaRPr lang="en-US" altLang="ja-JP" sz="1800" dirty="0" smtClean="0"/>
          </a:p>
          <a:p>
            <a:pPr marL="0" indent="0">
              <a:lnSpc>
                <a:spcPct val="120000"/>
              </a:lnSpc>
              <a:buNone/>
            </a:pPr>
            <a:r>
              <a:rPr lang="en-US" altLang="ja-JP" sz="1800" u="sng" dirty="0" smtClean="0"/>
              <a:t>10.5  </a:t>
            </a:r>
            <a:r>
              <a:rPr lang="ja-JP" altLang="en-US" sz="1800" u="sng" dirty="0" smtClean="0"/>
              <a:t>極小ビーム技術：</a:t>
            </a:r>
            <a:r>
              <a:rPr lang="en-US" altLang="ja-JP" sz="1800" u="sng" dirty="0" smtClean="0"/>
              <a:t>Nano</a:t>
            </a:r>
            <a:r>
              <a:rPr lang="en-US" altLang="ja-JP" sz="1800" u="sng" dirty="0"/>
              <a:t>-beam technology</a:t>
            </a:r>
          </a:p>
          <a:p>
            <a:pPr lvl="1">
              <a:lnSpc>
                <a:spcPct val="120000"/>
              </a:lnSpc>
            </a:pPr>
            <a:r>
              <a:rPr lang="en-US" altLang="ja-JP" sz="1800" dirty="0" smtClean="0"/>
              <a:t>The effort at the accelerator test facility (ATF) at KEK must be continued to achieve the technical goals of both the beam size and the stability at the final focus, providing sufficient operational margin. </a:t>
            </a:r>
            <a:endParaRPr lang="en-US" altLang="ja-JP" sz="1800" dirty="0"/>
          </a:p>
          <a:p>
            <a:pPr marL="0" indent="0">
              <a:lnSpc>
                <a:spcPct val="120000"/>
              </a:lnSpc>
              <a:buNone/>
            </a:pPr>
            <a:r>
              <a:rPr lang="en-US" altLang="ja-JP" sz="1800" u="sng" dirty="0" smtClean="0"/>
              <a:t>10.6  </a:t>
            </a:r>
            <a:r>
              <a:rPr lang="ja-JP" altLang="en-US" sz="1800" u="sng" dirty="0" smtClean="0"/>
              <a:t>陽電子源：</a:t>
            </a:r>
            <a:r>
              <a:rPr lang="en-US" altLang="ja-JP" sz="1800" u="sng" dirty="0" smtClean="0"/>
              <a:t>Positron production</a:t>
            </a:r>
          </a:p>
          <a:p>
            <a:pPr lvl="1">
              <a:lnSpc>
                <a:spcPct val="120000"/>
              </a:lnSpc>
            </a:pPr>
            <a:r>
              <a:rPr lang="en-US" altLang="ja-JP" sz="1800" dirty="0" smtClean="0"/>
              <a:t>The positron source is challenging. Further effort must be put into the </a:t>
            </a:r>
            <a:r>
              <a:rPr lang="en-US" altLang="ja-JP" sz="1800" dirty="0" err="1" smtClean="0"/>
              <a:t>undulator</a:t>
            </a:r>
            <a:r>
              <a:rPr lang="en-US" altLang="ja-JP" sz="1800" dirty="0" smtClean="0"/>
              <a:t>-based design including the convertor target. In parallel an alternative design using conventional means (which will exclude </a:t>
            </a:r>
            <a:r>
              <a:rPr lang="en-US" altLang="ja-JP" sz="1800" dirty="0" err="1" smtClean="0"/>
              <a:t>polarised</a:t>
            </a:r>
            <a:r>
              <a:rPr lang="en-US" altLang="ja-JP" sz="1800" dirty="0" smtClean="0"/>
              <a:t> positrons) must be pursued as a backup solution. </a:t>
            </a:r>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15/07/17</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 Progress after TDR</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9C160A97-9B2A-0F4A-BCBE-D36BB53832FD}" type="slidenum">
              <a:rPr lang="ja-JP" altLang="en-US" smtClean="0">
                <a:solidFill>
                  <a:prstClr val="black">
                    <a:tint val="75000"/>
                  </a:prstClr>
                </a:solidFill>
                <a:latin typeface="Calibri"/>
                <a:ea typeface="ＭＳ Ｐゴシック"/>
              </a:rPr>
              <a:pPr/>
              <a:t>9</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56439854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1_Draft_LLC_PowerPoint_template_0215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1187</TotalTime>
  <Words>854</Words>
  <Application>Microsoft Macintosh PowerPoint</Application>
  <PresentationFormat>画面に合わせる (4:3)</PresentationFormat>
  <Paragraphs>206</Paragraphs>
  <Slides>11</Slides>
  <Notes>0</Notes>
  <HiddenSlides>0</HiddenSlides>
  <MMClips>0</MMClips>
  <ScaleCrop>false</ScaleCrop>
  <HeadingPairs>
    <vt:vector size="4" baseType="variant">
      <vt:variant>
        <vt:lpstr>テーマ</vt:lpstr>
      </vt:variant>
      <vt:variant>
        <vt:i4>3</vt:i4>
      </vt:variant>
      <vt:variant>
        <vt:lpstr>スライド タイトル</vt:lpstr>
      </vt:variant>
      <vt:variant>
        <vt:i4>11</vt:i4>
      </vt:variant>
    </vt:vector>
  </HeadingPairs>
  <TitlesOfParts>
    <vt:vector size="14" baseType="lpstr">
      <vt:lpstr>ホワイト</vt:lpstr>
      <vt:lpstr>11_Draft_LLC_PowerPoint_template_021513</vt:lpstr>
      <vt:lpstr>1_ホワイト</vt:lpstr>
      <vt:lpstr> Status Update for  NRI Commissioned Survey </vt:lpstr>
      <vt:lpstr>ILC being studied in Japan </vt:lpstr>
      <vt:lpstr>JFY2015, Commissioned Survey by MEXT  contracted with Nomura Research Institute (NRI)</vt:lpstr>
      <vt:lpstr>ILC Progress Report prepared  to be useful as a starting point for surveys in 2015</vt:lpstr>
      <vt:lpstr>Issues to prepare for ILC Realization</vt:lpstr>
      <vt:lpstr>設計改定管理・基本プロセス Change Management: The Basic Path</vt:lpstr>
      <vt:lpstr>TDR 以降の設計の進展： ILC Accelerator Design: Post-TDR Updates </vt:lpstr>
      <vt:lpstr>10. 　Further Preparatory Work (1)</vt:lpstr>
      <vt:lpstr>10. Further Preparatory Work (2)</vt:lpstr>
      <vt:lpstr>Status and Plan </vt:lpstr>
      <vt:lpstr>Appointment Request  an example sent out</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ILC Status in Japan  Progress in MEXT, JFY2015</dc:title>
  <dc:creator>Yamamoto Akira</dc:creator>
  <cp:lastModifiedBy>Yamamoto Akira</cp:lastModifiedBy>
  <cp:revision>35</cp:revision>
  <dcterms:created xsi:type="dcterms:W3CDTF">2015-06-03T11:10:50Z</dcterms:created>
  <dcterms:modified xsi:type="dcterms:W3CDTF">2015-07-21T12:27:18Z</dcterms:modified>
</cp:coreProperties>
</file>