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9" r:id="rId2"/>
    <p:sldId id="261" r:id="rId3"/>
    <p:sldId id="260" r:id="rId4"/>
    <p:sldId id="262" r:id="rId5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FB01BD07-8B25-4F4A-AB43-55A163234384}">
          <p14:sldIdLst>
            <p14:sldId id="259"/>
            <p14:sldId id="261"/>
            <p14:sldId id="260"/>
            <p14:sldId id="262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4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9" d="100"/>
          <a:sy n="99" d="100"/>
        </p:scale>
        <p:origin x="-37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143BD-0AC4-4802-A123-F361AEDBDE44}" type="datetimeFigureOut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22751-1CB7-460D-BE9B-723FE427CD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458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28AE2-18CA-4B35-9017-FAF5C281B082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400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411C-33BE-4895-8C91-D2D63B455496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69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BD7E-F0DE-4993-9D6D-52406A9750D1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57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B437F-06C6-4C0A-ACB3-269F885C7F89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84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67818-9AD9-4D22-9BA1-B789F4A4D07E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1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32799-6E73-4729-9653-E54F2257EEFA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71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D26A-C275-4E52-94F5-16D775D686FC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0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DE7D-F245-4967-94CB-C5AC8C267AA4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97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3C3-6DF9-4910-85E5-642AD91C7A87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797D1-130E-4D95-980B-2CF6D3229E07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516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F0E3-F0E6-44CF-B4D5-71D1FFD07C96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522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C1445-8349-4C98-8C51-CC19224534DC}" type="datetime1">
              <a:rPr kumimoji="1" lang="ja-JP" altLang="en-US" smtClean="0"/>
              <a:t>7/21/15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42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847004" y="0"/>
            <a:ext cx="309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LCWS15 Accelerator Strawman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1</a:t>
            </a:fld>
            <a:endParaRPr kumimoji="1" lang="ja-JP" alt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148295"/>
              </p:ext>
            </p:extLst>
          </p:nvPr>
        </p:nvGraphicFramePr>
        <p:xfrm>
          <a:off x="451039" y="522284"/>
          <a:ext cx="8308685" cy="625526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97911"/>
                <a:gridCol w="1197911"/>
                <a:gridCol w="1490087"/>
                <a:gridCol w="1559476"/>
                <a:gridCol w="1486432"/>
                <a:gridCol w="1376868"/>
              </a:tblGrid>
              <a:tr h="464213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Mon 2/11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Tues 3/11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Wed 4/11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Thurs 5/11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Fri     6/11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951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8.30 -&gt; 10.15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Opening Plenary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Joint WG’s parallel sessions:  BDS, MDI, Sources, CFS, beam-dynamics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Energy efficiency Joint plenary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Joint WG’s parallel sessions::  BDS, MDI, Sources, CFS, beam-dynamics</a:t>
                      </a: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Wrap–up WG’s: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BDS, Sources, MDI, CFS, Energy eff.,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nanobeams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, ILC outlook, CLIC outlook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</a:tr>
              <a:tr h="31028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10.15 -&gt; 10.45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Break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1822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10.45 -&gt; 12.30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Opening Plenary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4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Joint WG’s parallel sessions:  BDS, MDI, Sources, CFS, beam-dynamics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Emittance control &amp; Nano-beams (ATF etc…) Joint plenary 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Joint WG’s parallel sessions::  BDS, MDI, Sources, CFS, beam-dynamics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Wrap-up </a:t>
                      </a:r>
                    </a:p>
                    <a:p>
                      <a:pPr algn="ctr"/>
                      <a:r>
                        <a:rPr lang="en-US" sz="1200" dirty="0" err="1" smtClean="0"/>
                        <a:t>Phys</a:t>
                      </a:r>
                      <a:r>
                        <a:rPr lang="en-US" sz="1200" dirty="0" smtClean="0"/>
                        <a:t> &amp; Detector 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</a:tr>
              <a:tr h="31028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12.30 -&gt; 13.30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Lunch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</a:tr>
              <a:tr h="92829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13.30 -&gt;</a:t>
                      </a:r>
                      <a:r>
                        <a:rPr lang="en-US" sz="1200" baseline="0" dirty="0" smtClean="0"/>
                        <a:t> 15.30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Opening Plenary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ILC plenary;</a:t>
                      </a:r>
                    </a:p>
                    <a:p>
                      <a:pPr algn="ctr"/>
                      <a:r>
                        <a:rPr lang="en-US" sz="1200" dirty="0" smtClean="0"/>
                        <a:t>CLIC</a:t>
                      </a:r>
                      <a:r>
                        <a:rPr lang="en-US" sz="1200" baseline="0" dirty="0" smtClean="0"/>
                        <a:t> project meeting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LC Future directions (with LC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school)</a:t>
                      </a:r>
                    </a:p>
                    <a:p>
                      <a:pPr algn="ctr"/>
                      <a:r>
                        <a:rPr lang="en-US" sz="1200" dirty="0" smtClean="0"/>
                        <a:t>SRF, NCRF, novel</a:t>
                      </a:r>
                      <a:r>
                        <a:rPr lang="en-US" sz="1200" baseline="0" dirty="0" smtClean="0"/>
                        <a:t> technologies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ILC plenary;</a:t>
                      </a:r>
                    </a:p>
                    <a:p>
                      <a:pPr algn="ctr"/>
                      <a:r>
                        <a:rPr lang="en-US" sz="1200" dirty="0" smtClean="0"/>
                        <a:t>CLIC</a:t>
                      </a:r>
                      <a:r>
                        <a:rPr lang="en-US" sz="1200" baseline="0" dirty="0" smtClean="0"/>
                        <a:t> project meeting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028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15.30 - &gt; 16.00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Break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</a:tr>
              <a:tr h="103863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16.00 -&gt; 18.00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Accelerator plenary:</a:t>
                      </a:r>
                    </a:p>
                    <a:p>
                      <a:pPr algn="ctr"/>
                      <a:r>
                        <a:rPr lang="en-US" sz="1200" dirty="0" smtClean="0"/>
                        <a:t>SRF, CLIC module, XFEL, </a:t>
                      </a:r>
                      <a:r>
                        <a:rPr lang="en-US" sz="1200" dirty="0" err="1" smtClean="0"/>
                        <a:t>nanobeam</a:t>
                      </a:r>
                      <a:r>
                        <a:rPr lang="en-US" sz="1200" dirty="0" smtClean="0"/>
                        <a:t> preservation.  (</a:t>
                      </a:r>
                      <a:r>
                        <a:rPr lang="en-US" sz="1200" dirty="0" err="1" smtClean="0"/>
                        <a:t>Hayano</a:t>
                      </a:r>
                      <a:r>
                        <a:rPr lang="en-US" sz="1200" dirty="0" smtClean="0"/>
                        <a:t>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Doebert</a:t>
                      </a:r>
                      <a:r>
                        <a:rPr lang="en-US" sz="1200" baseline="0" dirty="0" smtClean="0"/>
                        <a:t>, Andrea)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ILC plenary;</a:t>
                      </a:r>
                    </a:p>
                    <a:p>
                      <a:pPr algn="ctr"/>
                      <a:r>
                        <a:rPr lang="en-US" sz="1200" dirty="0" smtClean="0"/>
                        <a:t>CLIC</a:t>
                      </a:r>
                      <a:r>
                        <a:rPr lang="en-US" sz="1200" baseline="0" dirty="0" smtClean="0"/>
                        <a:t> project meeting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LC Future directions (with LC school)</a:t>
                      </a:r>
                    </a:p>
                    <a:p>
                      <a:pPr algn="ctr"/>
                      <a:r>
                        <a:rPr lang="en-US" sz="1200" dirty="0" smtClean="0"/>
                        <a:t>Plasmas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dirty="0" smtClean="0"/>
                        <a:t>particles</a:t>
                      </a:r>
                      <a:r>
                        <a:rPr lang="en-US" sz="1200" smtClean="0"/>
                        <a:t>&amp; lasers)</a:t>
                      </a:r>
                      <a:r>
                        <a:rPr lang="en-US" sz="1200" dirty="0" smtClean="0"/>
                        <a:t>,</a:t>
                      </a:r>
                      <a:r>
                        <a:rPr lang="en-US" sz="1200" baseline="0" dirty="0" smtClean="0"/>
                        <a:t> LC requirements 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ILC plenary;</a:t>
                      </a:r>
                    </a:p>
                    <a:p>
                      <a:pPr algn="ctr"/>
                      <a:r>
                        <a:rPr lang="en-US" sz="1200" dirty="0" smtClean="0"/>
                        <a:t>CLIC</a:t>
                      </a:r>
                      <a:r>
                        <a:rPr lang="en-US" sz="1200" baseline="0" dirty="0" smtClean="0"/>
                        <a:t> project meeting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9116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847004" y="0"/>
            <a:ext cx="2753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LCWS15 Strawman - details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797938"/>
              </p:ext>
            </p:extLst>
          </p:nvPr>
        </p:nvGraphicFramePr>
        <p:xfrm>
          <a:off x="451039" y="522284"/>
          <a:ext cx="8308685" cy="584408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97911"/>
                <a:gridCol w="1308336"/>
                <a:gridCol w="1379662"/>
                <a:gridCol w="1777195"/>
                <a:gridCol w="1268713"/>
                <a:gridCol w="1376868"/>
              </a:tblGrid>
              <a:tr h="46421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 2/11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Tues 3/11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Wed 4/11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 5/11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     6/11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0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8.30 -&gt; 10.15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Opening Plenary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Joint WG’s parallel sessions:  BDS, MDI, Sources, CFS, beam-dynamics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Energy efficiency Joint plenary (Lebrun, Igor, 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Hayano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, ?)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Joint WG’s parallel sessions::  BDS, MDI, Sources, CFS, beam-dynamics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Wrap–up WG’s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+ ILC outlook and CLIC outlook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02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10.15 -&gt; 10.45</a:t>
                      </a:r>
                      <a:endParaRPr lang="en-US" sz="10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Break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603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10.45 -&gt; 12.30</a:t>
                      </a:r>
                      <a:endParaRPr lang="en-US" sz="10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Opening Plenary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Joint WG’s parallel sessions:  BDS, MDI, Sources, CFS, beam-dynamics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Nano-beams (ATF etc…) Joint plenary (</a:t>
                      </a:r>
                      <a:r>
                        <a:rPr lang="en-US" sz="1000" dirty="0" err="1" smtClean="0"/>
                        <a:t>Teranuma</a:t>
                      </a:r>
                      <a:r>
                        <a:rPr lang="en-US" sz="1000" dirty="0" smtClean="0"/>
                        <a:t>, Burrows, ?,</a:t>
                      </a:r>
                      <a:r>
                        <a:rPr lang="en-US" sz="1000" baseline="0" dirty="0" smtClean="0"/>
                        <a:t> ?)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Joint WG’s parallel sessions::  BDS, MDI, Sources, CFS, beam-dynamics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Wrap-up </a:t>
                      </a:r>
                    </a:p>
                    <a:p>
                      <a:pPr algn="ctr"/>
                      <a:r>
                        <a:rPr lang="en-US" sz="1000" dirty="0" err="1" smtClean="0"/>
                        <a:t>Phys</a:t>
                      </a:r>
                      <a:r>
                        <a:rPr lang="en-US" sz="1000" dirty="0" smtClean="0"/>
                        <a:t> and </a:t>
                      </a:r>
                      <a:r>
                        <a:rPr lang="en-US" sz="1000" dirty="0" err="1" smtClean="0"/>
                        <a:t>Det</a:t>
                      </a:r>
                      <a:endParaRPr lang="en-US" sz="10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02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12.30 -&gt; 13.30</a:t>
                      </a:r>
                      <a:endParaRPr lang="en-US" sz="10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Lunch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</a:tr>
              <a:tr h="42918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13.30 -&gt;</a:t>
                      </a:r>
                      <a:r>
                        <a:rPr lang="en-US" sz="1000" baseline="0" dirty="0" smtClean="0"/>
                        <a:t> 15.30</a:t>
                      </a:r>
                      <a:endParaRPr lang="en-US" sz="10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Opening Plenary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ILC plenary;</a:t>
                      </a:r>
                    </a:p>
                    <a:p>
                      <a:pPr algn="ctr"/>
                      <a:r>
                        <a:rPr lang="en-US" sz="1000" dirty="0" smtClean="0"/>
                        <a:t>CLIC</a:t>
                      </a:r>
                      <a:r>
                        <a:rPr lang="en-US" sz="1000" baseline="0" dirty="0" smtClean="0"/>
                        <a:t> project meeting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LC Future directions (with LC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school) – see next box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ILC plenary;</a:t>
                      </a:r>
                    </a:p>
                    <a:p>
                      <a:pPr algn="ctr"/>
                      <a:r>
                        <a:rPr lang="en-US" sz="1000" dirty="0" smtClean="0"/>
                        <a:t>CLIC</a:t>
                      </a:r>
                      <a:r>
                        <a:rPr lang="en-US" sz="1000" baseline="0" dirty="0" smtClean="0"/>
                        <a:t> project meeting</a:t>
                      </a:r>
                      <a:endParaRPr lang="en-US" sz="10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02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15.30 - &gt; 16.00</a:t>
                      </a:r>
                      <a:endParaRPr lang="en-US" sz="10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Break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</a:tr>
              <a:tr h="103863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16.00 -&gt; 18.00</a:t>
                      </a:r>
                      <a:endParaRPr lang="en-US" sz="10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Accelerator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plenary:</a:t>
                      </a:r>
                    </a:p>
                    <a:p>
                      <a:pPr algn="l"/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SCRF string test KEK (Hitoshi H, Mike asks him)</a:t>
                      </a:r>
                    </a:p>
                    <a:p>
                      <a:pPr algn="l"/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XFEL update (Mike asks someone from DESY)</a:t>
                      </a:r>
                    </a:p>
                    <a:p>
                      <a:pPr algn="l"/>
                      <a:r>
                        <a:rPr kumimoji="1"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Nanobeam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challenges (e.g. FACET, ATF, </a:t>
                      </a:r>
                      <a:r>
                        <a:rPr kumimoji="1"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stabilisation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(Steinar discussed with Daniel, maybe Andrea L can do it)</a:t>
                      </a:r>
                    </a:p>
                    <a:p>
                      <a:pPr algn="l"/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CLIC module results (Steinar</a:t>
                      </a:r>
                      <a:r>
                        <a:rPr kumimoji="1"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asks Steffen D)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ILC plenary;</a:t>
                      </a:r>
                    </a:p>
                    <a:p>
                      <a:pPr algn="ctr"/>
                      <a:r>
                        <a:rPr lang="en-US" sz="1000" dirty="0" smtClean="0"/>
                        <a:t>CLIC</a:t>
                      </a:r>
                      <a:r>
                        <a:rPr lang="en-US" sz="1000" baseline="0" dirty="0" smtClean="0"/>
                        <a:t> project meeting</a:t>
                      </a:r>
                      <a:endParaRPr lang="en-US" sz="1000" dirty="0" smtClean="0"/>
                    </a:p>
                    <a:p>
                      <a:pPr algn="ctr"/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LC Future directions (with LC school)</a:t>
                      </a:r>
                    </a:p>
                    <a:p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SCRF R&amp;D .... </a:t>
                      </a:r>
                      <a:r>
                        <a:rPr kumimoji="1"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Hasam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Padamsee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1"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Fermilab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), (Mike to contact)</a:t>
                      </a:r>
                    </a:p>
                    <a:p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NCRF R&amp;D .... Walter </a:t>
                      </a:r>
                      <a:r>
                        <a:rPr kumimoji="1"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Wuench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(Steinar to ask) </a:t>
                      </a:r>
                    </a:p>
                    <a:p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Plasma laser driven .... </a:t>
                      </a:r>
                      <a:r>
                        <a:rPr kumimoji="1"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Wim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Leeman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(Berkeley, Mike to contact) </a:t>
                      </a:r>
                    </a:p>
                    <a:p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Plasma particle driven … (Steinar sends a mail to AWAKE)</a:t>
                      </a:r>
                    </a:p>
                    <a:p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LC requirements (across RF technologies) .... Daniel S, Steinar asks (Daniel gives similar talk at Elba to plasma </a:t>
                      </a:r>
                      <a:r>
                        <a:rPr kumimoji="1"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comm.in</a:t>
                      </a:r>
                      <a:r>
                        <a:rPr kumimoji="1"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Sept)</a:t>
                      </a:r>
                    </a:p>
                    <a:p>
                      <a:r>
                        <a:rPr kumimoji="1" lang="fr-F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(35 + 10 min) x 5: 225 min, plus coffee = 4 </a:t>
                      </a:r>
                      <a:r>
                        <a:rPr kumimoji="1" lang="fr-FR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hours</a:t>
                      </a:r>
                      <a:r>
                        <a:rPr kumimoji="1" lang="fr-F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ok </a:t>
                      </a:r>
                    </a:p>
                    <a:p>
                      <a:r>
                        <a:rPr kumimoji="1" lang="fr-F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Room for one more talk if </a:t>
                      </a:r>
                      <a:r>
                        <a:rPr kumimoji="1" lang="fr-FR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needed</a:t>
                      </a:r>
                      <a:r>
                        <a:rPr kumimoji="1" lang="fr-F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ILC plenary;</a:t>
                      </a:r>
                    </a:p>
                    <a:p>
                      <a:pPr algn="ctr"/>
                      <a:r>
                        <a:rPr lang="en-US" sz="1000" dirty="0" smtClean="0"/>
                        <a:t>CLIC</a:t>
                      </a:r>
                      <a:r>
                        <a:rPr lang="en-US" sz="1000" baseline="0" dirty="0" smtClean="0"/>
                        <a:t> project meeting</a:t>
                      </a:r>
                      <a:endParaRPr lang="en-US" sz="1000" dirty="0" smtClean="0"/>
                    </a:p>
                    <a:p>
                      <a:pPr algn="ctr"/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422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847004" y="0"/>
            <a:ext cx="2380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ILC Plenaries Strawman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271984"/>
              </p:ext>
            </p:extLst>
          </p:nvPr>
        </p:nvGraphicFramePr>
        <p:xfrm>
          <a:off x="451038" y="522284"/>
          <a:ext cx="7822033" cy="611315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34156"/>
                <a:gridCol w="2032735"/>
                <a:gridCol w="2127393"/>
                <a:gridCol w="2027749"/>
              </a:tblGrid>
              <a:tr h="1035157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Tues 3/11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Wed 4/11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Thurs 5/11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0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13.30 -&gt;</a:t>
                      </a:r>
                      <a:r>
                        <a:rPr lang="en-US" sz="1400" baseline="0" dirty="0" smtClean="0"/>
                        <a:t> 15.30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ILC plenary;</a:t>
                      </a:r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ML Tunnel X-section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LC Future directions (with LC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school) (40 </a:t>
                      </a:r>
                      <a:r>
                        <a:rPr lang="en-US" sz="1400" dirty="0" err="1" smtClean="0"/>
                        <a:t>mins</a:t>
                      </a:r>
                      <a:r>
                        <a:rPr lang="en-US" sz="1400" dirty="0" smtClean="0"/>
                        <a:t> slot)</a:t>
                      </a:r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SRF – </a:t>
                      </a:r>
                      <a:r>
                        <a:rPr lang="en-US" sz="1400" dirty="0" err="1" smtClean="0"/>
                        <a:t>Hasan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Padamsee</a:t>
                      </a:r>
                      <a:r>
                        <a:rPr lang="en-US" sz="1400" dirty="0" smtClean="0"/>
                        <a:t> ?, </a:t>
                      </a:r>
                    </a:p>
                    <a:p>
                      <a:pPr algn="ctr"/>
                      <a:r>
                        <a:rPr lang="en-US" sz="1400" dirty="0" smtClean="0"/>
                        <a:t>NCRF – Walter </a:t>
                      </a:r>
                      <a:r>
                        <a:rPr lang="en-US" sz="1400" dirty="0" err="1" smtClean="0"/>
                        <a:t>Wuench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pPr algn="ctr"/>
                      <a:r>
                        <a:rPr lang="en-US" sz="1400" dirty="0" smtClean="0"/>
                        <a:t>Novel technologies for future LC’s - Herman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ILC plenary;</a:t>
                      </a:r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smtClean="0"/>
                        <a:t>?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9190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15.30 - &gt; 16.00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BREAK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BREAK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BREAK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</a:tr>
              <a:tr h="23160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16.00 -&gt; 18.00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ILC plenary;</a:t>
                      </a:r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Positrons</a:t>
                      </a:r>
                    </a:p>
                    <a:p>
                      <a:pPr algn="ctr"/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LC Future directions (with LC school) (40 min slot)</a:t>
                      </a:r>
                    </a:p>
                    <a:p>
                      <a:pPr algn="ctr"/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Plasmas (lasers) 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Wim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Leemans</a:t>
                      </a:r>
                      <a:r>
                        <a:rPr lang="en-US" sz="1400" baseline="0" dirty="0" smtClean="0"/>
                        <a:t> ?</a:t>
                      </a: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Plasmas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dirty="0" smtClean="0"/>
                        <a:t>particles)</a:t>
                      </a:r>
                      <a:r>
                        <a:rPr lang="en-US" sz="1400" baseline="0" dirty="0" smtClean="0"/>
                        <a:t> – AWAKE 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LC requirements – Daniel Schulte </a:t>
                      </a: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aseline="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ILC plenary;</a:t>
                      </a:r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Change Management Board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102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491404" y="558800"/>
            <a:ext cx="117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Conveners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4</a:t>
            </a:fld>
            <a:endParaRPr kumimoji="1" lang="ja-JP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646366"/>
              </p:ext>
            </p:extLst>
          </p:nvPr>
        </p:nvGraphicFramePr>
        <p:xfrm>
          <a:off x="1524000" y="1397000"/>
          <a:ext cx="6921499" cy="4820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254000"/>
                <a:gridCol w="1028700"/>
                <a:gridCol w="1104900"/>
                <a:gridCol w="1206500"/>
                <a:gridCol w="1968499"/>
              </a:tblGrid>
              <a:tr h="3800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083">
                <a:tc>
                  <a:txBody>
                    <a:bodyPr/>
                    <a:lstStyle/>
                    <a:p>
                      <a:r>
                        <a:rPr lang="en-US" dirty="0" smtClean="0"/>
                        <a:t>CFS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Vic 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Masanobu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6834">
                <a:tc>
                  <a:txBody>
                    <a:bodyPr/>
                    <a:lstStyle/>
                    <a:p>
                      <a:r>
                        <a:rPr lang="en-US" dirty="0" smtClean="0"/>
                        <a:t>Beam Dynamics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Nikolay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Kiyoshi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Andrea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083">
                <a:tc>
                  <a:txBody>
                    <a:bodyPr/>
                    <a:lstStyle/>
                    <a:p>
                      <a:r>
                        <a:rPr lang="en-US" dirty="0" smtClean="0"/>
                        <a:t>BDS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Rogelio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Toshiyuki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083">
                <a:tc>
                  <a:txBody>
                    <a:bodyPr/>
                    <a:lstStyle/>
                    <a:p>
                      <a:r>
                        <a:rPr lang="en-US" dirty="0" smtClean="0"/>
                        <a:t>MDI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Karsten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Tom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Lau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083">
                <a:tc>
                  <a:txBody>
                    <a:bodyPr/>
                    <a:lstStyle/>
                    <a:p>
                      <a:r>
                        <a:rPr lang="en-US" dirty="0" smtClean="0"/>
                        <a:t>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Steffen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Masao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Tsunehiko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</a:tr>
              <a:tr h="38008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083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Eff.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Philippe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Igor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Hitoshi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Takayuki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</a:tr>
              <a:tr h="38008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Nanobeams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Phil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Nobuhiro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Angeles</a:t>
                      </a:r>
                      <a:endParaRPr lang="en-US" dirty="0"/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08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0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08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02500" y="495300"/>
            <a:ext cx="1040031" cy="369332"/>
          </a:xfrm>
          <a:prstGeom prst="rect">
            <a:avLst/>
          </a:prstGeom>
          <a:solidFill>
            <a:srgbClr val="F8CBAD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accepted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586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755</TotalTime>
  <Words>662</Words>
  <Application>Microsoft Macintosh PowerPoint</Application>
  <PresentationFormat>On-screen Show (4:3)</PresentationFormat>
  <Paragraphs>162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テーマ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okaday</dc:creator>
  <cp:lastModifiedBy>Mike Harrison</cp:lastModifiedBy>
  <cp:revision>85</cp:revision>
  <cp:lastPrinted>2014-12-05T09:33:08Z</cp:lastPrinted>
  <dcterms:created xsi:type="dcterms:W3CDTF">2014-11-19T09:15:14Z</dcterms:created>
  <dcterms:modified xsi:type="dcterms:W3CDTF">2015-07-21T19:23:58Z</dcterms:modified>
</cp:coreProperties>
</file>