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257" r:id="rId2"/>
    <p:sldId id="259" r:id="rId3"/>
    <p:sldId id="258" r:id="rId4"/>
    <p:sldId id="260" r:id="rId5"/>
    <p:sldId id="261" r:id="rId6"/>
    <p:sldId id="303" r:id="rId7"/>
    <p:sldId id="266" r:id="rId8"/>
    <p:sldId id="267" r:id="rId9"/>
    <p:sldId id="268" r:id="rId10"/>
    <p:sldId id="304" r:id="rId11"/>
    <p:sldId id="273" r:id="rId12"/>
    <p:sldId id="274" r:id="rId13"/>
    <p:sldId id="295" r:id="rId14"/>
    <p:sldId id="298" r:id="rId15"/>
    <p:sldId id="296" r:id="rId16"/>
    <p:sldId id="275" r:id="rId17"/>
    <p:sldId id="276" r:id="rId18"/>
    <p:sldId id="277" r:id="rId19"/>
    <p:sldId id="278" r:id="rId20"/>
    <p:sldId id="282" r:id="rId21"/>
    <p:sldId id="281" r:id="rId22"/>
    <p:sldId id="283" r:id="rId23"/>
    <p:sldId id="301" r:id="rId24"/>
    <p:sldId id="279" r:id="rId25"/>
    <p:sldId id="280" r:id="rId26"/>
    <p:sldId id="284" r:id="rId27"/>
    <p:sldId id="306" r:id="rId28"/>
    <p:sldId id="285" r:id="rId29"/>
    <p:sldId id="289" r:id="rId30"/>
    <p:sldId id="288" r:id="rId31"/>
    <p:sldId id="290" r:id="rId32"/>
    <p:sldId id="302" r:id="rId33"/>
    <p:sldId id="286" r:id="rId34"/>
    <p:sldId id="287" r:id="rId35"/>
    <p:sldId id="291" r:id="rId36"/>
    <p:sldId id="308" r:id="rId37"/>
    <p:sldId id="292" r:id="rId38"/>
    <p:sldId id="293" r:id="rId39"/>
    <p:sldId id="305" r:id="rId40"/>
    <p:sldId id="294" r:id="rId41"/>
    <p:sldId id="310" r:id="rId42"/>
    <p:sldId id="300" r:id="rId43"/>
    <p:sldId id="299"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5" d="100"/>
          <a:sy n="125" d="100"/>
        </p:scale>
        <p:origin x="119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2C56AC-13F1-4F30-B1F0-229188CEA3C3}" type="datetimeFigureOut">
              <a:rPr lang="en-GB" smtClean="0"/>
              <a:t>30/07/2015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1BB55D-FADB-4848-9ED0-510D8A25E28A}" type="slidenum">
              <a:rPr lang="en-GB" smtClean="0"/>
              <a:t>‹#›</a:t>
            </a:fld>
            <a:endParaRPr lang="en-GB"/>
          </a:p>
        </p:txBody>
      </p:sp>
    </p:spTree>
    <p:extLst>
      <p:ext uri="{BB962C8B-B14F-4D97-AF65-F5344CB8AC3E}">
        <p14:creationId xmlns:p14="http://schemas.microsoft.com/office/powerpoint/2010/main" val="38927717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B96189D-9D9A-4787-A575-AC8255BE4E53}" type="slidenum">
              <a:rPr lang="en-GB" smtClean="0"/>
              <a:t>1</a:t>
            </a:fld>
            <a:endParaRPr lang="en-GB" dirty="0"/>
          </a:p>
        </p:txBody>
      </p:sp>
      <p:sp>
        <p:nvSpPr>
          <p:cNvPr id="5" name="Header Placeholder 4"/>
          <p:cNvSpPr>
            <a:spLocks noGrp="1"/>
          </p:cNvSpPr>
          <p:nvPr>
            <p:ph type="hdr" sz="quarter" idx="11"/>
          </p:nvPr>
        </p:nvSpPr>
        <p:spPr/>
        <p:txBody>
          <a:bodyPr/>
          <a:lstStyle/>
          <a:p>
            <a:r>
              <a:rPr lang="en-US" dirty="0" smtClean="0"/>
              <a:t>CLIC CTF3: Phase Feed Forward System</a:t>
            </a:r>
            <a:endParaRPr lang="en-GB" dirty="0"/>
          </a:p>
        </p:txBody>
      </p:sp>
    </p:spTree>
    <p:extLst>
      <p:ext uri="{BB962C8B-B14F-4D97-AF65-F5344CB8AC3E}">
        <p14:creationId xmlns:p14="http://schemas.microsoft.com/office/powerpoint/2010/main" val="3700811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81BB55D-FADB-4848-9ED0-510D8A25E28A}" type="slidenum">
              <a:rPr lang="en-GB" smtClean="0"/>
              <a:t>23</a:t>
            </a:fld>
            <a:endParaRPr lang="en-GB"/>
          </a:p>
        </p:txBody>
      </p:sp>
    </p:spTree>
    <p:extLst>
      <p:ext uri="{BB962C8B-B14F-4D97-AF65-F5344CB8AC3E}">
        <p14:creationId xmlns:p14="http://schemas.microsoft.com/office/powerpoint/2010/main" val="10293507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US" smtClean="0"/>
              <a:t>CLIC CTF3: Phase Feed Forward System</a:t>
            </a:r>
            <a:endParaRPr lang="en-GB"/>
          </a:p>
        </p:txBody>
      </p:sp>
      <p:sp>
        <p:nvSpPr>
          <p:cNvPr id="5" name="Slide Number Placeholder 4"/>
          <p:cNvSpPr>
            <a:spLocks noGrp="1"/>
          </p:cNvSpPr>
          <p:nvPr>
            <p:ph type="sldNum" sz="quarter" idx="11"/>
          </p:nvPr>
        </p:nvSpPr>
        <p:spPr/>
        <p:txBody>
          <a:bodyPr/>
          <a:lstStyle/>
          <a:p>
            <a:fld id="{7B96189D-9D9A-4787-A575-AC8255BE4E53}" type="slidenum">
              <a:rPr lang="en-GB" smtClean="0"/>
              <a:t>40</a:t>
            </a:fld>
            <a:endParaRPr lang="en-GB"/>
          </a:p>
        </p:txBody>
      </p:sp>
    </p:spTree>
    <p:extLst>
      <p:ext uri="{BB962C8B-B14F-4D97-AF65-F5344CB8AC3E}">
        <p14:creationId xmlns:p14="http://schemas.microsoft.com/office/powerpoint/2010/main" val="22834963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DBA8834B-0B83-457C-9987-6CCA1F5A7BB5}" type="datetime1">
              <a:rPr lang="en-GB" smtClean="0"/>
              <a:t>30/07/2015</a:t>
            </a:fld>
            <a:endParaRPr lang="en-GB"/>
          </a:p>
        </p:txBody>
      </p:sp>
      <p:sp>
        <p:nvSpPr>
          <p:cNvPr id="5" name="Footer Placeholder 4"/>
          <p:cNvSpPr>
            <a:spLocks noGrp="1"/>
          </p:cNvSpPr>
          <p:nvPr>
            <p:ph type="ftr" sz="quarter" idx="11"/>
          </p:nvPr>
        </p:nvSpPr>
        <p:spPr/>
        <p:txBody>
          <a:bodyPr/>
          <a:lstStyle/>
          <a:p>
            <a:r>
              <a:rPr lang="en-US" smtClean="0"/>
              <a:t>CLIC CTF3: Phase Feed Forward System. Murtaza Safdari</a:t>
            </a:r>
            <a:endParaRPr lang="en-GB"/>
          </a:p>
        </p:txBody>
      </p:sp>
      <p:sp>
        <p:nvSpPr>
          <p:cNvPr id="6" name="Slide Number Placeholder 5"/>
          <p:cNvSpPr>
            <a:spLocks noGrp="1"/>
          </p:cNvSpPr>
          <p:nvPr>
            <p:ph type="sldNum" sz="quarter" idx="12"/>
          </p:nvPr>
        </p:nvSpPr>
        <p:spPr/>
        <p:txBody>
          <a:bodyPr/>
          <a:lstStyle/>
          <a:p>
            <a:fld id="{808402B5-A9E2-4E3A-BA90-EE9531CF7B07}" type="slidenum">
              <a:rPr lang="en-GB" smtClean="0"/>
              <a:t>‹#›</a:t>
            </a:fld>
            <a:endParaRPr lang="en-GB"/>
          </a:p>
        </p:txBody>
      </p:sp>
    </p:spTree>
    <p:extLst>
      <p:ext uri="{BB962C8B-B14F-4D97-AF65-F5344CB8AC3E}">
        <p14:creationId xmlns:p14="http://schemas.microsoft.com/office/powerpoint/2010/main" val="32283123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F4090EC-1692-45C9-AF9E-B9520B98B14D}" type="datetime1">
              <a:rPr lang="en-GB" smtClean="0"/>
              <a:t>30/07/2015</a:t>
            </a:fld>
            <a:endParaRPr lang="en-GB"/>
          </a:p>
        </p:txBody>
      </p:sp>
      <p:sp>
        <p:nvSpPr>
          <p:cNvPr id="5" name="Footer Placeholder 4"/>
          <p:cNvSpPr>
            <a:spLocks noGrp="1"/>
          </p:cNvSpPr>
          <p:nvPr>
            <p:ph type="ftr" sz="quarter" idx="11"/>
          </p:nvPr>
        </p:nvSpPr>
        <p:spPr/>
        <p:txBody>
          <a:bodyPr/>
          <a:lstStyle/>
          <a:p>
            <a:r>
              <a:rPr lang="en-US" smtClean="0"/>
              <a:t>CLIC CTF3: Phase Feed Forward System. Murtaza Safdari</a:t>
            </a:r>
            <a:endParaRPr lang="en-GB"/>
          </a:p>
        </p:txBody>
      </p:sp>
      <p:sp>
        <p:nvSpPr>
          <p:cNvPr id="6" name="Slide Number Placeholder 5"/>
          <p:cNvSpPr>
            <a:spLocks noGrp="1"/>
          </p:cNvSpPr>
          <p:nvPr>
            <p:ph type="sldNum" sz="quarter" idx="12"/>
          </p:nvPr>
        </p:nvSpPr>
        <p:spPr/>
        <p:txBody>
          <a:bodyPr/>
          <a:lstStyle/>
          <a:p>
            <a:fld id="{808402B5-A9E2-4E3A-BA90-EE9531CF7B07}" type="slidenum">
              <a:rPr lang="en-GB" smtClean="0"/>
              <a:t>‹#›</a:t>
            </a:fld>
            <a:endParaRPr lang="en-GB"/>
          </a:p>
        </p:txBody>
      </p:sp>
    </p:spTree>
    <p:extLst>
      <p:ext uri="{BB962C8B-B14F-4D97-AF65-F5344CB8AC3E}">
        <p14:creationId xmlns:p14="http://schemas.microsoft.com/office/powerpoint/2010/main" val="40411157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391A1C4-6369-4A57-9A9F-CAFA69ED52F3}" type="datetime1">
              <a:rPr lang="en-GB" smtClean="0"/>
              <a:t>30/07/2015</a:t>
            </a:fld>
            <a:endParaRPr lang="en-GB"/>
          </a:p>
        </p:txBody>
      </p:sp>
      <p:sp>
        <p:nvSpPr>
          <p:cNvPr id="5" name="Footer Placeholder 4"/>
          <p:cNvSpPr>
            <a:spLocks noGrp="1"/>
          </p:cNvSpPr>
          <p:nvPr>
            <p:ph type="ftr" sz="quarter" idx="11"/>
          </p:nvPr>
        </p:nvSpPr>
        <p:spPr/>
        <p:txBody>
          <a:bodyPr/>
          <a:lstStyle/>
          <a:p>
            <a:r>
              <a:rPr lang="en-US" smtClean="0"/>
              <a:t>CLIC CTF3: Phase Feed Forward System. Murtaza Safdari</a:t>
            </a:r>
            <a:endParaRPr lang="en-GB"/>
          </a:p>
        </p:txBody>
      </p:sp>
      <p:sp>
        <p:nvSpPr>
          <p:cNvPr id="6" name="Slide Number Placeholder 5"/>
          <p:cNvSpPr>
            <a:spLocks noGrp="1"/>
          </p:cNvSpPr>
          <p:nvPr>
            <p:ph type="sldNum" sz="quarter" idx="12"/>
          </p:nvPr>
        </p:nvSpPr>
        <p:spPr/>
        <p:txBody>
          <a:bodyPr/>
          <a:lstStyle/>
          <a:p>
            <a:fld id="{808402B5-A9E2-4E3A-BA90-EE9531CF7B07}" type="slidenum">
              <a:rPr lang="en-GB" smtClean="0"/>
              <a:t>‹#›</a:t>
            </a:fld>
            <a:endParaRPr lang="en-GB"/>
          </a:p>
        </p:txBody>
      </p:sp>
    </p:spTree>
    <p:extLst>
      <p:ext uri="{BB962C8B-B14F-4D97-AF65-F5344CB8AC3E}">
        <p14:creationId xmlns:p14="http://schemas.microsoft.com/office/powerpoint/2010/main" val="28723218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B509388-2130-40B2-BD8E-330B87185D75}" type="datetime1">
              <a:rPr lang="en-GB" smtClean="0"/>
              <a:t>30/07/2015</a:t>
            </a:fld>
            <a:endParaRPr lang="en-GB"/>
          </a:p>
        </p:txBody>
      </p:sp>
      <p:sp>
        <p:nvSpPr>
          <p:cNvPr id="5" name="Footer Placeholder 4"/>
          <p:cNvSpPr>
            <a:spLocks noGrp="1"/>
          </p:cNvSpPr>
          <p:nvPr>
            <p:ph type="ftr" sz="quarter" idx="11"/>
          </p:nvPr>
        </p:nvSpPr>
        <p:spPr/>
        <p:txBody>
          <a:bodyPr/>
          <a:lstStyle/>
          <a:p>
            <a:r>
              <a:rPr lang="en-US" smtClean="0"/>
              <a:t>CLIC CTF3: Phase Feed Forward System. Murtaza Safdari</a:t>
            </a:r>
            <a:endParaRPr lang="en-GB"/>
          </a:p>
        </p:txBody>
      </p:sp>
      <p:sp>
        <p:nvSpPr>
          <p:cNvPr id="6" name="Slide Number Placeholder 5"/>
          <p:cNvSpPr>
            <a:spLocks noGrp="1"/>
          </p:cNvSpPr>
          <p:nvPr>
            <p:ph type="sldNum" sz="quarter" idx="12"/>
          </p:nvPr>
        </p:nvSpPr>
        <p:spPr/>
        <p:txBody>
          <a:bodyPr/>
          <a:lstStyle/>
          <a:p>
            <a:fld id="{808402B5-A9E2-4E3A-BA90-EE9531CF7B07}" type="slidenum">
              <a:rPr lang="en-GB" smtClean="0"/>
              <a:t>‹#›</a:t>
            </a:fld>
            <a:endParaRPr lang="en-GB"/>
          </a:p>
        </p:txBody>
      </p:sp>
    </p:spTree>
    <p:extLst>
      <p:ext uri="{BB962C8B-B14F-4D97-AF65-F5344CB8AC3E}">
        <p14:creationId xmlns:p14="http://schemas.microsoft.com/office/powerpoint/2010/main" val="3776618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81D6BDF-32FB-44F7-8C76-7C99794F142A}" type="datetime1">
              <a:rPr lang="en-GB" smtClean="0"/>
              <a:t>30/07/2015</a:t>
            </a:fld>
            <a:endParaRPr lang="en-GB"/>
          </a:p>
        </p:txBody>
      </p:sp>
      <p:sp>
        <p:nvSpPr>
          <p:cNvPr id="5" name="Footer Placeholder 4"/>
          <p:cNvSpPr>
            <a:spLocks noGrp="1"/>
          </p:cNvSpPr>
          <p:nvPr>
            <p:ph type="ftr" sz="quarter" idx="11"/>
          </p:nvPr>
        </p:nvSpPr>
        <p:spPr/>
        <p:txBody>
          <a:bodyPr/>
          <a:lstStyle/>
          <a:p>
            <a:r>
              <a:rPr lang="en-US" smtClean="0"/>
              <a:t>CLIC CTF3: Phase Feed Forward System. Murtaza Safdari</a:t>
            </a:r>
            <a:endParaRPr lang="en-GB"/>
          </a:p>
        </p:txBody>
      </p:sp>
      <p:sp>
        <p:nvSpPr>
          <p:cNvPr id="6" name="Slide Number Placeholder 5"/>
          <p:cNvSpPr>
            <a:spLocks noGrp="1"/>
          </p:cNvSpPr>
          <p:nvPr>
            <p:ph type="sldNum" sz="quarter" idx="12"/>
          </p:nvPr>
        </p:nvSpPr>
        <p:spPr/>
        <p:txBody>
          <a:bodyPr/>
          <a:lstStyle/>
          <a:p>
            <a:fld id="{808402B5-A9E2-4E3A-BA90-EE9531CF7B07}" type="slidenum">
              <a:rPr lang="en-GB" smtClean="0"/>
              <a:t>‹#›</a:t>
            </a:fld>
            <a:endParaRPr lang="en-GB"/>
          </a:p>
        </p:txBody>
      </p:sp>
    </p:spTree>
    <p:extLst>
      <p:ext uri="{BB962C8B-B14F-4D97-AF65-F5344CB8AC3E}">
        <p14:creationId xmlns:p14="http://schemas.microsoft.com/office/powerpoint/2010/main" val="33890726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7126681-4305-4FC7-BE14-7C2B621B4970}" type="datetime1">
              <a:rPr lang="en-GB" smtClean="0"/>
              <a:t>30/07/2015</a:t>
            </a:fld>
            <a:endParaRPr lang="en-GB"/>
          </a:p>
        </p:txBody>
      </p:sp>
      <p:sp>
        <p:nvSpPr>
          <p:cNvPr id="6" name="Footer Placeholder 5"/>
          <p:cNvSpPr>
            <a:spLocks noGrp="1"/>
          </p:cNvSpPr>
          <p:nvPr>
            <p:ph type="ftr" sz="quarter" idx="11"/>
          </p:nvPr>
        </p:nvSpPr>
        <p:spPr/>
        <p:txBody>
          <a:bodyPr/>
          <a:lstStyle/>
          <a:p>
            <a:r>
              <a:rPr lang="en-US" smtClean="0"/>
              <a:t>CLIC CTF3: Phase Feed Forward System. Murtaza Safdari</a:t>
            </a:r>
            <a:endParaRPr lang="en-GB"/>
          </a:p>
        </p:txBody>
      </p:sp>
      <p:sp>
        <p:nvSpPr>
          <p:cNvPr id="7" name="Slide Number Placeholder 6"/>
          <p:cNvSpPr>
            <a:spLocks noGrp="1"/>
          </p:cNvSpPr>
          <p:nvPr>
            <p:ph type="sldNum" sz="quarter" idx="12"/>
          </p:nvPr>
        </p:nvSpPr>
        <p:spPr/>
        <p:txBody>
          <a:bodyPr/>
          <a:lstStyle/>
          <a:p>
            <a:fld id="{808402B5-A9E2-4E3A-BA90-EE9531CF7B07}" type="slidenum">
              <a:rPr lang="en-GB" smtClean="0"/>
              <a:t>‹#›</a:t>
            </a:fld>
            <a:endParaRPr lang="en-GB"/>
          </a:p>
        </p:txBody>
      </p:sp>
    </p:spTree>
    <p:extLst>
      <p:ext uri="{BB962C8B-B14F-4D97-AF65-F5344CB8AC3E}">
        <p14:creationId xmlns:p14="http://schemas.microsoft.com/office/powerpoint/2010/main" val="16194517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FCA6536-7F05-4B22-B914-EF19050BFFB2}" type="datetime1">
              <a:rPr lang="en-GB" smtClean="0"/>
              <a:t>30/07/2015</a:t>
            </a:fld>
            <a:endParaRPr lang="en-GB"/>
          </a:p>
        </p:txBody>
      </p:sp>
      <p:sp>
        <p:nvSpPr>
          <p:cNvPr id="8" name="Footer Placeholder 7"/>
          <p:cNvSpPr>
            <a:spLocks noGrp="1"/>
          </p:cNvSpPr>
          <p:nvPr>
            <p:ph type="ftr" sz="quarter" idx="11"/>
          </p:nvPr>
        </p:nvSpPr>
        <p:spPr/>
        <p:txBody>
          <a:bodyPr/>
          <a:lstStyle/>
          <a:p>
            <a:r>
              <a:rPr lang="en-US" smtClean="0"/>
              <a:t>CLIC CTF3: Phase Feed Forward System. Murtaza Safdari</a:t>
            </a:r>
            <a:endParaRPr lang="en-GB"/>
          </a:p>
        </p:txBody>
      </p:sp>
      <p:sp>
        <p:nvSpPr>
          <p:cNvPr id="9" name="Slide Number Placeholder 8"/>
          <p:cNvSpPr>
            <a:spLocks noGrp="1"/>
          </p:cNvSpPr>
          <p:nvPr>
            <p:ph type="sldNum" sz="quarter" idx="12"/>
          </p:nvPr>
        </p:nvSpPr>
        <p:spPr/>
        <p:txBody>
          <a:bodyPr/>
          <a:lstStyle/>
          <a:p>
            <a:fld id="{808402B5-A9E2-4E3A-BA90-EE9531CF7B07}" type="slidenum">
              <a:rPr lang="en-GB" smtClean="0"/>
              <a:t>‹#›</a:t>
            </a:fld>
            <a:endParaRPr lang="en-GB"/>
          </a:p>
        </p:txBody>
      </p:sp>
    </p:spTree>
    <p:extLst>
      <p:ext uri="{BB962C8B-B14F-4D97-AF65-F5344CB8AC3E}">
        <p14:creationId xmlns:p14="http://schemas.microsoft.com/office/powerpoint/2010/main" val="8660018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7BAEBEC-3BE5-4474-955B-B2FAF4AE14DA}" type="datetime1">
              <a:rPr lang="en-GB" smtClean="0"/>
              <a:t>30/07/2015</a:t>
            </a:fld>
            <a:endParaRPr lang="en-GB"/>
          </a:p>
        </p:txBody>
      </p:sp>
      <p:sp>
        <p:nvSpPr>
          <p:cNvPr id="4" name="Footer Placeholder 3"/>
          <p:cNvSpPr>
            <a:spLocks noGrp="1"/>
          </p:cNvSpPr>
          <p:nvPr>
            <p:ph type="ftr" sz="quarter" idx="11"/>
          </p:nvPr>
        </p:nvSpPr>
        <p:spPr/>
        <p:txBody>
          <a:bodyPr/>
          <a:lstStyle/>
          <a:p>
            <a:r>
              <a:rPr lang="en-US" smtClean="0"/>
              <a:t>CLIC CTF3: Phase Feed Forward System. Murtaza Safdari</a:t>
            </a:r>
            <a:endParaRPr lang="en-GB"/>
          </a:p>
        </p:txBody>
      </p:sp>
      <p:sp>
        <p:nvSpPr>
          <p:cNvPr id="5" name="Slide Number Placeholder 4"/>
          <p:cNvSpPr>
            <a:spLocks noGrp="1"/>
          </p:cNvSpPr>
          <p:nvPr>
            <p:ph type="sldNum" sz="quarter" idx="12"/>
          </p:nvPr>
        </p:nvSpPr>
        <p:spPr/>
        <p:txBody>
          <a:bodyPr/>
          <a:lstStyle/>
          <a:p>
            <a:fld id="{808402B5-A9E2-4E3A-BA90-EE9531CF7B07}" type="slidenum">
              <a:rPr lang="en-GB" smtClean="0"/>
              <a:t>‹#›</a:t>
            </a:fld>
            <a:endParaRPr lang="en-GB"/>
          </a:p>
        </p:txBody>
      </p:sp>
    </p:spTree>
    <p:extLst>
      <p:ext uri="{BB962C8B-B14F-4D97-AF65-F5344CB8AC3E}">
        <p14:creationId xmlns:p14="http://schemas.microsoft.com/office/powerpoint/2010/main" val="36549160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D221A0-EABA-4541-A086-9462037E5EEA}" type="datetime1">
              <a:rPr lang="en-GB" smtClean="0"/>
              <a:t>30/07/2015</a:t>
            </a:fld>
            <a:endParaRPr lang="en-GB"/>
          </a:p>
        </p:txBody>
      </p:sp>
      <p:sp>
        <p:nvSpPr>
          <p:cNvPr id="3" name="Footer Placeholder 2"/>
          <p:cNvSpPr>
            <a:spLocks noGrp="1"/>
          </p:cNvSpPr>
          <p:nvPr>
            <p:ph type="ftr" sz="quarter" idx="11"/>
          </p:nvPr>
        </p:nvSpPr>
        <p:spPr/>
        <p:txBody>
          <a:bodyPr/>
          <a:lstStyle/>
          <a:p>
            <a:r>
              <a:rPr lang="en-US" smtClean="0"/>
              <a:t>CLIC CTF3: Phase Feed Forward System. Murtaza Safdari</a:t>
            </a:r>
            <a:endParaRPr lang="en-GB"/>
          </a:p>
        </p:txBody>
      </p:sp>
      <p:sp>
        <p:nvSpPr>
          <p:cNvPr id="4" name="Slide Number Placeholder 3"/>
          <p:cNvSpPr>
            <a:spLocks noGrp="1"/>
          </p:cNvSpPr>
          <p:nvPr>
            <p:ph type="sldNum" sz="quarter" idx="12"/>
          </p:nvPr>
        </p:nvSpPr>
        <p:spPr/>
        <p:txBody>
          <a:bodyPr/>
          <a:lstStyle/>
          <a:p>
            <a:fld id="{808402B5-A9E2-4E3A-BA90-EE9531CF7B07}" type="slidenum">
              <a:rPr lang="en-GB" smtClean="0"/>
              <a:t>‹#›</a:t>
            </a:fld>
            <a:endParaRPr lang="en-GB"/>
          </a:p>
        </p:txBody>
      </p:sp>
    </p:spTree>
    <p:extLst>
      <p:ext uri="{BB962C8B-B14F-4D97-AF65-F5344CB8AC3E}">
        <p14:creationId xmlns:p14="http://schemas.microsoft.com/office/powerpoint/2010/main" val="11422971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ADC5A2-EFFE-4C83-AAA4-A8F24DD15B99}" type="datetime1">
              <a:rPr lang="en-GB" smtClean="0"/>
              <a:t>30/07/2015</a:t>
            </a:fld>
            <a:endParaRPr lang="en-GB"/>
          </a:p>
        </p:txBody>
      </p:sp>
      <p:sp>
        <p:nvSpPr>
          <p:cNvPr id="6" name="Footer Placeholder 5"/>
          <p:cNvSpPr>
            <a:spLocks noGrp="1"/>
          </p:cNvSpPr>
          <p:nvPr>
            <p:ph type="ftr" sz="quarter" idx="11"/>
          </p:nvPr>
        </p:nvSpPr>
        <p:spPr/>
        <p:txBody>
          <a:bodyPr/>
          <a:lstStyle/>
          <a:p>
            <a:r>
              <a:rPr lang="en-US" smtClean="0"/>
              <a:t>CLIC CTF3: Phase Feed Forward System. Murtaza Safdari</a:t>
            </a:r>
            <a:endParaRPr lang="en-GB"/>
          </a:p>
        </p:txBody>
      </p:sp>
      <p:sp>
        <p:nvSpPr>
          <p:cNvPr id="7" name="Slide Number Placeholder 6"/>
          <p:cNvSpPr>
            <a:spLocks noGrp="1"/>
          </p:cNvSpPr>
          <p:nvPr>
            <p:ph type="sldNum" sz="quarter" idx="12"/>
          </p:nvPr>
        </p:nvSpPr>
        <p:spPr/>
        <p:txBody>
          <a:bodyPr/>
          <a:lstStyle/>
          <a:p>
            <a:fld id="{808402B5-A9E2-4E3A-BA90-EE9531CF7B07}" type="slidenum">
              <a:rPr lang="en-GB" smtClean="0"/>
              <a:t>‹#›</a:t>
            </a:fld>
            <a:endParaRPr lang="en-GB"/>
          </a:p>
        </p:txBody>
      </p:sp>
    </p:spTree>
    <p:extLst>
      <p:ext uri="{BB962C8B-B14F-4D97-AF65-F5344CB8AC3E}">
        <p14:creationId xmlns:p14="http://schemas.microsoft.com/office/powerpoint/2010/main" val="30876876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5BADBB-B13B-4B18-BE62-9AE1FF7E506A}" type="datetime1">
              <a:rPr lang="en-GB" smtClean="0"/>
              <a:t>30/07/2015</a:t>
            </a:fld>
            <a:endParaRPr lang="en-GB"/>
          </a:p>
        </p:txBody>
      </p:sp>
      <p:sp>
        <p:nvSpPr>
          <p:cNvPr id="6" name="Footer Placeholder 5"/>
          <p:cNvSpPr>
            <a:spLocks noGrp="1"/>
          </p:cNvSpPr>
          <p:nvPr>
            <p:ph type="ftr" sz="quarter" idx="11"/>
          </p:nvPr>
        </p:nvSpPr>
        <p:spPr/>
        <p:txBody>
          <a:bodyPr/>
          <a:lstStyle/>
          <a:p>
            <a:r>
              <a:rPr lang="en-US" smtClean="0"/>
              <a:t>CLIC CTF3: Phase Feed Forward System. Murtaza Safdari</a:t>
            </a:r>
            <a:endParaRPr lang="en-GB"/>
          </a:p>
        </p:txBody>
      </p:sp>
      <p:sp>
        <p:nvSpPr>
          <p:cNvPr id="7" name="Slide Number Placeholder 6"/>
          <p:cNvSpPr>
            <a:spLocks noGrp="1"/>
          </p:cNvSpPr>
          <p:nvPr>
            <p:ph type="sldNum" sz="quarter" idx="12"/>
          </p:nvPr>
        </p:nvSpPr>
        <p:spPr/>
        <p:txBody>
          <a:bodyPr/>
          <a:lstStyle/>
          <a:p>
            <a:fld id="{808402B5-A9E2-4E3A-BA90-EE9531CF7B07}" type="slidenum">
              <a:rPr lang="en-GB" smtClean="0"/>
              <a:t>‹#›</a:t>
            </a:fld>
            <a:endParaRPr lang="en-GB"/>
          </a:p>
        </p:txBody>
      </p:sp>
    </p:spTree>
    <p:extLst>
      <p:ext uri="{BB962C8B-B14F-4D97-AF65-F5344CB8AC3E}">
        <p14:creationId xmlns:p14="http://schemas.microsoft.com/office/powerpoint/2010/main" val="30825155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7B0E4F-F782-4A6E-9AAC-0902296E8774}" type="datetime1">
              <a:rPr lang="en-GB" smtClean="0"/>
              <a:t>30/07/2015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CLIC CTF3: Phase Feed Forward System. Murtaza Safdari</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8402B5-A9E2-4E3A-BA90-EE9531CF7B07}" type="slidenum">
              <a:rPr lang="en-GB" smtClean="0"/>
              <a:t>‹#›</a:t>
            </a:fld>
            <a:endParaRPr lang="en-GB"/>
          </a:p>
        </p:txBody>
      </p:sp>
    </p:spTree>
    <p:extLst>
      <p:ext uri="{BB962C8B-B14F-4D97-AF65-F5344CB8AC3E}">
        <p14:creationId xmlns:p14="http://schemas.microsoft.com/office/powerpoint/2010/main" val="40770882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3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CLIC CTF3: Phase Feed Forward</a:t>
            </a:r>
            <a:endParaRPr lang="en-GB" dirty="0"/>
          </a:p>
        </p:txBody>
      </p:sp>
      <p:sp>
        <p:nvSpPr>
          <p:cNvPr id="3" name="Subtitle 2"/>
          <p:cNvSpPr>
            <a:spLocks noGrp="1"/>
          </p:cNvSpPr>
          <p:nvPr>
            <p:ph type="subTitle" idx="1"/>
          </p:nvPr>
        </p:nvSpPr>
        <p:spPr/>
        <p:txBody>
          <a:bodyPr>
            <a:normAutofit fontScale="92500"/>
          </a:bodyPr>
          <a:lstStyle/>
          <a:p>
            <a:r>
              <a:rPr lang="en-US" dirty="0" smtClean="0"/>
              <a:t>Comparing the effect of the phase feed forward system on beam phase stability with various theoretical predictions.</a:t>
            </a:r>
            <a:endParaRPr lang="en-GB" dirty="0"/>
          </a:p>
        </p:txBody>
      </p:sp>
      <p:sp>
        <p:nvSpPr>
          <p:cNvPr id="4" name="Footer Placeholder 3"/>
          <p:cNvSpPr>
            <a:spLocks noGrp="1"/>
          </p:cNvSpPr>
          <p:nvPr>
            <p:ph type="ftr" sz="quarter" idx="11"/>
          </p:nvPr>
        </p:nvSpPr>
        <p:spPr/>
        <p:txBody>
          <a:bodyPr/>
          <a:lstStyle/>
          <a:p>
            <a:r>
              <a:rPr lang="en-US" smtClean="0"/>
              <a:t>CLIC CTF3: Phase Feed Forward System. Murtaza Safdari</a:t>
            </a:r>
            <a:endParaRPr lang="en-GB" dirty="0"/>
          </a:p>
        </p:txBody>
      </p:sp>
      <p:sp>
        <p:nvSpPr>
          <p:cNvPr id="5" name="Slide Number Placeholder 4"/>
          <p:cNvSpPr>
            <a:spLocks noGrp="1"/>
          </p:cNvSpPr>
          <p:nvPr>
            <p:ph type="sldNum" sz="quarter" idx="12"/>
          </p:nvPr>
        </p:nvSpPr>
        <p:spPr/>
        <p:txBody>
          <a:bodyPr/>
          <a:lstStyle/>
          <a:p>
            <a:fld id="{A9B24C06-67D5-4EC9-9AA4-E2BDB84D8095}" type="slidenum">
              <a:rPr lang="en-GB" smtClean="0"/>
              <a:t>1</a:t>
            </a:fld>
            <a:endParaRPr lang="en-GB"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30624" y="349652"/>
            <a:ext cx="2060976" cy="609756"/>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 y="318461"/>
            <a:ext cx="3124200" cy="672139"/>
          </a:xfrm>
          <a:prstGeom prst="rect">
            <a:avLst/>
          </a:prstGeom>
        </p:spPr>
      </p:pic>
    </p:spTree>
    <p:extLst>
      <p:ext uri="{BB962C8B-B14F-4D97-AF65-F5344CB8AC3E}">
        <p14:creationId xmlns:p14="http://schemas.microsoft.com/office/powerpoint/2010/main" val="41497422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R56 0.2, Variable Gains</a:t>
            </a:r>
            <a:endParaRPr lang="en-GB" dirty="0"/>
          </a:p>
        </p:txBody>
      </p:sp>
      <p:sp>
        <p:nvSpPr>
          <p:cNvPr id="4" name="Footer Placeholder 3"/>
          <p:cNvSpPr>
            <a:spLocks noGrp="1"/>
          </p:cNvSpPr>
          <p:nvPr>
            <p:ph type="ftr" sz="quarter" idx="11"/>
          </p:nvPr>
        </p:nvSpPr>
        <p:spPr/>
        <p:txBody>
          <a:bodyPr/>
          <a:lstStyle/>
          <a:p>
            <a:r>
              <a:rPr lang="en-US" smtClean="0"/>
              <a:t>CLIC CTF3: Phase Feed Forward System. Murtaza Safdari</a:t>
            </a:r>
            <a:endParaRPr lang="en-GB"/>
          </a:p>
        </p:txBody>
      </p:sp>
      <p:sp>
        <p:nvSpPr>
          <p:cNvPr id="5" name="Slide Number Placeholder 4"/>
          <p:cNvSpPr>
            <a:spLocks noGrp="1"/>
          </p:cNvSpPr>
          <p:nvPr>
            <p:ph type="sldNum" sz="quarter" idx="12"/>
          </p:nvPr>
        </p:nvSpPr>
        <p:spPr/>
        <p:txBody>
          <a:bodyPr/>
          <a:lstStyle/>
          <a:p>
            <a:fld id="{808402B5-A9E2-4E3A-BA90-EE9531CF7B07}" type="slidenum">
              <a:rPr lang="en-GB" smtClean="0"/>
              <a:t>10</a:t>
            </a:fld>
            <a:endParaRPr lang="en-GB"/>
          </a:p>
        </p:txBody>
      </p:sp>
      <p:pic>
        <p:nvPicPr>
          <p:cNvPr id="6"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572000" y="1447800"/>
            <a:ext cx="3251200" cy="2438400"/>
          </a:xfrm>
        </p:spPr>
      </p:pic>
      <p:pic>
        <p:nvPicPr>
          <p:cNvPr id="7" name="Content Placeholder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20800" y="1447800"/>
            <a:ext cx="3251200" cy="2438400"/>
          </a:xfrm>
          <a:prstGeom prst="rect">
            <a:avLst/>
          </a:prstGeom>
        </p:spPr>
      </p:pic>
      <p:pic>
        <p:nvPicPr>
          <p:cNvPr id="8" name="Content Placeholder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3886200"/>
            <a:ext cx="3251200" cy="2438400"/>
          </a:xfrm>
          <a:prstGeom prst="rect">
            <a:avLst/>
          </a:prstGeom>
        </p:spPr>
      </p:pic>
      <p:pic>
        <p:nvPicPr>
          <p:cNvPr id="9" name="Content Placeholder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20800" y="3886200"/>
            <a:ext cx="3251200" cy="2438400"/>
          </a:xfrm>
          <a:prstGeom prst="rect">
            <a:avLst/>
          </a:prstGeom>
        </p:spPr>
      </p:pic>
    </p:spTree>
    <p:extLst>
      <p:ext uri="{BB962C8B-B14F-4D97-AF65-F5344CB8AC3E}">
        <p14:creationId xmlns:p14="http://schemas.microsoft.com/office/powerpoint/2010/main" val="8731407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Point by Point VS Global Gain</a:t>
            </a:r>
            <a:endParaRPr lang="en-GB" dirty="0"/>
          </a:p>
        </p:txBody>
      </p:sp>
      <p:sp>
        <p:nvSpPr>
          <p:cNvPr id="3" name="Content Placeholder 2"/>
          <p:cNvSpPr>
            <a:spLocks noGrp="1"/>
          </p:cNvSpPr>
          <p:nvPr>
            <p:ph idx="1"/>
          </p:nvPr>
        </p:nvSpPr>
        <p:spPr>
          <a:xfrm>
            <a:off x="457200" y="1371600"/>
            <a:ext cx="8229600" cy="5105400"/>
          </a:xfrm>
        </p:spPr>
        <p:txBody>
          <a:bodyPr>
            <a:normAutofit/>
          </a:bodyPr>
          <a:lstStyle/>
          <a:p>
            <a:r>
              <a:rPr lang="en-US" sz="2000" dirty="0" smtClean="0"/>
              <a:t>Having studied the theoretical corrections involving both, point by point optimal theoretical corrections and global theoretically best corrections, we can now compare the impact of the two processes on the downstream phases.</a:t>
            </a:r>
          </a:p>
          <a:p>
            <a:endParaRPr lang="en-US" dirty="0" smtClean="0"/>
          </a:p>
          <a:p>
            <a:endParaRPr lang="en-US" dirty="0"/>
          </a:p>
          <a:p>
            <a:endParaRPr lang="en-US" dirty="0" smtClean="0"/>
          </a:p>
          <a:p>
            <a:endParaRPr lang="en-US" dirty="0"/>
          </a:p>
          <a:p>
            <a:endParaRPr lang="en-US" dirty="0" smtClean="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smtClean="0"/>
          </a:p>
          <a:p>
            <a:endParaRPr lang="en-US" dirty="0"/>
          </a:p>
          <a:p>
            <a:endParaRPr lang="en-US" dirty="0" smtClean="0"/>
          </a:p>
        </p:txBody>
      </p:sp>
      <p:sp>
        <p:nvSpPr>
          <p:cNvPr id="4" name="Footer Placeholder 3"/>
          <p:cNvSpPr>
            <a:spLocks noGrp="1"/>
          </p:cNvSpPr>
          <p:nvPr>
            <p:ph type="ftr" sz="quarter" idx="11"/>
          </p:nvPr>
        </p:nvSpPr>
        <p:spPr/>
        <p:txBody>
          <a:bodyPr/>
          <a:lstStyle/>
          <a:p>
            <a:r>
              <a:rPr lang="en-US" smtClean="0"/>
              <a:t>CLIC CTF3: Phase Feed Forward System. Murtaza Safdari</a:t>
            </a:r>
            <a:endParaRPr lang="en-GB" dirty="0"/>
          </a:p>
        </p:txBody>
      </p:sp>
      <p:sp>
        <p:nvSpPr>
          <p:cNvPr id="5" name="Slide Number Placeholder 4"/>
          <p:cNvSpPr>
            <a:spLocks noGrp="1"/>
          </p:cNvSpPr>
          <p:nvPr>
            <p:ph type="sldNum" sz="quarter" idx="12"/>
          </p:nvPr>
        </p:nvSpPr>
        <p:spPr/>
        <p:txBody>
          <a:bodyPr/>
          <a:lstStyle/>
          <a:p>
            <a:fld id="{A9B24C06-67D5-4EC9-9AA4-E2BDB84D8095}" type="slidenum">
              <a:rPr lang="en-GB" smtClean="0"/>
              <a:t>11</a:t>
            </a:fld>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2430744605"/>
              </p:ext>
            </p:extLst>
          </p:nvPr>
        </p:nvGraphicFramePr>
        <p:xfrm>
          <a:off x="1295400" y="2895600"/>
          <a:ext cx="6443980" cy="2225040"/>
        </p:xfrm>
        <a:graphic>
          <a:graphicData uri="http://schemas.openxmlformats.org/drawingml/2006/table">
            <a:tbl>
              <a:tblPr firstRow="1" bandRow="1">
                <a:tableStyleId>{5C22544A-7EE6-4342-B048-85BDC9FD1C3A}</a:tableStyleId>
              </a:tblPr>
              <a:tblGrid>
                <a:gridCol w="990600"/>
                <a:gridCol w="2099112"/>
                <a:gridCol w="1809412"/>
                <a:gridCol w="1544856"/>
              </a:tblGrid>
              <a:tr h="370840">
                <a:tc>
                  <a:txBody>
                    <a:bodyPr/>
                    <a:lstStyle/>
                    <a:p>
                      <a:pPr algn="l"/>
                      <a:r>
                        <a:rPr lang="en-US" dirty="0" smtClean="0"/>
                        <a:t>File</a:t>
                      </a:r>
                      <a:endParaRPr lang="en-GB" dirty="0"/>
                    </a:p>
                  </a:txBody>
                  <a:tcPr/>
                </a:tc>
                <a:tc>
                  <a:txBody>
                    <a:bodyPr/>
                    <a:lstStyle/>
                    <a:p>
                      <a:pPr algn="l"/>
                      <a:endParaRPr lang="en-GB" dirty="0"/>
                    </a:p>
                  </a:txBody>
                  <a:tcPr/>
                </a:tc>
                <a:tc>
                  <a:txBody>
                    <a:bodyPr/>
                    <a:lstStyle/>
                    <a:p>
                      <a:pPr algn="l"/>
                      <a:r>
                        <a:rPr lang="en-US" dirty="0" smtClean="0"/>
                        <a:t>Point By Point </a:t>
                      </a:r>
                      <a:endParaRPr lang="en-GB" dirty="0"/>
                    </a:p>
                  </a:txBody>
                  <a:tcPr/>
                </a:tc>
                <a:tc>
                  <a:txBody>
                    <a:bodyPr/>
                    <a:lstStyle/>
                    <a:p>
                      <a:pPr algn="l"/>
                      <a:r>
                        <a:rPr lang="en-US" dirty="0" smtClean="0"/>
                        <a:t>Global</a:t>
                      </a:r>
                      <a:endParaRPr lang="en-GB" dirty="0"/>
                    </a:p>
                  </a:txBody>
                  <a:tcPr/>
                </a:tc>
              </a:tr>
              <a:tr h="370840">
                <a:tc>
                  <a:txBody>
                    <a:bodyPr/>
                    <a:lstStyle/>
                    <a:p>
                      <a:pPr algn="l"/>
                      <a:r>
                        <a:rPr lang="en-US" dirty="0" smtClean="0"/>
                        <a:t>R56 0.0</a:t>
                      </a:r>
                    </a:p>
                  </a:txBody>
                  <a:tcPr/>
                </a:tc>
                <a:tc>
                  <a:txBody>
                    <a:bodyPr/>
                    <a:lstStyle/>
                    <a:p>
                      <a:pPr algn="l"/>
                      <a:r>
                        <a:rPr lang="en-US" dirty="0" smtClean="0"/>
                        <a:t>Downstream Jitter</a:t>
                      </a:r>
                    </a:p>
                  </a:txBody>
                  <a:tcPr/>
                </a:tc>
                <a:tc>
                  <a:txBody>
                    <a:bodyPr/>
                    <a:lstStyle/>
                    <a:p>
                      <a:pPr algn="l"/>
                      <a:r>
                        <a:rPr lang="en-GB" dirty="0" smtClean="0"/>
                        <a:t>2.8830</a:t>
                      </a:r>
                      <a:endParaRPr lang="en-GB" dirty="0"/>
                    </a:p>
                  </a:txBody>
                  <a:tcPr/>
                </a:tc>
                <a:tc>
                  <a:txBody>
                    <a:bodyPr/>
                    <a:lstStyle/>
                    <a:p>
                      <a:pPr algn="l"/>
                      <a:r>
                        <a:rPr lang="en-GB" dirty="0" smtClean="0"/>
                        <a:t>2.8958</a:t>
                      </a:r>
                      <a:endParaRPr lang="en-GB" dirty="0"/>
                    </a:p>
                  </a:txBody>
                  <a:tcPr/>
                </a:tc>
              </a:tr>
              <a:tr h="370840">
                <a:tc>
                  <a:txBody>
                    <a:bodyPr/>
                    <a:lstStyle/>
                    <a:p>
                      <a:pPr algn="l"/>
                      <a:r>
                        <a:rPr lang="en-US" dirty="0" smtClean="0"/>
                        <a:t>R56 0.1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Downstream Jitter</a:t>
                      </a:r>
                    </a:p>
                  </a:txBody>
                  <a:tcPr/>
                </a:tc>
                <a:tc>
                  <a:txBody>
                    <a:bodyPr/>
                    <a:lstStyle/>
                    <a:p>
                      <a:pPr algn="l"/>
                      <a:r>
                        <a:rPr lang="en-GB" dirty="0" smtClean="0"/>
                        <a:t>2.0791</a:t>
                      </a:r>
                      <a:endParaRPr lang="en-GB" dirty="0"/>
                    </a:p>
                  </a:txBody>
                  <a:tcPr/>
                </a:tc>
                <a:tc>
                  <a:txBody>
                    <a:bodyPr/>
                    <a:lstStyle/>
                    <a:p>
                      <a:pPr algn="l"/>
                      <a:r>
                        <a:rPr lang="en-GB" dirty="0" smtClean="0"/>
                        <a:t>2.0938</a:t>
                      </a:r>
                      <a:endParaRPr lang="en-GB" dirty="0"/>
                    </a:p>
                  </a:txBody>
                  <a:tcPr/>
                </a:tc>
              </a:tr>
              <a:tr h="370840">
                <a:tc>
                  <a:txBody>
                    <a:bodyPr/>
                    <a:lstStyle/>
                    <a:p>
                      <a:pPr algn="l"/>
                      <a:r>
                        <a:rPr lang="en-US" dirty="0" smtClean="0"/>
                        <a:t>R56 .15</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Downstream Jitter</a:t>
                      </a:r>
                    </a:p>
                  </a:txBody>
                  <a:tcPr/>
                </a:tc>
                <a:tc>
                  <a:txBody>
                    <a:bodyPr/>
                    <a:lstStyle/>
                    <a:p>
                      <a:pPr algn="l"/>
                      <a:r>
                        <a:rPr lang="en-GB" dirty="0" smtClean="0"/>
                        <a:t>0.7283</a:t>
                      </a:r>
                      <a:endParaRPr lang="en-GB" dirty="0"/>
                    </a:p>
                  </a:txBody>
                  <a:tcPr/>
                </a:tc>
                <a:tc>
                  <a:txBody>
                    <a:bodyPr/>
                    <a:lstStyle/>
                    <a:p>
                      <a:pPr algn="l"/>
                      <a:r>
                        <a:rPr lang="en-GB" dirty="0" smtClean="0"/>
                        <a:t>0.7559</a:t>
                      </a:r>
                      <a:endParaRPr lang="en-GB" dirty="0"/>
                    </a:p>
                  </a:txBody>
                  <a:tcPr/>
                </a:tc>
              </a:tr>
              <a:tr h="370840">
                <a:tc>
                  <a:txBody>
                    <a:bodyPr/>
                    <a:lstStyle/>
                    <a:p>
                      <a:pPr algn="l"/>
                      <a:r>
                        <a:rPr lang="en-US" dirty="0" smtClean="0"/>
                        <a:t>R56 0.2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Downstream Jitter</a:t>
                      </a:r>
                    </a:p>
                  </a:txBody>
                  <a:tcPr/>
                </a:tc>
                <a:tc>
                  <a:txBody>
                    <a:bodyPr/>
                    <a:lstStyle/>
                    <a:p>
                      <a:pPr algn="l"/>
                      <a:r>
                        <a:rPr lang="en-GB" dirty="0" smtClean="0"/>
                        <a:t>0.9458</a:t>
                      </a:r>
                      <a:endParaRPr lang="en-GB" dirty="0"/>
                    </a:p>
                  </a:txBody>
                  <a:tcPr/>
                </a:tc>
                <a:tc>
                  <a:txBody>
                    <a:bodyPr/>
                    <a:lstStyle/>
                    <a:p>
                      <a:pPr algn="l"/>
                      <a:r>
                        <a:rPr lang="en-GB" dirty="0" smtClean="0"/>
                        <a:t>0.9871</a:t>
                      </a:r>
                      <a:endParaRPr lang="en-GB" dirty="0"/>
                    </a:p>
                  </a:txBody>
                  <a:tcPr/>
                </a:tc>
              </a:tr>
              <a:tr h="370840">
                <a:tc>
                  <a:txBody>
                    <a:bodyPr/>
                    <a:lstStyle/>
                    <a:p>
                      <a:pPr algn="l"/>
                      <a:r>
                        <a:rPr lang="en-US" dirty="0" smtClean="0"/>
                        <a:t>R56 0.3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Downstream Jitter</a:t>
                      </a:r>
                    </a:p>
                  </a:txBody>
                  <a:tcPr/>
                </a:tc>
                <a:tc>
                  <a:txBody>
                    <a:bodyPr/>
                    <a:lstStyle/>
                    <a:p>
                      <a:pPr algn="l"/>
                      <a:r>
                        <a:rPr lang="en-GB" dirty="0" smtClean="0"/>
                        <a:t>1.9136</a:t>
                      </a:r>
                      <a:endParaRPr lang="en-GB" dirty="0"/>
                    </a:p>
                  </a:txBody>
                  <a:tcPr/>
                </a:tc>
                <a:tc>
                  <a:txBody>
                    <a:bodyPr/>
                    <a:lstStyle/>
                    <a:p>
                      <a:pPr algn="l"/>
                      <a:r>
                        <a:rPr lang="en-GB" dirty="0" smtClean="0"/>
                        <a:t>1.9275</a:t>
                      </a:r>
                      <a:endParaRPr lang="en-GB" dirty="0"/>
                    </a:p>
                  </a:txBody>
                  <a:tcPr/>
                </a:tc>
              </a:tr>
            </a:tbl>
          </a:graphicData>
        </a:graphic>
      </p:graphicFrame>
    </p:spTree>
    <p:extLst>
      <p:ext uri="{BB962C8B-B14F-4D97-AF65-F5344CB8AC3E}">
        <p14:creationId xmlns:p14="http://schemas.microsoft.com/office/powerpoint/2010/main" val="4005884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Comparing Theory with the Feed Forward System</a:t>
            </a:r>
            <a:endParaRPr lang="en-GB" dirty="0"/>
          </a:p>
        </p:txBody>
      </p:sp>
      <p:sp>
        <p:nvSpPr>
          <p:cNvPr id="3" name="Content Placeholder 2"/>
          <p:cNvSpPr>
            <a:spLocks noGrp="1"/>
          </p:cNvSpPr>
          <p:nvPr>
            <p:ph idx="1"/>
          </p:nvPr>
        </p:nvSpPr>
        <p:spPr/>
        <p:txBody>
          <a:bodyPr>
            <a:normAutofit fontScale="77500" lnSpcReduction="20000"/>
          </a:bodyPr>
          <a:lstStyle/>
          <a:p>
            <a:r>
              <a:rPr lang="en-US" dirty="0" smtClean="0"/>
              <a:t>Having verified the theory, it is now possible to make an assessment of the Feed Forward system’s performance.</a:t>
            </a:r>
          </a:p>
          <a:p>
            <a:r>
              <a:rPr lang="en-US" dirty="0" smtClean="0"/>
              <a:t>In addition to the Simulated Gain (Theoretical Gain), we will also be comparing against the known Simulated Feed Forward Gain (which in our case is the file name Gain * .0252).</a:t>
            </a:r>
          </a:p>
          <a:p>
            <a:r>
              <a:rPr lang="en-US" dirty="0" smtClean="0"/>
              <a:t>Files used:</a:t>
            </a:r>
          </a:p>
          <a:p>
            <a:pPr lvl="1"/>
            <a:r>
              <a:rPr lang="en-GB" sz="2600" dirty="0"/>
              <a:t>20150707_2037_FFGain_63_Interleaved_Even(Odd).mat</a:t>
            </a:r>
          </a:p>
          <a:p>
            <a:pPr lvl="1"/>
            <a:r>
              <a:rPr lang="en-GB" sz="2600" dirty="0"/>
              <a:t>20150707_2052_FFGain_53_Interleaved_Even(Odd).mat</a:t>
            </a:r>
          </a:p>
          <a:p>
            <a:pPr lvl="1"/>
            <a:r>
              <a:rPr lang="en-GB" sz="2600" dirty="0"/>
              <a:t>20150707_2102_FFGain_43_Interleaved_Even(Odd).mat</a:t>
            </a:r>
          </a:p>
          <a:p>
            <a:pPr lvl="1"/>
            <a:r>
              <a:rPr lang="en-GB" sz="2600" dirty="0"/>
              <a:t>20150707_2138_FFGain_43_Interleaved_Even(Odd).</a:t>
            </a:r>
            <a:r>
              <a:rPr lang="en-GB" sz="2600" dirty="0" smtClean="0"/>
              <a:t>mat -&gt; 43 (2)</a:t>
            </a:r>
            <a:endParaRPr lang="en-US" sz="2600" dirty="0"/>
          </a:p>
          <a:p>
            <a:pPr lvl="1"/>
            <a:r>
              <a:rPr lang="en-GB" sz="2600" dirty="0"/>
              <a:t>20150707_2123_FFGain_33_Interleaved_Even(Odd).mat</a:t>
            </a:r>
          </a:p>
          <a:p>
            <a:endParaRPr lang="en-GB" dirty="0"/>
          </a:p>
        </p:txBody>
      </p:sp>
      <p:sp>
        <p:nvSpPr>
          <p:cNvPr id="4" name="Footer Placeholder 3"/>
          <p:cNvSpPr>
            <a:spLocks noGrp="1"/>
          </p:cNvSpPr>
          <p:nvPr>
            <p:ph type="ftr" sz="quarter" idx="11"/>
          </p:nvPr>
        </p:nvSpPr>
        <p:spPr/>
        <p:txBody>
          <a:bodyPr/>
          <a:lstStyle/>
          <a:p>
            <a:r>
              <a:rPr lang="en-US" smtClean="0"/>
              <a:t>CLIC CTF3: Phase Feed Forward System. Murtaza Safdari</a:t>
            </a:r>
            <a:endParaRPr lang="en-GB" dirty="0"/>
          </a:p>
        </p:txBody>
      </p:sp>
      <p:sp>
        <p:nvSpPr>
          <p:cNvPr id="5" name="Slide Number Placeholder 4"/>
          <p:cNvSpPr>
            <a:spLocks noGrp="1"/>
          </p:cNvSpPr>
          <p:nvPr>
            <p:ph type="sldNum" sz="quarter" idx="12"/>
          </p:nvPr>
        </p:nvSpPr>
        <p:spPr/>
        <p:txBody>
          <a:bodyPr/>
          <a:lstStyle/>
          <a:p>
            <a:fld id="{A9B24C06-67D5-4EC9-9AA4-E2BDB84D8095}" type="slidenum">
              <a:rPr lang="en-GB" smtClean="0"/>
              <a:t>12</a:t>
            </a:fld>
            <a:endParaRPr lang="en-GB" dirty="0"/>
          </a:p>
        </p:txBody>
      </p:sp>
    </p:spTree>
    <p:extLst>
      <p:ext uri="{BB962C8B-B14F-4D97-AF65-F5344CB8AC3E}">
        <p14:creationId xmlns:p14="http://schemas.microsoft.com/office/powerpoint/2010/main" val="12984242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Origins of the FF Gain formula</a:t>
            </a:r>
            <a:endParaRPr lang="en-GB"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85000" lnSpcReduction="10000"/>
              </a:bodyPr>
              <a:lstStyle/>
              <a:p>
                <a:r>
                  <a:rPr lang="en-US" dirty="0" smtClean="0"/>
                  <a:t>The Real (theoretical) Gain factor achieved by the FF system, R</a:t>
                </a:r>
              </a:p>
              <a:p>
                <a14:m>
                  <m:oMath xmlns:m="http://schemas.openxmlformats.org/officeDocument/2006/math">
                    <m:r>
                      <a:rPr lang="en-US" b="0" i="1" smtClean="0">
                        <a:latin typeface="Cambria Math"/>
                      </a:rPr>
                      <m:t>𝑅</m:t>
                    </m:r>
                    <m:r>
                      <a:rPr lang="en-US" b="0" i="1" smtClean="0">
                        <a:latin typeface="Cambria Math"/>
                      </a:rPr>
                      <m:t>=</m:t>
                    </m:r>
                    <m:r>
                      <a:rPr lang="en-US" b="0" i="1" smtClean="0">
                        <a:latin typeface="Cambria Math"/>
                      </a:rPr>
                      <m:t>𝑔𝐴𝑘𝑐</m:t>
                    </m:r>
                  </m:oMath>
                </a14:m>
                <a:endParaRPr lang="en-US" b="0" dirty="0" smtClean="0"/>
              </a:p>
              <a:p>
                <a:pPr lvl="1"/>
                <a:r>
                  <a:rPr lang="en-US" dirty="0" smtClean="0"/>
                  <a:t>R – Real applied Gain</a:t>
                </a:r>
              </a:p>
              <a:p>
                <a:pPr lvl="1"/>
                <a:r>
                  <a:rPr lang="en-US" dirty="0" smtClean="0"/>
                  <a:t>g – Gain set in FONT5 DAQ (-63 to +63)</a:t>
                </a:r>
              </a:p>
              <a:p>
                <a:pPr lvl="1"/>
                <a:r>
                  <a:rPr lang="en-US" dirty="0" smtClean="0"/>
                  <a:t>A – Phase </a:t>
                </a:r>
                <a:r>
                  <a:rPr lang="en-US" dirty="0"/>
                  <a:t>c</a:t>
                </a:r>
                <a:r>
                  <a:rPr lang="en-US" dirty="0" smtClean="0"/>
                  <a:t>alibration constant as calculated on FONT5 board (90.14)</a:t>
                </a:r>
              </a:p>
              <a:p>
                <a:pPr lvl="1"/>
                <a:r>
                  <a:rPr lang="en-US" dirty="0" smtClean="0"/>
                  <a:t>k – Radians kick per count on FONT5 DAC output (1/2.86 e4)</a:t>
                </a:r>
              </a:p>
              <a:p>
                <a:pPr lvl="1"/>
                <a:r>
                  <a:rPr lang="en-US" dirty="0" smtClean="0"/>
                  <a:t>c – Constant in firmware (0.8)</a:t>
                </a:r>
              </a:p>
              <a:p>
                <a14:m>
                  <m:oMath xmlns:m="http://schemas.openxmlformats.org/officeDocument/2006/math">
                    <m:r>
                      <a:rPr lang="en-US" i="1" dirty="0" smtClean="0">
                        <a:latin typeface="Cambria Math"/>
                      </a:rPr>
                      <m:t>𝐴𝑘𝑐</m:t>
                    </m:r>
                    <m:r>
                      <a:rPr lang="en-US" i="1" dirty="0" smtClean="0">
                        <a:latin typeface="Cambria Math"/>
                      </a:rPr>
                      <m:t> ≅ 0.02523</m:t>
                    </m:r>
                  </m:oMath>
                </a14:m>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185" t="-2022"/>
                </a:stretch>
              </a:blipFill>
            </p:spPr>
            <p:txBody>
              <a:bodyPr/>
              <a:lstStyle/>
              <a:p>
                <a:r>
                  <a:rPr lang="en-GB">
                    <a:noFill/>
                  </a:rPr>
                  <a:t> </a:t>
                </a:r>
              </a:p>
            </p:txBody>
          </p:sp>
        </mc:Fallback>
      </mc:AlternateContent>
      <p:sp>
        <p:nvSpPr>
          <p:cNvPr id="4" name="Footer Placeholder 3"/>
          <p:cNvSpPr>
            <a:spLocks noGrp="1"/>
          </p:cNvSpPr>
          <p:nvPr>
            <p:ph type="ftr" sz="quarter" idx="11"/>
          </p:nvPr>
        </p:nvSpPr>
        <p:spPr/>
        <p:txBody>
          <a:bodyPr/>
          <a:lstStyle/>
          <a:p>
            <a:r>
              <a:rPr lang="en-US" smtClean="0"/>
              <a:t>CLIC CTF3: Phase Feed Forward System. Murtaza Safdari</a:t>
            </a:r>
            <a:endParaRPr lang="en-GB"/>
          </a:p>
        </p:txBody>
      </p:sp>
      <p:sp>
        <p:nvSpPr>
          <p:cNvPr id="5" name="Slide Number Placeholder 4"/>
          <p:cNvSpPr>
            <a:spLocks noGrp="1"/>
          </p:cNvSpPr>
          <p:nvPr>
            <p:ph type="sldNum" sz="quarter" idx="12"/>
          </p:nvPr>
        </p:nvSpPr>
        <p:spPr/>
        <p:txBody>
          <a:bodyPr/>
          <a:lstStyle/>
          <a:p>
            <a:fld id="{808402B5-A9E2-4E3A-BA90-EE9531CF7B07}" type="slidenum">
              <a:rPr lang="en-GB" smtClean="0"/>
              <a:t>13</a:t>
            </a:fld>
            <a:endParaRPr lang="en-GB"/>
          </a:p>
        </p:txBody>
      </p:sp>
    </p:spTree>
    <p:extLst>
      <p:ext uri="{BB962C8B-B14F-4D97-AF65-F5344CB8AC3E}">
        <p14:creationId xmlns:p14="http://schemas.microsoft.com/office/powerpoint/2010/main" val="36433507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Optimal Gain in FONT5 units</a:t>
            </a:r>
            <a:endParaRPr lang="en-GB"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smtClean="0"/>
                  <a:t>It is now possible to get an expression for the optimal gain, in the FONT5 units.</a:t>
                </a:r>
              </a:p>
              <a:p>
                <a:r>
                  <a:rPr lang="en-US" dirty="0" smtClean="0"/>
                  <a:t>This follows from the realization that </a:t>
                </a:r>
                <a14:m>
                  <m:oMath xmlns:m="http://schemas.openxmlformats.org/officeDocument/2006/math">
                    <m:r>
                      <a:rPr lang="en-US" i="1" dirty="0" smtClean="0">
                        <a:latin typeface="Cambria Math"/>
                      </a:rPr>
                      <m:t>𝐴𝑘𝑐</m:t>
                    </m:r>
                  </m:oMath>
                </a14:m>
                <a:r>
                  <a:rPr lang="en-GB" dirty="0" smtClean="0"/>
                  <a:t> is the required conversion ratio.</a:t>
                </a:r>
              </a:p>
              <a:p>
                <a:pPr marL="0" indent="0" algn="ctr">
                  <a:buNone/>
                </a:pPr>
                <a14:m>
                  <m:oMathPara xmlns:m="http://schemas.openxmlformats.org/officeDocument/2006/math">
                    <m:oMathParaPr>
                      <m:jc m:val="centerGroup"/>
                    </m:oMathParaPr>
                    <m:oMath xmlns:m="http://schemas.openxmlformats.org/officeDocument/2006/math">
                      <m:r>
                        <a:rPr lang="en-US" i="1" dirty="0" smtClean="0">
                          <a:latin typeface="Cambria Math"/>
                        </a:rPr>
                        <m:t>𝐺𝑎𝑖𝑛</m:t>
                      </m:r>
                      <m:r>
                        <a:rPr lang="en-US" i="1" dirty="0" smtClean="0">
                          <a:latin typeface="Cambria Math"/>
                        </a:rPr>
                        <m:t> = </m:t>
                      </m:r>
                      <m:r>
                        <a:rPr lang="en-US" i="1" dirty="0" smtClean="0">
                          <a:latin typeface="Cambria Math"/>
                        </a:rPr>
                        <m:t>𝐶𝑜𝑟𝑟𝑒𝑙𝑎𝑡𝑖𝑜𝑛</m:t>
                      </m:r>
                      <m:r>
                        <a:rPr lang="en-US" i="1" dirty="0" smtClean="0">
                          <a:latin typeface="Cambria Math"/>
                        </a:rPr>
                        <m:t> ∗ </m:t>
                      </m:r>
                      <m:r>
                        <a:rPr lang="en-US" i="1" dirty="0" smtClean="0">
                          <a:latin typeface="Cambria Math"/>
                        </a:rPr>
                        <m:t>𝐽𝑖𝑡𝑡𝑒𝑟</m:t>
                      </m:r>
                      <m:r>
                        <a:rPr lang="en-US" i="1" dirty="0" smtClean="0">
                          <a:latin typeface="Cambria Math"/>
                        </a:rPr>
                        <m:t> </m:t>
                      </m:r>
                      <m:r>
                        <a:rPr lang="en-US" i="1" dirty="0" smtClean="0">
                          <a:latin typeface="Cambria Math"/>
                        </a:rPr>
                        <m:t>𝑟𝑎𝑡𝑖𝑜</m:t>
                      </m:r>
                      <m:r>
                        <a:rPr lang="en-US" i="1" dirty="0" smtClean="0">
                          <a:latin typeface="Cambria Math"/>
                        </a:rPr>
                        <m:t> / </m:t>
                      </m:r>
                      <m:r>
                        <a:rPr lang="en-US" i="1" dirty="0" err="1" smtClean="0">
                          <a:latin typeface="Cambria Math"/>
                        </a:rPr>
                        <m:t>𝐴𝑘𝑐</m:t>
                      </m:r>
                    </m:oMath>
                  </m:oMathPara>
                </a14:m>
                <a:endParaRPr lang="en-GB" dirty="0" smtClean="0"/>
              </a:p>
              <a:p>
                <a:pPr marL="0" indent="0" algn="ctr">
                  <a:buNone/>
                </a:pPr>
                <a:r>
                  <a:rPr lang="en-US" sz="2800" b="0" i="1" dirty="0" smtClean="0">
                    <a:latin typeface="Cambria Math"/>
                  </a:rPr>
                  <a:t>(i.e., </a:t>
                </a:r>
                <a14:m>
                  <m:oMath xmlns:m="http://schemas.openxmlformats.org/officeDocument/2006/math">
                    <m:r>
                      <a:rPr lang="en-US" sz="2400" i="1" dirty="0" smtClean="0">
                        <a:latin typeface="Cambria Math"/>
                      </a:rPr>
                      <m:t>𝐺𝑎𝑖𝑛</m:t>
                    </m:r>
                    <m:r>
                      <a:rPr lang="en-US" sz="2400" i="1" dirty="0" smtClean="0">
                        <a:latin typeface="Cambria Math"/>
                      </a:rPr>
                      <m:t> = </m:t>
                    </m:r>
                    <m:r>
                      <a:rPr lang="en-US" sz="2400" i="1" dirty="0" smtClean="0">
                        <a:latin typeface="Cambria Math"/>
                      </a:rPr>
                      <m:t>𝐶𝑜𝑟𝑟𝑒𝑙𝑎𝑡𝑖𝑜𝑛</m:t>
                    </m:r>
                    <m:r>
                      <a:rPr lang="en-US" sz="2400" i="1" dirty="0" smtClean="0">
                        <a:latin typeface="Cambria Math"/>
                      </a:rPr>
                      <m:t> ∗ </m:t>
                    </m:r>
                    <m:r>
                      <a:rPr lang="en-US" sz="2400" i="1" dirty="0" smtClean="0">
                        <a:latin typeface="Cambria Math"/>
                      </a:rPr>
                      <m:t>𝐽𝑖𝑡𝑡𝑒𝑟</m:t>
                    </m:r>
                    <m:r>
                      <a:rPr lang="en-US" sz="2400" i="1" dirty="0" smtClean="0">
                        <a:latin typeface="Cambria Math"/>
                      </a:rPr>
                      <m:t> </m:t>
                    </m:r>
                    <m:r>
                      <a:rPr lang="en-US" sz="2400" i="1" dirty="0" smtClean="0">
                        <a:latin typeface="Cambria Math"/>
                      </a:rPr>
                      <m:t>𝑟𝑎𝑡𝑖𝑜</m:t>
                    </m:r>
                    <m:r>
                      <a:rPr lang="en-US" sz="2400" b="0" i="1" dirty="0" smtClean="0">
                        <a:latin typeface="Cambria Math"/>
                      </a:rPr>
                      <m:t>/0.02523)</m:t>
                    </m:r>
                  </m:oMath>
                </a14:m>
                <a:endParaRPr lang="en-GB" sz="2400" dirty="0" smtClean="0"/>
              </a:p>
              <a:p>
                <a:pPr marL="0" indent="0" algn="ctr">
                  <a:buNone/>
                </a:pPr>
                <a:r>
                  <a:rPr lang="en-US" sz="2000" dirty="0" smtClean="0"/>
                  <a:t>(typical </a:t>
                </a:r>
                <a:r>
                  <a:rPr lang="en-US" sz="2000" dirty="0"/>
                  <a:t>values of 0.8 correlation, 1.3 downstream jitter and 0.9 upstream jitter for </a:t>
                </a:r>
                <a:r>
                  <a:rPr lang="en-US" sz="2000" dirty="0" smtClean="0"/>
                  <a:t>these </a:t>
                </a:r>
                <a:r>
                  <a:rPr lang="en-US" sz="2000" dirty="0"/>
                  <a:t>files </a:t>
                </a:r>
                <a:r>
                  <a:rPr lang="en-US" sz="2000" dirty="0" smtClean="0"/>
                  <a:t>gives </a:t>
                </a:r>
                <a:r>
                  <a:rPr lang="en-US" sz="2000" dirty="0"/>
                  <a:t>an optimal "file" gain of about 46</a:t>
                </a:r>
                <a:r>
                  <a:rPr lang="en-US" sz="2000" dirty="0" smtClean="0"/>
                  <a:t>.)</a:t>
                </a:r>
                <a:endParaRPr lang="en-GB" sz="20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630" t="-1752"/>
                </a:stretch>
              </a:blipFill>
            </p:spPr>
            <p:txBody>
              <a:bodyPr/>
              <a:lstStyle/>
              <a:p>
                <a:r>
                  <a:rPr lang="en-GB">
                    <a:noFill/>
                  </a:rPr>
                  <a:t> </a:t>
                </a:r>
              </a:p>
            </p:txBody>
          </p:sp>
        </mc:Fallback>
      </mc:AlternateContent>
      <p:sp>
        <p:nvSpPr>
          <p:cNvPr id="4" name="Footer Placeholder 3"/>
          <p:cNvSpPr>
            <a:spLocks noGrp="1"/>
          </p:cNvSpPr>
          <p:nvPr>
            <p:ph type="ftr" sz="quarter" idx="11"/>
          </p:nvPr>
        </p:nvSpPr>
        <p:spPr/>
        <p:txBody>
          <a:bodyPr/>
          <a:lstStyle/>
          <a:p>
            <a:r>
              <a:rPr lang="en-US" smtClean="0"/>
              <a:t>CLIC CTF3: Phase Feed Forward System. Murtaza Safdari</a:t>
            </a:r>
            <a:endParaRPr lang="en-GB"/>
          </a:p>
        </p:txBody>
      </p:sp>
      <p:sp>
        <p:nvSpPr>
          <p:cNvPr id="5" name="Slide Number Placeholder 4"/>
          <p:cNvSpPr>
            <a:spLocks noGrp="1"/>
          </p:cNvSpPr>
          <p:nvPr>
            <p:ph type="sldNum" sz="quarter" idx="12"/>
          </p:nvPr>
        </p:nvSpPr>
        <p:spPr/>
        <p:txBody>
          <a:bodyPr/>
          <a:lstStyle/>
          <a:p>
            <a:fld id="{808402B5-A9E2-4E3A-BA90-EE9531CF7B07}" type="slidenum">
              <a:rPr lang="en-GB" smtClean="0"/>
              <a:t>14</a:t>
            </a:fld>
            <a:endParaRPr lang="en-GB"/>
          </a:p>
        </p:txBody>
      </p:sp>
    </p:spTree>
    <p:extLst>
      <p:ext uri="{BB962C8B-B14F-4D97-AF65-F5344CB8AC3E}">
        <p14:creationId xmlns:p14="http://schemas.microsoft.com/office/powerpoint/2010/main" val="1800594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note on procedure used</a:t>
            </a:r>
            <a:endParaRPr lang="en-GB" dirty="0"/>
          </a:p>
        </p:txBody>
      </p:sp>
      <p:sp>
        <p:nvSpPr>
          <p:cNvPr id="3" name="Content Placeholder 2"/>
          <p:cNvSpPr>
            <a:spLocks noGrp="1"/>
          </p:cNvSpPr>
          <p:nvPr>
            <p:ph idx="1"/>
          </p:nvPr>
        </p:nvSpPr>
        <p:spPr/>
        <p:txBody>
          <a:bodyPr>
            <a:normAutofit lnSpcReduction="10000"/>
          </a:bodyPr>
          <a:lstStyle/>
          <a:p>
            <a:r>
              <a:rPr lang="en-US" dirty="0" smtClean="0"/>
              <a:t>The interleaved files have data with both, the feed forward system turned on, as well as the system turned off.</a:t>
            </a:r>
          </a:p>
          <a:p>
            <a:r>
              <a:rPr lang="en-US" dirty="0" smtClean="0"/>
              <a:t>We use the data in the FF off files to simulate the corrections and corrected phase and jitter values, and compare them with the values from the FF on files.</a:t>
            </a:r>
          </a:p>
          <a:p>
            <a:r>
              <a:rPr lang="en-US" dirty="0" smtClean="0"/>
              <a:t>This thus enables us to perform the first true assessments of the FF </a:t>
            </a:r>
            <a:r>
              <a:rPr lang="en-US" dirty="0" err="1" smtClean="0"/>
              <a:t>perfornce</a:t>
            </a:r>
            <a:r>
              <a:rPr lang="en-US" dirty="0" smtClean="0"/>
              <a:t>.</a:t>
            </a:r>
          </a:p>
          <a:p>
            <a:endParaRPr lang="en-GB" dirty="0"/>
          </a:p>
        </p:txBody>
      </p:sp>
      <p:sp>
        <p:nvSpPr>
          <p:cNvPr id="4" name="Footer Placeholder 3"/>
          <p:cNvSpPr>
            <a:spLocks noGrp="1"/>
          </p:cNvSpPr>
          <p:nvPr>
            <p:ph type="ftr" sz="quarter" idx="11"/>
          </p:nvPr>
        </p:nvSpPr>
        <p:spPr/>
        <p:txBody>
          <a:bodyPr/>
          <a:lstStyle/>
          <a:p>
            <a:r>
              <a:rPr lang="en-US" smtClean="0"/>
              <a:t>CLIC CTF3: Phase Feed Forward System. Murtaza Safdari</a:t>
            </a:r>
            <a:endParaRPr lang="en-GB"/>
          </a:p>
        </p:txBody>
      </p:sp>
      <p:sp>
        <p:nvSpPr>
          <p:cNvPr id="5" name="Slide Number Placeholder 4"/>
          <p:cNvSpPr>
            <a:spLocks noGrp="1"/>
          </p:cNvSpPr>
          <p:nvPr>
            <p:ph type="sldNum" sz="quarter" idx="12"/>
          </p:nvPr>
        </p:nvSpPr>
        <p:spPr/>
        <p:txBody>
          <a:bodyPr/>
          <a:lstStyle/>
          <a:p>
            <a:fld id="{808402B5-A9E2-4E3A-BA90-EE9531CF7B07}" type="slidenum">
              <a:rPr lang="en-GB" smtClean="0"/>
              <a:t>15</a:t>
            </a:fld>
            <a:endParaRPr lang="en-GB"/>
          </a:p>
        </p:txBody>
      </p:sp>
    </p:spTree>
    <p:extLst>
      <p:ext uri="{BB962C8B-B14F-4D97-AF65-F5344CB8AC3E}">
        <p14:creationId xmlns:p14="http://schemas.microsoft.com/office/powerpoint/2010/main" val="36498057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Gain </a:t>
            </a:r>
            <a:r>
              <a:rPr lang="en-US" dirty="0" smtClean="0"/>
              <a:t>53</a:t>
            </a:r>
            <a:r>
              <a:rPr lang="en-US" dirty="0"/>
              <a:t>, Phase Plots</a:t>
            </a:r>
            <a:endParaRPr lang="en-GB" dirty="0"/>
          </a:p>
        </p:txBody>
      </p:sp>
      <p:sp>
        <p:nvSpPr>
          <p:cNvPr id="4" name="Footer Placeholder 3"/>
          <p:cNvSpPr>
            <a:spLocks noGrp="1"/>
          </p:cNvSpPr>
          <p:nvPr>
            <p:ph type="ftr" sz="quarter" idx="11"/>
          </p:nvPr>
        </p:nvSpPr>
        <p:spPr/>
        <p:txBody>
          <a:bodyPr/>
          <a:lstStyle/>
          <a:p>
            <a:r>
              <a:rPr lang="en-US" smtClean="0"/>
              <a:t>CLIC CTF3: Phase Feed Forward System. Murtaza Safdari</a:t>
            </a:r>
            <a:endParaRPr lang="en-GB" dirty="0"/>
          </a:p>
        </p:txBody>
      </p:sp>
      <p:sp>
        <p:nvSpPr>
          <p:cNvPr id="5" name="Slide Number Placeholder 4"/>
          <p:cNvSpPr>
            <a:spLocks noGrp="1"/>
          </p:cNvSpPr>
          <p:nvPr>
            <p:ph type="sldNum" sz="quarter" idx="12"/>
          </p:nvPr>
        </p:nvSpPr>
        <p:spPr/>
        <p:txBody>
          <a:bodyPr/>
          <a:lstStyle/>
          <a:p>
            <a:fld id="{A9B24C06-67D5-4EC9-9AA4-E2BDB84D8095}" type="slidenum">
              <a:rPr lang="en-GB" smtClean="0"/>
              <a:t>16</a:t>
            </a:fld>
            <a:endParaRPr lang="en-GB" dirty="0"/>
          </a:p>
        </p:txBody>
      </p:sp>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4691" y="1600200"/>
            <a:ext cx="6034617" cy="4525963"/>
          </a:xfrm>
        </p:spPr>
      </p:pic>
    </p:spTree>
    <p:extLst>
      <p:ext uri="{BB962C8B-B14F-4D97-AF65-F5344CB8AC3E}">
        <p14:creationId xmlns:p14="http://schemas.microsoft.com/office/powerpoint/2010/main" val="2232593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Gain </a:t>
            </a:r>
            <a:r>
              <a:rPr lang="en-US" dirty="0" smtClean="0"/>
              <a:t>53</a:t>
            </a:r>
            <a:r>
              <a:rPr lang="en-US" dirty="0"/>
              <a:t>, </a:t>
            </a:r>
            <a:r>
              <a:rPr lang="en-US" dirty="0" smtClean="0"/>
              <a:t>Jitter </a:t>
            </a:r>
            <a:r>
              <a:rPr lang="en-US" dirty="0"/>
              <a:t>Plots</a:t>
            </a:r>
            <a:endParaRPr lang="en-GB" dirty="0"/>
          </a:p>
        </p:txBody>
      </p:sp>
      <p:sp>
        <p:nvSpPr>
          <p:cNvPr id="4" name="Footer Placeholder 3"/>
          <p:cNvSpPr>
            <a:spLocks noGrp="1"/>
          </p:cNvSpPr>
          <p:nvPr>
            <p:ph type="ftr" sz="quarter" idx="11"/>
          </p:nvPr>
        </p:nvSpPr>
        <p:spPr/>
        <p:txBody>
          <a:bodyPr/>
          <a:lstStyle/>
          <a:p>
            <a:r>
              <a:rPr lang="en-US" smtClean="0"/>
              <a:t>CLIC CTF3: Phase Feed Forward System. Murtaza Safdari</a:t>
            </a:r>
            <a:endParaRPr lang="en-GB" dirty="0"/>
          </a:p>
        </p:txBody>
      </p:sp>
      <p:sp>
        <p:nvSpPr>
          <p:cNvPr id="5" name="Slide Number Placeholder 4"/>
          <p:cNvSpPr>
            <a:spLocks noGrp="1"/>
          </p:cNvSpPr>
          <p:nvPr>
            <p:ph type="sldNum" sz="quarter" idx="12"/>
          </p:nvPr>
        </p:nvSpPr>
        <p:spPr/>
        <p:txBody>
          <a:bodyPr/>
          <a:lstStyle/>
          <a:p>
            <a:fld id="{A9B24C06-67D5-4EC9-9AA4-E2BDB84D8095}" type="slidenum">
              <a:rPr lang="en-GB" smtClean="0"/>
              <a:t>17</a:t>
            </a:fld>
            <a:endParaRPr lang="en-GB"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20800" y="1447800"/>
            <a:ext cx="6502400" cy="4876800"/>
          </a:xfrm>
        </p:spPr>
      </p:pic>
    </p:spTree>
    <p:extLst>
      <p:ext uri="{BB962C8B-B14F-4D97-AF65-F5344CB8AC3E}">
        <p14:creationId xmlns:p14="http://schemas.microsoft.com/office/powerpoint/2010/main" val="34326935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lstStyle/>
          <a:p>
            <a:r>
              <a:rPr lang="en-US" dirty="0" smtClean="0"/>
              <a:t>In Summary</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700811556"/>
              </p:ext>
            </p:extLst>
          </p:nvPr>
        </p:nvGraphicFramePr>
        <p:xfrm>
          <a:off x="457200" y="1325880"/>
          <a:ext cx="8229597" cy="3439160"/>
        </p:xfrm>
        <a:graphic>
          <a:graphicData uri="http://schemas.openxmlformats.org/drawingml/2006/table">
            <a:tbl>
              <a:tblPr firstRow="1" bandRow="1">
                <a:tableStyleId>{5C22544A-7EE6-4342-B048-85BDC9FD1C3A}</a:tableStyleId>
              </a:tblPr>
              <a:tblGrid>
                <a:gridCol w="685800"/>
                <a:gridCol w="762000"/>
                <a:gridCol w="762000"/>
                <a:gridCol w="838200"/>
                <a:gridCol w="838200"/>
                <a:gridCol w="914400"/>
                <a:gridCol w="789315"/>
                <a:gridCol w="879894"/>
                <a:gridCol w="879894"/>
                <a:gridCol w="879894"/>
              </a:tblGrid>
              <a:tr h="370840">
                <a:tc>
                  <a:txBody>
                    <a:bodyPr/>
                    <a:lstStyle/>
                    <a:p>
                      <a:r>
                        <a:rPr lang="en-US" sz="1400" dirty="0" smtClean="0"/>
                        <a:t>File Gain</a:t>
                      </a:r>
                      <a:endParaRPr lang="en-GB" sz="1400" dirty="0"/>
                    </a:p>
                  </a:txBody>
                  <a:tcPr/>
                </a:tc>
                <a:tc>
                  <a:txBody>
                    <a:bodyPr/>
                    <a:lstStyle/>
                    <a:p>
                      <a:r>
                        <a:rPr lang="en-US" sz="1400" dirty="0" smtClean="0"/>
                        <a:t>Initial Jitter down stream</a:t>
                      </a:r>
                      <a:endParaRPr lang="en-GB" sz="1400" dirty="0"/>
                    </a:p>
                  </a:txBody>
                  <a:tcPr/>
                </a:tc>
                <a:tc>
                  <a:txBody>
                    <a:bodyPr/>
                    <a:lstStyle/>
                    <a:p>
                      <a:r>
                        <a:rPr lang="en-US" sz="1400" dirty="0" smtClean="0"/>
                        <a:t>Jitter after theoretical correction</a:t>
                      </a:r>
                      <a:endParaRPr lang="en-GB" sz="1400" dirty="0"/>
                    </a:p>
                  </a:txBody>
                  <a:tcPr/>
                </a:tc>
                <a:tc>
                  <a:txBody>
                    <a:bodyPr/>
                    <a:lstStyle/>
                    <a:p>
                      <a:r>
                        <a:rPr lang="en-US" sz="1400" dirty="0" smtClean="0"/>
                        <a:t>Jitter after simulated Feed Forward Gain</a:t>
                      </a:r>
                      <a:endParaRPr lang="en-GB" sz="1400" dirty="0"/>
                    </a:p>
                  </a:txBody>
                  <a:tcPr/>
                </a:tc>
                <a:tc>
                  <a:txBody>
                    <a:bodyPr/>
                    <a:lstStyle/>
                    <a:p>
                      <a:r>
                        <a:rPr lang="en-US" sz="1400" dirty="0" smtClean="0"/>
                        <a:t>Jitter after real Feed Forward Gain</a:t>
                      </a:r>
                      <a:endParaRPr lang="en-GB" sz="1400" dirty="0"/>
                    </a:p>
                  </a:txBody>
                  <a:tcPr/>
                </a:tc>
                <a:tc>
                  <a:txBody>
                    <a:bodyPr/>
                    <a:lstStyle/>
                    <a:p>
                      <a:r>
                        <a:rPr lang="en-US" sz="1400" dirty="0" smtClean="0"/>
                        <a:t>Simulated Gain</a:t>
                      </a:r>
                      <a:endParaRPr lang="en-GB" sz="1400" dirty="0"/>
                    </a:p>
                  </a:txBody>
                  <a:tcPr/>
                </a:tc>
                <a:tc>
                  <a:txBody>
                    <a:bodyPr/>
                    <a:lstStyle/>
                    <a:p>
                      <a:r>
                        <a:rPr lang="en-US" sz="1400" dirty="0" smtClean="0"/>
                        <a:t>Simulated Feed Forward Gain</a:t>
                      </a:r>
                      <a:endParaRPr lang="en-GB" sz="1400" dirty="0"/>
                    </a:p>
                  </a:txBody>
                  <a:tcPr/>
                </a:tc>
                <a:tc>
                  <a:txBody>
                    <a:bodyPr/>
                    <a:lstStyle/>
                    <a:p>
                      <a:r>
                        <a:rPr lang="en-US" sz="1400" dirty="0" smtClean="0"/>
                        <a:t>Upstream Jitter</a:t>
                      </a:r>
                      <a:r>
                        <a:rPr lang="en-US" sz="1400" baseline="0" dirty="0" smtClean="0"/>
                        <a:t> – Feed Forward System Off</a:t>
                      </a:r>
                      <a:endParaRPr lang="en-GB" sz="1400" dirty="0"/>
                    </a:p>
                  </a:txBody>
                  <a:tcPr/>
                </a:tc>
                <a:tc>
                  <a:txBody>
                    <a:bodyPr/>
                    <a:lstStyle/>
                    <a:p>
                      <a:r>
                        <a:rPr lang="en-US" sz="1400" dirty="0" smtClean="0"/>
                        <a:t>Upstream Jitter -</a:t>
                      </a:r>
                      <a:r>
                        <a:rPr lang="en-US" sz="1400" baseline="0" dirty="0" smtClean="0"/>
                        <a:t> Feed Forward System On</a:t>
                      </a:r>
                      <a:endParaRPr lang="en-GB" sz="1400" dirty="0"/>
                    </a:p>
                  </a:txBody>
                  <a:tcPr/>
                </a:tc>
                <a:tc>
                  <a:txBody>
                    <a:bodyPr/>
                    <a:lstStyle/>
                    <a:p>
                      <a:r>
                        <a:rPr lang="en-US" sz="1400" dirty="0" smtClean="0"/>
                        <a:t>Correlation between Up and Downstream Phase.</a:t>
                      </a:r>
                      <a:endParaRPr lang="en-GB" sz="1400" dirty="0"/>
                    </a:p>
                  </a:txBody>
                  <a:tcPr/>
                </a:tc>
              </a:tr>
              <a:tr h="370840">
                <a:tc>
                  <a:txBody>
                    <a:bodyPr/>
                    <a:lstStyle/>
                    <a:p>
                      <a:r>
                        <a:rPr lang="en-US" sz="1600" dirty="0" smtClean="0"/>
                        <a:t>63</a:t>
                      </a:r>
                      <a:endParaRPr lang="en-GB" sz="1600" dirty="0"/>
                    </a:p>
                  </a:txBody>
                  <a:tcPr/>
                </a:tc>
                <a:tc>
                  <a:txBody>
                    <a:bodyPr/>
                    <a:lstStyle/>
                    <a:p>
                      <a:r>
                        <a:rPr lang="en-US" sz="1600" dirty="0" smtClean="0"/>
                        <a:t>1.3793</a:t>
                      </a:r>
                      <a:endParaRPr lang="en-GB" sz="1600" dirty="0"/>
                    </a:p>
                  </a:txBody>
                  <a:tcPr/>
                </a:tc>
                <a:tc>
                  <a:txBody>
                    <a:bodyPr/>
                    <a:lstStyle/>
                    <a:p>
                      <a:r>
                        <a:rPr lang="en-US" sz="1600" dirty="0" smtClean="0"/>
                        <a:t>0.8145</a:t>
                      </a:r>
                      <a:endParaRPr lang="en-GB" sz="1600" dirty="0"/>
                    </a:p>
                  </a:txBody>
                  <a:tcPr/>
                </a:tc>
                <a:tc>
                  <a:txBody>
                    <a:bodyPr/>
                    <a:lstStyle/>
                    <a:p>
                      <a:r>
                        <a:rPr lang="en-US" sz="1600" dirty="0" smtClean="0"/>
                        <a:t>0.8882</a:t>
                      </a:r>
                      <a:endParaRPr lang="en-GB" sz="1600" dirty="0"/>
                    </a:p>
                  </a:txBody>
                  <a:tcPr/>
                </a:tc>
                <a:tc>
                  <a:txBody>
                    <a:bodyPr/>
                    <a:lstStyle/>
                    <a:p>
                      <a:r>
                        <a:rPr lang="en-US" sz="1600" dirty="0" smtClean="0"/>
                        <a:t>0.9679</a:t>
                      </a:r>
                      <a:endParaRPr lang="en-GB" sz="1600" dirty="0"/>
                    </a:p>
                  </a:txBody>
                  <a:tcPr/>
                </a:tc>
                <a:tc>
                  <a:txBody>
                    <a:bodyPr/>
                    <a:lstStyle/>
                    <a:p>
                      <a:r>
                        <a:rPr lang="en-US" sz="1600" dirty="0" smtClean="0"/>
                        <a:t>1.3249</a:t>
                      </a:r>
                      <a:endParaRPr lang="en-GB" sz="1600" dirty="0"/>
                    </a:p>
                  </a:txBody>
                  <a:tcPr/>
                </a:tc>
                <a:tc>
                  <a:txBody>
                    <a:bodyPr/>
                    <a:lstStyle/>
                    <a:p>
                      <a:r>
                        <a:rPr lang="en-US" sz="1600" dirty="0" smtClean="0"/>
                        <a:t>1.5876</a:t>
                      </a:r>
                      <a:endParaRPr lang="en-GB" sz="1600" dirty="0"/>
                    </a:p>
                  </a:txBody>
                  <a:tcPr/>
                </a:tc>
                <a:tc>
                  <a:txBody>
                    <a:bodyPr/>
                    <a:lstStyle/>
                    <a:p>
                      <a:r>
                        <a:rPr lang="en-GB" sz="1600" dirty="0" smtClean="0"/>
                        <a:t>0.9367</a:t>
                      </a:r>
                      <a:endParaRPr lang="en-GB" sz="1600" dirty="0"/>
                    </a:p>
                  </a:txBody>
                  <a:tcPr/>
                </a:tc>
                <a:tc>
                  <a:txBody>
                    <a:bodyPr/>
                    <a:lstStyle/>
                    <a:p>
                      <a:r>
                        <a:rPr lang="en-GB" sz="1600" dirty="0" smtClean="0"/>
                        <a:t>0.9027</a:t>
                      </a:r>
                    </a:p>
                  </a:txBody>
                  <a:tcPr/>
                </a:tc>
                <a:tc>
                  <a:txBody>
                    <a:bodyPr/>
                    <a:lstStyle/>
                    <a:p>
                      <a:r>
                        <a:rPr lang="en-GB" sz="1600" dirty="0" smtClean="0"/>
                        <a:t>0.8997</a:t>
                      </a:r>
                      <a:endParaRPr lang="en-GB" sz="1600" dirty="0"/>
                    </a:p>
                  </a:txBody>
                  <a:tcPr/>
                </a:tc>
              </a:tr>
              <a:tr h="370840">
                <a:tc>
                  <a:txBody>
                    <a:bodyPr/>
                    <a:lstStyle/>
                    <a:p>
                      <a:r>
                        <a:rPr lang="en-US" sz="1600" dirty="0" smtClean="0"/>
                        <a:t>53</a:t>
                      </a:r>
                      <a:endParaRPr lang="en-GB" sz="1600" dirty="0"/>
                    </a:p>
                  </a:txBody>
                  <a:tcPr/>
                </a:tc>
                <a:tc>
                  <a:txBody>
                    <a:bodyPr/>
                    <a:lstStyle/>
                    <a:p>
                      <a:r>
                        <a:rPr lang="en-US" sz="1600" dirty="0" smtClean="0"/>
                        <a:t>1.2684</a:t>
                      </a:r>
                      <a:endParaRPr lang="en-GB" sz="1600" dirty="0"/>
                    </a:p>
                  </a:txBody>
                  <a:tcPr/>
                </a:tc>
                <a:tc>
                  <a:txBody>
                    <a:bodyPr/>
                    <a:lstStyle/>
                    <a:p>
                      <a:r>
                        <a:rPr lang="en-US" sz="1600" dirty="0" smtClean="0"/>
                        <a:t>0.8737</a:t>
                      </a:r>
                      <a:endParaRPr lang="en-GB" sz="1600" dirty="0"/>
                    </a:p>
                  </a:txBody>
                  <a:tcPr/>
                </a:tc>
                <a:tc>
                  <a:txBody>
                    <a:bodyPr/>
                    <a:lstStyle/>
                    <a:p>
                      <a:r>
                        <a:rPr lang="en-US" sz="1600" dirty="0" smtClean="0"/>
                        <a:t>0.8857</a:t>
                      </a:r>
                      <a:endParaRPr lang="en-GB" sz="1600" dirty="0"/>
                    </a:p>
                  </a:txBody>
                  <a:tcPr/>
                </a:tc>
                <a:tc>
                  <a:txBody>
                    <a:bodyPr/>
                    <a:lstStyle/>
                    <a:p>
                      <a:r>
                        <a:rPr lang="en-US" sz="1600" dirty="0" smtClean="0"/>
                        <a:t>0.9480</a:t>
                      </a:r>
                      <a:endParaRPr lang="en-GB" sz="1600" dirty="0"/>
                    </a:p>
                  </a:txBody>
                  <a:tcPr/>
                </a:tc>
                <a:tc>
                  <a:txBody>
                    <a:bodyPr/>
                    <a:lstStyle/>
                    <a:p>
                      <a:r>
                        <a:rPr lang="en-US" sz="1600" dirty="0" smtClean="0"/>
                        <a:t>1.2728</a:t>
                      </a:r>
                      <a:endParaRPr lang="en-GB" sz="1600" dirty="0"/>
                    </a:p>
                  </a:txBody>
                  <a:tcPr/>
                </a:tc>
                <a:tc>
                  <a:txBody>
                    <a:bodyPr/>
                    <a:lstStyle/>
                    <a:p>
                      <a:r>
                        <a:rPr lang="en-US" sz="1600" dirty="0" smtClean="0"/>
                        <a:t>1.3356</a:t>
                      </a:r>
                      <a:endParaRPr lang="en-GB" sz="1600" dirty="0"/>
                    </a:p>
                  </a:txBody>
                  <a:tcPr/>
                </a:tc>
                <a:tc>
                  <a:txBody>
                    <a:bodyPr/>
                    <a:lstStyle/>
                    <a:p>
                      <a:r>
                        <a:rPr lang="en-GB" sz="1600" dirty="0" smtClean="0"/>
                        <a:t>0.8545</a:t>
                      </a:r>
                      <a:endParaRPr lang="en-GB" sz="1600" dirty="0"/>
                    </a:p>
                  </a:txBody>
                  <a:tcPr/>
                </a:tc>
                <a:tc>
                  <a:txBody>
                    <a:bodyPr/>
                    <a:lstStyle/>
                    <a:p>
                      <a:r>
                        <a:rPr lang="en-GB" sz="1600" dirty="0" smtClean="0"/>
                        <a:t>0.9277</a:t>
                      </a:r>
                      <a:endParaRPr lang="en-GB" sz="1600" dirty="0"/>
                    </a:p>
                  </a:txBody>
                  <a:tcPr/>
                </a:tc>
                <a:tc>
                  <a:txBody>
                    <a:bodyPr/>
                    <a:lstStyle/>
                    <a:p>
                      <a:r>
                        <a:rPr lang="en-GB" sz="1600" dirty="0" smtClean="0"/>
                        <a:t>0.8574</a:t>
                      </a:r>
                      <a:endParaRPr lang="en-GB" sz="1600" dirty="0"/>
                    </a:p>
                  </a:txBody>
                  <a:tcPr/>
                </a:tc>
              </a:tr>
              <a:tr h="370840">
                <a:tc>
                  <a:txBody>
                    <a:bodyPr/>
                    <a:lstStyle/>
                    <a:p>
                      <a:r>
                        <a:rPr lang="en-US" sz="1600" dirty="0" smtClean="0"/>
                        <a:t>43</a:t>
                      </a:r>
                      <a:endParaRPr lang="en-GB" sz="1600" dirty="0"/>
                    </a:p>
                  </a:txBody>
                  <a:tcPr/>
                </a:tc>
                <a:tc>
                  <a:txBody>
                    <a:bodyPr/>
                    <a:lstStyle/>
                    <a:p>
                      <a:r>
                        <a:rPr lang="en-US" sz="1600" dirty="0" smtClean="0"/>
                        <a:t>2.1805</a:t>
                      </a:r>
                      <a:endParaRPr lang="en-GB" sz="1600" dirty="0"/>
                    </a:p>
                  </a:txBody>
                  <a:tcPr/>
                </a:tc>
                <a:tc>
                  <a:txBody>
                    <a:bodyPr/>
                    <a:lstStyle/>
                    <a:p>
                      <a:r>
                        <a:rPr lang="en-US" sz="1600" dirty="0" smtClean="0"/>
                        <a:t>1.4342</a:t>
                      </a:r>
                      <a:endParaRPr lang="en-GB" sz="1600" dirty="0"/>
                    </a:p>
                  </a:txBody>
                  <a:tcPr/>
                </a:tc>
                <a:tc>
                  <a:txBody>
                    <a:bodyPr/>
                    <a:lstStyle/>
                    <a:p>
                      <a:r>
                        <a:rPr lang="en-US" sz="1600" dirty="0" smtClean="0"/>
                        <a:t>1.4700</a:t>
                      </a:r>
                      <a:endParaRPr lang="en-GB" sz="1600" dirty="0"/>
                    </a:p>
                  </a:txBody>
                  <a:tcPr/>
                </a:tc>
                <a:tc>
                  <a:txBody>
                    <a:bodyPr/>
                    <a:lstStyle/>
                    <a:p>
                      <a:r>
                        <a:rPr lang="en-US" sz="1600" dirty="0" smtClean="0"/>
                        <a:t>1.6105</a:t>
                      </a:r>
                      <a:endParaRPr lang="en-GB" sz="1600" dirty="0"/>
                    </a:p>
                  </a:txBody>
                  <a:tcPr/>
                </a:tc>
                <a:tc>
                  <a:txBody>
                    <a:bodyPr/>
                    <a:lstStyle/>
                    <a:p>
                      <a:r>
                        <a:rPr lang="en-US" sz="1600" dirty="0" smtClean="0"/>
                        <a:t>0.95508</a:t>
                      </a:r>
                      <a:endParaRPr lang="en-GB" sz="1600" dirty="0"/>
                    </a:p>
                  </a:txBody>
                  <a:tcPr/>
                </a:tc>
                <a:tc>
                  <a:txBody>
                    <a:bodyPr/>
                    <a:lstStyle/>
                    <a:p>
                      <a:r>
                        <a:rPr lang="en-US" sz="1600" dirty="0" smtClean="0"/>
                        <a:t>1.0836</a:t>
                      </a:r>
                      <a:endParaRPr lang="en-GB" sz="1600" dirty="0"/>
                    </a:p>
                  </a:txBody>
                  <a:tcPr/>
                </a:tc>
                <a:tc>
                  <a:txBody>
                    <a:bodyPr/>
                    <a:lstStyle/>
                    <a:p>
                      <a:r>
                        <a:rPr lang="en-GB" sz="1600" dirty="0" smtClean="0"/>
                        <a:t>1.8509</a:t>
                      </a:r>
                      <a:endParaRPr lang="en-GB" sz="1600" dirty="0"/>
                    </a:p>
                  </a:txBody>
                  <a:tcPr/>
                </a:tc>
                <a:tc>
                  <a:txBody>
                    <a:bodyPr/>
                    <a:lstStyle/>
                    <a:p>
                      <a:r>
                        <a:rPr lang="en-GB" sz="1600" dirty="0" smtClean="0"/>
                        <a:t>1.9037</a:t>
                      </a:r>
                      <a:endParaRPr lang="en-GB" sz="1600" dirty="0"/>
                    </a:p>
                  </a:txBody>
                  <a:tcPr/>
                </a:tc>
                <a:tc>
                  <a:txBody>
                    <a:bodyPr/>
                    <a:lstStyle/>
                    <a:p>
                      <a:r>
                        <a:rPr lang="en-GB" sz="1600" dirty="0" smtClean="0"/>
                        <a:t>0.8107</a:t>
                      </a:r>
                      <a:endParaRPr lang="en-GB" sz="1600" dirty="0"/>
                    </a:p>
                  </a:txBody>
                  <a:tcPr/>
                </a:tc>
              </a:tr>
              <a:tr h="370840">
                <a:tc>
                  <a:txBody>
                    <a:bodyPr/>
                    <a:lstStyle/>
                    <a:p>
                      <a:r>
                        <a:rPr lang="en-US" sz="1600" dirty="0" smtClean="0"/>
                        <a:t>43 (2)</a:t>
                      </a:r>
                    </a:p>
                  </a:txBody>
                  <a:tcPr/>
                </a:tc>
                <a:tc>
                  <a:txBody>
                    <a:bodyPr/>
                    <a:lstStyle/>
                    <a:p>
                      <a:r>
                        <a:rPr lang="en-US" sz="1600" dirty="0" smtClean="0"/>
                        <a:t>1.1111</a:t>
                      </a:r>
                      <a:endParaRPr lang="en-GB" sz="1600" dirty="0"/>
                    </a:p>
                  </a:txBody>
                  <a:tcPr/>
                </a:tc>
                <a:tc>
                  <a:txBody>
                    <a:bodyPr/>
                    <a:lstStyle/>
                    <a:p>
                      <a:r>
                        <a:rPr lang="en-US" sz="1600" dirty="0" smtClean="0"/>
                        <a:t>0.7978</a:t>
                      </a:r>
                      <a:endParaRPr lang="en-GB" sz="1600" dirty="0"/>
                    </a:p>
                  </a:txBody>
                  <a:tcPr/>
                </a:tc>
                <a:tc>
                  <a:txBody>
                    <a:bodyPr/>
                    <a:lstStyle/>
                    <a:p>
                      <a:r>
                        <a:rPr lang="en-US" sz="1600" dirty="0" smtClean="0"/>
                        <a:t>0.7879</a:t>
                      </a:r>
                      <a:endParaRPr lang="en-GB" sz="1600" dirty="0"/>
                    </a:p>
                  </a:txBody>
                  <a:tcPr/>
                </a:tc>
                <a:tc>
                  <a:txBody>
                    <a:bodyPr/>
                    <a:lstStyle/>
                    <a:p>
                      <a:r>
                        <a:rPr lang="en-US" sz="1600" dirty="0" smtClean="0"/>
                        <a:t>0.7703</a:t>
                      </a:r>
                      <a:endParaRPr lang="en-GB" sz="1600" dirty="0"/>
                    </a:p>
                  </a:txBody>
                  <a:tcPr/>
                </a:tc>
                <a:tc>
                  <a:txBody>
                    <a:bodyPr/>
                    <a:lstStyle/>
                    <a:p>
                      <a:r>
                        <a:rPr lang="en-US" sz="1600" dirty="0" smtClean="0"/>
                        <a:t>1.1761</a:t>
                      </a:r>
                      <a:endParaRPr lang="en-GB" sz="1600" dirty="0"/>
                    </a:p>
                  </a:txBody>
                  <a:tcPr/>
                </a:tc>
                <a:tc>
                  <a:txBody>
                    <a:bodyPr/>
                    <a:lstStyle/>
                    <a:p>
                      <a:r>
                        <a:rPr lang="en-US" sz="1600" dirty="0" smtClean="0"/>
                        <a:t>1.0836</a:t>
                      </a:r>
                      <a:endParaRPr lang="en-GB" sz="1600" dirty="0"/>
                    </a:p>
                  </a:txBody>
                  <a:tcPr/>
                </a:tc>
                <a:tc>
                  <a:txBody>
                    <a:bodyPr/>
                    <a:lstStyle/>
                    <a:p>
                      <a:r>
                        <a:rPr lang="en-GB" sz="1600" dirty="0" smtClean="0"/>
                        <a:t>0.7865</a:t>
                      </a:r>
                      <a:endParaRPr lang="en-GB" sz="1600" dirty="0"/>
                    </a:p>
                  </a:txBody>
                  <a:tcPr/>
                </a:tc>
                <a:tc>
                  <a:txBody>
                    <a:bodyPr/>
                    <a:lstStyle/>
                    <a:p>
                      <a:r>
                        <a:rPr lang="en-GB" sz="1600" dirty="0" smtClean="0"/>
                        <a:t>0.8037</a:t>
                      </a:r>
                      <a:endParaRPr lang="en-GB" sz="1600" dirty="0"/>
                    </a:p>
                  </a:txBody>
                  <a:tcPr/>
                </a:tc>
                <a:tc>
                  <a:txBody>
                    <a:bodyPr/>
                    <a:lstStyle/>
                    <a:p>
                      <a:r>
                        <a:rPr lang="en-GB" sz="1600" dirty="0" smtClean="0"/>
                        <a:t>0.8325</a:t>
                      </a:r>
                      <a:endParaRPr lang="en-GB" sz="1600" dirty="0"/>
                    </a:p>
                  </a:txBody>
                  <a:tcPr/>
                </a:tc>
              </a:tr>
              <a:tr h="370840">
                <a:tc>
                  <a:txBody>
                    <a:bodyPr/>
                    <a:lstStyle/>
                    <a:p>
                      <a:r>
                        <a:rPr lang="en-US" sz="1600" dirty="0" smtClean="0"/>
                        <a:t>33</a:t>
                      </a:r>
                    </a:p>
                  </a:txBody>
                  <a:tcPr/>
                </a:tc>
                <a:tc>
                  <a:txBody>
                    <a:bodyPr/>
                    <a:lstStyle/>
                    <a:p>
                      <a:r>
                        <a:rPr lang="en-US" sz="1600" dirty="0" smtClean="0"/>
                        <a:t>1.6656</a:t>
                      </a:r>
                      <a:endParaRPr lang="en-GB" sz="1600" dirty="0"/>
                    </a:p>
                  </a:txBody>
                  <a:tcPr/>
                </a:tc>
                <a:tc>
                  <a:txBody>
                    <a:bodyPr/>
                    <a:lstStyle/>
                    <a:p>
                      <a:r>
                        <a:rPr lang="en-US" sz="1600" dirty="0" smtClean="0"/>
                        <a:t>1.0257</a:t>
                      </a:r>
                      <a:endParaRPr lang="en-GB" sz="1600" dirty="0"/>
                    </a:p>
                  </a:txBody>
                  <a:tcPr/>
                </a:tc>
                <a:tc>
                  <a:txBody>
                    <a:bodyPr/>
                    <a:lstStyle/>
                    <a:p>
                      <a:r>
                        <a:rPr lang="en-US" sz="1600" dirty="0" smtClean="0"/>
                        <a:t>1.0041</a:t>
                      </a:r>
                      <a:endParaRPr lang="en-GB" sz="1600" dirty="0"/>
                    </a:p>
                  </a:txBody>
                  <a:tcPr/>
                </a:tc>
                <a:tc>
                  <a:txBody>
                    <a:bodyPr/>
                    <a:lstStyle/>
                    <a:p>
                      <a:r>
                        <a:rPr lang="en-US" sz="1600" dirty="0" smtClean="0"/>
                        <a:t>1.3668</a:t>
                      </a:r>
                      <a:endParaRPr lang="en-GB" sz="1600" dirty="0"/>
                    </a:p>
                  </a:txBody>
                  <a:tcPr/>
                </a:tc>
                <a:tc>
                  <a:txBody>
                    <a:bodyPr/>
                    <a:lstStyle/>
                    <a:p>
                      <a:r>
                        <a:rPr lang="en-US" sz="1600" dirty="0" smtClean="0"/>
                        <a:t>1.2731</a:t>
                      </a:r>
                      <a:endParaRPr lang="en-GB" sz="1600" dirty="0"/>
                    </a:p>
                  </a:txBody>
                  <a:tcPr/>
                </a:tc>
                <a:tc>
                  <a:txBody>
                    <a:bodyPr/>
                    <a:lstStyle/>
                    <a:p>
                      <a:r>
                        <a:rPr lang="en-US" sz="1600" dirty="0" smtClean="0"/>
                        <a:t>0.8316</a:t>
                      </a:r>
                      <a:endParaRPr lang="en-GB" sz="1600" dirty="0"/>
                    </a:p>
                  </a:txBody>
                  <a:tcPr/>
                </a:tc>
                <a:tc>
                  <a:txBody>
                    <a:bodyPr/>
                    <a:lstStyle/>
                    <a:p>
                      <a:r>
                        <a:rPr lang="en-GB" sz="1600" dirty="0" smtClean="0"/>
                        <a:t>1.1496</a:t>
                      </a:r>
                      <a:endParaRPr lang="en-GB" sz="1600" dirty="0"/>
                    </a:p>
                  </a:txBody>
                  <a:tcPr/>
                </a:tc>
                <a:tc>
                  <a:txBody>
                    <a:bodyPr/>
                    <a:lstStyle/>
                    <a:p>
                      <a:r>
                        <a:rPr lang="en-GB" sz="1600" dirty="0" smtClean="0"/>
                        <a:t>1.1735</a:t>
                      </a:r>
                      <a:endParaRPr lang="en-GB" sz="1600" dirty="0"/>
                    </a:p>
                  </a:txBody>
                  <a:tcPr/>
                </a:tc>
                <a:tc>
                  <a:txBody>
                    <a:bodyPr/>
                    <a:lstStyle/>
                    <a:p>
                      <a:r>
                        <a:rPr lang="en-GB" sz="1600" dirty="0" smtClean="0"/>
                        <a:t>0.8539</a:t>
                      </a:r>
                      <a:endParaRPr lang="en-GB" sz="1600" dirty="0"/>
                    </a:p>
                  </a:txBody>
                  <a:tcPr/>
                </a:tc>
              </a:tr>
            </a:tbl>
          </a:graphicData>
        </a:graphic>
      </p:graphicFrame>
      <p:sp>
        <p:nvSpPr>
          <p:cNvPr id="4" name="Footer Placeholder 3"/>
          <p:cNvSpPr>
            <a:spLocks noGrp="1"/>
          </p:cNvSpPr>
          <p:nvPr>
            <p:ph type="ftr" sz="quarter" idx="11"/>
          </p:nvPr>
        </p:nvSpPr>
        <p:spPr/>
        <p:txBody>
          <a:bodyPr/>
          <a:lstStyle/>
          <a:p>
            <a:r>
              <a:rPr lang="en-US" smtClean="0"/>
              <a:t>CLIC CTF3: Phase Feed Forward System. Murtaza Safdari</a:t>
            </a:r>
            <a:endParaRPr lang="en-GB" dirty="0"/>
          </a:p>
        </p:txBody>
      </p:sp>
      <p:sp>
        <p:nvSpPr>
          <p:cNvPr id="5" name="Slide Number Placeholder 4"/>
          <p:cNvSpPr>
            <a:spLocks noGrp="1"/>
          </p:cNvSpPr>
          <p:nvPr>
            <p:ph type="sldNum" sz="quarter" idx="12"/>
          </p:nvPr>
        </p:nvSpPr>
        <p:spPr/>
        <p:txBody>
          <a:bodyPr/>
          <a:lstStyle/>
          <a:p>
            <a:fld id="{A9B24C06-67D5-4EC9-9AA4-E2BDB84D8095}" type="slidenum">
              <a:rPr lang="en-GB" smtClean="0"/>
              <a:t>18</a:t>
            </a:fld>
            <a:endParaRPr lang="en-GB" dirty="0"/>
          </a:p>
        </p:txBody>
      </p:sp>
      <p:sp>
        <p:nvSpPr>
          <p:cNvPr id="7" name="TextBox 6"/>
          <p:cNvSpPr txBox="1"/>
          <p:nvPr/>
        </p:nvSpPr>
        <p:spPr>
          <a:xfrm>
            <a:off x="457200" y="5334000"/>
            <a:ext cx="8305800" cy="738664"/>
          </a:xfrm>
          <a:prstGeom prst="rect">
            <a:avLst/>
          </a:prstGeom>
          <a:noFill/>
        </p:spPr>
        <p:txBody>
          <a:bodyPr wrap="square" rtlCol="0">
            <a:spAutoFit/>
          </a:bodyPr>
          <a:lstStyle/>
          <a:p>
            <a:pPr marL="285750" indent="-285750">
              <a:buFont typeface="Arial" panose="020B0604020202020204" pitchFamily="34" charset="0"/>
              <a:buChar char="•"/>
            </a:pPr>
            <a:r>
              <a:rPr lang="en-US" sz="1400" dirty="0" smtClean="0"/>
              <a:t>It is clear that the feed forward, while improving the downstream jitter, is not achieving its full potential. </a:t>
            </a:r>
          </a:p>
          <a:p>
            <a:pPr marL="285750" indent="-285750">
              <a:buFont typeface="Arial" panose="020B0604020202020204" pitchFamily="34" charset="0"/>
              <a:buChar char="•"/>
            </a:pPr>
            <a:r>
              <a:rPr lang="en-US" sz="1400" dirty="0" smtClean="0"/>
              <a:t>Further analyses which will include the theoretical predictions limited by the physical limitations of the system will serve as a truer benchmark to compare the feed forward system with.</a:t>
            </a:r>
            <a:endParaRPr lang="en-GB" sz="1400" dirty="0"/>
          </a:p>
        </p:txBody>
      </p:sp>
    </p:spTree>
    <p:extLst>
      <p:ext uri="{BB962C8B-B14F-4D97-AF65-F5344CB8AC3E}">
        <p14:creationId xmlns:p14="http://schemas.microsoft.com/office/powerpoint/2010/main" val="17187117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295400"/>
          </a:xfrm>
        </p:spPr>
        <p:txBody>
          <a:bodyPr>
            <a:normAutofit fontScale="90000"/>
          </a:bodyPr>
          <a:lstStyle/>
          <a:p>
            <a:r>
              <a:rPr lang="en-US" dirty="0" smtClean="0"/>
              <a:t>Restricted Global Gain Simulations</a:t>
            </a:r>
            <a:r>
              <a:rPr lang="en-GB" dirty="0" smtClean="0"/>
              <a:t> </a:t>
            </a:r>
            <a:br>
              <a:rPr lang="en-GB" dirty="0" smtClean="0"/>
            </a:br>
            <a:r>
              <a:rPr lang="en-GB" dirty="0" smtClean="0"/>
              <a:t>(+/- 2 degrees)</a:t>
            </a:r>
            <a:endParaRPr lang="en-GB" dirty="0"/>
          </a:p>
        </p:txBody>
      </p:sp>
      <p:sp>
        <p:nvSpPr>
          <p:cNvPr id="3" name="Content Placeholder 2"/>
          <p:cNvSpPr>
            <a:spLocks noGrp="1"/>
          </p:cNvSpPr>
          <p:nvPr>
            <p:ph idx="1"/>
          </p:nvPr>
        </p:nvSpPr>
        <p:spPr>
          <a:xfrm>
            <a:off x="457200" y="1905000"/>
            <a:ext cx="8229600" cy="4876800"/>
          </a:xfrm>
        </p:spPr>
        <p:txBody>
          <a:bodyPr>
            <a:normAutofit/>
          </a:bodyPr>
          <a:lstStyle/>
          <a:p>
            <a:r>
              <a:rPr lang="en-US" sz="2200" dirty="0" smtClean="0"/>
              <a:t>We now restrict the magnitude of our applied theoretical corrections to the phase to a small window of +/- 2 degrees. We allow the centre of this window to vary slightly as we try to find the simulation which most closely matches the real FF system, or which minimizes the Jitter downstream.</a:t>
            </a:r>
          </a:p>
          <a:p>
            <a:r>
              <a:rPr lang="en-US" sz="2200" dirty="0" smtClean="0"/>
              <a:t>Along with the Phase and Jitter plots after these correction, plots for the fraction of pulses included in each window at every sample point, as well as both global and point by point theoretical gains are also included for a better understanding of the data.</a:t>
            </a:r>
          </a:p>
          <a:p>
            <a:r>
              <a:rPr lang="en-US" sz="2200" dirty="0" smtClean="0"/>
              <a:t>The reason we simulate data with limited corrections is to more closely match the real FF system, and in this way assess just how much of a difference this makes on the overall performance of the F system.</a:t>
            </a:r>
            <a:endParaRPr lang="en-GB" sz="2200" dirty="0"/>
          </a:p>
        </p:txBody>
      </p:sp>
      <p:sp>
        <p:nvSpPr>
          <p:cNvPr id="4" name="Footer Placeholder 3"/>
          <p:cNvSpPr>
            <a:spLocks noGrp="1"/>
          </p:cNvSpPr>
          <p:nvPr>
            <p:ph type="ftr" sz="quarter" idx="11"/>
          </p:nvPr>
        </p:nvSpPr>
        <p:spPr/>
        <p:txBody>
          <a:bodyPr/>
          <a:lstStyle/>
          <a:p>
            <a:r>
              <a:rPr lang="en-US" smtClean="0"/>
              <a:t>CLIC CTF3: Phase Feed Forward System. Murtaza Safdari</a:t>
            </a:r>
            <a:endParaRPr lang="en-GB" dirty="0"/>
          </a:p>
        </p:txBody>
      </p:sp>
      <p:sp>
        <p:nvSpPr>
          <p:cNvPr id="5" name="Slide Number Placeholder 4"/>
          <p:cNvSpPr>
            <a:spLocks noGrp="1"/>
          </p:cNvSpPr>
          <p:nvPr>
            <p:ph type="sldNum" sz="quarter" idx="12"/>
          </p:nvPr>
        </p:nvSpPr>
        <p:spPr/>
        <p:txBody>
          <a:bodyPr/>
          <a:lstStyle/>
          <a:p>
            <a:fld id="{A9B24C06-67D5-4EC9-9AA4-E2BDB84D8095}" type="slidenum">
              <a:rPr lang="en-GB" smtClean="0"/>
              <a:t>19</a:t>
            </a:fld>
            <a:endParaRPr lang="en-GB"/>
          </a:p>
        </p:txBody>
      </p:sp>
    </p:spTree>
    <p:extLst>
      <p:ext uri="{BB962C8B-B14F-4D97-AF65-F5344CB8AC3E}">
        <p14:creationId xmlns:p14="http://schemas.microsoft.com/office/powerpoint/2010/main" val="6720847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compare with simulations?</a:t>
            </a:r>
            <a:endParaRPr lang="en-GB" dirty="0"/>
          </a:p>
        </p:txBody>
      </p:sp>
      <p:sp>
        <p:nvSpPr>
          <p:cNvPr id="3" name="Content Placeholder 2"/>
          <p:cNvSpPr>
            <a:spLocks noGrp="1"/>
          </p:cNvSpPr>
          <p:nvPr>
            <p:ph idx="1"/>
          </p:nvPr>
        </p:nvSpPr>
        <p:spPr/>
        <p:txBody>
          <a:bodyPr>
            <a:normAutofit fontScale="70000" lnSpcReduction="20000"/>
          </a:bodyPr>
          <a:lstStyle/>
          <a:p>
            <a:r>
              <a:rPr lang="en-US" dirty="0" smtClean="0"/>
              <a:t>Our real phase feed forward system is naturally limited by the equipment and physical limits of the correction process. </a:t>
            </a:r>
          </a:p>
          <a:p>
            <a:r>
              <a:rPr lang="en-US" dirty="0" smtClean="0"/>
              <a:t>In light of this fact, we shall compare the real feed forward system with increasingly limited simulations, to study which limitation impacts the feed forward system the most, and how close the system comes to its theoretical performance.</a:t>
            </a:r>
          </a:p>
          <a:p>
            <a:r>
              <a:rPr lang="en-US" dirty="0" smtClean="0"/>
              <a:t>The order of increasing limitation on the simulations is as follows:</a:t>
            </a:r>
          </a:p>
          <a:p>
            <a:pPr lvl="1"/>
            <a:r>
              <a:rPr lang="en-US" dirty="0" smtClean="0"/>
              <a:t>Point </a:t>
            </a:r>
            <a:r>
              <a:rPr lang="en-US" dirty="0"/>
              <a:t>by point correction with no </a:t>
            </a:r>
            <a:r>
              <a:rPr lang="en-US" dirty="0" smtClean="0"/>
              <a:t>limits</a:t>
            </a:r>
          </a:p>
          <a:p>
            <a:pPr lvl="1"/>
            <a:r>
              <a:rPr lang="en-US" dirty="0" smtClean="0"/>
              <a:t>Global </a:t>
            </a:r>
            <a:r>
              <a:rPr lang="en-US" dirty="0"/>
              <a:t>gain correction with no </a:t>
            </a:r>
            <a:r>
              <a:rPr lang="en-US" dirty="0" smtClean="0"/>
              <a:t>limit</a:t>
            </a:r>
          </a:p>
          <a:p>
            <a:pPr lvl="1"/>
            <a:r>
              <a:rPr lang="en-US" dirty="0" smtClean="0"/>
              <a:t>Global </a:t>
            </a:r>
            <a:r>
              <a:rPr lang="en-US" dirty="0"/>
              <a:t>gain restricted to +/-2 degrees (or +/-</a:t>
            </a:r>
            <a:r>
              <a:rPr lang="en-US" dirty="0" smtClean="0"/>
              <a:t>2.5)</a:t>
            </a:r>
            <a:endParaRPr lang="en-US" dirty="0"/>
          </a:p>
          <a:p>
            <a:pPr lvl="1"/>
            <a:r>
              <a:rPr lang="en-US" dirty="0" smtClean="0"/>
              <a:t>Global </a:t>
            </a:r>
            <a:r>
              <a:rPr lang="en-US" dirty="0"/>
              <a:t>gain with time </a:t>
            </a:r>
            <a:r>
              <a:rPr lang="en-US" dirty="0" smtClean="0"/>
              <a:t>offsets.</a:t>
            </a:r>
          </a:p>
          <a:p>
            <a:pPr lvl="1"/>
            <a:r>
              <a:rPr lang="en-US" dirty="0" smtClean="0"/>
              <a:t>Global </a:t>
            </a:r>
            <a:r>
              <a:rPr lang="en-US" dirty="0"/>
              <a:t>gain restricted to 30MHz (or 50MHz) </a:t>
            </a:r>
            <a:r>
              <a:rPr lang="en-US" dirty="0" smtClean="0"/>
              <a:t>bandwidth</a:t>
            </a:r>
          </a:p>
          <a:p>
            <a:pPr lvl="1"/>
            <a:r>
              <a:rPr lang="en-US" dirty="0" smtClean="0"/>
              <a:t>Global </a:t>
            </a:r>
            <a:r>
              <a:rPr lang="en-US" dirty="0"/>
              <a:t>gain restricted to +/-2 degrees and 30MHz bandwidth</a:t>
            </a:r>
            <a:endParaRPr lang="en-GB" dirty="0"/>
          </a:p>
        </p:txBody>
      </p:sp>
      <p:sp>
        <p:nvSpPr>
          <p:cNvPr id="4" name="Footer Placeholder 3"/>
          <p:cNvSpPr>
            <a:spLocks noGrp="1"/>
          </p:cNvSpPr>
          <p:nvPr>
            <p:ph type="ftr" sz="quarter" idx="11"/>
          </p:nvPr>
        </p:nvSpPr>
        <p:spPr/>
        <p:txBody>
          <a:bodyPr/>
          <a:lstStyle/>
          <a:p>
            <a:r>
              <a:rPr lang="en-US" smtClean="0"/>
              <a:t>CLIC CTF3: Phase Feed Forward System. Murtaza Safdari</a:t>
            </a:r>
            <a:endParaRPr lang="en-GB" dirty="0"/>
          </a:p>
        </p:txBody>
      </p:sp>
      <p:sp>
        <p:nvSpPr>
          <p:cNvPr id="5" name="Slide Number Placeholder 4"/>
          <p:cNvSpPr>
            <a:spLocks noGrp="1"/>
          </p:cNvSpPr>
          <p:nvPr>
            <p:ph type="sldNum" sz="quarter" idx="12"/>
          </p:nvPr>
        </p:nvSpPr>
        <p:spPr/>
        <p:txBody>
          <a:bodyPr/>
          <a:lstStyle/>
          <a:p>
            <a:fld id="{A9B24C06-67D5-4EC9-9AA4-E2BDB84D8095}" type="slidenum">
              <a:rPr lang="en-GB" smtClean="0"/>
              <a:t>2</a:t>
            </a:fld>
            <a:endParaRPr lang="en-GB" dirty="0"/>
          </a:p>
        </p:txBody>
      </p:sp>
    </p:spTree>
    <p:extLst>
      <p:ext uri="{BB962C8B-B14F-4D97-AF65-F5344CB8AC3E}">
        <p14:creationId xmlns:p14="http://schemas.microsoft.com/office/powerpoint/2010/main" val="28636575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Gain 53, Pulse Phases </a:t>
            </a:r>
            <a:r>
              <a:rPr lang="en-GB" dirty="0" smtClean="0"/>
              <a:t>(+/- 2 degrees)</a:t>
            </a:r>
            <a:endParaRPr lang="en-GB" dirty="0"/>
          </a:p>
        </p:txBody>
      </p:sp>
      <p:sp>
        <p:nvSpPr>
          <p:cNvPr id="4" name="Footer Placeholder 3"/>
          <p:cNvSpPr>
            <a:spLocks noGrp="1"/>
          </p:cNvSpPr>
          <p:nvPr>
            <p:ph type="ftr" sz="quarter" idx="11"/>
          </p:nvPr>
        </p:nvSpPr>
        <p:spPr/>
        <p:txBody>
          <a:bodyPr/>
          <a:lstStyle/>
          <a:p>
            <a:r>
              <a:rPr lang="en-US" smtClean="0"/>
              <a:t>CLIC CTF3: Phase Feed Forward System. Murtaza Safdari</a:t>
            </a:r>
            <a:endParaRPr lang="en-GB"/>
          </a:p>
        </p:txBody>
      </p:sp>
      <p:sp>
        <p:nvSpPr>
          <p:cNvPr id="5" name="Slide Number Placeholder 4"/>
          <p:cNvSpPr>
            <a:spLocks noGrp="1"/>
          </p:cNvSpPr>
          <p:nvPr>
            <p:ph type="sldNum" sz="quarter" idx="12"/>
          </p:nvPr>
        </p:nvSpPr>
        <p:spPr/>
        <p:txBody>
          <a:bodyPr/>
          <a:lstStyle/>
          <a:p>
            <a:fld id="{A9B24C06-67D5-4EC9-9AA4-E2BDB84D8095}" type="slidenum">
              <a:rPr lang="en-GB" smtClean="0"/>
              <a:t>20</a:t>
            </a:fld>
            <a:endParaRPr lang="en-GB"/>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4691" y="1600200"/>
            <a:ext cx="6034617" cy="4525963"/>
          </a:xfrm>
        </p:spPr>
      </p:pic>
    </p:spTree>
    <p:extLst>
      <p:ext uri="{BB962C8B-B14F-4D97-AF65-F5344CB8AC3E}">
        <p14:creationId xmlns:p14="http://schemas.microsoft.com/office/powerpoint/2010/main" val="31410201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Gain </a:t>
            </a:r>
            <a:r>
              <a:rPr lang="en-US" dirty="0" smtClean="0"/>
              <a:t>53</a:t>
            </a:r>
            <a:r>
              <a:rPr lang="en-US" dirty="0"/>
              <a:t>, </a:t>
            </a:r>
            <a:r>
              <a:rPr lang="en-US" dirty="0" smtClean="0"/>
              <a:t>Fraction of Pulses </a:t>
            </a:r>
            <a:r>
              <a:rPr lang="en-GB" sz="3600" dirty="0" smtClean="0"/>
              <a:t>(+/- 2 degrees)</a:t>
            </a:r>
            <a:endParaRPr lang="en-GB" sz="3600" dirty="0"/>
          </a:p>
        </p:txBody>
      </p:sp>
      <p:sp>
        <p:nvSpPr>
          <p:cNvPr id="4" name="Footer Placeholder 3"/>
          <p:cNvSpPr>
            <a:spLocks noGrp="1"/>
          </p:cNvSpPr>
          <p:nvPr>
            <p:ph type="ftr" sz="quarter" idx="11"/>
          </p:nvPr>
        </p:nvSpPr>
        <p:spPr/>
        <p:txBody>
          <a:bodyPr/>
          <a:lstStyle/>
          <a:p>
            <a:r>
              <a:rPr lang="en-US" smtClean="0"/>
              <a:t>CLIC CTF3: Phase Feed Forward System. Murtaza Safdari</a:t>
            </a:r>
            <a:endParaRPr lang="en-GB" dirty="0"/>
          </a:p>
        </p:txBody>
      </p:sp>
      <p:sp>
        <p:nvSpPr>
          <p:cNvPr id="5" name="Slide Number Placeholder 4"/>
          <p:cNvSpPr>
            <a:spLocks noGrp="1"/>
          </p:cNvSpPr>
          <p:nvPr>
            <p:ph type="sldNum" sz="quarter" idx="12"/>
          </p:nvPr>
        </p:nvSpPr>
        <p:spPr/>
        <p:txBody>
          <a:bodyPr/>
          <a:lstStyle/>
          <a:p>
            <a:fld id="{A9B24C06-67D5-4EC9-9AA4-E2BDB84D8095}" type="slidenum">
              <a:rPr lang="en-GB" smtClean="0"/>
              <a:t>21</a:t>
            </a:fld>
            <a:endParaRPr lang="en-GB"/>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20800" y="1447800"/>
            <a:ext cx="6502400" cy="4876800"/>
          </a:xfrm>
        </p:spPr>
      </p:pic>
    </p:spTree>
    <p:extLst>
      <p:ext uri="{BB962C8B-B14F-4D97-AF65-F5344CB8AC3E}">
        <p14:creationId xmlns:p14="http://schemas.microsoft.com/office/powerpoint/2010/main" val="30320111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Gain </a:t>
            </a:r>
            <a:r>
              <a:rPr lang="en-US" dirty="0" smtClean="0"/>
              <a:t>53</a:t>
            </a:r>
            <a:r>
              <a:rPr lang="en-US" dirty="0"/>
              <a:t>, </a:t>
            </a:r>
            <a:r>
              <a:rPr lang="en-US" dirty="0" smtClean="0"/>
              <a:t>Gains</a:t>
            </a:r>
            <a:endParaRPr lang="en-GB"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20800" y="1600200"/>
            <a:ext cx="6502400" cy="4876800"/>
          </a:xfrm>
        </p:spPr>
      </p:pic>
      <p:sp>
        <p:nvSpPr>
          <p:cNvPr id="4" name="Footer Placeholder 3"/>
          <p:cNvSpPr>
            <a:spLocks noGrp="1"/>
          </p:cNvSpPr>
          <p:nvPr>
            <p:ph type="ftr" sz="quarter" idx="11"/>
          </p:nvPr>
        </p:nvSpPr>
        <p:spPr/>
        <p:txBody>
          <a:bodyPr/>
          <a:lstStyle/>
          <a:p>
            <a:r>
              <a:rPr lang="en-US" smtClean="0"/>
              <a:t>CLIC CTF3: Phase Feed Forward System. Murtaza Safdari</a:t>
            </a:r>
            <a:endParaRPr lang="en-GB"/>
          </a:p>
        </p:txBody>
      </p:sp>
      <p:sp>
        <p:nvSpPr>
          <p:cNvPr id="5" name="Slide Number Placeholder 4"/>
          <p:cNvSpPr>
            <a:spLocks noGrp="1"/>
          </p:cNvSpPr>
          <p:nvPr>
            <p:ph type="sldNum" sz="quarter" idx="12"/>
          </p:nvPr>
        </p:nvSpPr>
        <p:spPr/>
        <p:txBody>
          <a:bodyPr/>
          <a:lstStyle/>
          <a:p>
            <a:fld id="{A9B24C06-67D5-4EC9-9AA4-E2BDB84D8095}" type="slidenum">
              <a:rPr lang="en-GB" smtClean="0"/>
              <a:t>22</a:t>
            </a:fld>
            <a:endParaRPr lang="en-GB"/>
          </a:p>
        </p:txBody>
      </p:sp>
    </p:spTree>
    <p:extLst>
      <p:ext uri="{BB962C8B-B14F-4D97-AF65-F5344CB8AC3E}">
        <p14:creationId xmlns:p14="http://schemas.microsoft.com/office/powerpoint/2010/main" val="5088051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Gain 53, Mean Pulse Phases </a:t>
            </a:r>
            <a:r>
              <a:rPr lang="en-US" sz="3100" dirty="0" smtClean="0"/>
              <a:t>(+/- 2 degrees)</a:t>
            </a:r>
            <a:endParaRPr lang="en-GB" dirty="0"/>
          </a:p>
        </p:txBody>
      </p:sp>
      <p:sp>
        <p:nvSpPr>
          <p:cNvPr id="6" name="Footer Placeholder 5"/>
          <p:cNvSpPr>
            <a:spLocks noGrp="1"/>
          </p:cNvSpPr>
          <p:nvPr>
            <p:ph type="ftr" sz="quarter" idx="11"/>
          </p:nvPr>
        </p:nvSpPr>
        <p:spPr/>
        <p:txBody>
          <a:bodyPr/>
          <a:lstStyle/>
          <a:p>
            <a:r>
              <a:rPr lang="en-US" smtClean="0"/>
              <a:t>CLIC CTF3: Phase Feed Forward System. Murtaza Safdari</a:t>
            </a:r>
            <a:endParaRPr lang="en-GB"/>
          </a:p>
        </p:txBody>
      </p:sp>
      <p:sp>
        <p:nvSpPr>
          <p:cNvPr id="7" name="Slide Number Placeholder 6"/>
          <p:cNvSpPr>
            <a:spLocks noGrp="1"/>
          </p:cNvSpPr>
          <p:nvPr>
            <p:ph type="sldNum" sz="quarter" idx="12"/>
          </p:nvPr>
        </p:nvSpPr>
        <p:spPr/>
        <p:txBody>
          <a:bodyPr/>
          <a:lstStyle/>
          <a:p>
            <a:fld id="{808402B5-A9E2-4E3A-BA90-EE9531CF7B07}" type="slidenum">
              <a:rPr lang="en-GB" smtClean="0"/>
              <a:t>23</a:t>
            </a:fld>
            <a:endParaRPr lang="en-GB"/>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54691" y="1600200"/>
            <a:ext cx="6034617" cy="4525963"/>
          </a:xfrm>
        </p:spPr>
      </p:pic>
    </p:spTree>
    <p:extLst>
      <p:ext uri="{BB962C8B-B14F-4D97-AF65-F5344CB8AC3E}">
        <p14:creationId xmlns:p14="http://schemas.microsoft.com/office/powerpoint/2010/main" val="40535673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Gain </a:t>
            </a:r>
            <a:r>
              <a:rPr lang="en-US" dirty="0" smtClean="0"/>
              <a:t>53</a:t>
            </a:r>
            <a:r>
              <a:rPr lang="en-US" dirty="0"/>
              <a:t>, Phase </a:t>
            </a:r>
            <a:r>
              <a:rPr lang="en-US" dirty="0" smtClean="0"/>
              <a:t>Plots </a:t>
            </a:r>
            <a:r>
              <a:rPr lang="en-GB" dirty="0" smtClean="0"/>
              <a:t>(+/- 2 degrees)</a:t>
            </a:r>
            <a:endParaRPr lang="en-GB" dirty="0"/>
          </a:p>
        </p:txBody>
      </p:sp>
      <p:sp>
        <p:nvSpPr>
          <p:cNvPr id="4" name="Footer Placeholder 3"/>
          <p:cNvSpPr>
            <a:spLocks noGrp="1"/>
          </p:cNvSpPr>
          <p:nvPr>
            <p:ph type="ftr" sz="quarter" idx="11"/>
          </p:nvPr>
        </p:nvSpPr>
        <p:spPr/>
        <p:txBody>
          <a:bodyPr/>
          <a:lstStyle/>
          <a:p>
            <a:r>
              <a:rPr lang="en-US" smtClean="0"/>
              <a:t>CLIC CTF3: Phase Feed Forward System. Murtaza Safdari</a:t>
            </a:r>
            <a:endParaRPr lang="en-GB"/>
          </a:p>
        </p:txBody>
      </p:sp>
      <p:sp>
        <p:nvSpPr>
          <p:cNvPr id="5" name="Slide Number Placeholder 4"/>
          <p:cNvSpPr>
            <a:spLocks noGrp="1"/>
          </p:cNvSpPr>
          <p:nvPr>
            <p:ph type="sldNum" sz="quarter" idx="12"/>
          </p:nvPr>
        </p:nvSpPr>
        <p:spPr/>
        <p:txBody>
          <a:bodyPr/>
          <a:lstStyle/>
          <a:p>
            <a:fld id="{A9B24C06-67D5-4EC9-9AA4-E2BDB84D8095}" type="slidenum">
              <a:rPr lang="en-GB" smtClean="0"/>
              <a:t>24</a:t>
            </a:fld>
            <a:endParaRPr lang="en-GB"/>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20800" y="1447800"/>
            <a:ext cx="6502400" cy="4876800"/>
          </a:xfrm>
        </p:spPr>
      </p:pic>
    </p:spTree>
    <p:extLst>
      <p:ext uri="{BB962C8B-B14F-4D97-AF65-F5344CB8AC3E}">
        <p14:creationId xmlns:p14="http://schemas.microsoft.com/office/powerpoint/2010/main" val="353512760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Gain </a:t>
            </a:r>
            <a:r>
              <a:rPr lang="en-US" dirty="0" smtClean="0"/>
              <a:t>53</a:t>
            </a:r>
            <a:r>
              <a:rPr lang="en-US" dirty="0"/>
              <a:t>, </a:t>
            </a:r>
            <a:r>
              <a:rPr lang="en-US" dirty="0" smtClean="0"/>
              <a:t>Jitter Plots </a:t>
            </a:r>
            <a:r>
              <a:rPr lang="en-GB" dirty="0" smtClean="0"/>
              <a:t>(+/- 2 degrees)</a:t>
            </a:r>
            <a:endParaRPr lang="en-GB" dirty="0"/>
          </a:p>
        </p:txBody>
      </p:sp>
      <p:sp>
        <p:nvSpPr>
          <p:cNvPr id="4" name="Footer Placeholder 3"/>
          <p:cNvSpPr>
            <a:spLocks noGrp="1"/>
          </p:cNvSpPr>
          <p:nvPr>
            <p:ph type="ftr" sz="quarter" idx="11"/>
          </p:nvPr>
        </p:nvSpPr>
        <p:spPr/>
        <p:txBody>
          <a:bodyPr/>
          <a:lstStyle/>
          <a:p>
            <a:r>
              <a:rPr lang="en-US" smtClean="0"/>
              <a:t>CLIC CTF3: Phase Feed Forward System. Murtaza Safdari</a:t>
            </a:r>
            <a:endParaRPr lang="en-GB"/>
          </a:p>
        </p:txBody>
      </p:sp>
      <p:sp>
        <p:nvSpPr>
          <p:cNvPr id="5" name="Slide Number Placeholder 4"/>
          <p:cNvSpPr>
            <a:spLocks noGrp="1"/>
          </p:cNvSpPr>
          <p:nvPr>
            <p:ph type="sldNum" sz="quarter" idx="12"/>
          </p:nvPr>
        </p:nvSpPr>
        <p:spPr/>
        <p:txBody>
          <a:bodyPr/>
          <a:lstStyle/>
          <a:p>
            <a:fld id="{A9B24C06-67D5-4EC9-9AA4-E2BDB84D8095}" type="slidenum">
              <a:rPr lang="en-GB" smtClean="0"/>
              <a:t>25</a:t>
            </a:fld>
            <a:endParaRPr lang="en-GB"/>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20800" y="1447800"/>
            <a:ext cx="6502400" cy="4876800"/>
          </a:xfrm>
        </p:spPr>
      </p:pic>
    </p:spTree>
    <p:extLst>
      <p:ext uri="{BB962C8B-B14F-4D97-AF65-F5344CB8AC3E}">
        <p14:creationId xmlns:p14="http://schemas.microsoft.com/office/powerpoint/2010/main" val="141401208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Tables of key parameters (+/- 2 deg)</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761723483"/>
              </p:ext>
            </p:extLst>
          </p:nvPr>
        </p:nvGraphicFramePr>
        <p:xfrm>
          <a:off x="457200" y="1447800"/>
          <a:ext cx="8382002" cy="2555240"/>
        </p:xfrm>
        <a:graphic>
          <a:graphicData uri="http://schemas.openxmlformats.org/drawingml/2006/table">
            <a:tbl>
              <a:tblPr firstRow="1" bandRow="1">
                <a:tableStyleId>{5C22544A-7EE6-4342-B048-85BDC9FD1C3A}</a:tableStyleId>
              </a:tblPr>
              <a:tblGrid>
                <a:gridCol w="698501"/>
                <a:gridCol w="873125"/>
                <a:gridCol w="873125"/>
                <a:gridCol w="873125"/>
                <a:gridCol w="949325"/>
                <a:gridCol w="971551"/>
                <a:gridCol w="1135063"/>
                <a:gridCol w="1047750"/>
                <a:gridCol w="960437"/>
              </a:tblGrid>
              <a:tr h="370840">
                <a:tc>
                  <a:txBody>
                    <a:bodyPr/>
                    <a:lstStyle/>
                    <a:p>
                      <a:r>
                        <a:rPr lang="en-US" sz="1000" dirty="0" smtClean="0"/>
                        <a:t>Gain</a:t>
                      </a:r>
                      <a:endParaRPr lang="en-GB" sz="1000" dirty="0"/>
                    </a:p>
                  </a:txBody>
                  <a:tcPr/>
                </a:tc>
                <a:tc>
                  <a:txBody>
                    <a:bodyPr/>
                    <a:lstStyle/>
                    <a:p>
                      <a:r>
                        <a:rPr lang="en-US" sz="1000" dirty="0" smtClean="0"/>
                        <a:t>Initial</a:t>
                      </a:r>
                      <a:r>
                        <a:rPr lang="en-US" sz="1000" baseline="0" dirty="0" smtClean="0"/>
                        <a:t> Jitter</a:t>
                      </a:r>
                      <a:endParaRPr lang="en-GB" sz="1000" dirty="0"/>
                    </a:p>
                  </a:txBody>
                  <a:tcPr/>
                </a:tc>
                <a:tc>
                  <a:txBody>
                    <a:bodyPr/>
                    <a:lstStyle/>
                    <a:p>
                      <a:r>
                        <a:rPr lang="en-US" sz="1000" dirty="0" smtClean="0"/>
                        <a:t>Jitter after FF system</a:t>
                      </a:r>
                      <a:endParaRPr lang="en-GB" sz="1000" dirty="0"/>
                    </a:p>
                  </a:txBody>
                  <a:tcPr/>
                </a:tc>
                <a:tc>
                  <a:txBody>
                    <a:bodyPr/>
                    <a:lstStyle/>
                    <a:p>
                      <a:r>
                        <a:rPr lang="en-US" sz="1000" dirty="0" smtClean="0"/>
                        <a:t>Jitter after unlimited correction</a:t>
                      </a:r>
                      <a:endParaRPr lang="en-GB" sz="1000" dirty="0"/>
                    </a:p>
                  </a:txBody>
                  <a:tcPr/>
                </a:tc>
                <a:tc>
                  <a:txBody>
                    <a:bodyPr/>
                    <a:lstStyle/>
                    <a:p>
                      <a:r>
                        <a:rPr lang="en-US" sz="1000" dirty="0" smtClean="0"/>
                        <a:t>Minimized Jitter</a:t>
                      </a:r>
                      <a:endParaRPr lang="en-GB" sz="1000" dirty="0"/>
                    </a:p>
                  </a:txBody>
                  <a:tcPr/>
                </a:tc>
                <a:tc>
                  <a:txBody>
                    <a:bodyPr/>
                    <a:lstStyle/>
                    <a:p>
                      <a:r>
                        <a:rPr lang="en-US" sz="1000" dirty="0" smtClean="0"/>
                        <a:t>Jitter after min deviation to real FF (mean)</a:t>
                      </a:r>
                      <a:endParaRPr lang="en-GB" sz="1000" dirty="0"/>
                    </a:p>
                  </a:txBody>
                  <a:tcPr/>
                </a:tc>
                <a:tc>
                  <a:txBody>
                    <a:bodyPr/>
                    <a:lstStyle/>
                    <a:p>
                      <a:r>
                        <a:rPr lang="en-US" sz="1000" dirty="0" smtClean="0"/>
                        <a:t>Jitter after min Jitter Deviation from real</a:t>
                      </a:r>
                      <a:r>
                        <a:rPr lang="en-US" sz="1000" baseline="0" dirty="0" smtClean="0"/>
                        <a:t> FF (mean)</a:t>
                      </a:r>
                      <a:endParaRPr lang="en-GB" sz="1000" dirty="0"/>
                    </a:p>
                  </a:txBody>
                  <a:tcPr/>
                </a:tc>
                <a:tc>
                  <a:txBody>
                    <a:bodyPr/>
                    <a:lstStyle/>
                    <a:p>
                      <a:r>
                        <a:rPr lang="en-US" sz="1000" dirty="0" smtClean="0"/>
                        <a:t>Flatness</a:t>
                      </a:r>
                      <a:r>
                        <a:rPr lang="en-US" sz="1000" baseline="0" dirty="0" smtClean="0"/>
                        <a:t> upon minimizing the Jitter</a:t>
                      </a:r>
                      <a:endParaRPr lang="en-GB" sz="1000" dirty="0"/>
                    </a:p>
                  </a:txBody>
                  <a:tcPr/>
                </a:tc>
                <a:tc>
                  <a:txBody>
                    <a:bodyPr/>
                    <a:lstStyle/>
                    <a:p>
                      <a:r>
                        <a:rPr lang="en-US" sz="1000" dirty="0" smtClean="0"/>
                        <a:t>Flatness upon min</a:t>
                      </a:r>
                      <a:r>
                        <a:rPr lang="en-US" sz="1000" baseline="0" dirty="0" smtClean="0"/>
                        <a:t>imizing the deviation  to FF</a:t>
                      </a:r>
                      <a:endParaRPr lang="en-GB" sz="1000" dirty="0"/>
                    </a:p>
                  </a:txBody>
                  <a:tcPr/>
                </a:tc>
              </a:tr>
              <a:tr h="370840">
                <a:tc>
                  <a:txBody>
                    <a:bodyPr/>
                    <a:lstStyle/>
                    <a:p>
                      <a:r>
                        <a:rPr lang="en-US" sz="1400" dirty="0" smtClean="0"/>
                        <a:t>63</a:t>
                      </a:r>
                    </a:p>
                  </a:txBody>
                  <a:tcPr/>
                </a:tc>
                <a:tc>
                  <a:txBody>
                    <a:bodyPr/>
                    <a:lstStyle/>
                    <a:p>
                      <a:r>
                        <a:rPr lang="en-US" sz="1400" dirty="0" smtClean="0"/>
                        <a:t>1.3793</a:t>
                      </a:r>
                      <a:endParaRPr lang="en-GB" sz="1400" dirty="0"/>
                    </a:p>
                  </a:txBody>
                  <a:tcPr/>
                </a:tc>
                <a:tc>
                  <a:txBody>
                    <a:bodyPr/>
                    <a:lstStyle/>
                    <a:p>
                      <a:r>
                        <a:rPr lang="en-US" sz="1400" dirty="0" smtClean="0"/>
                        <a:t>0.9679</a:t>
                      </a:r>
                      <a:endParaRPr lang="en-GB" sz="1400" dirty="0"/>
                    </a:p>
                  </a:txBody>
                  <a:tcPr/>
                </a:tc>
                <a:tc>
                  <a:txBody>
                    <a:bodyPr/>
                    <a:lstStyle/>
                    <a:p>
                      <a:r>
                        <a:rPr lang="en-US" sz="1400" dirty="0" smtClean="0"/>
                        <a:t>0.8145</a:t>
                      </a:r>
                      <a:endParaRPr lang="en-GB" sz="1400" dirty="0"/>
                    </a:p>
                  </a:txBody>
                  <a:tcPr/>
                </a:tc>
                <a:tc>
                  <a:txBody>
                    <a:bodyPr/>
                    <a:lstStyle/>
                    <a:p>
                      <a:r>
                        <a:rPr lang="en-US" sz="1400" dirty="0" smtClean="0"/>
                        <a:t>0.9683(1)</a:t>
                      </a:r>
                      <a:endParaRPr lang="en-GB" sz="1400" dirty="0"/>
                    </a:p>
                  </a:txBody>
                  <a:tcPr/>
                </a:tc>
                <a:tc>
                  <a:txBody>
                    <a:bodyPr/>
                    <a:lstStyle/>
                    <a:p>
                      <a:r>
                        <a:rPr lang="en-US" sz="1400" dirty="0" smtClean="0"/>
                        <a:t>0.9892 (0)</a:t>
                      </a:r>
                      <a:endParaRPr lang="en-GB" sz="1400" dirty="0"/>
                    </a:p>
                  </a:txBody>
                  <a:tcPr/>
                </a:tc>
                <a:tc>
                  <a:txBody>
                    <a:bodyPr/>
                    <a:lstStyle/>
                    <a:p>
                      <a:r>
                        <a:rPr lang="en-US" sz="1400" dirty="0" smtClean="0"/>
                        <a:t>0.9892 (0)</a:t>
                      </a:r>
                      <a:endParaRPr lang="en-GB" sz="1400" dirty="0"/>
                    </a:p>
                  </a:txBody>
                  <a:tcPr/>
                </a:tc>
                <a:tc>
                  <a:txBody>
                    <a:bodyPr/>
                    <a:lstStyle/>
                    <a:p>
                      <a:r>
                        <a:rPr lang="en-US" sz="1400" dirty="0" smtClean="0"/>
                        <a:t>1.0662</a:t>
                      </a:r>
                      <a:endParaRPr lang="en-GB" sz="1400" dirty="0"/>
                    </a:p>
                  </a:txBody>
                  <a:tcPr/>
                </a:tc>
                <a:tc>
                  <a:txBody>
                    <a:bodyPr/>
                    <a:lstStyle/>
                    <a:p>
                      <a:r>
                        <a:rPr lang="en-US" sz="1400" dirty="0" smtClean="0"/>
                        <a:t>0.8659</a:t>
                      </a:r>
                      <a:endParaRPr lang="en-GB" sz="1400" dirty="0"/>
                    </a:p>
                  </a:txBody>
                  <a:tcPr/>
                </a:tc>
              </a:tr>
              <a:tr h="370840">
                <a:tc>
                  <a:txBody>
                    <a:bodyPr/>
                    <a:lstStyle/>
                    <a:p>
                      <a:r>
                        <a:rPr lang="en-US" sz="1400" dirty="0" smtClean="0"/>
                        <a:t>53</a:t>
                      </a:r>
                      <a:endParaRPr lang="en-GB" sz="1400" dirty="0"/>
                    </a:p>
                  </a:txBody>
                  <a:tcPr/>
                </a:tc>
                <a:tc>
                  <a:txBody>
                    <a:bodyPr/>
                    <a:lstStyle/>
                    <a:p>
                      <a:r>
                        <a:rPr lang="en-US" sz="1400" dirty="0" smtClean="0"/>
                        <a:t>1.2684</a:t>
                      </a:r>
                      <a:endParaRPr lang="en-GB" sz="1400" dirty="0"/>
                    </a:p>
                  </a:txBody>
                  <a:tcPr/>
                </a:tc>
                <a:tc>
                  <a:txBody>
                    <a:bodyPr/>
                    <a:lstStyle/>
                    <a:p>
                      <a:r>
                        <a:rPr lang="en-US" sz="1400" dirty="0" smtClean="0"/>
                        <a:t>0.9480</a:t>
                      </a:r>
                      <a:endParaRPr lang="en-GB" sz="1400" dirty="0"/>
                    </a:p>
                  </a:txBody>
                  <a:tcPr/>
                </a:tc>
                <a:tc>
                  <a:txBody>
                    <a:bodyPr/>
                    <a:lstStyle/>
                    <a:p>
                      <a:r>
                        <a:rPr lang="en-US" sz="1400" dirty="0" smtClean="0"/>
                        <a:t>0.8737</a:t>
                      </a:r>
                      <a:endParaRPr lang="en-GB" sz="1400" dirty="0"/>
                    </a:p>
                  </a:txBody>
                  <a:tcPr/>
                </a:tc>
                <a:tc>
                  <a:txBody>
                    <a:bodyPr/>
                    <a:lstStyle/>
                    <a:p>
                      <a:r>
                        <a:rPr lang="en-US" sz="1400" dirty="0" smtClean="0"/>
                        <a:t>0.9696(.5)</a:t>
                      </a:r>
                      <a:endParaRPr lang="en-GB" sz="1400" dirty="0"/>
                    </a:p>
                  </a:txBody>
                  <a:tcPr/>
                </a:tc>
                <a:tc>
                  <a:txBody>
                    <a:bodyPr/>
                    <a:lstStyle/>
                    <a:p>
                      <a:r>
                        <a:rPr lang="en-US" sz="1400" dirty="0" smtClean="0"/>
                        <a:t>0.9753 (0)</a:t>
                      </a:r>
                      <a:endParaRPr lang="en-GB" sz="1400" dirty="0"/>
                    </a:p>
                  </a:txBody>
                  <a:tcPr/>
                </a:tc>
                <a:tc>
                  <a:txBody>
                    <a:bodyPr/>
                    <a:lstStyle/>
                    <a:p>
                      <a:r>
                        <a:rPr lang="en-US" sz="1400" dirty="0" smtClean="0"/>
                        <a:t>0.9753 (0)</a:t>
                      </a:r>
                      <a:endParaRPr lang="en-GB" sz="1400" dirty="0"/>
                    </a:p>
                  </a:txBody>
                  <a:tcPr/>
                </a:tc>
                <a:tc>
                  <a:txBody>
                    <a:bodyPr/>
                    <a:lstStyle/>
                    <a:p>
                      <a:r>
                        <a:rPr lang="en-US" sz="1400" dirty="0" smtClean="0"/>
                        <a:t>0.9270</a:t>
                      </a:r>
                      <a:endParaRPr lang="en-GB" sz="1400" dirty="0"/>
                    </a:p>
                  </a:txBody>
                  <a:tcPr/>
                </a:tc>
                <a:tc>
                  <a:txBody>
                    <a:bodyPr/>
                    <a:lstStyle/>
                    <a:p>
                      <a:r>
                        <a:rPr lang="en-US" sz="1400" dirty="0" smtClean="0"/>
                        <a:t>0.8500</a:t>
                      </a:r>
                      <a:endParaRPr lang="en-GB" sz="1400" dirty="0"/>
                    </a:p>
                  </a:txBody>
                  <a:tcPr/>
                </a:tc>
              </a:tr>
              <a:tr h="370840">
                <a:tc>
                  <a:txBody>
                    <a:bodyPr/>
                    <a:lstStyle/>
                    <a:p>
                      <a:r>
                        <a:rPr lang="en-US" sz="1400" dirty="0" smtClean="0"/>
                        <a:t>43</a:t>
                      </a:r>
                      <a:endParaRPr lang="en-GB" sz="1400" dirty="0"/>
                    </a:p>
                  </a:txBody>
                  <a:tcPr/>
                </a:tc>
                <a:tc>
                  <a:txBody>
                    <a:bodyPr/>
                    <a:lstStyle/>
                    <a:p>
                      <a:r>
                        <a:rPr lang="en-US" sz="1400" dirty="0" smtClean="0"/>
                        <a:t>2.1805</a:t>
                      </a:r>
                      <a:endParaRPr lang="en-GB" sz="1400" dirty="0"/>
                    </a:p>
                  </a:txBody>
                  <a:tcPr/>
                </a:tc>
                <a:tc>
                  <a:txBody>
                    <a:bodyPr/>
                    <a:lstStyle/>
                    <a:p>
                      <a:r>
                        <a:rPr lang="en-US" sz="1400" dirty="0" smtClean="0"/>
                        <a:t>1.6105</a:t>
                      </a:r>
                      <a:endParaRPr lang="en-GB" sz="1400" dirty="0"/>
                    </a:p>
                  </a:txBody>
                  <a:tcPr/>
                </a:tc>
                <a:tc>
                  <a:txBody>
                    <a:bodyPr/>
                    <a:lstStyle/>
                    <a:p>
                      <a:r>
                        <a:rPr lang="en-US" sz="1400" dirty="0" smtClean="0"/>
                        <a:t>1.4342</a:t>
                      </a:r>
                      <a:endParaRPr lang="en-GB" sz="1400" dirty="0"/>
                    </a:p>
                  </a:txBody>
                  <a:tcPr/>
                </a:tc>
                <a:tc>
                  <a:txBody>
                    <a:bodyPr/>
                    <a:lstStyle/>
                    <a:p>
                      <a:r>
                        <a:rPr lang="en-US" sz="1400" dirty="0" smtClean="0"/>
                        <a:t>1.5011(1)</a:t>
                      </a:r>
                      <a:endParaRPr lang="en-GB" sz="1400" dirty="0"/>
                    </a:p>
                  </a:txBody>
                  <a:tcPr/>
                </a:tc>
                <a:tc>
                  <a:txBody>
                    <a:bodyPr/>
                    <a:lstStyle/>
                    <a:p>
                      <a:r>
                        <a:rPr lang="en-US" sz="1400" dirty="0" smtClean="0"/>
                        <a:t>1.5012 (.5)</a:t>
                      </a:r>
                      <a:endParaRPr lang="en-GB" sz="1400" dirty="0"/>
                    </a:p>
                  </a:txBody>
                  <a:tcPr/>
                </a:tc>
                <a:tc>
                  <a:txBody>
                    <a:bodyPr/>
                    <a:lstStyle/>
                    <a:p>
                      <a:r>
                        <a:rPr lang="en-US" sz="1400" dirty="0" smtClean="0"/>
                        <a:t>1.6524 (-1)</a:t>
                      </a:r>
                      <a:endParaRPr lang="en-GB" sz="1400" dirty="0"/>
                    </a:p>
                  </a:txBody>
                  <a:tcPr/>
                </a:tc>
                <a:tc>
                  <a:txBody>
                    <a:bodyPr/>
                    <a:lstStyle/>
                    <a:p>
                      <a:r>
                        <a:rPr lang="en-US" sz="1400" dirty="0" smtClean="0"/>
                        <a:t>1.3220</a:t>
                      </a:r>
                      <a:endParaRPr lang="en-GB" sz="1400" dirty="0"/>
                    </a:p>
                  </a:txBody>
                  <a:tcPr/>
                </a:tc>
                <a:tc>
                  <a:txBody>
                    <a:bodyPr/>
                    <a:lstStyle/>
                    <a:p>
                      <a:r>
                        <a:rPr lang="en-US" sz="1400" dirty="0" smtClean="0"/>
                        <a:t>1.1801</a:t>
                      </a:r>
                      <a:endParaRPr lang="en-GB" sz="1400" dirty="0"/>
                    </a:p>
                  </a:txBody>
                  <a:tcPr/>
                </a:tc>
              </a:tr>
              <a:tr h="370840">
                <a:tc>
                  <a:txBody>
                    <a:bodyPr/>
                    <a:lstStyle/>
                    <a:p>
                      <a:r>
                        <a:rPr lang="en-US" sz="1400" dirty="0" smtClean="0"/>
                        <a:t>43(2)</a:t>
                      </a:r>
                      <a:endParaRPr lang="en-GB" sz="1400" dirty="0"/>
                    </a:p>
                  </a:txBody>
                  <a:tcPr/>
                </a:tc>
                <a:tc>
                  <a:txBody>
                    <a:bodyPr/>
                    <a:lstStyle/>
                    <a:p>
                      <a:r>
                        <a:rPr lang="en-US" sz="1400" dirty="0" smtClean="0"/>
                        <a:t>1.1111</a:t>
                      </a:r>
                      <a:endParaRPr lang="en-GB" sz="1400" dirty="0"/>
                    </a:p>
                  </a:txBody>
                  <a:tcPr/>
                </a:tc>
                <a:tc>
                  <a:txBody>
                    <a:bodyPr/>
                    <a:lstStyle/>
                    <a:p>
                      <a:r>
                        <a:rPr lang="en-US" sz="1400" dirty="0" smtClean="0"/>
                        <a:t>0.7703</a:t>
                      </a:r>
                      <a:endParaRPr lang="en-GB" sz="1400" dirty="0"/>
                    </a:p>
                  </a:txBody>
                  <a:tcPr/>
                </a:tc>
                <a:tc>
                  <a:txBody>
                    <a:bodyPr/>
                    <a:lstStyle/>
                    <a:p>
                      <a:r>
                        <a:rPr lang="en-US" sz="1400" dirty="0" smtClean="0"/>
                        <a:t>0.7978</a:t>
                      </a:r>
                      <a:endParaRPr lang="en-GB" sz="1400" dirty="0"/>
                    </a:p>
                  </a:txBody>
                  <a:tcPr/>
                </a:tc>
                <a:tc>
                  <a:txBody>
                    <a:bodyPr/>
                    <a:lstStyle/>
                    <a:p>
                      <a:r>
                        <a:rPr lang="en-US" sz="1400" dirty="0" smtClean="0"/>
                        <a:t>0.8501(0)</a:t>
                      </a:r>
                      <a:endParaRPr lang="en-GB" sz="1400" dirty="0"/>
                    </a:p>
                  </a:txBody>
                  <a:tcPr/>
                </a:tc>
                <a:tc>
                  <a:txBody>
                    <a:bodyPr/>
                    <a:lstStyle/>
                    <a:p>
                      <a:r>
                        <a:rPr lang="en-US" sz="1400" dirty="0" smtClean="0"/>
                        <a:t>.8529 (-.5)</a:t>
                      </a:r>
                      <a:endParaRPr lang="en-GB" sz="1400" dirty="0"/>
                    </a:p>
                  </a:txBody>
                  <a:tcPr/>
                </a:tc>
                <a:tc>
                  <a:txBody>
                    <a:bodyPr/>
                    <a:lstStyle/>
                    <a:p>
                      <a:r>
                        <a:rPr lang="en-US" sz="1400" dirty="0" smtClean="0"/>
                        <a:t>0.8727 (-1)</a:t>
                      </a:r>
                      <a:endParaRPr lang="en-GB" sz="1400" dirty="0"/>
                    </a:p>
                  </a:txBody>
                  <a:tcPr/>
                </a:tc>
                <a:tc>
                  <a:txBody>
                    <a:bodyPr/>
                    <a:lstStyle/>
                    <a:p>
                      <a:r>
                        <a:rPr lang="en-US" sz="1400" dirty="0" smtClean="0"/>
                        <a:t>1.0745</a:t>
                      </a:r>
                      <a:endParaRPr lang="en-GB" sz="1400" dirty="0"/>
                    </a:p>
                  </a:txBody>
                  <a:tcPr/>
                </a:tc>
                <a:tc>
                  <a:txBody>
                    <a:bodyPr/>
                    <a:lstStyle/>
                    <a:p>
                      <a:r>
                        <a:rPr lang="en-US" sz="1400" dirty="0" smtClean="0"/>
                        <a:t>1.0639</a:t>
                      </a:r>
                      <a:endParaRPr lang="en-GB" sz="1400" dirty="0"/>
                    </a:p>
                  </a:txBody>
                  <a:tcPr/>
                </a:tc>
              </a:tr>
              <a:tr h="370840">
                <a:tc>
                  <a:txBody>
                    <a:bodyPr/>
                    <a:lstStyle/>
                    <a:p>
                      <a:r>
                        <a:rPr lang="en-US" sz="1400" dirty="0" smtClean="0"/>
                        <a:t>33</a:t>
                      </a:r>
                      <a:endParaRPr lang="en-GB" sz="1400" dirty="0"/>
                    </a:p>
                  </a:txBody>
                  <a:tcPr/>
                </a:tc>
                <a:tc>
                  <a:txBody>
                    <a:bodyPr/>
                    <a:lstStyle/>
                    <a:p>
                      <a:r>
                        <a:rPr lang="en-US" sz="1400" dirty="0" smtClean="0"/>
                        <a:t>1.6656</a:t>
                      </a:r>
                      <a:endParaRPr lang="en-GB" sz="1400" dirty="0"/>
                    </a:p>
                  </a:txBody>
                  <a:tcPr/>
                </a:tc>
                <a:tc>
                  <a:txBody>
                    <a:bodyPr/>
                    <a:lstStyle/>
                    <a:p>
                      <a:r>
                        <a:rPr lang="en-US" sz="1400" dirty="0" smtClean="0"/>
                        <a:t>1.3668</a:t>
                      </a:r>
                      <a:endParaRPr lang="en-GB" sz="1400" dirty="0"/>
                    </a:p>
                  </a:txBody>
                  <a:tcPr/>
                </a:tc>
                <a:tc>
                  <a:txBody>
                    <a:bodyPr/>
                    <a:lstStyle/>
                    <a:p>
                      <a:r>
                        <a:rPr lang="en-US" sz="1400" dirty="0" smtClean="0"/>
                        <a:t>1.0257</a:t>
                      </a:r>
                      <a:endParaRPr lang="en-GB" sz="1400" dirty="0"/>
                    </a:p>
                  </a:txBody>
                  <a:tcPr/>
                </a:tc>
                <a:tc>
                  <a:txBody>
                    <a:bodyPr/>
                    <a:lstStyle/>
                    <a:p>
                      <a:r>
                        <a:rPr lang="en-US" sz="1400" dirty="0" smtClean="0"/>
                        <a:t>1.1430(.5)</a:t>
                      </a:r>
                      <a:endParaRPr lang="en-GB" sz="1400" dirty="0"/>
                    </a:p>
                  </a:txBody>
                  <a:tcPr/>
                </a:tc>
                <a:tc>
                  <a:txBody>
                    <a:bodyPr/>
                    <a:lstStyle/>
                    <a:p>
                      <a:r>
                        <a:rPr lang="en-US" sz="1400" dirty="0" smtClean="0"/>
                        <a:t>1.1430 (.5)</a:t>
                      </a:r>
                      <a:endParaRPr lang="en-GB" sz="1400" dirty="0"/>
                    </a:p>
                  </a:txBody>
                  <a:tcPr/>
                </a:tc>
                <a:tc>
                  <a:txBody>
                    <a:bodyPr/>
                    <a:lstStyle/>
                    <a:p>
                      <a:r>
                        <a:rPr lang="en-US" sz="1400" dirty="0" smtClean="0"/>
                        <a:t>1.1864 (-1)</a:t>
                      </a:r>
                      <a:endParaRPr lang="en-GB" sz="1400" dirty="0"/>
                    </a:p>
                  </a:txBody>
                  <a:tcPr/>
                </a:tc>
                <a:tc>
                  <a:txBody>
                    <a:bodyPr/>
                    <a:lstStyle/>
                    <a:p>
                      <a:r>
                        <a:rPr lang="en-US" sz="1400" dirty="0" smtClean="0"/>
                        <a:t>1.1340</a:t>
                      </a:r>
                      <a:endParaRPr lang="en-GB" sz="1400" dirty="0"/>
                    </a:p>
                  </a:txBody>
                  <a:tcPr/>
                </a:tc>
                <a:tc>
                  <a:txBody>
                    <a:bodyPr/>
                    <a:lstStyle/>
                    <a:p>
                      <a:r>
                        <a:rPr lang="en-US" sz="1400" dirty="0" smtClean="0"/>
                        <a:t>1.1340</a:t>
                      </a:r>
                      <a:endParaRPr lang="en-GB" sz="1400" dirty="0"/>
                    </a:p>
                  </a:txBody>
                  <a:tcPr/>
                </a:tc>
              </a:tr>
            </a:tbl>
          </a:graphicData>
        </a:graphic>
      </p:graphicFrame>
      <p:sp>
        <p:nvSpPr>
          <p:cNvPr id="4" name="Footer Placeholder 3"/>
          <p:cNvSpPr>
            <a:spLocks noGrp="1"/>
          </p:cNvSpPr>
          <p:nvPr>
            <p:ph type="ftr" sz="quarter" idx="11"/>
          </p:nvPr>
        </p:nvSpPr>
        <p:spPr/>
        <p:txBody>
          <a:bodyPr/>
          <a:lstStyle/>
          <a:p>
            <a:r>
              <a:rPr lang="en-US" smtClean="0"/>
              <a:t>CLIC CTF3: Phase Feed Forward System. Murtaza Safdari</a:t>
            </a:r>
            <a:endParaRPr lang="en-GB"/>
          </a:p>
        </p:txBody>
      </p:sp>
      <p:sp>
        <p:nvSpPr>
          <p:cNvPr id="5" name="Slide Number Placeholder 4"/>
          <p:cNvSpPr>
            <a:spLocks noGrp="1"/>
          </p:cNvSpPr>
          <p:nvPr>
            <p:ph type="sldNum" sz="quarter" idx="12"/>
          </p:nvPr>
        </p:nvSpPr>
        <p:spPr/>
        <p:txBody>
          <a:bodyPr/>
          <a:lstStyle/>
          <a:p>
            <a:fld id="{A9B24C06-67D5-4EC9-9AA4-E2BDB84D8095}" type="slidenum">
              <a:rPr lang="en-GB" smtClean="0"/>
              <a:t>26</a:t>
            </a:fld>
            <a:endParaRPr lang="en-GB"/>
          </a:p>
        </p:txBody>
      </p:sp>
      <p:sp>
        <p:nvSpPr>
          <p:cNvPr id="7" name="TextBox 6"/>
          <p:cNvSpPr txBox="1"/>
          <p:nvPr/>
        </p:nvSpPr>
        <p:spPr>
          <a:xfrm>
            <a:off x="457200" y="4572000"/>
            <a:ext cx="8610600" cy="1754326"/>
          </a:xfrm>
          <a:prstGeom prst="rect">
            <a:avLst/>
          </a:prstGeom>
          <a:noFill/>
        </p:spPr>
        <p:txBody>
          <a:bodyPr wrap="square" rtlCol="0">
            <a:spAutoFit/>
          </a:bodyPr>
          <a:lstStyle/>
          <a:p>
            <a:pPr marL="285750" indent="-285750">
              <a:buFont typeface="Arial" panose="020B0604020202020204" pitchFamily="34" charset="0"/>
              <a:buChar char="•"/>
            </a:pPr>
            <a:r>
              <a:rPr lang="en-US" dirty="0" smtClean="0"/>
              <a:t>The minimum deviation is found by minimizing the mean of the square of the difference between the phase values, in the sample range.</a:t>
            </a:r>
          </a:p>
          <a:p>
            <a:pPr marL="285750" indent="-285750">
              <a:buFont typeface="Arial" panose="020B0604020202020204" pitchFamily="34" charset="0"/>
              <a:buChar char="•"/>
            </a:pPr>
            <a:r>
              <a:rPr lang="en-US" dirty="0" smtClean="0"/>
              <a:t>The minimum deviation to the real FF jitter is found in a similar way, by minimizing the mean of the square of the difference between the jitters, in the sample range.</a:t>
            </a:r>
          </a:p>
          <a:p>
            <a:pPr marL="285750" indent="-285750">
              <a:buFont typeface="Arial" panose="020B0604020202020204" pitchFamily="34" charset="0"/>
              <a:buChar char="•"/>
            </a:pPr>
            <a:r>
              <a:rPr lang="en-US" dirty="0" smtClean="0"/>
              <a:t>The values in the brackets represent the centers of the windows within which we accept the corrections to the phases.</a:t>
            </a:r>
            <a:endParaRPr lang="en-GB" dirty="0"/>
          </a:p>
        </p:txBody>
      </p:sp>
    </p:spTree>
    <p:extLst>
      <p:ext uri="{BB962C8B-B14F-4D97-AF65-F5344CB8AC3E}">
        <p14:creationId xmlns:p14="http://schemas.microsoft.com/office/powerpoint/2010/main" val="345152847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Jitters on Mean Pulse Phases (+/- 2 degrees)</a:t>
            </a:r>
            <a:endParaRPr lang="en-GB" sz="32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775748378"/>
              </p:ext>
            </p:extLst>
          </p:nvPr>
        </p:nvGraphicFramePr>
        <p:xfrm>
          <a:off x="457200" y="1600200"/>
          <a:ext cx="8229600" cy="3225800"/>
        </p:xfrm>
        <a:graphic>
          <a:graphicData uri="http://schemas.openxmlformats.org/drawingml/2006/table">
            <a:tbl>
              <a:tblPr firstRow="1" bandRow="1">
                <a:tableStyleId>{5C22544A-7EE6-4342-B048-85BDC9FD1C3A}</a:tableStyleId>
              </a:tblPr>
              <a:tblGrid>
                <a:gridCol w="1028700"/>
                <a:gridCol w="1028700"/>
                <a:gridCol w="1028700"/>
                <a:gridCol w="1028700"/>
                <a:gridCol w="1028700"/>
                <a:gridCol w="1028700"/>
                <a:gridCol w="1028700"/>
                <a:gridCol w="1028700"/>
              </a:tblGrid>
              <a:tr h="370840">
                <a:tc>
                  <a:txBody>
                    <a:bodyPr/>
                    <a:lstStyle/>
                    <a:p>
                      <a:r>
                        <a:rPr lang="en-US" sz="1400" dirty="0" smtClean="0"/>
                        <a:t>Gain</a:t>
                      </a:r>
                      <a:endParaRPr lang="en-GB" sz="1400" dirty="0"/>
                    </a:p>
                  </a:txBody>
                  <a:tcPr/>
                </a:tc>
                <a:tc>
                  <a:txBody>
                    <a:bodyPr/>
                    <a:lstStyle/>
                    <a:p>
                      <a:r>
                        <a:rPr lang="en-US" sz="1400" dirty="0" smtClean="0"/>
                        <a:t>Initial</a:t>
                      </a:r>
                      <a:endParaRPr lang="en-GB" sz="1400" dirty="0"/>
                    </a:p>
                  </a:txBody>
                  <a:tcPr/>
                </a:tc>
                <a:tc>
                  <a:txBody>
                    <a:bodyPr/>
                    <a:lstStyle/>
                    <a:p>
                      <a:r>
                        <a:rPr lang="en-US" sz="1400" dirty="0" smtClean="0"/>
                        <a:t>Real FF</a:t>
                      </a:r>
                      <a:endParaRPr lang="en-GB" sz="1400" dirty="0"/>
                    </a:p>
                  </a:txBody>
                  <a:tcPr/>
                </a:tc>
                <a:tc>
                  <a:txBody>
                    <a:bodyPr/>
                    <a:lstStyle/>
                    <a:p>
                      <a:r>
                        <a:rPr lang="en-US" sz="1400" dirty="0" smtClean="0"/>
                        <a:t>Global Theoretical Gain</a:t>
                      </a:r>
                      <a:endParaRPr lang="en-GB" sz="1400" dirty="0"/>
                    </a:p>
                  </a:txBody>
                  <a:tcPr/>
                </a:tc>
                <a:tc>
                  <a:txBody>
                    <a:bodyPr/>
                    <a:lstStyle/>
                    <a:p>
                      <a:r>
                        <a:rPr lang="en-US" sz="1400" dirty="0" smtClean="0"/>
                        <a:t>Point by Point Theoretical</a:t>
                      </a:r>
                      <a:r>
                        <a:rPr lang="en-US" sz="1400" baseline="0" dirty="0" smtClean="0"/>
                        <a:t> Gain</a:t>
                      </a:r>
                      <a:endParaRPr lang="en-GB" sz="1400" dirty="0"/>
                    </a:p>
                  </a:txBody>
                  <a:tcPr/>
                </a:tc>
                <a:tc>
                  <a:txBody>
                    <a:bodyPr/>
                    <a:lstStyle/>
                    <a:p>
                      <a:r>
                        <a:rPr lang="en-US" sz="1400" dirty="0" smtClean="0"/>
                        <a:t>Upon minimizing Jitter</a:t>
                      </a:r>
                      <a:endParaRPr lang="en-GB" sz="1400" dirty="0"/>
                    </a:p>
                  </a:txBody>
                  <a:tcPr/>
                </a:tc>
                <a:tc>
                  <a:txBody>
                    <a:bodyPr/>
                    <a:lstStyle/>
                    <a:p>
                      <a:r>
                        <a:rPr lang="en-US" sz="1400" dirty="0" smtClean="0"/>
                        <a:t>Upon minimizing Deviation to real FF phases</a:t>
                      </a:r>
                      <a:endParaRPr lang="en-GB"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Upon minimizing Deviation to real FF Jitters</a:t>
                      </a:r>
                      <a:endParaRPr lang="en-GB" sz="1400" dirty="0" smtClean="0"/>
                    </a:p>
                    <a:p>
                      <a:endParaRPr lang="en-GB" sz="1400" dirty="0"/>
                    </a:p>
                  </a:txBody>
                  <a:tcPr/>
                </a:tc>
              </a:tr>
              <a:tr h="370840">
                <a:tc>
                  <a:txBody>
                    <a:bodyPr/>
                    <a:lstStyle/>
                    <a:p>
                      <a:r>
                        <a:rPr lang="en-US" dirty="0" smtClean="0"/>
                        <a:t>63</a:t>
                      </a:r>
                      <a:endParaRPr lang="en-GB" dirty="0"/>
                    </a:p>
                  </a:txBody>
                  <a:tcPr/>
                </a:tc>
                <a:tc>
                  <a:txBody>
                    <a:bodyPr/>
                    <a:lstStyle/>
                    <a:p>
                      <a:r>
                        <a:rPr lang="en-US" dirty="0" smtClean="0"/>
                        <a:t>1.2318</a:t>
                      </a:r>
                      <a:endParaRPr lang="en-GB" dirty="0"/>
                    </a:p>
                  </a:txBody>
                  <a:tcPr/>
                </a:tc>
                <a:tc>
                  <a:txBody>
                    <a:bodyPr/>
                    <a:lstStyle/>
                    <a:p>
                      <a:r>
                        <a:rPr lang="en-US" dirty="0" smtClean="0"/>
                        <a:t>0.6944</a:t>
                      </a:r>
                      <a:endParaRPr lang="en-GB" dirty="0"/>
                    </a:p>
                  </a:txBody>
                  <a:tcPr/>
                </a:tc>
                <a:tc>
                  <a:txBody>
                    <a:bodyPr/>
                    <a:lstStyle/>
                    <a:p>
                      <a:r>
                        <a:rPr lang="en-US" dirty="0" smtClean="0"/>
                        <a:t>0.5487</a:t>
                      </a:r>
                      <a:endParaRPr lang="en-GB" dirty="0"/>
                    </a:p>
                  </a:txBody>
                  <a:tcPr/>
                </a:tc>
                <a:tc>
                  <a:txBody>
                    <a:bodyPr/>
                    <a:lstStyle/>
                    <a:p>
                      <a:r>
                        <a:rPr lang="en-US" dirty="0" smtClean="0"/>
                        <a:t>0.5380</a:t>
                      </a:r>
                      <a:endParaRPr lang="en-GB" dirty="0"/>
                    </a:p>
                  </a:txBody>
                  <a:tcPr/>
                </a:tc>
                <a:tc>
                  <a:txBody>
                    <a:bodyPr/>
                    <a:lstStyle/>
                    <a:p>
                      <a:r>
                        <a:rPr lang="en-US" dirty="0" smtClean="0"/>
                        <a:t>0.6357</a:t>
                      </a:r>
                      <a:endParaRPr lang="en-GB" dirty="0"/>
                    </a:p>
                  </a:txBody>
                  <a:tcPr/>
                </a:tc>
                <a:tc>
                  <a:txBody>
                    <a:bodyPr/>
                    <a:lstStyle/>
                    <a:p>
                      <a:r>
                        <a:rPr lang="en-US" dirty="0" smtClean="0"/>
                        <a:t>0.6703</a:t>
                      </a:r>
                      <a:endParaRPr lang="en-GB" dirty="0"/>
                    </a:p>
                  </a:txBody>
                  <a:tcPr/>
                </a:tc>
                <a:tc>
                  <a:txBody>
                    <a:bodyPr/>
                    <a:lstStyle/>
                    <a:p>
                      <a:r>
                        <a:rPr lang="en-US" dirty="0" smtClean="0"/>
                        <a:t>0.6703</a:t>
                      </a:r>
                      <a:endParaRPr lang="en-GB" dirty="0"/>
                    </a:p>
                  </a:txBody>
                  <a:tcPr/>
                </a:tc>
              </a:tr>
              <a:tr h="370840">
                <a:tc>
                  <a:txBody>
                    <a:bodyPr/>
                    <a:lstStyle/>
                    <a:p>
                      <a:r>
                        <a:rPr lang="en-US" dirty="0" smtClean="0"/>
                        <a:t>53</a:t>
                      </a:r>
                      <a:endParaRPr lang="en-GB" dirty="0"/>
                    </a:p>
                  </a:txBody>
                  <a:tcPr/>
                </a:tc>
                <a:tc>
                  <a:txBody>
                    <a:bodyPr/>
                    <a:lstStyle/>
                    <a:p>
                      <a:r>
                        <a:rPr lang="en-US" dirty="0" smtClean="0"/>
                        <a:t>1.0665</a:t>
                      </a:r>
                      <a:endParaRPr lang="en-GB" dirty="0"/>
                    </a:p>
                  </a:txBody>
                  <a:tcPr/>
                </a:tc>
                <a:tc>
                  <a:txBody>
                    <a:bodyPr/>
                    <a:lstStyle/>
                    <a:p>
                      <a:r>
                        <a:rPr lang="en-US" dirty="0" smtClean="0"/>
                        <a:t>0.6383</a:t>
                      </a:r>
                      <a:endParaRPr lang="en-GB" dirty="0"/>
                    </a:p>
                  </a:txBody>
                  <a:tcPr/>
                </a:tc>
                <a:tc>
                  <a:txBody>
                    <a:bodyPr/>
                    <a:lstStyle/>
                    <a:p>
                      <a:r>
                        <a:rPr lang="en-US" dirty="0" smtClean="0"/>
                        <a:t>0.5695</a:t>
                      </a:r>
                      <a:endParaRPr lang="en-GB" dirty="0"/>
                    </a:p>
                  </a:txBody>
                  <a:tcPr/>
                </a:tc>
                <a:tc>
                  <a:txBody>
                    <a:bodyPr/>
                    <a:lstStyle/>
                    <a:p>
                      <a:r>
                        <a:rPr lang="en-US" dirty="0" smtClean="0"/>
                        <a:t>0.5480</a:t>
                      </a:r>
                      <a:endParaRPr lang="en-GB" dirty="0"/>
                    </a:p>
                  </a:txBody>
                  <a:tcPr/>
                </a:tc>
                <a:tc>
                  <a:txBody>
                    <a:bodyPr/>
                    <a:lstStyle/>
                    <a:p>
                      <a:r>
                        <a:rPr lang="en-US" dirty="0" smtClean="0"/>
                        <a:t>0.6035</a:t>
                      </a:r>
                      <a:endParaRPr lang="en-GB" dirty="0"/>
                    </a:p>
                  </a:txBody>
                  <a:tcPr/>
                </a:tc>
                <a:tc>
                  <a:txBody>
                    <a:bodyPr/>
                    <a:lstStyle/>
                    <a:p>
                      <a:r>
                        <a:rPr lang="en-US" dirty="0" smtClean="0"/>
                        <a:t>0.6263</a:t>
                      </a:r>
                      <a:endParaRPr lang="en-GB" dirty="0"/>
                    </a:p>
                  </a:txBody>
                  <a:tcPr/>
                </a:tc>
                <a:tc>
                  <a:txBody>
                    <a:bodyPr/>
                    <a:lstStyle/>
                    <a:p>
                      <a:r>
                        <a:rPr lang="en-US" dirty="0" smtClean="0"/>
                        <a:t>0.6236</a:t>
                      </a:r>
                      <a:endParaRPr lang="en-GB" dirty="0"/>
                    </a:p>
                  </a:txBody>
                  <a:tcPr/>
                </a:tc>
              </a:tr>
              <a:tr h="370840">
                <a:tc>
                  <a:txBody>
                    <a:bodyPr/>
                    <a:lstStyle/>
                    <a:p>
                      <a:r>
                        <a:rPr lang="en-US" dirty="0" smtClean="0"/>
                        <a:t>43</a:t>
                      </a:r>
                      <a:endParaRPr lang="en-GB" dirty="0"/>
                    </a:p>
                  </a:txBody>
                  <a:tcPr/>
                </a:tc>
                <a:tc>
                  <a:txBody>
                    <a:bodyPr/>
                    <a:lstStyle/>
                    <a:p>
                      <a:r>
                        <a:rPr lang="en-US" dirty="0" smtClean="0"/>
                        <a:t>1.9855</a:t>
                      </a:r>
                      <a:endParaRPr lang="en-GB" dirty="0"/>
                    </a:p>
                  </a:txBody>
                  <a:tcPr/>
                </a:tc>
                <a:tc>
                  <a:txBody>
                    <a:bodyPr/>
                    <a:lstStyle/>
                    <a:p>
                      <a:r>
                        <a:rPr lang="en-US" dirty="0" smtClean="0"/>
                        <a:t>1.3224</a:t>
                      </a:r>
                      <a:endParaRPr lang="en-GB" dirty="0"/>
                    </a:p>
                  </a:txBody>
                  <a:tcPr/>
                </a:tc>
                <a:tc>
                  <a:txBody>
                    <a:bodyPr/>
                    <a:lstStyle/>
                    <a:p>
                      <a:r>
                        <a:rPr lang="en-US" dirty="0" smtClean="0"/>
                        <a:t>1.1740</a:t>
                      </a:r>
                      <a:endParaRPr lang="en-GB" dirty="0"/>
                    </a:p>
                  </a:txBody>
                  <a:tcPr/>
                </a:tc>
                <a:tc>
                  <a:txBody>
                    <a:bodyPr/>
                    <a:lstStyle/>
                    <a:p>
                      <a:r>
                        <a:rPr lang="en-US" dirty="0" smtClean="0"/>
                        <a:t>1.1639</a:t>
                      </a:r>
                      <a:endParaRPr lang="en-GB" dirty="0"/>
                    </a:p>
                  </a:txBody>
                  <a:tcPr/>
                </a:tc>
                <a:tc>
                  <a:txBody>
                    <a:bodyPr/>
                    <a:lstStyle/>
                    <a:p>
                      <a:r>
                        <a:rPr lang="en-US" dirty="0" smtClean="0"/>
                        <a:t>1.2166</a:t>
                      </a:r>
                      <a:endParaRPr lang="en-GB" dirty="0"/>
                    </a:p>
                  </a:txBody>
                  <a:tcPr/>
                </a:tc>
                <a:tc>
                  <a:txBody>
                    <a:bodyPr/>
                    <a:lstStyle/>
                    <a:p>
                      <a:r>
                        <a:rPr lang="en-US" dirty="0" smtClean="0"/>
                        <a:t>1.2178</a:t>
                      </a:r>
                      <a:endParaRPr lang="en-GB" dirty="0"/>
                    </a:p>
                  </a:txBody>
                  <a:tcPr/>
                </a:tc>
                <a:tc>
                  <a:txBody>
                    <a:bodyPr/>
                    <a:lstStyle/>
                    <a:p>
                      <a:r>
                        <a:rPr lang="en-US" dirty="0" smtClean="0"/>
                        <a:t>1.3950</a:t>
                      </a:r>
                      <a:endParaRPr lang="en-GB" dirty="0"/>
                    </a:p>
                  </a:txBody>
                  <a:tcPr/>
                </a:tc>
              </a:tr>
              <a:tr h="370840">
                <a:tc>
                  <a:txBody>
                    <a:bodyPr/>
                    <a:lstStyle/>
                    <a:p>
                      <a:r>
                        <a:rPr lang="en-US" dirty="0" smtClean="0"/>
                        <a:t>43 (2)</a:t>
                      </a:r>
                      <a:endParaRPr lang="en-GB" dirty="0"/>
                    </a:p>
                  </a:txBody>
                  <a:tcPr/>
                </a:tc>
                <a:tc>
                  <a:txBody>
                    <a:bodyPr/>
                    <a:lstStyle/>
                    <a:p>
                      <a:r>
                        <a:rPr lang="en-US" dirty="0" smtClean="0"/>
                        <a:t>0.9388</a:t>
                      </a:r>
                      <a:endParaRPr lang="en-GB" dirty="0"/>
                    </a:p>
                  </a:txBody>
                  <a:tcPr/>
                </a:tc>
                <a:tc>
                  <a:txBody>
                    <a:bodyPr/>
                    <a:lstStyle/>
                    <a:p>
                      <a:r>
                        <a:rPr lang="en-US" dirty="0" smtClean="0"/>
                        <a:t>0.5621</a:t>
                      </a:r>
                      <a:endParaRPr lang="en-GB" dirty="0"/>
                    </a:p>
                  </a:txBody>
                  <a:tcPr/>
                </a:tc>
                <a:tc>
                  <a:txBody>
                    <a:bodyPr/>
                    <a:lstStyle/>
                    <a:p>
                      <a:r>
                        <a:rPr lang="en-US" dirty="0" smtClean="0"/>
                        <a:t>0.5342</a:t>
                      </a:r>
                      <a:endParaRPr lang="en-GB" dirty="0"/>
                    </a:p>
                  </a:txBody>
                  <a:tcPr/>
                </a:tc>
                <a:tc>
                  <a:txBody>
                    <a:bodyPr/>
                    <a:lstStyle/>
                    <a:p>
                      <a:r>
                        <a:rPr lang="en-US" dirty="0" smtClean="0"/>
                        <a:t>0.5189</a:t>
                      </a:r>
                      <a:endParaRPr lang="en-GB" dirty="0"/>
                    </a:p>
                  </a:txBody>
                  <a:tcPr/>
                </a:tc>
                <a:tc>
                  <a:txBody>
                    <a:bodyPr/>
                    <a:lstStyle/>
                    <a:p>
                      <a:r>
                        <a:rPr lang="en-US" dirty="0" smtClean="0"/>
                        <a:t>0.5480</a:t>
                      </a:r>
                      <a:endParaRPr lang="en-GB" dirty="0"/>
                    </a:p>
                  </a:txBody>
                  <a:tcPr/>
                </a:tc>
                <a:tc>
                  <a:txBody>
                    <a:bodyPr/>
                    <a:lstStyle/>
                    <a:p>
                      <a:r>
                        <a:rPr lang="en-US" dirty="0" smtClean="0"/>
                        <a:t>0.5663</a:t>
                      </a:r>
                      <a:endParaRPr lang="en-GB" dirty="0"/>
                    </a:p>
                  </a:txBody>
                  <a:tcPr/>
                </a:tc>
                <a:tc>
                  <a:txBody>
                    <a:bodyPr/>
                    <a:lstStyle/>
                    <a:p>
                      <a:r>
                        <a:rPr lang="en-US" dirty="0" smtClean="0"/>
                        <a:t>0.5980</a:t>
                      </a:r>
                      <a:endParaRPr lang="en-GB" dirty="0"/>
                    </a:p>
                  </a:txBody>
                  <a:tcPr/>
                </a:tc>
              </a:tr>
              <a:tr h="370840">
                <a:tc>
                  <a:txBody>
                    <a:bodyPr/>
                    <a:lstStyle/>
                    <a:p>
                      <a:r>
                        <a:rPr lang="en-US" dirty="0" smtClean="0"/>
                        <a:t>33</a:t>
                      </a:r>
                      <a:endParaRPr lang="en-GB" dirty="0"/>
                    </a:p>
                  </a:txBody>
                  <a:tcPr/>
                </a:tc>
                <a:tc>
                  <a:txBody>
                    <a:bodyPr/>
                    <a:lstStyle/>
                    <a:p>
                      <a:r>
                        <a:rPr lang="en-US" dirty="0" smtClean="0"/>
                        <a:t>1.4510</a:t>
                      </a:r>
                      <a:endParaRPr lang="en-GB" dirty="0"/>
                    </a:p>
                  </a:txBody>
                  <a:tcPr/>
                </a:tc>
                <a:tc>
                  <a:txBody>
                    <a:bodyPr/>
                    <a:lstStyle/>
                    <a:p>
                      <a:r>
                        <a:rPr lang="en-US" dirty="0" smtClean="0"/>
                        <a:t>1.1083</a:t>
                      </a:r>
                      <a:endParaRPr lang="en-GB" dirty="0"/>
                    </a:p>
                  </a:txBody>
                  <a:tcPr/>
                </a:tc>
                <a:tc>
                  <a:txBody>
                    <a:bodyPr/>
                    <a:lstStyle/>
                    <a:p>
                      <a:r>
                        <a:rPr lang="en-US" dirty="0" smtClean="0"/>
                        <a:t>0.7458</a:t>
                      </a:r>
                      <a:endParaRPr lang="en-GB" dirty="0"/>
                    </a:p>
                  </a:txBody>
                  <a:tcPr/>
                </a:tc>
                <a:tc>
                  <a:txBody>
                    <a:bodyPr/>
                    <a:lstStyle/>
                    <a:p>
                      <a:r>
                        <a:rPr lang="en-US" dirty="0" smtClean="0"/>
                        <a:t>0.7065</a:t>
                      </a:r>
                      <a:endParaRPr lang="en-GB" dirty="0"/>
                    </a:p>
                  </a:txBody>
                  <a:tcPr/>
                </a:tc>
                <a:tc>
                  <a:txBody>
                    <a:bodyPr/>
                    <a:lstStyle/>
                    <a:p>
                      <a:r>
                        <a:rPr lang="en-US" dirty="0" smtClean="0"/>
                        <a:t>0.8484</a:t>
                      </a:r>
                      <a:endParaRPr lang="en-GB" dirty="0"/>
                    </a:p>
                  </a:txBody>
                  <a:tcPr/>
                </a:tc>
                <a:tc>
                  <a:txBody>
                    <a:bodyPr/>
                    <a:lstStyle/>
                    <a:p>
                      <a:r>
                        <a:rPr lang="en-US" dirty="0" smtClean="0"/>
                        <a:t>0.8484</a:t>
                      </a:r>
                      <a:endParaRPr lang="en-GB" dirty="0"/>
                    </a:p>
                  </a:txBody>
                  <a:tcPr/>
                </a:tc>
                <a:tc>
                  <a:txBody>
                    <a:bodyPr/>
                    <a:lstStyle/>
                    <a:p>
                      <a:r>
                        <a:rPr lang="en-US" dirty="0" smtClean="0"/>
                        <a:t>0.8563</a:t>
                      </a:r>
                      <a:endParaRPr lang="en-GB" dirty="0"/>
                    </a:p>
                  </a:txBody>
                  <a:tcPr/>
                </a:tc>
              </a:tr>
            </a:tbl>
          </a:graphicData>
        </a:graphic>
      </p:graphicFrame>
      <p:sp>
        <p:nvSpPr>
          <p:cNvPr id="4" name="Footer Placeholder 3"/>
          <p:cNvSpPr>
            <a:spLocks noGrp="1"/>
          </p:cNvSpPr>
          <p:nvPr>
            <p:ph type="ftr" sz="quarter" idx="11"/>
          </p:nvPr>
        </p:nvSpPr>
        <p:spPr/>
        <p:txBody>
          <a:bodyPr/>
          <a:lstStyle/>
          <a:p>
            <a:r>
              <a:rPr lang="en-US" smtClean="0"/>
              <a:t>CLIC CTF3: Phase Feed Forward System. Murtaza Safdari</a:t>
            </a:r>
            <a:endParaRPr lang="en-GB"/>
          </a:p>
        </p:txBody>
      </p:sp>
      <p:sp>
        <p:nvSpPr>
          <p:cNvPr id="5" name="Slide Number Placeholder 4"/>
          <p:cNvSpPr>
            <a:spLocks noGrp="1"/>
          </p:cNvSpPr>
          <p:nvPr>
            <p:ph type="sldNum" sz="quarter" idx="12"/>
          </p:nvPr>
        </p:nvSpPr>
        <p:spPr/>
        <p:txBody>
          <a:bodyPr/>
          <a:lstStyle/>
          <a:p>
            <a:fld id="{808402B5-A9E2-4E3A-BA90-EE9531CF7B07}" type="slidenum">
              <a:rPr lang="en-GB" smtClean="0"/>
              <a:t>27</a:t>
            </a:fld>
            <a:endParaRPr lang="en-GB"/>
          </a:p>
        </p:txBody>
      </p:sp>
      <p:sp>
        <p:nvSpPr>
          <p:cNvPr id="7" name="TextBox 6"/>
          <p:cNvSpPr txBox="1"/>
          <p:nvPr/>
        </p:nvSpPr>
        <p:spPr>
          <a:xfrm>
            <a:off x="609600" y="5029200"/>
            <a:ext cx="7924800" cy="923330"/>
          </a:xfrm>
          <a:prstGeom prst="rect">
            <a:avLst/>
          </a:prstGeom>
          <a:noFill/>
        </p:spPr>
        <p:txBody>
          <a:bodyPr wrap="square" rtlCol="0">
            <a:spAutoFit/>
          </a:bodyPr>
          <a:lstStyle/>
          <a:p>
            <a:r>
              <a:rPr lang="en-US" dirty="0" smtClean="0"/>
              <a:t>The Jitters here are the jitters in the Mean Pulse Plots. The Mean Pulse Phase plots were formed by taking the mean of the phases for each pulse within the sample range.</a:t>
            </a:r>
            <a:endParaRPr lang="en-GB" dirty="0"/>
          </a:p>
        </p:txBody>
      </p:sp>
    </p:spTree>
    <p:extLst>
      <p:ext uri="{BB962C8B-B14F-4D97-AF65-F5344CB8AC3E}">
        <p14:creationId xmlns:p14="http://schemas.microsoft.com/office/powerpoint/2010/main" val="175880565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Summary</a:t>
            </a:r>
            <a:endParaRPr lang="en-GB" dirty="0"/>
          </a:p>
        </p:txBody>
      </p:sp>
      <p:sp>
        <p:nvSpPr>
          <p:cNvPr id="3" name="Content Placeholder 2"/>
          <p:cNvSpPr>
            <a:spLocks noGrp="1"/>
          </p:cNvSpPr>
          <p:nvPr>
            <p:ph idx="1"/>
          </p:nvPr>
        </p:nvSpPr>
        <p:spPr/>
        <p:txBody>
          <a:bodyPr>
            <a:normAutofit fontScale="92500" lnSpcReduction="10000"/>
          </a:bodyPr>
          <a:lstStyle/>
          <a:p>
            <a:r>
              <a:rPr lang="en-US" dirty="0" smtClean="0"/>
              <a:t>First of all we note that, under the conditions where the corrections are limited to +/- 2 degrees, and by allowing the mean of our acceptance window to walk about a little bit, the best theoretical jitter produced was often slightly worse, or close to the real FF system. This thus represents a notable limitation of the FF system.</a:t>
            </a:r>
          </a:p>
          <a:p>
            <a:r>
              <a:rPr lang="en-US" dirty="0" smtClean="0"/>
              <a:t>This now warrants an investigation into trying the same out with a bigger window, like +/- 2.5 or 4 degrees.</a:t>
            </a:r>
            <a:endParaRPr lang="en-GB" dirty="0"/>
          </a:p>
        </p:txBody>
      </p:sp>
      <p:sp>
        <p:nvSpPr>
          <p:cNvPr id="4" name="Footer Placeholder 3"/>
          <p:cNvSpPr>
            <a:spLocks noGrp="1"/>
          </p:cNvSpPr>
          <p:nvPr>
            <p:ph type="ftr" sz="quarter" idx="11"/>
          </p:nvPr>
        </p:nvSpPr>
        <p:spPr/>
        <p:txBody>
          <a:bodyPr/>
          <a:lstStyle/>
          <a:p>
            <a:r>
              <a:rPr lang="en-US" smtClean="0"/>
              <a:t>CLIC CTF3: Phase Feed Forward System. Murtaza Safdari</a:t>
            </a:r>
            <a:endParaRPr lang="en-GB"/>
          </a:p>
        </p:txBody>
      </p:sp>
      <p:sp>
        <p:nvSpPr>
          <p:cNvPr id="5" name="Slide Number Placeholder 4"/>
          <p:cNvSpPr>
            <a:spLocks noGrp="1"/>
          </p:cNvSpPr>
          <p:nvPr>
            <p:ph type="sldNum" sz="quarter" idx="12"/>
          </p:nvPr>
        </p:nvSpPr>
        <p:spPr/>
        <p:txBody>
          <a:bodyPr/>
          <a:lstStyle/>
          <a:p>
            <a:fld id="{A9B24C06-67D5-4EC9-9AA4-E2BDB84D8095}" type="slidenum">
              <a:rPr lang="en-GB" smtClean="0"/>
              <a:t>28</a:t>
            </a:fld>
            <a:endParaRPr lang="en-GB"/>
          </a:p>
        </p:txBody>
      </p:sp>
    </p:spTree>
    <p:extLst>
      <p:ext uri="{BB962C8B-B14F-4D97-AF65-F5344CB8AC3E}">
        <p14:creationId xmlns:p14="http://schemas.microsoft.com/office/powerpoint/2010/main" val="251227091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Gain 53, Pulse Phases </a:t>
            </a:r>
            <a:r>
              <a:rPr lang="en-GB" dirty="0" smtClean="0"/>
              <a:t>(+/- 2.5 degrees)</a:t>
            </a:r>
            <a:endParaRPr lang="en-GB" dirty="0"/>
          </a:p>
        </p:txBody>
      </p:sp>
      <p:sp>
        <p:nvSpPr>
          <p:cNvPr id="4" name="Footer Placeholder 3"/>
          <p:cNvSpPr>
            <a:spLocks noGrp="1"/>
          </p:cNvSpPr>
          <p:nvPr>
            <p:ph type="ftr" sz="quarter" idx="11"/>
          </p:nvPr>
        </p:nvSpPr>
        <p:spPr/>
        <p:txBody>
          <a:bodyPr/>
          <a:lstStyle/>
          <a:p>
            <a:r>
              <a:rPr lang="en-US" smtClean="0"/>
              <a:t>CLIC CTF3: Phase Feed Forward System. Murtaza Safdari</a:t>
            </a:r>
            <a:endParaRPr lang="en-GB"/>
          </a:p>
        </p:txBody>
      </p:sp>
      <p:sp>
        <p:nvSpPr>
          <p:cNvPr id="5" name="Slide Number Placeholder 4"/>
          <p:cNvSpPr>
            <a:spLocks noGrp="1"/>
          </p:cNvSpPr>
          <p:nvPr>
            <p:ph type="sldNum" sz="quarter" idx="12"/>
          </p:nvPr>
        </p:nvSpPr>
        <p:spPr/>
        <p:txBody>
          <a:bodyPr/>
          <a:lstStyle/>
          <a:p>
            <a:fld id="{A9B24C06-67D5-4EC9-9AA4-E2BDB84D8095}" type="slidenum">
              <a:rPr lang="en-GB" smtClean="0"/>
              <a:t>29</a:t>
            </a:fld>
            <a:endParaRPr lang="en-GB"/>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4691" y="1600200"/>
            <a:ext cx="6034617" cy="4525963"/>
          </a:xfrm>
        </p:spPr>
      </p:pic>
    </p:spTree>
    <p:extLst>
      <p:ext uri="{BB962C8B-B14F-4D97-AF65-F5344CB8AC3E}">
        <p14:creationId xmlns:p14="http://schemas.microsoft.com/office/powerpoint/2010/main" val="27350433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 foreword about the data files used</a:t>
            </a:r>
            <a:endParaRPr lang="en-GB" dirty="0"/>
          </a:p>
        </p:txBody>
      </p:sp>
      <p:sp>
        <p:nvSpPr>
          <p:cNvPr id="3" name="Content Placeholder 2"/>
          <p:cNvSpPr>
            <a:spLocks noGrp="1"/>
          </p:cNvSpPr>
          <p:nvPr>
            <p:ph idx="1"/>
          </p:nvPr>
        </p:nvSpPr>
        <p:spPr/>
        <p:txBody>
          <a:bodyPr>
            <a:normAutofit fontScale="77500" lnSpcReduction="20000"/>
          </a:bodyPr>
          <a:lstStyle/>
          <a:p>
            <a:r>
              <a:rPr lang="en-US" dirty="0" smtClean="0"/>
              <a:t>The analysis was done using the following two sets of data files:</a:t>
            </a:r>
          </a:p>
          <a:p>
            <a:pPr lvl="1"/>
            <a:r>
              <a:rPr lang="en-GB" dirty="0" smtClean="0"/>
              <a:t>20150703_1855_R56_0.15.mat</a:t>
            </a:r>
          </a:p>
          <a:p>
            <a:pPr lvl="1"/>
            <a:r>
              <a:rPr lang="en-GB" dirty="0" smtClean="0"/>
              <a:t>20150703_1843_R56_0.3.mat</a:t>
            </a:r>
          </a:p>
          <a:p>
            <a:pPr lvl="1"/>
            <a:r>
              <a:rPr lang="en-GB" dirty="0" smtClean="0"/>
              <a:t>20150703_1842_R56_0.2.mat</a:t>
            </a:r>
          </a:p>
          <a:p>
            <a:pPr lvl="1"/>
            <a:r>
              <a:rPr lang="en-GB" dirty="0" smtClean="0"/>
              <a:t>20150703_1841_R56_0.1.mat</a:t>
            </a:r>
          </a:p>
          <a:p>
            <a:pPr lvl="1"/>
            <a:r>
              <a:rPr lang="en-GB" dirty="0" smtClean="0"/>
              <a:t>20150703_1840_R56_0.0.mat</a:t>
            </a:r>
          </a:p>
          <a:p>
            <a:pPr lvl="1"/>
            <a:endParaRPr lang="en-US" dirty="0"/>
          </a:p>
          <a:p>
            <a:pPr lvl="1"/>
            <a:r>
              <a:rPr lang="en-GB" dirty="0" smtClean="0"/>
              <a:t>20150707_2037_FFGain_63_Interleaved_Even(Odd).mat</a:t>
            </a:r>
          </a:p>
          <a:p>
            <a:pPr lvl="1"/>
            <a:r>
              <a:rPr lang="en-GB" dirty="0" smtClean="0"/>
              <a:t>20150707_2052_FFGain_53_Interleaved_Even(Odd).mat</a:t>
            </a:r>
          </a:p>
          <a:p>
            <a:pPr lvl="1"/>
            <a:r>
              <a:rPr lang="en-GB" dirty="0" smtClean="0"/>
              <a:t>20150707_2102_FFGain_43_Interleaved_Even(Odd</a:t>
            </a:r>
            <a:r>
              <a:rPr lang="en-GB" dirty="0"/>
              <a:t>).mat</a:t>
            </a:r>
          </a:p>
          <a:p>
            <a:pPr lvl="1"/>
            <a:r>
              <a:rPr lang="en-GB" dirty="0" smtClean="0"/>
              <a:t>20150707_2138_FFGain_43_Interleaved_Even(Odd</a:t>
            </a:r>
            <a:r>
              <a:rPr lang="en-GB" dirty="0"/>
              <a:t>).</a:t>
            </a:r>
            <a:r>
              <a:rPr lang="en-GB" dirty="0" smtClean="0"/>
              <a:t>mat</a:t>
            </a:r>
            <a:endParaRPr lang="en-US" dirty="0" smtClean="0"/>
          </a:p>
          <a:p>
            <a:pPr lvl="1"/>
            <a:r>
              <a:rPr lang="en-GB" dirty="0" smtClean="0"/>
              <a:t>20150707_2123_FFGain_33_Interleaved_Even(Odd</a:t>
            </a:r>
            <a:r>
              <a:rPr lang="en-GB" dirty="0"/>
              <a:t>).mat</a:t>
            </a:r>
          </a:p>
          <a:p>
            <a:pPr lvl="1"/>
            <a:endParaRPr lang="en-US" dirty="0" smtClean="0"/>
          </a:p>
        </p:txBody>
      </p:sp>
      <p:sp>
        <p:nvSpPr>
          <p:cNvPr id="4" name="Footer Placeholder 3"/>
          <p:cNvSpPr>
            <a:spLocks noGrp="1"/>
          </p:cNvSpPr>
          <p:nvPr>
            <p:ph type="ftr" sz="quarter" idx="11"/>
          </p:nvPr>
        </p:nvSpPr>
        <p:spPr/>
        <p:txBody>
          <a:bodyPr/>
          <a:lstStyle/>
          <a:p>
            <a:r>
              <a:rPr lang="en-US" smtClean="0"/>
              <a:t>CLIC CTF3: Phase Feed Forward System. Murtaza Safdari</a:t>
            </a:r>
            <a:endParaRPr lang="en-GB" dirty="0"/>
          </a:p>
        </p:txBody>
      </p:sp>
      <p:sp>
        <p:nvSpPr>
          <p:cNvPr id="5" name="Slide Number Placeholder 4"/>
          <p:cNvSpPr>
            <a:spLocks noGrp="1"/>
          </p:cNvSpPr>
          <p:nvPr>
            <p:ph type="sldNum" sz="quarter" idx="12"/>
          </p:nvPr>
        </p:nvSpPr>
        <p:spPr/>
        <p:txBody>
          <a:bodyPr/>
          <a:lstStyle/>
          <a:p>
            <a:fld id="{A9B24C06-67D5-4EC9-9AA4-E2BDB84D8095}" type="slidenum">
              <a:rPr lang="en-GB" smtClean="0"/>
              <a:t>3</a:t>
            </a:fld>
            <a:endParaRPr lang="en-GB" dirty="0"/>
          </a:p>
        </p:txBody>
      </p:sp>
    </p:spTree>
    <p:extLst>
      <p:ext uri="{BB962C8B-B14F-4D97-AF65-F5344CB8AC3E}">
        <p14:creationId xmlns:p14="http://schemas.microsoft.com/office/powerpoint/2010/main" val="139493439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Gain </a:t>
            </a:r>
            <a:r>
              <a:rPr lang="en-US" dirty="0" smtClean="0"/>
              <a:t>53</a:t>
            </a:r>
            <a:r>
              <a:rPr lang="en-US" dirty="0"/>
              <a:t>, </a:t>
            </a:r>
            <a:r>
              <a:rPr lang="en-US" dirty="0" smtClean="0"/>
              <a:t>Fraction of Pulses </a:t>
            </a:r>
            <a:r>
              <a:rPr lang="en-GB" sz="3100" dirty="0" smtClean="0"/>
              <a:t>(+/- 2.5 degrees)</a:t>
            </a:r>
            <a:endParaRPr lang="en-GB" sz="3100" dirty="0"/>
          </a:p>
        </p:txBody>
      </p:sp>
      <p:sp>
        <p:nvSpPr>
          <p:cNvPr id="4" name="Footer Placeholder 3"/>
          <p:cNvSpPr>
            <a:spLocks noGrp="1"/>
          </p:cNvSpPr>
          <p:nvPr>
            <p:ph type="ftr" sz="quarter" idx="11"/>
          </p:nvPr>
        </p:nvSpPr>
        <p:spPr/>
        <p:txBody>
          <a:bodyPr/>
          <a:lstStyle/>
          <a:p>
            <a:r>
              <a:rPr lang="en-US" smtClean="0"/>
              <a:t>CLIC CTF3: Phase Feed Forward System. Murtaza Safdari</a:t>
            </a:r>
            <a:endParaRPr lang="en-GB"/>
          </a:p>
        </p:txBody>
      </p:sp>
      <p:sp>
        <p:nvSpPr>
          <p:cNvPr id="5" name="Slide Number Placeholder 4"/>
          <p:cNvSpPr>
            <a:spLocks noGrp="1"/>
          </p:cNvSpPr>
          <p:nvPr>
            <p:ph type="sldNum" sz="quarter" idx="12"/>
          </p:nvPr>
        </p:nvSpPr>
        <p:spPr/>
        <p:txBody>
          <a:bodyPr/>
          <a:lstStyle/>
          <a:p>
            <a:fld id="{A9B24C06-67D5-4EC9-9AA4-E2BDB84D8095}" type="slidenum">
              <a:rPr lang="en-GB" smtClean="0"/>
              <a:t>30</a:t>
            </a:fld>
            <a:endParaRPr lang="en-GB"/>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20800" y="1447800"/>
            <a:ext cx="6502400" cy="4876800"/>
          </a:xfrm>
        </p:spPr>
      </p:pic>
    </p:spTree>
    <p:extLst>
      <p:ext uri="{BB962C8B-B14F-4D97-AF65-F5344CB8AC3E}">
        <p14:creationId xmlns:p14="http://schemas.microsoft.com/office/powerpoint/2010/main" val="212536488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Gain </a:t>
            </a:r>
            <a:r>
              <a:rPr lang="en-US" dirty="0" smtClean="0"/>
              <a:t>53</a:t>
            </a:r>
            <a:r>
              <a:rPr lang="en-US" dirty="0"/>
              <a:t>, </a:t>
            </a:r>
            <a:r>
              <a:rPr lang="en-US" dirty="0" smtClean="0"/>
              <a:t>Gains (same as before)</a:t>
            </a:r>
            <a:endParaRPr lang="en-GB"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20800" y="1600200"/>
            <a:ext cx="6502400" cy="4876800"/>
          </a:xfrm>
        </p:spPr>
      </p:pic>
      <p:sp>
        <p:nvSpPr>
          <p:cNvPr id="4" name="Footer Placeholder 3"/>
          <p:cNvSpPr>
            <a:spLocks noGrp="1"/>
          </p:cNvSpPr>
          <p:nvPr>
            <p:ph type="ftr" sz="quarter" idx="11"/>
          </p:nvPr>
        </p:nvSpPr>
        <p:spPr/>
        <p:txBody>
          <a:bodyPr/>
          <a:lstStyle/>
          <a:p>
            <a:r>
              <a:rPr lang="en-US" smtClean="0"/>
              <a:t>CLIC CTF3: Phase Feed Forward System. Murtaza Safdari</a:t>
            </a:r>
            <a:endParaRPr lang="en-GB"/>
          </a:p>
        </p:txBody>
      </p:sp>
      <p:sp>
        <p:nvSpPr>
          <p:cNvPr id="5" name="Slide Number Placeholder 4"/>
          <p:cNvSpPr>
            <a:spLocks noGrp="1"/>
          </p:cNvSpPr>
          <p:nvPr>
            <p:ph type="sldNum" sz="quarter" idx="12"/>
          </p:nvPr>
        </p:nvSpPr>
        <p:spPr/>
        <p:txBody>
          <a:bodyPr/>
          <a:lstStyle/>
          <a:p>
            <a:fld id="{A9B24C06-67D5-4EC9-9AA4-E2BDB84D8095}" type="slidenum">
              <a:rPr lang="en-GB" smtClean="0"/>
              <a:t>31</a:t>
            </a:fld>
            <a:endParaRPr lang="en-GB"/>
          </a:p>
        </p:txBody>
      </p:sp>
    </p:spTree>
    <p:extLst>
      <p:ext uri="{BB962C8B-B14F-4D97-AF65-F5344CB8AC3E}">
        <p14:creationId xmlns:p14="http://schemas.microsoft.com/office/powerpoint/2010/main" val="260425700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Gain 53, Mean Pulse Phase </a:t>
            </a:r>
            <a:r>
              <a:rPr lang="en-US" sz="3100" dirty="0" smtClean="0"/>
              <a:t>(+/-2.5 degrees)</a:t>
            </a:r>
            <a:endParaRPr lang="en-GB" dirty="0"/>
          </a:p>
        </p:txBody>
      </p:sp>
      <p:sp>
        <p:nvSpPr>
          <p:cNvPr id="5" name="Footer Placeholder 4"/>
          <p:cNvSpPr>
            <a:spLocks noGrp="1"/>
          </p:cNvSpPr>
          <p:nvPr>
            <p:ph type="ftr" sz="quarter" idx="11"/>
          </p:nvPr>
        </p:nvSpPr>
        <p:spPr/>
        <p:txBody>
          <a:bodyPr/>
          <a:lstStyle/>
          <a:p>
            <a:r>
              <a:rPr lang="en-US" smtClean="0"/>
              <a:t>CLIC CTF3: Phase Feed Forward System. Murtaza Safdari</a:t>
            </a:r>
            <a:endParaRPr lang="en-GB"/>
          </a:p>
        </p:txBody>
      </p:sp>
      <p:sp>
        <p:nvSpPr>
          <p:cNvPr id="6" name="Slide Number Placeholder 5"/>
          <p:cNvSpPr>
            <a:spLocks noGrp="1"/>
          </p:cNvSpPr>
          <p:nvPr>
            <p:ph type="sldNum" sz="quarter" idx="12"/>
          </p:nvPr>
        </p:nvSpPr>
        <p:spPr/>
        <p:txBody>
          <a:bodyPr/>
          <a:lstStyle/>
          <a:p>
            <a:fld id="{808402B5-A9E2-4E3A-BA90-EE9531CF7B07}" type="slidenum">
              <a:rPr lang="en-GB" smtClean="0"/>
              <a:t>32</a:t>
            </a:fld>
            <a:endParaRPr lang="en-GB"/>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4691" y="1600200"/>
            <a:ext cx="6034617" cy="4525963"/>
          </a:xfrm>
        </p:spPr>
      </p:pic>
    </p:spTree>
    <p:extLst>
      <p:ext uri="{BB962C8B-B14F-4D97-AF65-F5344CB8AC3E}">
        <p14:creationId xmlns:p14="http://schemas.microsoft.com/office/powerpoint/2010/main" val="5335328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Gain </a:t>
            </a:r>
            <a:r>
              <a:rPr lang="en-US" dirty="0" smtClean="0"/>
              <a:t>53</a:t>
            </a:r>
            <a:r>
              <a:rPr lang="en-US" dirty="0"/>
              <a:t>, Phase </a:t>
            </a:r>
            <a:r>
              <a:rPr lang="en-US" dirty="0" smtClean="0"/>
              <a:t>Plots </a:t>
            </a:r>
            <a:r>
              <a:rPr lang="en-GB" sz="4000" dirty="0" smtClean="0"/>
              <a:t>(+/- 2.5 degrees)</a:t>
            </a:r>
            <a:endParaRPr lang="en-GB" sz="4000" dirty="0"/>
          </a:p>
        </p:txBody>
      </p:sp>
      <p:sp>
        <p:nvSpPr>
          <p:cNvPr id="4" name="Footer Placeholder 3"/>
          <p:cNvSpPr>
            <a:spLocks noGrp="1"/>
          </p:cNvSpPr>
          <p:nvPr>
            <p:ph type="ftr" sz="quarter" idx="11"/>
          </p:nvPr>
        </p:nvSpPr>
        <p:spPr/>
        <p:txBody>
          <a:bodyPr/>
          <a:lstStyle/>
          <a:p>
            <a:r>
              <a:rPr lang="en-US" smtClean="0"/>
              <a:t>CLIC CTF3: Phase Feed Forward System. Murtaza Safdari</a:t>
            </a:r>
            <a:endParaRPr lang="en-GB"/>
          </a:p>
        </p:txBody>
      </p:sp>
      <p:sp>
        <p:nvSpPr>
          <p:cNvPr id="5" name="Slide Number Placeholder 4"/>
          <p:cNvSpPr>
            <a:spLocks noGrp="1"/>
          </p:cNvSpPr>
          <p:nvPr>
            <p:ph type="sldNum" sz="quarter" idx="12"/>
          </p:nvPr>
        </p:nvSpPr>
        <p:spPr/>
        <p:txBody>
          <a:bodyPr/>
          <a:lstStyle/>
          <a:p>
            <a:fld id="{A9B24C06-67D5-4EC9-9AA4-E2BDB84D8095}" type="slidenum">
              <a:rPr lang="en-GB" smtClean="0"/>
              <a:t>33</a:t>
            </a:fld>
            <a:endParaRPr lang="en-GB"/>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20800" y="1447800"/>
            <a:ext cx="6502400" cy="4876800"/>
          </a:xfrm>
        </p:spPr>
      </p:pic>
    </p:spTree>
    <p:extLst>
      <p:ext uri="{BB962C8B-B14F-4D97-AF65-F5344CB8AC3E}">
        <p14:creationId xmlns:p14="http://schemas.microsoft.com/office/powerpoint/2010/main" val="115584201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Gain </a:t>
            </a:r>
            <a:r>
              <a:rPr lang="en-US" dirty="0" smtClean="0"/>
              <a:t>53</a:t>
            </a:r>
            <a:r>
              <a:rPr lang="en-US" dirty="0"/>
              <a:t>, </a:t>
            </a:r>
            <a:r>
              <a:rPr lang="en-US" dirty="0" smtClean="0"/>
              <a:t>Jitter Plots </a:t>
            </a:r>
            <a:r>
              <a:rPr lang="en-GB" dirty="0" smtClean="0"/>
              <a:t>(+/- 2.5 degrees)</a:t>
            </a:r>
            <a:endParaRPr lang="en-GB" dirty="0"/>
          </a:p>
        </p:txBody>
      </p:sp>
      <p:sp>
        <p:nvSpPr>
          <p:cNvPr id="4" name="Footer Placeholder 3"/>
          <p:cNvSpPr>
            <a:spLocks noGrp="1"/>
          </p:cNvSpPr>
          <p:nvPr>
            <p:ph type="ftr" sz="quarter" idx="11"/>
          </p:nvPr>
        </p:nvSpPr>
        <p:spPr/>
        <p:txBody>
          <a:bodyPr/>
          <a:lstStyle/>
          <a:p>
            <a:r>
              <a:rPr lang="en-US" smtClean="0"/>
              <a:t>CLIC CTF3: Phase Feed Forward System. Murtaza Safdari</a:t>
            </a:r>
            <a:endParaRPr lang="en-GB"/>
          </a:p>
        </p:txBody>
      </p:sp>
      <p:sp>
        <p:nvSpPr>
          <p:cNvPr id="5" name="Slide Number Placeholder 4"/>
          <p:cNvSpPr>
            <a:spLocks noGrp="1"/>
          </p:cNvSpPr>
          <p:nvPr>
            <p:ph type="sldNum" sz="quarter" idx="12"/>
          </p:nvPr>
        </p:nvSpPr>
        <p:spPr/>
        <p:txBody>
          <a:bodyPr/>
          <a:lstStyle/>
          <a:p>
            <a:fld id="{A9B24C06-67D5-4EC9-9AA4-E2BDB84D8095}" type="slidenum">
              <a:rPr lang="en-GB" smtClean="0"/>
              <a:t>34</a:t>
            </a:fld>
            <a:endParaRPr lang="en-GB"/>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20800" y="1447800"/>
            <a:ext cx="6502400" cy="4876800"/>
          </a:xfrm>
        </p:spPr>
      </p:pic>
    </p:spTree>
    <p:extLst>
      <p:ext uri="{BB962C8B-B14F-4D97-AF65-F5344CB8AC3E}">
        <p14:creationId xmlns:p14="http://schemas.microsoft.com/office/powerpoint/2010/main" val="356303345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Tables of key parameters (+/-2.5 deg)</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073137741"/>
              </p:ext>
            </p:extLst>
          </p:nvPr>
        </p:nvGraphicFramePr>
        <p:xfrm>
          <a:off x="381000" y="1483360"/>
          <a:ext cx="8458199" cy="2951480"/>
        </p:xfrm>
        <a:graphic>
          <a:graphicData uri="http://schemas.openxmlformats.org/drawingml/2006/table">
            <a:tbl>
              <a:tblPr firstRow="1" bandRow="1">
                <a:tableStyleId>{5C22544A-7EE6-4342-B048-85BDC9FD1C3A}</a:tableStyleId>
              </a:tblPr>
              <a:tblGrid>
                <a:gridCol w="690465"/>
                <a:gridCol w="863081"/>
                <a:gridCol w="863081"/>
                <a:gridCol w="863081"/>
                <a:gridCol w="987492"/>
                <a:gridCol w="1083904"/>
                <a:gridCol w="1208315"/>
                <a:gridCol w="949390"/>
                <a:gridCol w="949390"/>
              </a:tblGrid>
              <a:tr h="370840">
                <a:tc>
                  <a:txBody>
                    <a:bodyPr/>
                    <a:lstStyle/>
                    <a:p>
                      <a:r>
                        <a:rPr lang="en-US" sz="1100" dirty="0" smtClean="0"/>
                        <a:t>Gain</a:t>
                      </a:r>
                      <a:endParaRPr lang="en-GB" sz="1100" dirty="0"/>
                    </a:p>
                  </a:txBody>
                  <a:tcPr/>
                </a:tc>
                <a:tc>
                  <a:txBody>
                    <a:bodyPr/>
                    <a:lstStyle/>
                    <a:p>
                      <a:r>
                        <a:rPr lang="en-US" sz="1100" dirty="0" smtClean="0"/>
                        <a:t>Initial</a:t>
                      </a:r>
                      <a:r>
                        <a:rPr lang="en-US" sz="1100" baseline="0" dirty="0" smtClean="0"/>
                        <a:t> Jitter</a:t>
                      </a:r>
                      <a:endParaRPr lang="en-GB" sz="1100" dirty="0"/>
                    </a:p>
                  </a:txBody>
                  <a:tcPr/>
                </a:tc>
                <a:tc>
                  <a:txBody>
                    <a:bodyPr/>
                    <a:lstStyle/>
                    <a:p>
                      <a:r>
                        <a:rPr lang="en-US" sz="1100" dirty="0" smtClean="0"/>
                        <a:t>Jitter after FF system</a:t>
                      </a:r>
                      <a:endParaRPr lang="en-GB" sz="1100" dirty="0"/>
                    </a:p>
                  </a:txBody>
                  <a:tcPr/>
                </a:tc>
                <a:tc>
                  <a:txBody>
                    <a:bodyPr/>
                    <a:lstStyle/>
                    <a:p>
                      <a:r>
                        <a:rPr lang="en-US" sz="1100" dirty="0" smtClean="0"/>
                        <a:t>Minimized  Jitter after unlimited global  correction</a:t>
                      </a:r>
                      <a:endParaRPr lang="en-GB" sz="1100" dirty="0"/>
                    </a:p>
                  </a:txBody>
                  <a:tcPr/>
                </a:tc>
                <a:tc>
                  <a:txBody>
                    <a:bodyPr/>
                    <a:lstStyle/>
                    <a:p>
                      <a:r>
                        <a:rPr lang="en-US" sz="1100" dirty="0" smtClean="0"/>
                        <a:t>Minimized Jitter</a:t>
                      </a:r>
                      <a:endParaRPr lang="en-GB" sz="1100" dirty="0"/>
                    </a:p>
                  </a:txBody>
                  <a:tcPr/>
                </a:tc>
                <a:tc>
                  <a:txBody>
                    <a:bodyPr/>
                    <a:lstStyle/>
                    <a:p>
                      <a:r>
                        <a:rPr lang="en-US" sz="1100" dirty="0" smtClean="0"/>
                        <a:t>Jitter after min deviation to real FF phase (mean)</a:t>
                      </a:r>
                      <a:endParaRPr lang="en-GB" sz="1100" dirty="0"/>
                    </a:p>
                  </a:txBody>
                  <a:tcPr/>
                </a:tc>
                <a:tc>
                  <a:txBody>
                    <a:bodyPr/>
                    <a:lstStyle/>
                    <a:p>
                      <a:r>
                        <a:rPr lang="en-US" sz="1100" dirty="0" smtClean="0"/>
                        <a:t>Jitter after min Jitter Deviation from real</a:t>
                      </a:r>
                      <a:r>
                        <a:rPr lang="en-US" sz="1100" baseline="0" dirty="0" smtClean="0"/>
                        <a:t> FF (mean)</a:t>
                      </a:r>
                      <a:endParaRPr lang="en-GB" sz="1100" dirty="0"/>
                    </a:p>
                  </a:txBody>
                  <a:tcPr/>
                </a:tc>
                <a:tc>
                  <a:txBody>
                    <a:bodyPr/>
                    <a:lstStyle/>
                    <a:p>
                      <a:r>
                        <a:rPr lang="en-US" sz="1100" dirty="0" smtClean="0"/>
                        <a:t>Flatness</a:t>
                      </a:r>
                      <a:r>
                        <a:rPr lang="en-US" sz="1100" baseline="0" dirty="0" smtClean="0"/>
                        <a:t> upon minimizing the Jitter</a:t>
                      </a:r>
                      <a:endParaRPr lang="en-GB" sz="1100" dirty="0"/>
                    </a:p>
                  </a:txBody>
                  <a:tcPr/>
                </a:tc>
                <a:tc>
                  <a:txBody>
                    <a:bodyPr/>
                    <a:lstStyle/>
                    <a:p>
                      <a:r>
                        <a:rPr lang="en-US" sz="1100" dirty="0" smtClean="0"/>
                        <a:t>Flatness upon min</a:t>
                      </a:r>
                      <a:r>
                        <a:rPr lang="en-US" sz="1100" baseline="0" dirty="0" smtClean="0"/>
                        <a:t>imizing the deviation  to FF</a:t>
                      </a:r>
                      <a:endParaRPr lang="en-GB" sz="1100" dirty="0"/>
                    </a:p>
                  </a:txBody>
                  <a:tcPr/>
                </a:tc>
              </a:tr>
              <a:tr h="370840">
                <a:tc>
                  <a:txBody>
                    <a:bodyPr/>
                    <a:lstStyle/>
                    <a:p>
                      <a:r>
                        <a:rPr lang="en-US" sz="1400" dirty="0" smtClean="0"/>
                        <a:t>63</a:t>
                      </a:r>
                    </a:p>
                  </a:txBody>
                  <a:tcPr/>
                </a:tc>
                <a:tc>
                  <a:txBody>
                    <a:bodyPr/>
                    <a:lstStyle/>
                    <a:p>
                      <a:r>
                        <a:rPr lang="en-US" sz="1400" dirty="0" smtClean="0"/>
                        <a:t>1.3793</a:t>
                      </a:r>
                      <a:endParaRPr lang="en-GB" sz="1400" dirty="0"/>
                    </a:p>
                  </a:txBody>
                  <a:tcPr/>
                </a:tc>
                <a:tc>
                  <a:txBody>
                    <a:bodyPr/>
                    <a:lstStyle/>
                    <a:p>
                      <a:r>
                        <a:rPr lang="en-US" sz="1400" dirty="0" smtClean="0"/>
                        <a:t>0.9679</a:t>
                      </a:r>
                      <a:endParaRPr lang="en-GB" sz="1400" dirty="0"/>
                    </a:p>
                  </a:txBody>
                  <a:tcPr/>
                </a:tc>
                <a:tc>
                  <a:txBody>
                    <a:bodyPr/>
                    <a:lstStyle/>
                    <a:p>
                      <a:r>
                        <a:rPr lang="en-US" sz="1400" dirty="0" smtClean="0"/>
                        <a:t>0.8145</a:t>
                      </a:r>
                      <a:endParaRPr lang="en-GB"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0.9288(.5)</a:t>
                      </a:r>
                      <a:endParaRPr lang="en-GB" sz="1400" dirty="0" smtClean="0"/>
                    </a:p>
                  </a:txBody>
                  <a:tcPr/>
                </a:tc>
                <a:tc>
                  <a:txBody>
                    <a:bodyPr/>
                    <a:lstStyle/>
                    <a:p>
                      <a:r>
                        <a:rPr lang="en-US" sz="1400" dirty="0" smtClean="0"/>
                        <a:t>0.9288 (.5)</a:t>
                      </a:r>
                      <a:endParaRPr lang="en-GB" sz="1400" dirty="0"/>
                    </a:p>
                  </a:txBody>
                  <a:tcPr/>
                </a:tc>
                <a:tc>
                  <a:txBody>
                    <a:bodyPr/>
                    <a:lstStyle/>
                    <a:p>
                      <a:r>
                        <a:rPr lang="en-US" sz="1400" dirty="0" smtClean="0"/>
                        <a:t>0.9516 (-.5)</a:t>
                      </a:r>
                      <a:endParaRPr lang="en-GB" sz="1400" dirty="0"/>
                    </a:p>
                  </a:txBody>
                  <a:tcPr/>
                </a:tc>
                <a:tc>
                  <a:txBody>
                    <a:bodyPr/>
                    <a:lstStyle/>
                    <a:p>
                      <a:r>
                        <a:rPr lang="en-US" sz="1400" dirty="0" smtClean="0"/>
                        <a:t>0.7649</a:t>
                      </a:r>
                      <a:endParaRPr lang="en-GB" sz="1400" dirty="0"/>
                    </a:p>
                  </a:txBody>
                  <a:tcPr/>
                </a:tc>
                <a:tc>
                  <a:txBody>
                    <a:bodyPr/>
                    <a:lstStyle/>
                    <a:p>
                      <a:r>
                        <a:rPr lang="en-US" sz="1400" dirty="0" smtClean="0"/>
                        <a:t>0.7649</a:t>
                      </a:r>
                      <a:endParaRPr lang="en-GB" sz="1400" dirty="0"/>
                    </a:p>
                  </a:txBody>
                  <a:tcPr/>
                </a:tc>
              </a:tr>
              <a:tr h="370840">
                <a:tc>
                  <a:txBody>
                    <a:bodyPr/>
                    <a:lstStyle/>
                    <a:p>
                      <a:r>
                        <a:rPr lang="en-US" sz="1400" dirty="0" smtClean="0"/>
                        <a:t>53</a:t>
                      </a:r>
                      <a:endParaRPr lang="en-GB" sz="1400" dirty="0"/>
                    </a:p>
                  </a:txBody>
                  <a:tcPr/>
                </a:tc>
                <a:tc>
                  <a:txBody>
                    <a:bodyPr/>
                    <a:lstStyle/>
                    <a:p>
                      <a:r>
                        <a:rPr lang="en-US" sz="1400" dirty="0" smtClean="0"/>
                        <a:t>1.2684</a:t>
                      </a:r>
                      <a:endParaRPr lang="en-GB" sz="1400" dirty="0"/>
                    </a:p>
                  </a:txBody>
                  <a:tcPr/>
                </a:tc>
                <a:tc>
                  <a:txBody>
                    <a:bodyPr/>
                    <a:lstStyle/>
                    <a:p>
                      <a:r>
                        <a:rPr lang="en-US" sz="1400" dirty="0" smtClean="0"/>
                        <a:t>0.9480</a:t>
                      </a:r>
                      <a:endParaRPr lang="en-GB" sz="1400" dirty="0"/>
                    </a:p>
                  </a:txBody>
                  <a:tcPr/>
                </a:tc>
                <a:tc>
                  <a:txBody>
                    <a:bodyPr/>
                    <a:lstStyle/>
                    <a:p>
                      <a:r>
                        <a:rPr lang="en-US" sz="1400" dirty="0" smtClean="0"/>
                        <a:t>0.8737</a:t>
                      </a:r>
                      <a:endParaRPr lang="en-GB" sz="1400" dirty="0"/>
                    </a:p>
                  </a:txBody>
                  <a:tcPr/>
                </a:tc>
                <a:tc>
                  <a:txBody>
                    <a:bodyPr/>
                    <a:lstStyle/>
                    <a:p>
                      <a:r>
                        <a:rPr lang="en-US" sz="1400" dirty="0" smtClean="0"/>
                        <a:t>0.9421(.5)</a:t>
                      </a:r>
                      <a:endParaRPr lang="en-GB" sz="1400" dirty="0"/>
                    </a:p>
                  </a:txBody>
                  <a:tcPr/>
                </a:tc>
                <a:tc>
                  <a:txBody>
                    <a:bodyPr/>
                    <a:lstStyle/>
                    <a:p>
                      <a:r>
                        <a:rPr lang="en-US" sz="1400" dirty="0" smtClean="0"/>
                        <a:t>0.9495 (1)</a:t>
                      </a:r>
                      <a:endParaRPr lang="en-GB" sz="1400" dirty="0"/>
                    </a:p>
                  </a:txBody>
                  <a:tcPr/>
                </a:tc>
                <a:tc>
                  <a:txBody>
                    <a:bodyPr/>
                    <a:lstStyle/>
                    <a:p>
                      <a:r>
                        <a:rPr lang="en-US" sz="1400" dirty="0" smtClean="0"/>
                        <a:t>0.9504 (-.5)</a:t>
                      </a:r>
                      <a:endParaRPr lang="en-GB" sz="1400" dirty="0"/>
                    </a:p>
                  </a:txBody>
                  <a:tcPr/>
                </a:tc>
                <a:tc>
                  <a:txBody>
                    <a:bodyPr/>
                    <a:lstStyle/>
                    <a:p>
                      <a:r>
                        <a:rPr lang="en-US" sz="1400" dirty="0" smtClean="0"/>
                        <a:t>0.7539</a:t>
                      </a:r>
                      <a:endParaRPr lang="en-GB" sz="1400" dirty="0"/>
                    </a:p>
                  </a:txBody>
                  <a:tcPr/>
                </a:tc>
                <a:tc>
                  <a:txBody>
                    <a:bodyPr/>
                    <a:lstStyle/>
                    <a:p>
                      <a:r>
                        <a:rPr lang="en-US" sz="1400" dirty="0" smtClean="0"/>
                        <a:t>0.8755</a:t>
                      </a:r>
                      <a:endParaRPr lang="en-GB" sz="1400" dirty="0"/>
                    </a:p>
                  </a:txBody>
                  <a:tcPr/>
                </a:tc>
              </a:tr>
              <a:tr h="370840">
                <a:tc>
                  <a:txBody>
                    <a:bodyPr/>
                    <a:lstStyle/>
                    <a:p>
                      <a:r>
                        <a:rPr lang="en-US" sz="1400" dirty="0" smtClean="0"/>
                        <a:t>43</a:t>
                      </a:r>
                      <a:endParaRPr lang="en-GB" sz="1400" dirty="0"/>
                    </a:p>
                  </a:txBody>
                  <a:tcPr/>
                </a:tc>
                <a:tc>
                  <a:txBody>
                    <a:bodyPr/>
                    <a:lstStyle/>
                    <a:p>
                      <a:r>
                        <a:rPr lang="en-US" sz="1400" dirty="0" smtClean="0"/>
                        <a:t>2.1805</a:t>
                      </a:r>
                      <a:endParaRPr lang="en-GB" sz="1400" dirty="0"/>
                    </a:p>
                  </a:txBody>
                  <a:tcPr/>
                </a:tc>
                <a:tc>
                  <a:txBody>
                    <a:bodyPr/>
                    <a:lstStyle/>
                    <a:p>
                      <a:r>
                        <a:rPr lang="en-US" sz="1400" smtClean="0"/>
                        <a:t>1.6105</a:t>
                      </a:r>
                      <a:endParaRPr lang="en-GB" sz="1400" dirty="0"/>
                    </a:p>
                  </a:txBody>
                  <a:tcPr/>
                </a:tc>
                <a:tc>
                  <a:txBody>
                    <a:bodyPr/>
                    <a:lstStyle/>
                    <a:p>
                      <a:r>
                        <a:rPr lang="en-US" sz="1400" dirty="0" smtClean="0"/>
                        <a:t>1.4342</a:t>
                      </a:r>
                      <a:endParaRPr lang="en-GB" sz="1400" dirty="0"/>
                    </a:p>
                  </a:txBody>
                  <a:tcPr/>
                </a:tc>
                <a:tc>
                  <a:txBody>
                    <a:bodyPr/>
                    <a:lstStyle/>
                    <a:p>
                      <a:r>
                        <a:rPr lang="en-US" sz="1400" dirty="0" smtClean="0"/>
                        <a:t>1.4244(.5)</a:t>
                      </a:r>
                      <a:endParaRPr lang="en-GB" sz="1400" dirty="0"/>
                    </a:p>
                  </a:txBody>
                  <a:tcPr/>
                </a:tc>
                <a:tc>
                  <a:txBody>
                    <a:bodyPr/>
                    <a:lstStyle/>
                    <a:p>
                      <a:r>
                        <a:rPr lang="en-US" sz="1400" dirty="0" smtClean="0"/>
                        <a:t>1.4276 (1)</a:t>
                      </a:r>
                      <a:endParaRPr lang="en-GB" sz="1400" dirty="0"/>
                    </a:p>
                  </a:txBody>
                  <a:tcPr/>
                </a:tc>
                <a:tc>
                  <a:txBody>
                    <a:bodyPr/>
                    <a:lstStyle/>
                    <a:p>
                      <a:r>
                        <a:rPr lang="en-US" sz="1400" dirty="0" smtClean="0"/>
                        <a:t>1.5341</a:t>
                      </a:r>
                      <a:r>
                        <a:rPr lang="en-US" sz="1400" baseline="0" dirty="0" smtClean="0"/>
                        <a:t> (-1)</a:t>
                      </a:r>
                      <a:endParaRPr lang="en-GB" sz="1400" dirty="0"/>
                    </a:p>
                  </a:txBody>
                  <a:tcPr/>
                </a:tc>
                <a:tc>
                  <a:txBody>
                    <a:bodyPr/>
                    <a:lstStyle/>
                    <a:p>
                      <a:r>
                        <a:rPr lang="en-US" sz="1400" dirty="0" smtClean="0"/>
                        <a:t>1.0249</a:t>
                      </a:r>
                      <a:endParaRPr lang="en-GB" sz="1400" dirty="0"/>
                    </a:p>
                  </a:txBody>
                  <a:tcPr/>
                </a:tc>
                <a:tc>
                  <a:txBody>
                    <a:bodyPr/>
                    <a:lstStyle/>
                    <a:p>
                      <a:r>
                        <a:rPr lang="en-US" sz="1400" dirty="0" smtClean="0"/>
                        <a:t>1.1584</a:t>
                      </a:r>
                      <a:endParaRPr lang="en-GB" sz="1400" dirty="0"/>
                    </a:p>
                  </a:txBody>
                  <a:tcPr/>
                </a:tc>
              </a:tr>
              <a:tr h="370840">
                <a:tc>
                  <a:txBody>
                    <a:bodyPr/>
                    <a:lstStyle/>
                    <a:p>
                      <a:r>
                        <a:rPr lang="en-US" sz="1400" dirty="0" smtClean="0"/>
                        <a:t>43(2)</a:t>
                      </a:r>
                      <a:endParaRPr lang="en-GB" sz="1400" dirty="0"/>
                    </a:p>
                  </a:txBody>
                  <a:tcPr/>
                </a:tc>
                <a:tc>
                  <a:txBody>
                    <a:bodyPr/>
                    <a:lstStyle/>
                    <a:p>
                      <a:r>
                        <a:rPr lang="en-US" sz="1400" dirty="0" smtClean="0"/>
                        <a:t>1.1111</a:t>
                      </a:r>
                      <a:endParaRPr lang="en-GB" sz="1400" dirty="0"/>
                    </a:p>
                  </a:txBody>
                  <a:tcPr/>
                </a:tc>
                <a:tc>
                  <a:txBody>
                    <a:bodyPr/>
                    <a:lstStyle/>
                    <a:p>
                      <a:r>
                        <a:rPr lang="en-US" sz="1400" smtClean="0"/>
                        <a:t>0.7703</a:t>
                      </a:r>
                      <a:endParaRPr lang="en-GB" sz="1400" dirty="0"/>
                    </a:p>
                  </a:txBody>
                  <a:tcPr/>
                </a:tc>
                <a:tc>
                  <a:txBody>
                    <a:bodyPr/>
                    <a:lstStyle/>
                    <a:p>
                      <a:r>
                        <a:rPr lang="en-US" sz="1400" dirty="0" smtClean="0"/>
                        <a:t>0.7978</a:t>
                      </a:r>
                      <a:endParaRPr lang="en-GB" sz="1400" dirty="0"/>
                    </a:p>
                  </a:txBody>
                  <a:tcPr/>
                </a:tc>
                <a:tc>
                  <a:txBody>
                    <a:bodyPr/>
                    <a:lstStyle/>
                    <a:p>
                      <a:r>
                        <a:rPr lang="en-US" sz="1400" dirty="0" smtClean="0"/>
                        <a:t>0.8231(-.5)</a:t>
                      </a:r>
                      <a:endParaRPr lang="en-GB" sz="1400" dirty="0"/>
                    </a:p>
                  </a:txBody>
                  <a:tcPr/>
                </a:tc>
                <a:tc>
                  <a:txBody>
                    <a:bodyPr/>
                    <a:lstStyle/>
                    <a:p>
                      <a:r>
                        <a:rPr lang="en-US" sz="1400" dirty="0" smtClean="0"/>
                        <a:t>0.8762 (1)</a:t>
                      </a:r>
                      <a:endParaRPr lang="en-GB" sz="1400" dirty="0"/>
                    </a:p>
                  </a:txBody>
                  <a:tcPr/>
                </a:tc>
                <a:tc>
                  <a:txBody>
                    <a:bodyPr/>
                    <a:lstStyle/>
                    <a:p>
                      <a:r>
                        <a:rPr lang="en-US" sz="1400" dirty="0" smtClean="0"/>
                        <a:t>0.8283 (-1)</a:t>
                      </a:r>
                      <a:endParaRPr lang="en-GB" sz="1400" dirty="0"/>
                    </a:p>
                  </a:txBody>
                  <a:tcPr/>
                </a:tc>
                <a:tc>
                  <a:txBody>
                    <a:bodyPr/>
                    <a:lstStyle/>
                    <a:p>
                      <a:r>
                        <a:rPr lang="en-US" sz="1400" dirty="0" smtClean="0"/>
                        <a:t>0.8827</a:t>
                      </a:r>
                      <a:endParaRPr lang="en-GB" sz="1400" dirty="0"/>
                    </a:p>
                  </a:txBody>
                  <a:tcPr/>
                </a:tc>
                <a:tc>
                  <a:txBody>
                    <a:bodyPr/>
                    <a:lstStyle/>
                    <a:p>
                      <a:r>
                        <a:rPr lang="en-US" sz="1400" dirty="0" smtClean="0"/>
                        <a:t>1.1151</a:t>
                      </a:r>
                      <a:endParaRPr lang="en-GB" sz="1400" dirty="0"/>
                    </a:p>
                  </a:txBody>
                  <a:tcPr/>
                </a:tc>
              </a:tr>
              <a:tr h="370840">
                <a:tc>
                  <a:txBody>
                    <a:bodyPr/>
                    <a:lstStyle/>
                    <a:p>
                      <a:r>
                        <a:rPr lang="en-US" sz="1400" dirty="0" smtClean="0"/>
                        <a:t>33</a:t>
                      </a:r>
                      <a:endParaRPr lang="en-GB" sz="1400" dirty="0"/>
                    </a:p>
                  </a:txBody>
                  <a:tcPr/>
                </a:tc>
                <a:tc>
                  <a:txBody>
                    <a:bodyPr/>
                    <a:lstStyle/>
                    <a:p>
                      <a:r>
                        <a:rPr lang="en-US" sz="1400" dirty="0" smtClean="0"/>
                        <a:t>1.6656</a:t>
                      </a:r>
                      <a:endParaRPr lang="en-GB" sz="1400" dirty="0"/>
                    </a:p>
                  </a:txBody>
                  <a:tcPr/>
                </a:tc>
                <a:tc>
                  <a:txBody>
                    <a:bodyPr/>
                    <a:lstStyle/>
                    <a:p>
                      <a:r>
                        <a:rPr lang="en-US" sz="1400" smtClean="0"/>
                        <a:t>1.3668</a:t>
                      </a:r>
                      <a:endParaRPr lang="en-GB" sz="1400" dirty="0"/>
                    </a:p>
                  </a:txBody>
                  <a:tcPr/>
                </a:tc>
                <a:tc>
                  <a:txBody>
                    <a:bodyPr/>
                    <a:lstStyle/>
                    <a:p>
                      <a:r>
                        <a:rPr lang="en-US" sz="1400" dirty="0" smtClean="0"/>
                        <a:t>1.0257</a:t>
                      </a:r>
                      <a:endParaRPr lang="en-GB" sz="1400" dirty="0"/>
                    </a:p>
                  </a:txBody>
                  <a:tcPr/>
                </a:tc>
                <a:tc>
                  <a:txBody>
                    <a:bodyPr/>
                    <a:lstStyle/>
                    <a:p>
                      <a:r>
                        <a:rPr lang="en-US" sz="1400" dirty="0" smtClean="0"/>
                        <a:t>1.1021(0)</a:t>
                      </a:r>
                      <a:endParaRPr lang="en-GB" sz="1400" dirty="0"/>
                    </a:p>
                  </a:txBody>
                  <a:tcPr/>
                </a:tc>
                <a:tc>
                  <a:txBody>
                    <a:bodyPr/>
                    <a:lstStyle/>
                    <a:p>
                      <a:r>
                        <a:rPr lang="en-US" sz="1400" dirty="0" smtClean="0"/>
                        <a:t>1.1224 (-1)</a:t>
                      </a:r>
                      <a:endParaRPr lang="en-GB" sz="1400" dirty="0"/>
                    </a:p>
                  </a:txBody>
                  <a:tcPr/>
                </a:tc>
                <a:tc>
                  <a:txBody>
                    <a:bodyPr/>
                    <a:lstStyle/>
                    <a:p>
                      <a:r>
                        <a:rPr lang="en-US" sz="1400" dirty="0" smtClean="0"/>
                        <a:t>1.1269 (-1)</a:t>
                      </a:r>
                      <a:endParaRPr lang="en-GB" sz="1400" dirty="0"/>
                    </a:p>
                  </a:txBody>
                  <a:tcPr/>
                </a:tc>
                <a:tc>
                  <a:txBody>
                    <a:bodyPr/>
                    <a:lstStyle/>
                    <a:p>
                      <a:r>
                        <a:rPr lang="en-US" sz="1400" dirty="0" smtClean="0"/>
                        <a:t>0.8971</a:t>
                      </a:r>
                      <a:endParaRPr lang="en-GB" sz="1400" dirty="0"/>
                    </a:p>
                  </a:txBody>
                  <a:tcPr/>
                </a:tc>
                <a:tc>
                  <a:txBody>
                    <a:bodyPr/>
                    <a:lstStyle/>
                    <a:p>
                      <a:r>
                        <a:rPr lang="en-US" sz="1400" dirty="0" smtClean="0"/>
                        <a:t>1.0908</a:t>
                      </a:r>
                      <a:endParaRPr lang="en-GB" sz="1400" dirty="0"/>
                    </a:p>
                  </a:txBody>
                  <a:tcPr/>
                </a:tc>
              </a:tr>
            </a:tbl>
          </a:graphicData>
        </a:graphic>
      </p:graphicFrame>
      <p:sp>
        <p:nvSpPr>
          <p:cNvPr id="4" name="Footer Placeholder 3"/>
          <p:cNvSpPr>
            <a:spLocks noGrp="1"/>
          </p:cNvSpPr>
          <p:nvPr>
            <p:ph type="ftr" sz="quarter" idx="11"/>
          </p:nvPr>
        </p:nvSpPr>
        <p:spPr/>
        <p:txBody>
          <a:bodyPr/>
          <a:lstStyle/>
          <a:p>
            <a:r>
              <a:rPr lang="en-US" smtClean="0"/>
              <a:t>CLIC CTF3: Phase Feed Forward System. Murtaza Safdari</a:t>
            </a:r>
            <a:endParaRPr lang="en-GB"/>
          </a:p>
        </p:txBody>
      </p:sp>
      <p:sp>
        <p:nvSpPr>
          <p:cNvPr id="5" name="Slide Number Placeholder 4"/>
          <p:cNvSpPr>
            <a:spLocks noGrp="1"/>
          </p:cNvSpPr>
          <p:nvPr>
            <p:ph type="sldNum" sz="quarter" idx="12"/>
          </p:nvPr>
        </p:nvSpPr>
        <p:spPr/>
        <p:txBody>
          <a:bodyPr/>
          <a:lstStyle/>
          <a:p>
            <a:fld id="{A9B24C06-67D5-4EC9-9AA4-E2BDB84D8095}" type="slidenum">
              <a:rPr lang="en-GB" smtClean="0"/>
              <a:t>35</a:t>
            </a:fld>
            <a:endParaRPr lang="en-GB"/>
          </a:p>
        </p:txBody>
      </p:sp>
      <p:sp>
        <p:nvSpPr>
          <p:cNvPr id="8" name="TextBox 7"/>
          <p:cNvSpPr txBox="1"/>
          <p:nvPr/>
        </p:nvSpPr>
        <p:spPr>
          <a:xfrm>
            <a:off x="457200" y="4572000"/>
            <a:ext cx="8610600" cy="1754326"/>
          </a:xfrm>
          <a:prstGeom prst="rect">
            <a:avLst/>
          </a:prstGeom>
          <a:noFill/>
        </p:spPr>
        <p:txBody>
          <a:bodyPr wrap="square" rtlCol="0">
            <a:spAutoFit/>
          </a:bodyPr>
          <a:lstStyle/>
          <a:p>
            <a:pPr marL="285750" indent="-285750">
              <a:buFont typeface="Arial" panose="020B0604020202020204" pitchFamily="34" charset="0"/>
              <a:buChar char="•"/>
            </a:pPr>
            <a:r>
              <a:rPr lang="en-US" dirty="0" smtClean="0"/>
              <a:t>The minimum deviation is found by minimizing the mean of the square of the difference between the phase values, in the sample range.</a:t>
            </a:r>
          </a:p>
          <a:p>
            <a:pPr marL="285750" indent="-285750">
              <a:buFont typeface="Arial" panose="020B0604020202020204" pitchFamily="34" charset="0"/>
              <a:buChar char="•"/>
            </a:pPr>
            <a:r>
              <a:rPr lang="en-US" dirty="0" smtClean="0"/>
              <a:t>The minimum deviation to the real FF jitter is found in a similar way, by minimizing the mean of the square of the difference between the jitters, in the sample range.</a:t>
            </a:r>
          </a:p>
          <a:p>
            <a:pPr marL="285750" indent="-285750">
              <a:buFont typeface="Arial" panose="020B0604020202020204" pitchFamily="34" charset="0"/>
              <a:buChar char="•"/>
            </a:pPr>
            <a:r>
              <a:rPr lang="en-US" dirty="0" smtClean="0"/>
              <a:t>The values in the brackets represent the centers of the windows within which we accept the corrections to the phases.</a:t>
            </a:r>
            <a:endParaRPr lang="en-GB" dirty="0"/>
          </a:p>
        </p:txBody>
      </p:sp>
    </p:spTree>
    <p:extLst>
      <p:ext uri="{BB962C8B-B14F-4D97-AF65-F5344CB8AC3E}">
        <p14:creationId xmlns:p14="http://schemas.microsoft.com/office/powerpoint/2010/main" val="209997106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Jitters on Mean Pulse Phases (+/- 2.5 degrees)</a:t>
            </a:r>
            <a:endParaRPr lang="en-GB" sz="32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307919795"/>
              </p:ext>
            </p:extLst>
          </p:nvPr>
        </p:nvGraphicFramePr>
        <p:xfrm>
          <a:off x="457200" y="1600200"/>
          <a:ext cx="8229600" cy="3225800"/>
        </p:xfrm>
        <a:graphic>
          <a:graphicData uri="http://schemas.openxmlformats.org/drawingml/2006/table">
            <a:tbl>
              <a:tblPr firstRow="1" bandRow="1">
                <a:tableStyleId>{5C22544A-7EE6-4342-B048-85BDC9FD1C3A}</a:tableStyleId>
              </a:tblPr>
              <a:tblGrid>
                <a:gridCol w="1028700"/>
                <a:gridCol w="1028700"/>
                <a:gridCol w="1028700"/>
                <a:gridCol w="1028700"/>
                <a:gridCol w="1028700"/>
                <a:gridCol w="1028700"/>
                <a:gridCol w="1028700"/>
                <a:gridCol w="1028700"/>
              </a:tblGrid>
              <a:tr h="370840">
                <a:tc>
                  <a:txBody>
                    <a:bodyPr/>
                    <a:lstStyle/>
                    <a:p>
                      <a:r>
                        <a:rPr lang="en-US" sz="1400" dirty="0" smtClean="0"/>
                        <a:t>Gain</a:t>
                      </a:r>
                      <a:endParaRPr lang="en-GB" sz="1400" dirty="0"/>
                    </a:p>
                  </a:txBody>
                  <a:tcPr/>
                </a:tc>
                <a:tc>
                  <a:txBody>
                    <a:bodyPr/>
                    <a:lstStyle/>
                    <a:p>
                      <a:r>
                        <a:rPr lang="en-US" sz="1400" dirty="0" smtClean="0"/>
                        <a:t>Initial</a:t>
                      </a:r>
                      <a:endParaRPr lang="en-GB" sz="1400" dirty="0"/>
                    </a:p>
                  </a:txBody>
                  <a:tcPr/>
                </a:tc>
                <a:tc>
                  <a:txBody>
                    <a:bodyPr/>
                    <a:lstStyle/>
                    <a:p>
                      <a:r>
                        <a:rPr lang="en-US" sz="1400" dirty="0" smtClean="0"/>
                        <a:t>Real FF</a:t>
                      </a:r>
                      <a:endParaRPr lang="en-GB" sz="1400" dirty="0"/>
                    </a:p>
                  </a:txBody>
                  <a:tcPr/>
                </a:tc>
                <a:tc>
                  <a:txBody>
                    <a:bodyPr/>
                    <a:lstStyle/>
                    <a:p>
                      <a:r>
                        <a:rPr lang="en-US" sz="1400" dirty="0" smtClean="0"/>
                        <a:t>Global Theoretical Gain</a:t>
                      </a:r>
                      <a:endParaRPr lang="en-GB" sz="1400" dirty="0"/>
                    </a:p>
                  </a:txBody>
                  <a:tcPr/>
                </a:tc>
                <a:tc>
                  <a:txBody>
                    <a:bodyPr/>
                    <a:lstStyle/>
                    <a:p>
                      <a:r>
                        <a:rPr lang="en-US" sz="1400" dirty="0" smtClean="0"/>
                        <a:t>Point by Point Theoretical</a:t>
                      </a:r>
                      <a:r>
                        <a:rPr lang="en-US" sz="1400" baseline="0" dirty="0" smtClean="0"/>
                        <a:t> Gain</a:t>
                      </a:r>
                      <a:endParaRPr lang="en-GB" sz="1400" dirty="0"/>
                    </a:p>
                  </a:txBody>
                  <a:tcPr/>
                </a:tc>
                <a:tc>
                  <a:txBody>
                    <a:bodyPr/>
                    <a:lstStyle/>
                    <a:p>
                      <a:r>
                        <a:rPr lang="en-US" sz="1400" dirty="0" smtClean="0"/>
                        <a:t>Upon minimizing Jitter</a:t>
                      </a:r>
                      <a:endParaRPr lang="en-GB" sz="1400" dirty="0"/>
                    </a:p>
                  </a:txBody>
                  <a:tcPr/>
                </a:tc>
                <a:tc>
                  <a:txBody>
                    <a:bodyPr/>
                    <a:lstStyle/>
                    <a:p>
                      <a:r>
                        <a:rPr lang="en-US" sz="1400" dirty="0" smtClean="0"/>
                        <a:t>Upon minimizing Deviation to real FF phases</a:t>
                      </a:r>
                      <a:endParaRPr lang="en-GB"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Upon minimizing Deviation to real FF Jitters</a:t>
                      </a:r>
                      <a:endParaRPr lang="en-GB" sz="1400" dirty="0" smtClean="0"/>
                    </a:p>
                    <a:p>
                      <a:endParaRPr lang="en-GB" sz="1400" dirty="0"/>
                    </a:p>
                  </a:txBody>
                  <a:tcPr/>
                </a:tc>
              </a:tr>
              <a:tr h="370840">
                <a:tc>
                  <a:txBody>
                    <a:bodyPr/>
                    <a:lstStyle/>
                    <a:p>
                      <a:r>
                        <a:rPr lang="en-US" dirty="0" smtClean="0"/>
                        <a:t>63</a:t>
                      </a:r>
                      <a:endParaRPr lang="en-GB" dirty="0"/>
                    </a:p>
                  </a:txBody>
                  <a:tcPr/>
                </a:tc>
                <a:tc>
                  <a:txBody>
                    <a:bodyPr/>
                    <a:lstStyle/>
                    <a:p>
                      <a:r>
                        <a:rPr lang="en-US" dirty="0" smtClean="0"/>
                        <a:t>1.2318</a:t>
                      </a:r>
                      <a:endParaRPr lang="en-GB" dirty="0"/>
                    </a:p>
                  </a:txBody>
                  <a:tcPr/>
                </a:tc>
                <a:tc>
                  <a:txBody>
                    <a:bodyPr/>
                    <a:lstStyle/>
                    <a:p>
                      <a:r>
                        <a:rPr lang="en-US" dirty="0" smtClean="0"/>
                        <a:t>0.6944</a:t>
                      </a:r>
                      <a:endParaRPr lang="en-GB" dirty="0"/>
                    </a:p>
                  </a:txBody>
                  <a:tcPr/>
                </a:tc>
                <a:tc>
                  <a:txBody>
                    <a:bodyPr/>
                    <a:lstStyle/>
                    <a:p>
                      <a:r>
                        <a:rPr lang="en-US" dirty="0" smtClean="0"/>
                        <a:t>0.5487</a:t>
                      </a:r>
                      <a:endParaRPr lang="en-GB" dirty="0"/>
                    </a:p>
                  </a:txBody>
                  <a:tcPr/>
                </a:tc>
                <a:tc>
                  <a:txBody>
                    <a:bodyPr/>
                    <a:lstStyle/>
                    <a:p>
                      <a:r>
                        <a:rPr lang="en-US" dirty="0" smtClean="0"/>
                        <a:t>0.5380</a:t>
                      </a:r>
                      <a:endParaRPr lang="en-GB" dirty="0"/>
                    </a:p>
                  </a:txBody>
                  <a:tcPr/>
                </a:tc>
                <a:tc>
                  <a:txBody>
                    <a:bodyPr/>
                    <a:lstStyle/>
                    <a:p>
                      <a:r>
                        <a:rPr lang="en-US" dirty="0" smtClean="0"/>
                        <a:t>0.5847</a:t>
                      </a:r>
                      <a:endParaRPr lang="en-GB" dirty="0"/>
                    </a:p>
                  </a:txBody>
                  <a:tcPr/>
                </a:tc>
                <a:tc>
                  <a:txBody>
                    <a:bodyPr/>
                    <a:lstStyle/>
                    <a:p>
                      <a:r>
                        <a:rPr lang="en-US" dirty="0" smtClean="0"/>
                        <a:t>0.5847</a:t>
                      </a:r>
                      <a:endParaRPr lang="en-GB" dirty="0"/>
                    </a:p>
                  </a:txBody>
                  <a:tcPr/>
                </a:tc>
                <a:tc>
                  <a:txBody>
                    <a:bodyPr/>
                    <a:lstStyle/>
                    <a:p>
                      <a:r>
                        <a:rPr lang="en-US" dirty="0" smtClean="0"/>
                        <a:t>0.6281</a:t>
                      </a:r>
                      <a:endParaRPr lang="en-GB" dirty="0"/>
                    </a:p>
                  </a:txBody>
                  <a:tcPr/>
                </a:tc>
              </a:tr>
              <a:tr h="370840">
                <a:tc>
                  <a:txBody>
                    <a:bodyPr/>
                    <a:lstStyle/>
                    <a:p>
                      <a:r>
                        <a:rPr lang="en-US" dirty="0" smtClean="0"/>
                        <a:t>53</a:t>
                      </a:r>
                      <a:endParaRPr lang="en-GB" dirty="0"/>
                    </a:p>
                  </a:txBody>
                  <a:tcPr/>
                </a:tc>
                <a:tc>
                  <a:txBody>
                    <a:bodyPr/>
                    <a:lstStyle/>
                    <a:p>
                      <a:r>
                        <a:rPr lang="en-US" dirty="0" smtClean="0"/>
                        <a:t>1.0665</a:t>
                      </a:r>
                      <a:endParaRPr lang="en-GB" dirty="0"/>
                    </a:p>
                  </a:txBody>
                  <a:tcPr/>
                </a:tc>
                <a:tc>
                  <a:txBody>
                    <a:bodyPr/>
                    <a:lstStyle/>
                    <a:p>
                      <a:r>
                        <a:rPr lang="en-US" dirty="0" smtClean="0"/>
                        <a:t>0.6383</a:t>
                      </a:r>
                      <a:endParaRPr lang="en-GB" dirty="0"/>
                    </a:p>
                  </a:txBody>
                  <a:tcPr/>
                </a:tc>
                <a:tc>
                  <a:txBody>
                    <a:bodyPr/>
                    <a:lstStyle/>
                    <a:p>
                      <a:r>
                        <a:rPr lang="en-US" dirty="0" smtClean="0"/>
                        <a:t>0.5695</a:t>
                      </a:r>
                      <a:endParaRPr lang="en-GB" dirty="0"/>
                    </a:p>
                  </a:txBody>
                  <a:tcPr/>
                </a:tc>
                <a:tc>
                  <a:txBody>
                    <a:bodyPr/>
                    <a:lstStyle/>
                    <a:p>
                      <a:r>
                        <a:rPr lang="en-US" dirty="0" smtClean="0"/>
                        <a:t>0.5480</a:t>
                      </a:r>
                      <a:endParaRPr lang="en-GB" dirty="0"/>
                    </a:p>
                  </a:txBody>
                  <a:tcPr/>
                </a:tc>
                <a:tc>
                  <a:txBody>
                    <a:bodyPr/>
                    <a:lstStyle/>
                    <a:p>
                      <a:r>
                        <a:rPr lang="en-US" dirty="0" smtClean="0"/>
                        <a:t>0.5705</a:t>
                      </a:r>
                      <a:endParaRPr lang="en-GB" dirty="0"/>
                    </a:p>
                  </a:txBody>
                  <a:tcPr/>
                </a:tc>
                <a:tc>
                  <a:txBody>
                    <a:bodyPr/>
                    <a:lstStyle/>
                    <a:p>
                      <a:r>
                        <a:rPr lang="en-US" dirty="0" smtClean="0"/>
                        <a:t>0.5681</a:t>
                      </a:r>
                      <a:endParaRPr lang="en-GB" dirty="0"/>
                    </a:p>
                  </a:txBody>
                  <a:tcPr/>
                </a:tc>
                <a:tc>
                  <a:txBody>
                    <a:bodyPr/>
                    <a:lstStyle/>
                    <a:p>
                      <a:r>
                        <a:rPr lang="en-US" dirty="0" smtClean="0"/>
                        <a:t>0.5982</a:t>
                      </a:r>
                      <a:endParaRPr lang="en-GB" dirty="0"/>
                    </a:p>
                  </a:txBody>
                  <a:tcPr/>
                </a:tc>
              </a:tr>
              <a:tr h="370840">
                <a:tc>
                  <a:txBody>
                    <a:bodyPr/>
                    <a:lstStyle/>
                    <a:p>
                      <a:r>
                        <a:rPr lang="en-US" dirty="0" smtClean="0"/>
                        <a:t>43</a:t>
                      </a:r>
                      <a:endParaRPr lang="en-GB" dirty="0"/>
                    </a:p>
                  </a:txBody>
                  <a:tcPr/>
                </a:tc>
                <a:tc>
                  <a:txBody>
                    <a:bodyPr/>
                    <a:lstStyle/>
                    <a:p>
                      <a:r>
                        <a:rPr lang="en-US" dirty="0" smtClean="0"/>
                        <a:t>1.9855</a:t>
                      </a:r>
                      <a:endParaRPr lang="en-GB" dirty="0"/>
                    </a:p>
                  </a:txBody>
                  <a:tcPr/>
                </a:tc>
                <a:tc>
                  <a:txBody>
                    <a:bodyPr/>
                    <a:lstStyle/>
                    <a:p>
                      <a:r>
                        <a:rPr lang="en-US" dirty="0" smtClean="0"/>
                        <a:t>1.3224</a:t>
                      </a:r>
                      <a:endParaRPr lang="en-GB" dirty="0"/>
                    </a:p>
                  </a:txBody>
                  <a:tcPr/>
                </a:tc>
                <a:tc>
                  <a:txBody>
                    <a:bodyPr/>
                    <a:lstStyle/>
                    <a:p>
                      <a:r>
                        <a:rPr lang="en-US" dirty="0" smtClean="0"/>
                        <a:t>1.1740</a:t>
                      </a:r>
                      <a:endParaRPr lang="en-GB" dirty="0"/>
                    </a:p>
                  </a:txBody>
                  <a:tcPr/>
                </a:tc>
                <a:tc>
                  <a:txBody>
                    <a:bodyPr/>
                    <a:lstStyle/>
                    <a:p>
                      <a:r>
                        <a:rPr lang="en-US" dirty="0" smtClean="0"/>
                        <a:t>1.1639</a:t>
                      </a:r>
                      <a:endParaRPr lang="en-GB" dirty="0"/>
                    </a:p>
                  </a:txBody>
                  <a:tcPr/>
                </a:tc>
                <a:tc>
                  <a:txBody>
                    <a:bodyPr/>
                    <a:lstStyle/>
                    <a:p>
                      <a:r>
                        <a:rPr lang="en-US" dirty="0" smtClean="0"/>
                        <a:t>1.1317</a:t>
                      </a:r>
                      <a:endParaRPr lang="en-GB" dirty="0"/>
                    </a:p>
                  </a:txBody>
                  <a:tcPr/>
                </a:tc>
                <a:tc>
                  <a:txBody>
                    <a:bodyPr/>
                    <a:lstStyle/>
                    <a:p>
                      <a:r>
                        <a:rPr lang="en-US" dirty="0" smtClean="0"/>
                        <a:t>1.1330</a:t>
                      </a:r>
                      <a:endParaRPr lang="en-GB" dirty="0"/>
                    </a:p>
                  </a:txBody>
                  <a:tcPr/>
                </a:tc>
                <a:tc>
                  <a:txBody>
                    <a:bodyPr/>
                    <a:lstStyle/>
                    <a:p>
                      <a:r>
                        <a:rPr lang="en-US" dirty="0" smtClean="0"/>
                        <a:t>1.2646</a:t>
                      </a:r>
                      <a:endParaRPr lang="en-GB" dirty="0"/>
                    </a:p>
                  </a:txBody>
                  <a:tcPr/>
                </a:tc>
              </a:tr>
              <a:tr h="370840">
                <a:tc>
                  <a:txBody>
                    <a:bodyPr/>
                    <a:lstStyle/>
                    <a:p>
                      <a:r>
                        <a:rPr lang="en-US" dirty="0" smtClean="0"/>
                        <a:t>43 (2)</a:t>
                      </a:r>
                      <a:endParaRPr lang="en-GB" dirty="0"/>
                    </a:p>
                  </a:txBody>
                  <a:tcPr/>
                </a:tc>
                <a:tc>
                  <a:txBody>
                    <a:bodyPr/>
                    <a:lstStyle/>
                    <a:p>
                      <a:r>
                        <a:rPr lang="en-US" dirty="0" smtClean="0"/>
                        <a:t>0.9388</a:t>
                      </a:r>
                      <a:endParaRPr lang="en-GB" dirty="0"/>
                    </a:p>
                  </a:txBody>
                  <a:tcPr/>
                </a:tc>
                <a:tc>
                  <a:txBody>
                    <a:bodyPr/>
                    <a:lstStyle/>
                    <a:p>
                      <a:r>
                        <a:rPr lang="en-US" dirty="0" smtClean="0"/>
                        <a:t>0.5621</a:t>
                      </a:r>
                      <a:endParaRPr lang="en-GB" dirty="0"/>
                    </a:p>
                  </a:txBody>
                  <a:tcPr/>
                </a:tc>
                <a:tc>
                  <a:txBody>
                    <a:bodyPr/>
                    <a:lstStyle/>
                    <a:p>
                      <a:r>
                        <a:rPr lang="en-US" dirty="0" smtClean="0"/>
                        <a:t>0.5342</a:t>
                      </a:r>
                      <a:endParaRPr lang="en-GB" dirty="0"/>
                    </a:p>
                  </a:txBody>
                  <a:tcPr/>
                </a:tc>
                <a:tc>
                  <a:txBody>
                    <a:bodyPr/>
                    <a:lstStyle/>
                    <a:p>
                      <a:r>
                        <a:rPr lang="en-US" dirty="0" smtClean="0"/>
                        <a:t>0.5189</a:t>
                      </a:r>
                      <a:endParaRPr lang="en-GB" dirty="0"/>
                    </a:p>
                  </a:txBody>
                  <a:tcPr/>
                </a:tc>
                <a:tc>
                  <a:txBody>
                    <a:bodyPr/>
                    <a:lstStyle/>
                    <a:p>
                      <a:r>
                        <a:rPr lang="en-US" dirty="0" smtClean="0"/>
                        <a:t>0.5293</a:t>
                      </a:r>
                      <a:endParaRPr lang="en-GB" dirty="0"/>
                    </a:p>
                  </a:txBody>
                  <a:tcPr/>
                </a:tc>
                <a:tc>
                  <a:txBody>
                    <a:bodyPr/>
                    <a:lstStyle/>
                    <a:p>
                      <a:r>
                        <a:rPr lang="en-US" dirty="0" smtClean="0"/>
                        <a:t>0.5413</a:t>
                      </a:r>
                      <a:endParaRPr lang="en-GB" dirty="0"/>
                    </a:p>
                  </a:txBody>
                  <a:tcPr/>
                </a:tc>
                <a:tc>
                  <a:txBody>
                    <a:bodyPr/>
                    <a:lstStyle/>
                    <a:p>
                      <a:r>
                        <a:rPr lang="en-US" dirty="0" smtClean="0"/>
                        <a:t>0.5439</a:t>
                      </a:r>
                      <a:endParaRPr lang="en-GB" dirty="0"/>
                    </a:p>
                  </a:txBody>
                  <a:tcPr/>
                </a:tc>
              </a:tr>
              <a:tr h="370840">
                <a:tc>
                  <a:txBody>
                    <a:bodyPr/>
                    <a:lstStyle/>
                    <a:p>
                      <a:r>
                        <a:rPr lang="en-US" dirty="0" smtClean="0"/>
                        <a:t>33</a:t>
                      </a:r>
                      <a:endParaRPr lang="en-GB" dirty="0"/>
                    </a:p>
                  </a:txBody>
                  <a:tcPr/>
                </a:tc>
                <a:tc>
                  <a:txBody>
                    <a:bodyPr/>
                    <a:lstStyle/>
                    <a:p>
                      <a:r>
                        <a:rPr lang="en-US" dirty="0" smtClean="0"/>
                        <a:t>1.4510</a:t>
                      </a:r>
                      <a:endParaRPr lang="en-GB" dirty="0"/>
                    </a:p>
                  </a:txBody>
                  <a:tcPr/>
                </a:tc>
                <a:tc>
                  <a:txBody>
                    <a:bodyPr/>
                    <a:lstStyle/>
                    <a:p>
                      <a:r>
                        <a:rPr lang="en-US" dirty="0" smtClean="0"/>
                        <a:t>1.1083</a:t>
                      </a:r>
                      <a:endParaRPr lang="en-GB" dirty="0"/>
                    </a:p>
                  </a:txBody>
                  <a:tcPr/>
                </a:tc>
                <a:tc>
                  <a:txBody>
                    <a:bodyPr/>
                    <a:lstStyle/>
                    <a:p>
                      <a:r>
                        <a:rPr lang="en-US" dirty="0" smtClean="0"/>
                        <a:t>0.7458</a:t>
                      </a:r>
                      <a:endParaRPr lang="en-GB" dirty="0"/>
                    </a:p>
                  </a:txBody>
                  <a:tcPr/>
                </a:tc>
                <a:tc>
                  <a:txBody>
                    <a:bodyPr/>
                    <a:lstStyle/>
                    <a:p>
                      <a:r>
                        <a:rPr lang="en-US" dirty="0" smtClean="0"/>
                        <a:t>0.7065</a:t>
                      </a:r>
                      <a:endParaRPr lang="en-GB" dirty="0"/>
                    </a:p>
                  </a:txBody>
                  <a:tcPr/>
                </a:tc>
                <a:tc>
                  <a:txBody>
                    <a:bodyPr/>
                    <a:lstStyle/>
                    <a:p>
                      <a:r>
                        <a:rPr lang="en-US" dirty="0" smtClean="0"/>
                        <a:t>0.7801</a:t>
                      </a:r>
                      <a:endParaRPr lang="en-GB" dirty="0"/>
                    </a:p>
                  </a:txBody>
                  <a:tcPr/>
                </a:tc>
                <a:tc>
                  <a:txBody>
                    <a:bodyPr/>
                    <a:lstStyle/>
                    <a:p>
                      <a:r>
                        <a:rPr lang="en-US" dirty="0" smtClean="0"/>
                        <a:t>0.8208</a:t>
                      </a:r>
                      <a:endParaRPr lang="en-GB" dirty="0"/>
                    </a:p>
                  </a:txBody>
                  <a:tcPr/>
                </a:tc>
                <a:tc>
                  <a:txBody>
                    <a:bodyPr/>
                    <a:lstStyle/>
                    <a:p>
                      <a:r>
                        <a:rPr lang="en-US" dirty="0" smtClean="0"/>
                        <a:t>0.7842</a:t>
                      </a:r>
                      <a:endParaRPr lang="en-GB" dirty="0"/>
                    </a:p>
                  </a:txBody>
                  <a:tcPr/>
                </a:tc>
              </a:tr>
            </a:tbl>
          </a:graphicData>
        </a:graphic>
      </p:graphicFrame>
      <p:sp>
        <p:nvSpPr>
          <p:cNvPr id="4" name="Footer Placeholder 3"/>
          <p:cNvSpPr>
            <a:spLocks noGrp="1"/>
          </p:cNvSpPr>
          <p:nvPr>
            <p:ph type="ftr" sz="quarter" idx="11"/>
          </p:nvPr>
        </p:nvSpPr>
        <p:spPr/>
        <p:txBody>
          <a:bodyPr/>
          <a:lstStyle/>
          <a:p>
            <a:r>
              <a:rPr lang="en-US" smtClean="0"/>
              <a:t>CLIC CTF3: Phase Feed Forward System. Murtaza Safdari</a:t>
            </a:r>
            <a:endParaRPr lang="en-GB"/>
          </a:p>
        </p:txBody>
      </p:sp>
      <p:sp>
        <p:nvSpPr>
          <p:cNvPr id="5" name="Slide Number Placeholder 4"/>
          <p:cNvSpPr>
            <a:spLocks noGrp="1"/>
          </p:cNvSpPr>
          <p:nvPr>
            <p:ph type="sldNum" sz="quarter" idx="12"/>
          </p:nvPr>
        </p:nvSpPr>
        <p:spPr/>
        <p:txBody>
          <a:bodyPr/>
          <a:lstStyle/>
          <a:p>
            <a:fld id="{808402B5-A9E2-4E3A-BA90-EE9531CF7B07}" type="slidenum">
              <a:rPr lang="en-GB" smtClean="0"/>
              <a:t>36</a:t>
            </a:fld>
            <a:endParaRPr lang="en-GB"/>
          </a:p>
        </p:txBody>
      </p:sp>
      <p:sp>
        <p:nvSpPr>
          <p:cNvPr id="7" name="TextBox 6"/>
          <p:cNvSpPr txBox="1"/>
          <p:nvPr/>
        </p:nvSpPr>
        <p:spPr>
          <a:xfrm>
            <a:off x="609600" y="5029200"/>
            <a:ext cx="7924800" cy="923330"/>
          </a:xfrm>
          <a:prstGeom prst="rect">
            <a:avLst/>
          </a:prstGeom>
          <a:noFill/>
        </p:spPr>
        <p:txBody>
          <a:bodyPr wrap="square" rtlCol="0">
            <a:spAutoFit/>
          </a:bodyPr>
          <a:lstStyle/>
          <a:p>
            <a:r>
              <a:rPr lang="en-US" dirty="0" smtClean="0"/>
              <a:t>The Jitters here are the jitters in the Mean Pulse Plots. The Mean Pulse Phase plots were formed by taking the mean of the phases for each pulse within the sample range.</a:t>
            </a:r>
            <a:endParaRPr lang="en-GB" dirty="0"/>
          </a:p>
        </p:txBody>
      </p:sp>
    </p:spTree>
    <p:extLst>
      <p:ext uri="{BB962C8B-B14F-4D97-AF65-F5344CB8AC3E}">
        <p14:creationId xmlns:p14="http://schemas.microsoft.com/office/powerpoint/2010/main" val="291011504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Summary (2)</a:t>
            </a:r>
            <a:endParaRPr lang="en-GB" dirty="0"/>
          </a:p>
        </p:txBody>
      </p:sp>
      <p:sp>
        <p:nvSpPr>
          <p:cNvPr id="3" name="Content Placeholder 2"/>
          <p:cNvSpPr>
            <a:spLocks noGrp="1"/>
          </p:cNvSpPr>
          <p:nvPr>
            <p:ph idx="1"/>
          </p:nvPr>
        </p:nvSpPr>
        <p:spPr/>
        <p:txBody>
          <a:bodyPr>
            <a:normAutofit/>
          </a:bodyPr>
          <a:lstStyle/>
          <a:p>
            <a:r>
              <a:rPr lang="en-US" dirty="0" smtClean="0"/>
              <a:t>As expected, with the larger window, the simulated correction performed better than before, and again it was able to result in jitters better than the real FF system could achieve.</a:t>
            </a:r>
          </a:p>
          <a:p>
            <a:r>
              <a:rPr lang="en-US" dirty="0" smtClean="0"/>
              <a:t>It shows that the correction range is a limiting factor in the performance of the FF system.</a:t>
            </a:r>
            <a:endParaRPr lang="en-GB" dirty="0"/>
          </a:p>
        </p:txBody>
      </p:sp>
      <p:sp>
        <p:nvSpPr>
          <p:cNvPr id="4" name="Footer Placeholder 3"/>
          <p:cNvSpPr>
            <a:spLocks noGrp="1"/>
          </p:cNvSpPr>
          <p:nvPr>
            <p:ph type="ftr" sz="quarter" idx="11"/>
          </p:nvPr>
        </p:nvSpPr>
        <p:spPr/>
        <p:txBody>
          <a:bodyPr/>
          <a:lstStyle/>
          <a:p>
            <a:r>
              <a:rPr lang="en-US" smtClean="0"/>
              <a:t>CLIC CTF3: Phase Feed Forward System. Murtaza Safdari</a:t>
            </a:r>
            <a:endParaRPr lang="en-GB"/>
          </a:p>
        </p:txBody>
      </p:sp>
      <p:sp>
        <p:nvSpPr>
          <p:cNvPr id="5" name="Slide Number Placeholder 4"/>
          <p:cNvSpPr>
            <a:spLocks noGrp="1"/>
          </p:cNvSpPr>
          <p:nvPr>
            <p:ph type="sldNum" sz="quarter" idx="12"/>
          </p:nvPr>
        </p:nvSpPr>
        <p:spPr/>
        <p:txBody>
          <a:bodyPr/>
          <a:lstStyle/>
          <a:p>
            <a:fld id="{A9B24C06-67D5-4EC9-9AA4-E2BDB84D8095}" type="slidenum">
              <a:rPr lang="en-GB" smtClean="0"/>
              <a:t>37</a:t>
            </a:fld>
            <a:endParaRPr lang="en-GB"/>
          </a:p>
        </p:txBody>
      </p:sp>
    </p:spTree>
    <p:extLst>
      <p:ext uri="{BB962C8B-B14F-4D97-AF65-F5344CB8AC3E}">
        <p14:creationId xmlns:p14="http://schemas.microsoft.com/office/powerpoint/2010/main" val="125476898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lstStyle/>
          <a:p>
            <a:r>
              <a:rPr lang="en-US" dirty="0" smtClean="0"/>
              <a:t>Gain 53 with +/- 4 degrees</a:t>
            </a:r>
            <a:endParaRPr lang="en-GB" dirty="0"/>
          </a:p>
        </p:txBody>
      </p:sp>
      <p:sp>
        <p:nvSpPr>
          <p:cNvPr id="4" name="Footer Placeholder 3"/>
          <p:cNvSpPr>
            <a:spLocks noGrp="1"/>
          </p:cNvSpPr>
          <p:nvPr>
            <p:ph type="ftr" sz="quarter" idx="11"/>
          </p:nvPr>
        </p:nvSpPr>
        <p:spPr/>
        <p:txBody>
          <a:bodyPr/>
          <a:lstStyle/>
          <a:p>
            <a:r>
              <a:rPr lang="en-US" smtClean="0"/>
              <a:t>CLIC CTF3: Phase Feed Forward System. Murtaza Safdari</a:t>
            </a:r>
            <a:endParaRPr lang="en-GB"/>
          </a:p>
        </p:txBody>
      </p:sp>
      <p:sp>
        <p:nvSpPr>
          <p:cNvPr id="5" name="Slide Number Placeholder 4"/>
          <p:cNvSpPr>
            <a:spLocks noGrp="1"/>
          </p:cNvSpPr>
          <p:nvPr>
            <p:ph type="sldNum" sz="quarter" idx="12"/>
          </p:nvPr>
        </p:nvSpPr>
        <p:spPr/>
        <p:txBody>
          <a:bodyPr/>
          <a:lstStyle/>
          <a:p>
            <a:fld id="{A9B24C06-67D5-4EC9-9AA4-E2BDB84D8095}" type="slidenum">
              <a:rPr lang="en-GB" smtClean="0"/>
              <a:t>38</a:t>
            </a:fld>
            <a:endParaRPr lang="en-GB"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0" y="1067027"/>
            <a:ext cx="3657297" cy="2742973"/>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4702" y="1067027"/>
            <a:ext cx="3657297" cy="2742973"/>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4702" y="3810227"/>
            <a:ext cx="3657297" cy="2742973"/>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71998" y="3810226"/>
            <a:ext cx="3657299" cy="2742974"/>
          </a:xfrm>
          <a:prstGeom prst="rect">
            <a:avLst/>
          </a:prstGeom>
        </p:spPr>
      </p:pic>
    </p:spTree>
    <p:extLst>
      <p:ext uri="{BB962C8B-B14F-4D97-AF65-F5344CB8AC3E}">
        <p14:creationId xmlns:p14="http://schemas.microsoft.com/office/powerpoint/2010/main" val="339534929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Gain 53, Mean Pulse Phase </a:t>
            </a:r>
            <a:r>
              <a:rPr lang="en-US" sz="3100" dirty="0" smtClean="0"/>
              <a:t>(+/-</a:t>
            </a:r>
            <a:r>
              <a:rPr lang="en-US" sz="3100" dirty="0"/>
              <a:t>4</a:t>
            </a:r>
            <a:r>
              <a:rPr lang="en-US" sz="3100" dirty="0" smtClean="0"/>
              <a:t> </a:t>
            </a:r>
            <a:r>
              <a:rPr lang="en-US" sz="3100" dirty="0"/>
              <a:t>degrees)</a:t>
            </a:r>
            <a:endParaRPr lang="en-GB" dirty="0"/>
          </a:p>
        </p:txBody>
      </p:sp>
      <p:sp>
        <p:nvSpPr>
          <p:cNvPr id="4" name="Footer Placeholder 3"/>
          <p:cNvSpPr>
            <a:spLocks noGrp="1"/>
          </p:cNvSpPr>
          <p:nvPr>
            <p:ph type="ftr" sz="quarter" idx="11"/>
          </p:nvPr>
        </p:nvSpPr>
        <p:spPr/>
        <p:txBody>
          <a:bodyPr/>
          <a:lstStyle/>
          <a:p>
            <a:r>
              <a:rPr lang="en-US" smtClean="0"/>
              <a:t>CLIC CTF3: Phase Feed Forward System. Murtaza Safdari</a:t>
            </a:r>
            <a:endParaRPr lang="en-GB"/>
          </a:p>
        </p:txBody>
      </p:sp>
      <p:sp>
        <p:nvSpPr>
          <p:cNvPr id="5" name="Slide Number Placeholder 4"/>
          <p:cNvSpPr>
            <a:spLocks noGrp="1"/>
          </p:cNvSpPr>
          <p:nvPr>
            <p:ph type="sldNum" sz="quarter" idx="12"/>
          </p:nvPr>
        </p:nvSpPr>
        <p:spPr/>
        <p:txBody>
          <a:bodyPr/>
          <a:lstStyle/>
          <a:p>
            <a:fld id="{808402B5-A9E2-4E3A-BA90-EE9531CF7B07}" type="slidenum">
              <a:rPr lang="en-GB" smtClean="0"/>
              <a:t>39</a:t>
            </a:fld>
            <a:endParaRPr lang="en-GB"/>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4691" y="1600200"/>
            <a:ext cx="6034617" cy="4525963"/>
          </a:xfrm>
        </p:spPr>
      </p:pic>
    </p:spTree>
    <p:extLst>
      <p:ext uri="{BB962C8B-B14F-4D97-AF65-F5344CB8AC3E}">
        <p14:creationId xmlns:p14="http://schemas.microsoft.com/office/powerpoint/2010/main" val="32165596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Testing the Theoretical Gain</a:t>
            </a:r>
            <a:endParaRPr lang="en-GB" dirty="0"/>
          </a:p>
        </p:txBody>
      </p:sp>
      <p:sp>
        <p:nvSpPr>
          <p:cNvPr id="3" name="Content Placeholder 2"/>
          <p:cNvSpPr>
            <a:spLocks noGrp="1"/>
          </p:cNvSpPr>
          <p:nvPr>
            <p:ph idx="1"/>
          </p:nvPr>
        </p:nvSpPr>
        <p:spPr/>
        <p:txBody>
          <a:bodyPr>
            <a:normAutofit fontScale="85000" lnSpcReduction="20000"/>
          </a:bodyPr>
          <a:lstStyle/>
          <a:p>
            <a:r>
              <a:rPr lang="en-US" dirty="0" smtClean="0"/>
              <a:t>The first step in assessing the performance of the feed forward system, is to assess the accuracy of the theory used to gauge its performance.</a:t>
            </a:r>
          </a:p>
          <a:p>
            <a:r>
              <a:rPr lang="en-US" dirty="0" smtClean="0"/>
              <a:t>The optimal gain factor is given by the following equation:                                                                    Optimal Gain = Correlation between upstream and downstream phases * (ratio of the standard deviation of the phase downstream to that of the same upstream)</a:t>
            </a:r>
          </a:p>
          <a:p>
            <a:r>
              <a:rPr lang="en-US" dirty="0" smtClean="0"/>
              <a:t>And so, using the R56.x files, A comparison between this theoretical gain and the best possible gain factor given the data was done.</a:t>
            </a:r>
          </a:p>
          <a:p>
            <a:endParaRPr lang="en-GB" dirty="0"/>
          </a:p>
        </p:txBody>
      </p:sp>
      <p:sp>
        <p:nvSpPr>
          <p:cNvPr id="4" name="Footer Placeholder 3"/>
          <p:cNvSpPr>
            <a:spLocks noGrp="1"/>
          </p:cNvSpPr>
          <p:nvPr>
            <p:ph type="ftr" sz="quarter" idx="11"/>
          </p:nvPr>
        </p:nvSpPr>
        <p:spPr/>
        <p:txBody>
          <a:bodyPr/>
          <a:lstStyle/>
          <a:p>
            <a:r>
              <a:rPr lang="en-US" smtClean="0"/>
              <a:t>CLIC CTF3: Phase Feed Forward System. Murtaza Safdari</a:t>
            </a:r>
            <a:endParaRPr lang="en-GB" dirty="0"/>
          </a:p>
        </p:txBody>
      </p:sp>
      <p:sp>
        <p:nvSpPr>
          <p:cNvPr id="5" name="Slide Number Placeholder 4"/>
          <p:cNvSpPr>
            <a:spLocks noGrp="1"/>
          </p:cNvSpPr>
          <p:nvPr>
            <p:ph type="sldNum" sz="quarter" idx="12"/>
          </p:nvPr>
        </p:nvSpPr>
        <p:spPr/>
        <p:txBody>
          <a:bodyPr/>
          <a:lstStyle/>
          <a:p>
            <a:fld id="{A9B24C06-67D5-4EC9-9AA4-E2BDB84D8095}" type="slidenum">
              <a:rPr lang="en-GB" smtClean="0"/>
              <a:t>4</a:t>
            </a:fld>
            <a:endParaRPr lang="en-GB" dirty="0"/>
          </a:p>
        </p:txBody>
      </p:sp>
    </p:spTree>
    <p:extLst>
      <p:ext uri="{BB962C8B-B14F-4D97-AF65-F5344CB8AC3E}">
        <p14:creationId xmlns:p14="http://schemas.microsoft.com/office/powerpoint/2010/main" val="66648011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Comparisons of different windows</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917792937"/>
              </p:ext>
            </p:extLst>
          </p:nvPr>
        </p:nvGraphicFramePr>
        <p:xfrm>
          <a:off x="457200" y="1310640"/>
          <a:ext cx="8381996" cy="4861560"/>
        </p:xfrm>
        <a:graphic>
          <a:graphicData uri="http://schemas.openxmlformats.org/drawingml/2006/table">
            <a:tbl>
              <a:tblPr firstRow="1" bandRow="1">
                <a:tableStyleId>{5C22544A-7EE6-4342-B048-85BDC9FD1C3A}</a:tableStyleId>
              </a:tblPr>
              <a:tblGrid>
                <a:gridCol w="598714"/>
                <a:gridCol w="598714"/>
                <a:gridCol w="598714"/>
                <a:gridCol w="598714"/>
                <a:gridCol w="598714"/>
                <a:gridCol w="598714"/>
                <a:gridCol w="598714"/>
                <a:gridCol w="598714"/>
                <a:gridCol w="598714"/>
                <a:gridCol w="598714"/>
                <a:gridCol w="598714"/>
                <a:gridCol w="598714"/>
                <a:gridCol w="598714"/>
                <a:gridCol w="598714"/>
              </a:tblGrid>
              <a:tr h="370840">
                <a:tc>
                  <a:txBody>
                    <a:bodyPr/>
                    <a:lstStyle/>
                    <a:p>
                      <a:r>
                        <a:rPr lang="en-US" sz="1100" dirty="0" smtClean="0"/>
                        <a:t>Gain</a:t>
                      </a:r>
                      <a:endParaRPr lang="en-GB" sz="1100" dirty="0"/>
                    </a:p>
                  </a:txBody>
                  <a:tcPr/>
                </a:tc>
                <a:tc>
                  <a:txBody>
                    <a:bodyPr/>
                    <a:lstStyle/>
                    <a:p>
                      <a:r>
                        <a:rPr lang="en-US" sz="1100" dirty="0" smtClean="0"/>
                        <a:t>Initial Jitter</a:t>
                      </a:r>
                      <a:endParaRPr lang="en-GB" sz="1100" dirty="0"/>
                    </a:p>
                  </a:txBody>
                  <a:tcPr/>
                </a:tc>
                <a:tc>
                  <a:txBody>
                    <a:bodyPr/>
                    <a:lstStyle/>
                    <a:p>
                      <a:r>
                        <a:rPr lang="en-US" sz="1100" dirty="0" smtClean="0"/>
                        <a:t>Jitter after FF system</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Jitter after unlimited correction</a:t>
                      </a:r>
                      <a:endParaRPr lang="en-GB" sz="1100" dirty="0" smtClean="0"/>
                    </a:p>
                    <a:p>
                      <a:r>
                        <a:rPr lang="en-US" sz="1100" dirty="0" smtClean="0"/>
                        <a:t>(Point  By</a:t>
                      </a:r>
                      <a:r>
                        <a:rPr lang="en-US" sz="1100" baseline="0" dirty="0" smtClean="0"/>
                        <a:t> </a:t>
                      </a:r>
                      <a:r>
                        <a:rPr lang="en-US" sz="1100" dirty="0" smtClean="0"/>
                        <a:t>Point gain)</a:t>
                      </a:r>
                      <a:endParaRPr lang="en-GB" sz="1100" dirty="0"/>
                    </a:p>
                  </a:txBody>
                  <a:tcPr/>
                </a:tc>
                <a:tc>
                  <a:txBody>
                    <a:bodyPr/>
                    <a:lstStyle/>
                    <a:p>
                      <a:r>
                        <a:rPr lang="en-US" sz="1100" dirty="0" smtClean="0"/>
                        <a:t>Jitter after unlimited global correction</a:t>
                      </a:r>
                      <a:endParaRPr lang="en-GB" sz="1100" dirty="0"/>
                    </a:p>
                  </a:txBody>
                  <a:tcPr/>
                </a:tc>
                <a:tc>
                  <a:txBody>
                    <a:bodyPr/>
                    <a:lstStyle/>
                    <a:p>
                      <a:r>
                        <a:rPr lang="en-US" sz="1100" dirty="0" smtClean="0"/>
                        <a:t>Minimized</a:t>
                      </a:r>
                      <a:r>
                        <a:rPr lang="en-US" sz="1100" baseline="0" dirty="0" smtClean="0"/>
                        <a:t> Jitter</a:t>
                      </a:r>
                    </a:p>
                    <a:p>
                      <a:r>
                        <a:rPr lang="en-US" sz="1100" baseline="0" dirty="0" smtClean="0"/>
                        <a:t>(+/- 2 deg)</a:t>
                      </a:r>
                      <a:endParaRPr lang="en-GB" sz="1100" dirty="0"/>
                    </a:p>
                  </a:txBody>
                  <a:tcPr/>
                </a:tc>
                <a:tc>
                  <a:txBody>
                    <a:bodyPr/>
                    <a:lstStyle/>
                    <a:p>
                      <a:r>
                        <a:rPr lang="en-US" sz="1100" dirty="0" smtClean="0"/>
                        <a:t>Jitter after min Deviation from FF system</a:t>
                      </a:r>
                    </a:p>
                    <a:p>
                      <a:r>
                        <a:rPr lang="en-US" sz="1100" dirty="0" smtClean="0"/>
                        <a:t>(+/- 2 deg)</a:t>
                      </a:r>
                      <a:endParaRPr lang="en-GB" sz="1100" dirty="0"/>
                    </a:p>
                  </a:txBody>
                  <a:tcPr/>
                </a:tc>
                <a:tc>
                  <a:txBody>
                    <a:bodyPr/>
                    <a:lstStyle/>
                    <a:p>
                      <a:r>
                        <a:rPr lang="en-US" sz="1100" dirty="0" smtClean="0"/>
                        <a:t>Jitter after min Jitter Deviation from FF system</a:t>
                      </a:r>
                    </a:p>
                    <a:p>
                      <a:r>
                        <a:rPr lang="en-US" sz="1100" dirty="0" smtClean="0"/>
                        <a:t>(+/- 2 deg)</a:t>
                      </a:r>
                      <a:endParaRPr lang="en-GB" sz="1100" dirty="0" smtClean="0"/>
                    </a:p>
                    <a:p>
                      <a:endParaRPr lang="en-GB" sz="1100" dirty="0"/>
                    </a:p>
                  </a:txBody>
                  <a:tcPr/>
                </a:tc>
                <a:tc>
                  <a:txBody>
                    <a:bodyPr/>
                    <a:lstStyle/>
                    <a:p>
                      <a:r>
                        <a:rPr lang="en-US" sz="1100" dirty="0" smtClean="0"/>
                        <a:t>Minimized</a:t>
                      </a:r>
                      <a:r>
                        <a:rPr lang="en-US" sz="1100" baseline="0" dirty="0" smtClean="0"/>
                        <a:t> Jitter</a:t>
                      </a:r>
                    </a:p>
                    <a:p>
                      <a:r>
                        <a:rPr lang="en-US" sz="1100" baseline="0" dirty="0" smtClean="0"/>
                        <a:t>(+/- 2.5 deg)</a:t>
                      </a:r>
                      <a:endParaRPr lang="en-GB" sz="1100" dirty="0" smtClean="0"/>
                    </a:p>
                    <a:p>
                      <a:endParaRPr lang="en-GB" sz="1100" dirty="0"/>
                    </a:p>
                  </a:txBody>
                  <a:tcPr/>
                </a:tc>
                <a:tc>
                  <a:txBody>
                    <a:bodyPr/>
                    <a:lstStyle/>
                    <a:p>
                      <a:r>
                        <a:rPr lang="en-US" sz="1100" dirty="0" smtClean="0"/>
                        <a:t>Jitter after min Deviation from FF system</a:t>
                      </a:r>
                    </a:p>
                    <a:p>
                      <a:r>
                        <a:rPr lang="en-US" sz="1100" dirty="0" smtClean="0"/>
                        <a:t>(+/- 2.5 deg)</a:t>
                      </a:r>
                      <a:endParaRPr lang="en-GB" sz="1100" dirty="0" smtClean="0"/>
                    </a:p>
                    <a:p>
                      <a:endParaRPr lang="en-GB" sz="1100" dirty="0"/>
                    </a:p>
                  </a:txBody>
                  <a:tcPr/>
                </a:tc>
                <a:tc>
                  <a:txBody>
                    <a:bodyPr/>
                    <a:lstStyle/>
                    <a:p>
                      <a:r>
                        <a:rPr lang="en-US" sz="1100" dirty="0" smtClean="0"/>
                        <a:t>Jitter after min Jitter Deviation from FF system</a:t>
                      </a:r>
                    </a:p>
                    <a:p>
                      <a:r>
                        <a:rPr lang="en-US" sz="1100" dirty="0" smtClean="0"/>
                        <a:t>(+/- 2.5 deg)</a:t>
                      </a:r>
                      <a:endParaRPr lang="en-GB" sz="1100" dirty="0" smtClean="0"/>
                    </a:p>
                    <a:p>
                      <a:endParaRPr lang="en-GB" sz="1100" dirty="0"/>
                    </a:p>
                  </a:txBody>
                  <a:tcPr/>
                </a:tc>
                <a:tc>
                  <a:txBody>
                    <a:bodyPr/>
                    <a:lstStyle/>
                    <a:p>
                      <a:r>
                        <a:rPr lang="en-US" sz="1100" dirty="0" smtClean="0"/>
                        <a:t>Minimized</a:t>
                      </a:r>
                      <a:r>
                        <a:rPr lang="en-US" sz="1100" baseline="0" dirty="0" smtClean="0"/>
                        <a:t> Jitter</a:t>
                      </a:r>
                    </a:p>
                    <a:p>
                      <a:r>
                        <a:rPr lang="en-US" sz="1100" baseline="0" dirty="0" smtClean="0"/>
                        <a:t>(+/- 4 deg)</a:t>
                      </a:r>
                      <a:endParaRPr lang="en-GB" sz="1100" dirty="0" smtClean="0"/>
                    </a:p>
                  </a:txBody>
                  <a:tcPr/>
                </a:tc>
                <a:tc>
                  <a:txBody>
                    <a:bodyPr/>
                    <a:lstStyle/>
                    <a:p>
                      <a:r>
                        <a:rPr lang="en-US" sz="1100" dirty="0" smtClean="0"/>
                        <a:t>Jitter after min Deviation from FF system</a:t>
                      </a:r>
                    </a:p>
                    <a:p>
                      <a:r>
                        <a:rPr lang="en-US" sz="1100" dirty="0" smtClean="0"/>
                        <a:t>(+/- 4 deg)</a:t>
                      </a:r>
                      <a:endParaRPr lang="en-GB" sz="1100" dirty="0" smtClean="0"/>
                    </a:p>
                  </a:txBody>
                  <a:tcPr/>
                </a:tc>
                <a:tc>
                  <a:txBody>
                    <a:bodyPr/>
                    <a:lstStyle/>
                    <a:p>
                      <a:r>
                        <a:rPr lang="en-US" sz="1100" dirty="0" smtClean="0"/>
                        <a:t>Jitter after min Jitter Deviation from FF system</a:t>
                      </a:r>
                    </a:p>
                    <a:p>
                      <a:r>
                        <a:rPr lang="en-US" sz="1100" dirty="0" smtClean="0"/>
                        <a:t>(+/- 4 deg)</a:t>
                      </a:r>
                      <a:endParaRPr lang="en-GB" sz="1100" dirty="0" smtClean="0"/>
                    </a:p>
                    <a:p>
                      <a:endParaRPr lang="en-GB" sz="1100" dirty="0" smtClean="0"/>
                    </a:p>
                  </a:txBody>
                  <a:tcPr/>
                </a:tc>
              </a:tr>
              <a:tr h="370840">
                <a:tc>
                  <a:txBody>
                    <a:bodyPr/>
                    <a:lstStyle/>
                    <a:p>
                      <a:r>
                        <a:rPr lang="en-US" sz="1400" dirty="0" smtClean="0"/>
                        <a:t>63</a:t>
                      </a:r>
                      <a:endParaRPr lang="en-GB" sz="1400" dirty="0"/>
                    </a:p>
                  </a:txBody>
                  <a:tcPr/>
                </a:tc>
                <a:tc>
                  <a:txBody>
                    <a:bodyPr/>
                    <a:lstStyle/>
                    <a:p>
                      <a:r>
                        <a:rPr lang="en-US" sz="1400" dirty="0" smtClean="0"/>
                        <a:t>1.3793</a:t>
                      </a:r>
                      <a:endParaRPr lang="en-GB" sz="1400" dirty="0"/>
                    </a:p>
                  </a:txBody>
                  <a:tcPr/>
                </a:tc>
                <a:tc>
                  <a:txBody>
                    <a:bodyPr/>
                    <a:lstStyle/>
                    <a:p>
                      <a:r>
                        <a:rPr lang="en-US" sz="1400" dirty="0" smtClean="0"/>
                        <a:t>0.9679</a:t>
                      </a:r>
                      <a:endParaRPr lang="en-GB" sz="1400" dirty="0"/>
                    </a:p>
                  </a:txBody>
                  <a:tcPr/>
                </a:tc>
                <a:tc>
                  <a:txBody>
                    <a:bodyPr/>
                    <a:lstStyle/>
                    <a:p>
                      <a:r>
                        <a:rPr lang="en-US" sz="1400" dirty="0" smtClean="0"/>
                        <a:t>0.8004</a:t>
                      </a:r>
                      <a:endParaRPr lang="en-GB" sz="1400" dirty="0"/>
                    </a:p>
                  </a:txBody>
                  <a:tcPr/>
                </a:tc>
                <a:tc>
                  <a:txBody>
                    <a:bodyPr/>
                    <a:lstStyle/>
                    <a:p>
                      <a:r>
                        <a:rPr lang="en-US" sz="1400" dirty="0" smtClean="0"/>
                        <a:t>0.8145</a:t>
                      </a:r>
                      <a:endParaRPr lang="en-GB" sz="1400" dirty="0"/>
                    </a:p>
                  </a:txBody>
                  <a:tcPr/>
                </a:tc>
                <a:tc>
                  <a:txBody>
                    <a:bodyPr/>
                    <a:lstStyle/>
                    <a:p>
                      <a:r>
                        <a:rPr lang="en-US" sz="1400" dirty="0" smtClean="0"/>
                        <a:t>0.9683</a:t>
                      </a:r>
                      <a:endParaRPr lang="en-GB" sz="1400" dirty="0"/>
                    </a:p>
                  </a:txBody>
                  <a:tcPr/>
                </a:tc>
                <a:tc>
                  <a:txBody>
                    <a:bodyPr/>
                    <a:lstStyle/>
                    <a:p>
                      <a:r>
                        <a:rPr lang="en-US" sz="1400" dirty="0" smtClean="0"/>
                        <a:t>0.9892</a:t>
                      </a:r>
                      <a:endParaRPr lang="en-GB" sz="1400" dirty="0"/>
                    </a:p>
                  </a:txBody>
                  <a:tcPr/>
                </a:tc>
                <a:tc>
                  <a:txBody>
                    <a:bodyPr/>
                    <a:lstStyle/>
                    <a:p>
                      <a:r>
                        <a:rPr lang="en-US" sz="1400" dirty="0" smtClean="0"/>
                        <a:t>0.9892</a:t>
                      </a:r>
                      <a:endParaRPr lang="en-GB"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0.9288</a:t>
                      </a:r>
                      <a:endParaRPr lang="en-GB" sz="1400" dirty="0" smtClean="0"/>
                    </a:p>
                  </a:txBody>
                  <a:tcPr/>
                </a:tc>
                <a:tc>
                  <a:txBody>
                    <a:bodyPr/>
                    <a:lstStyle/>
                    <a:p>
                      <a:r>
                        <a:rPr lang="en-US" sz="1400" dirty="0" smtClean="0"/>
                        <a:t>0.9288</a:t>
                      </a:r>
                      <a:endParaRPr lang="en-GB" sz="1400" dirty="0"/>
                    </a:p>
                  </a:txBody>
                  <a:tcPr/>
                </a:tc>
                <a:tc>
                  <a:txBody>
                    <a:bodyPr/>
                    <a:lstStyle/>
                    <a:p>
                      <a:r>
                        <a:rPr lang="en-US" sz="1400" dirty="0" smtClean="0"/>
                        <a:t>0.9516</a:t>
                      </a:r>
                      <a:endParaRPr lang="en-GB" sz="1400" dirty="0"/>
                    </a:p>
                  </a:txBody>
                  <a:tcPr/>
                </a:tc>
                <a:tc>
                  <a:txBody>
                    <a:bodyPr/>
                    <a:lstStyle/>
                    <a:p>
                      <a:r>
                        <a:rPr lang="en-US" sz="1400" dirty="0" smtClean="0"/>
                        <a:t>0.8341</a:t>
                      </a:r>
                      <a:endParaRPr lang="en-GB" sz="1400" dirty="0"/>
                    </a:p>
                  </a:txBody>
                  <a:tcPr/>
                </a:tc>
                <a:tc>
                  <a:txBody>
                    <a:bodyPr/>
                    <a:lstStyle/>
                    <a:p>
                      <a:r>
                        <a:rPr lang="en-US" sz="1400" dirty="0" smtClean="0"/>
                        <a:t>0.8661</a:t>
                      </a:r>
                      <a:endParaRPr lang="en-GB" sz="1400" dirty="0"/>
                    </a:p>
                  </a:txBody>
                  <a:tcPr/>
                </a:tc>
                <a:tc>
                  <a:txBody>
                    <a:bodyPr/>
                    <a:lstStyle/>
                    <a:p>
                      <a:r>
                        <a:rPr lang="en-US" sz="1400" dirty="0" smtClean="0"/>
                        <a:t>0.8661</a:t>
                      </a:r>
                      <a:endParaRPr lang="en-GB" sz="1400" dirty="0"/>
                    </a:p>
                  </a:txBody>
                  <a:tcPr/>
                </a:tc>
              </a:tr>
              <a:tr h="370840">
                <a:tc>
                  <a:txBody>
                    <a:bodyPr/>
                    <a:lstStyle/>
                    <a:p>
                      <a:r>
                        <a:rPr lang="en-US" sz="1400" dirty="0" smtClean="0"/>
                        <a:t>53</a:t>
                      </a:r>
                      <a:endParaRPr lang="en-GB" sz="1400" dirty="0"/>
                    </a:p>
                  </a:txBody>
                  <a:tcPr/>
                </a:tc>
                <a:tc>
                  <a:txBody>
                    <a:bodyPr/>
                    <a:lstStyle/>
                    <a:p>
                      <a:r>
                        <a:rPr lang="en-US" sz="1400" dirty="0" smtClean="0"/>
                        <a:t>1.2684</a:t>
                      </a:r>
                      <a:endParaRPr lang="en-GB" sz="1400" dirty="0"/>
                    </a:p>
                  </a:txBody>
                  <a:tcPr/>
                </a:tc>
                <a:tc>
                  <a:txBody>
                    <a:bodyPr/>
                    <a:lstStyle/>
                    <a:p>
                      <a:r>
                        <a:rPr lang="en-US" sz="1400" dirty="0" smtClean="0"/>
                        <a:t>0.9480</a:t>
                      </a:r>
                      <a:endParaRPr lang="en-GB" sz="1400" dirty="0"/>
                    </a:p>
                  </a:txBody>
                  <a:tcPr/>
                </a:tc>
                <a:tc>
                  <a:txBody>
                    <a:bodyPr/>
                    <a:lstStyle/>
                    <a:p>
                      <a:r>
                        <a:rPr lang="en-US" sz="1400" dirty="0" smtClean="0"/>
                        <a:t>0.8557</a:t>
                      </a:r>
                      <a:endParaRPr lang="en-GB" sz="1400" dirty="0"/>
                    </a:p>
                  </a:txBody>
                  <a:tcPr/>
                </a:tc>
                <a:tc>
                  <a:txBody>
                    <a:bodyPr/>
                    <a:lstStyle/>
                    <a:p>
                      <a:r>
                        <a:rPr lang="en-US" sz="1400" dirty="0" smtClean="0"/>
                        <a:t>0.8737</a:t>
                      </a:r>
                      <a:endParaRPr lang="en-GB" sz="1400" dirty="0"/>
                    </a:p>
                  </a:txBody>
                  <a:tcPr/>
                </a:tc>
                <a:tc>
                  <a:txBody>
                    <a:bodyPr/>
                    <a:lstStyle/>
                    <a:p>
                      <a:r>
                        <a:rPr lang="en-US" sz="1400" dirty="0" smtClean="0"/>
                        <a:t>0.9696</a:t>
                      </a:r>
                      <a:endParaRPr lang="en-GB" sz="1400" dirty="0"/>
                    </a:p>
                  </a:txBody>
                  <a:tcPr/>
                </a:tc>
                <a:tc>
                  <a:txBody>
                    <a:bodyPr/>
                    <a:lstStyle/>
                    <a:p>
                      <a:r>
                        <a:rPr lang="en-US" sz="1400" dirty="0" smtClean="0"/>
                        <a:t>0.9753</a:t>
                      </a:r>
                      <a:endParaRPr lang="en-GB" sz="1400" dirty="0"/>
                    </a:p>
                  </a:txBody>
                  <a:tcPr/>
                </a:tc>
                <a:tc>
                  <a:txBody>
                    <a:bodyPr/>
                    <a:lstStyle/>
                    <a:p>
                      <a:r>
                        <a:rPr lang="en-US" sz="1400" dirty="0" smtClean="0"/>
                        <a:t>0.9753</a:t>
                      </a:r>
                      <a:endParaRPr lang="en-GB" sz="1400" dirty="0"/>
                    </a:p>
                  </a:txBody>
                  <a:tcPr/>
                </a:tc>
                <a:tc>
                  <a:txBody>
                    <a:bodyPr/>
                    <a:lstStyle/>
                    <a:p>
                      <a:r>
                        <a:rPr lang="en-US" sz="1400" dirty="0" smtClean="0"/>
                        <a:t>0.9421</a:t>
                      </a:r>
                      <a:endParaRPr lang="en-GB" sz="1400" dirty="0"/>
                    </a:p>
                  </a:txBody>
                  <a:tcPr/>
                </a:tc>
                <a:tc>
                  <a:txBody>
                    <a:bodyPr/>
                    <a:lstStyle/>
                    <a:p>
                      <a:r>
                        <a:rPr lang="en-US" sz="1400" dirty="0" smtClean="0"/>
                        <a:t>0.9495</a:t>
                      </a:r>
                      <a:endParaRPr lang="en-GB" sz="1400" dirty="0"/>
                    </a:p>
                  </a:txBody>
                  <a:tcPr/>
                </a:tc>
                <a:tc>
                  <a:txBody>
                    <a:bodyPr/>
                    <a:lstStyle/>
                    <a:p>
                      <a:r>
                        <a:rPr lang="en-US" sz="1400" dirty="0" smtClean="0"/>
                        <a:t>0.9504</a:t>
                      </a:r>
                      <a:endParaRPr lang="en-GB" sz="1400" dirty="0"/>
                    </a:p>
                  </a:txBody>
                  <a:tcPr/>
                </a:tc>
                <a:tc>
                  <a:txBody>
                    <a:bodyPr/>
                    <a:lstStyle/>
                    <a:p>
                      <a:r>
                        <a:rPr lang="en-US" sz="1400" dirty="0" smtClean="0"/>
                        <a:t>0.8812</a:t>
                      </a:r>
                      <a:endParaRPr lang="en-GB" sz="1400" dirty="0"/>
                    </a:p>
                  </a:txBody>
                  <a:tcPr/>
                </a:tc>
                <a:tc>
                  <a:txBody>
                    <a:bodyPr/>
                    <a:lstStyle/>
                    <a:p>
                      <a:r>
                        <a:rPr lang="en-US" sz="1400" dirty="0" smtClean="0"/>
                        <a:t>0.9066</a:t>
                      </a:r>
                      <a:endParaRPr lang="en-GB" sz="1400" dirty="0"/>
                    </a:p>
                  </a:txBody>
                  <a:tcPr/>
                </a:tc>
                <a:tc>
                  <a:txBody>
                    <a:bodyPr/>
                    <a:lstStyle/>
                    <a:p>
                      <a:r>
                        <a:rPr lang="en-US" sz="1400" dirty="0" smtClean="0"/>
                        <a:t>0.9066</a:t>
                      </a:r>
                      <a:endParaRPr lang="en-GB" sz="1400" dirty="0"/>
                    </a:p>
                  </a:txBody>
                  <a:tcPr/>
                </a:tc>
              </a:tr>
              <a:tr h="370840">
                <a:tc>
                  <a:txBody>
                    <a:bodyPr/>
                    <a:lstStyle/>
                    <a:p>
                      <a:r>
                        <a:rPr lang="en-US" sz="1400" dirty="0" smtClean="0"/>
                        <a:t>43</a:t>
                      </a:r>
                      <a:endParaRPr lang="en-GB" sz="1400" dirty="0"/>
                    </a:p>
                  </a:txBody>
                  <a:tcPr/>
                </a:tc>
                <a:tc>
                  <a:txBody>
                    <a:bodyPr/>
                    <a:lstStyle/>
                    <a:p>
                      <a:r>
                        <a:rPr lang="en-US" sz="1400" dirty="0" smtClean="0"/>
                        <a:t>2.1805</a:t>
                      </a:r>
                      <a:endParaRPr lang="en-GB" sz="1400" dirty="0"/>
                    </a:p>
                  </a:txBody>
                  <a:tcPr/>
                </a:tc>
                <a:tc>
                  <a:txBody>
                    <a:bodyPr/>
                    <a:lstStyle/>
                    <a:p>
                      <a:r>
                        <a:rPr lang="en-US" sz="1400" smtClean="0"/>
                        <a:t>1.6105</a:t>
                      </a:r>
                      <a:endParaRPr lang="en-GB" sz="1400" dirty="0"/>
                    </a:p>
                  </a:txBody>
                  <a:tcPr/>
                </a:tc>
                <a:tc>
                  <a:txBody>
                    <a:bodyPr/>
                    <a:lstStyle/>
                    <a:p>
                      <a:r>
                        <a:rPr lang="en-US" sz="1400" dirty="0" smtClean="0"/>
                        <a:t>1.3905</a:t>
                      </a:r>
                      <a:endParaRPr lang="en-GB" sz="1400" dirty="0"/>
                    </a:p>
                  </a:txBody>
                  <a:tcPr/>
                </a:tc>
                <a:tc>
                  <a:txBody>
                    <a:bodyPr/>
                    <a:lstStyle/>
                    <a:p>
                      <a:r>
                        <a:rPr lang="en-US" sz="1400" dirty="0" smtClean="0"/>
                        <a:t>1.4342</a:t>
                      </a:r>
                      <a:endParaRPr lang="en-GB" sz="1400" dirty="0"/>
                    </a:p>
                  </a:txBody>
                  <a:tcPr/>
                </a:tc>
                <a:tc>
                  <a:txBody>
                    <a:bodyPr/>
                    <a:lstStyle/>
                    <a:p>
                      <a:r>
                        <a:rPr lang="en-US" sz="1400" dirty="0" smtClean="0"/>
                        <a:t>1.5011</a:t>
                      </a:r>
                      <a:endParaRPr lang="en-GB" sz="1400" dirty="0"/>
                    </a:p>
                  </a:txBody>
                  <a:tcPr/>
                </a:tc>
                <a:tc>
                  <a:txBody>
                    <a:bodyPr/>
                    <a:lstStyle/>
                    <a:p>
                      <a:r>
                        <a:rPr lang="en-US" sz="1400" dirty="0" smtClean="0"/>
                        <a:t>1.5012</a:t>
                      </a:r>
                      <a:endParaRPr lang="en-GB" sz="1400" dirty="0"/>
                    </a:p>
                  </a:txBody>
                  <a:tcPr/>
                </a:tc>
                <a:tc>
                  <a:txBody>
                    <a:bodyPr/>
                    <a:lstStyle/>
                    <a:p>
                      <a:r>
                        <a:rPr lang="en-US" sz="1400" dirty="0" smtClean="0"/>
                        <a:t>1.6524</a:t>
                      </a:r>
                      <a:endParaRPr lang="en-GB" sz="1400" dirty="0"/>
                    </a:p>
                  </a:txBody>
                  <a:tcPr/>
                </a:tc>
                <a:tc>
                  <a:txBody>
                    <a:bodyPr/>
                    <a:lstStyle/>
                    <a:p>
                      <a:r>
                        <a:rPr lang="en-US" sz="1400" dirty="0" smtClean="0"/>
                        <a:t>1.4244</a:t>
                      </a:r>
                      <a:endParaRPr lang="en-GB" sz="1400" dirty="0"/>
                    </a:p>
                  </a:txBody>
                  <a:tcPr/>
                </a:tc>
                <a:tc>
                  <a:txBody>
                    <a:bodyPr/>
                    <a:lstStyle/>
                    <a:p>
                      <a:r>
                        <a:rPr lang="en-US" sz="1400" dirty="0" smtClean="0"/>
                        <a:t>1.4276</a:t>
                      </a:r>
                      <a:endParaRPr lang="en-GB" sz="1400" dirty="0"/>
                    </a:p>
                  </a:txBody>
                  <a:tcPr/>
                </a:tc>
                <a:tc>
                  <a:txBody>
                    <a:bodyPr/>
                    <a:lstStyle/>
                    <a:p>
                      <a:r>
                        <a:rPr lang="en-US" sz="1400" dirty="0" smtClean="0"/>
                        <a:t>1.5341</a:t>
                      </a:r>
                      <a:endParaRPr lang="en-GB" sz="1400" dirty="0"/>
                    </a:p>
                  </a:txBody>
                  <a:tcPr/>
                </a:tc>
                <a:tc>
                  <a:txBody>
                    <a:bodyPr/>
                    <a:lstStyle/>
                    <a:p>
                      <a:r>
                        <a:rPr lang="en-US" sz="1400" dirty="0" smtClean="0"/>
                        <a:t>1.2960</a:t>
                      </a:r>
                      <a:endParaRPr lang="en-GB" sz="1400" dirty="0"/>
                    </a:p>
                  </a:txBody>
                  <a:tcPr/>
                </a:tc>
                <a:tc>
                  <a:txBody>
                    <a:bodyPr/>
                    <a:lstStyle/>
                    <a:p>
                      <a:r>
                        <a:rPr lang="en-US" sz="1400" dirty="0" smtClean="0"/>
                        <a:t>1.3087</a:t>
                      </a:r>
                      <a:endParaRPr lang="en-GB" sz="1400" dirty="0"/>
                    </a:p>
                  </a:txBody>
                  <a:tcPr/>
                </a:tc>
                <a:tc>
                  <a:txBody>
                    <a:bodyPr/>
                    <a:lstStyle/>
                    <a:p>
                      <a:r>
                        <a:rPr lang="en-US" sz="1400" dirty="0" smtClean="0"/>
                        <a:t>1.3355</a:t>
                      </a:r>
                      <a:endParaRPr lang="en-GB" sz="1400" dirty="0"/>
                    </a:p>
                  </a:txBody>
                  <a:tcPr/>
                </a:tc>
              </a:tr>
              <a:tr h="370840">
                <a:tc>
                  <a:txBody>
                    <a:bodyPr/>
                    <a:lstStyle/>
                    <a:p>
                      <a:r>
                        <a:rPr lang="en-US" sz="1400" dirty="0" smtClean="0"/>
                        <a:t>43 (2)</a:t>
                      </a:r>
                      <a:endParaRPr lang="en-GB" sz="1400" dirty="0"/>
                    </a:p>
                  </a:txBody>
                  <a:tcPr/>
                </a:tc>
                <a:tc>
                  <a:txBody>
                    <a:bodyPr/>
                    <a:lstStyle/>
                    <a:p>
                      <a:r>
                        <a:rPr lang="en-US" sz="1400" dirty="0" smtClean="0"/>
                        <a:t>1.1111</a:t>
                      </a:r>
                      <a:endParaRPr lang="en-GB" sz="1400" dirty="0"/>
                    </a:p>
                  </a:txBody>
                  <a:tcPr/>
                </a:tc>
                <a:tc>
                  <a:txBody>
                    <a:bodyPr/>
                    <a:lstStyle/>
                    <a:p>
                      <a:r>
                        <a:rPr lang="en-US" sz="1400" smtClean="0"/>
                        <a:t>0.7703</a:t>
                      </a:r>
                      <a:endParaRPr lang="en-GB" sz="1400" dirty="0"/>
                    </a:p>
                  </a:txBody>
                  <a:tcPr/>
                </a:tc>
                <a:tc>
                  <a:txBody>
                    <a:bodyPr/>
                    <a:lstStyle/>
                    <a:p>
                      <a:r>
                        <a:rPr lang="en-US" sz="1400" dirty="0" smtClean="0"/>
                        <a:t>0.7714</a:t>
                      </a:r>
                      <a:endParaRPr lang="en-GB" sz="1400" dirty="0"/>
                    </a:p>
                  </a:txBody>
                  <a:tcPr/>
                </a:tc>
                <a:tc>
                  <a:txBody>
                    <a:bodyPr/>
                    <a:lstStyle/>
                    <a:p>
                      <a:r>
                        <a:rPr lang="en-US" sz="1400" dirty="0" smtClean="0"/>
                        <a:t>0.7978</a:t>
                      </a:r>
                      <a:endParaRPr lang="en-GB" sz="1400" dirty="0"/>
                    </a:p>
                  </a:txBody>
                  <a:tcPr/>
                </a:tc>
                <a:tc>
                  <a:txBody>
                    <a:bodyPr/>
                    <a:lstStyle/>
                    <a:p>
                      <a:r>
                        <a:rPr lang="en-US" sz="1400" dirty="0" smtClean="0"/>
                        <a:t>0.8501</a:t>
                      </a:r>
                      <a:endParaRPr lang="en-GB" sz="1400" dirty="0"/>
                    </a:p>
                  </a:txBody>
                  <a:tcPr/>
                </a:tc>
                <a:tc>
                  <a:txBody>
                    <a:bodyPr/>
                    <a:lstStyle/>
                    <a:p>
                      <a:r>
                        <a:rPr lang="en-US" sz="1400" dirty="0" smtClean="0"/>
                        <a:t>0.8529</a:t>
                      </a:r>
                      <a:endParaRPr lang="en-GB" sz="1400" dirty="0"/>
                    </a:p>
                  </a:txBody>
                  <a:tcPr/>
                </a:tc>
                <a:tc>
                  <a:txBody>
                    <a:bodyPr/>
                    <a:lstStyle/>
                    <a:p>
                      <a:r>
                        <a:rPr lang="en-US" sz="1400" dirty="0" smtClean="0"/>
                        <a:t>0.8727</a:t>
                      </a:r>
                      <a:endParaRPr lang="en-GB" sz="1400" dirty="0"/>
                    </a:p>
                  </a:txBody>
                  <a:tcPr/>
                </a:tc>
                <a:tc>
                  <a:txBody>
                    <a:bodyPr/>
                    <a:lstStyle/>
                    <a:p>
                      <a:r>
                        <a:rPr lang="en-US" sz="1400" dirty="0" smtClean="0"/>
                        <a:t>0.8231</a:t>
                      </a:r>
                      <a:endParaRPr lang="en-GB" sz="1400" dirty="0"/>
                    </a:p>
                  </a:txBody>
                  <a:tcPr/>
                </a:tc>
                <a:tc>
                  <a:txBody>
                    <a:bodyPr/>
                    <a:lstStyle/>
                    <a:p>
                      <a:r>
                        <a:rPr lang="en-US" sz="1400" dirty="0" smtClean="0"/>
                        <a:t>0.8762</a:t>
                      </a:r>
                      <a:endParaRPr lang="en-GB" sz="1400" dirty="0"/>
                    </a:p>
                  </a:txBody>
                  <a:tcPr/>
                </a:tc>
                <a:tc>
                  <a:txBody>
                    <a:bodyPr/>
                    <a:lstStyle/>
                    <a:p>
                      <a:r>
                        <a:rPr lang="en-US" sz="1400" dirty="0" smtClean="0"/>
                        <a:t>0.8283</a:t>
                      </a:r>
                      <a:endParaRPr lang="en-GB" sz="1400" dirty="0"/>
                    </a:p>
                  </a:txBody>
                  <a:tcPr/>
                </a:tc>
                <a:tc>
                  <a:txBody>
                    <a:bodyPr/>
                    <a:lstStyle/>
                    <a:p>
                      <a:r>
                        <a:rPr lang="en-US" sz="1400" dirty="0" smtClean="0"/>
                        <a:t>0.7961</a:t>
                      </a:r>
                      <a:endParaRPr lang="en-GB" sz="1400" dirty="0"/>
                    </a:p>
                  </a:txBody>
                  <a:tcPr/>
                </a:tc>
                <a:tc>
                  <a:txBody>
                    <a:bodyPr/>
                    <a:lstStyle/>
                    <a:p>
                      <a:r>
                        <a:rPr lang="en-US" sz="1400" dirty="0" smtClean="0"/>
                        <a:t>0.8333</a:t>
                      </a:r>
                      <a:endParaRPr lang="en-GB" sz="1400" dirty="0"/>
                    </a:p>
                  </a:txBody>
                  <a:tcPr/>
                </a:tc>
                <a:tc>
                  <a:txBody>
                    <a:bodyPr/>
                    <a:lstStyle/>
                    <a:p>
                      <a:r>
                        <a:rPr lang="en-US" sz="1400" dirty="0" smtClean="0"/>
                        <a:t>0.7961</a:t>
                      </a:r>
                      <a:endParaRPr lang="en-GB" sz="1400" dirty="0"/>
                    </a:p>
                  </a:txBody>
                  <a:tcPr/>
                </a:tc>
              </a:tr>
              <a:tr h="370840">
                <a:tc>
                  <a:txBody>
                    <a:bodyPr/>
                    <a:lstStyle/>
                    <a:p>
                      <a:r>
                        <a:rPr lang="en-US" sz="1400" dirty="0" smtClean="0"/>
                        <a:t>33</a:t>
                      </a:r>
                      <a:endParaRPr lang="en-GB" sz="1400" dirty="0"/>
                    </a:p>
                  </a:txBody>
                  <a:tcPr/>
                </a:tc>
                <a:tc>
                  <a:txBody>
                    <a:bodyPr/>
                    <a:lstStyle/>
                    <a:p>
                      <a:r>
                        <a:rPr lang="en-US" sz="1400" dirty="0" smtClean="0"/>
                        <a:t>1.6656</a:t>
                      </a:r>
                      <a:endParaRPr lang="en-GB" sz="1400" dirty="0"/>
                    </a:p>
                  </a:txBody>
                  <a:tcPr/>
                </a:tc>
                <a:tc>
                  <a:txBody>
                    <a:bodyPr/>
                    <a:lstStyle/>
                    <a:p>
                      <a:r>
                        <a:rPr lang="en-US" sz="1400" smtClean="0"/>
                        <a:t>1.3668</a:t>
                      </a:r>
                      <a:endParaRPr lang="en-GB" sz="1400" dirty="0"/>
                    </a:p>
                  </a:txBody>
                  <a:tcPr/>
                </a:tc>
                <a:tc>
                  <a:txBody>
                    <a:bodyPr/>
                    <a:lstStyle/>
                    <a:p>
                      <a:r>
                        <a:rPr lang="en-US" sz="1400" dirty="0" smtClean="0"/>
                        <a:t>0.9892</a:t>
                      </a:r>
                      <a:endParaRPr lang="en-GB" sz="1400" dirty="0"/>
                    </a:p>
                  </a:txBody>
                  <a:tcPr/>
                </a:tc>
                <a:tc>
                  <a:txBody>
                    <a:bodyPr/>
                    <a:lstStyle/>
                    <a:p>
                      <a:r>
                        <a:rPr lang="en-US" sz="1400" dirty="0" smtClean="0"/>
                        <a:t>1.0257</a:t>
                      </a:r>
                      <a:endParaRPr lang="en-GB" sz="1400" dirty="0"/>
                    </a:p>
                  </a:txBody>
                  <a:tcPr/>
                </a:tc>
                <a:tc>
                  <a:txBody>
                    <a:bodyPr/>
                    <a:lstStyle/>
                    <a:p>
                      <a:r>
                        <a:rPr lang="en-US" sz="1400" dirty="0" smtClean="0"/>
                        <a:t>1.1430</a:t>
                      </a:r>
                      <a:endParaRPr lang="en-GB" sz="1400" dirty="0"/>
                    </a:p>
                  </a:txBody>
                  <a:tcPr/>
                </a:tc>
                <a:tc>
                  <a:txBody>
                    <a:bodyPr/>
                    <a:lstStyle/>
                    <a:p>
                      <a:r>
                        <a:rPr lang="en-US" sz="1400" dirty="0" smtClean="0"/>
                        <a:t>1.1430</a:t>
                      </a:r>
                      <a:endParaRPr lang="en-GB" sz="1400" dirty="0"/>
                    </a:p>
                  </a:txBody>
                  <a:tcPr/>
                </a:tc>
                <a:tc>
                  <a:txBody>
                    <a:bodyPr/>
                    <a:lstStyle/>
                    <a:p>
                      <a:r>
                        <a:rPr lang="en-US" sz="1400" dirty="0" smtClean="0"/>
                        <a:t>1.1864</a:t>
                      </a:r>
                      <a:endParaRPr lang="en-GB" sz="1400" dirty="0"/>
                    </a:p>
                  </a:txBody>
                  <a:tcPr/>
                </a:tc>
                <a:tc>
                  <a:txBody>
                    <a:bodyPr/>
                    <a:lstStyle/>
                    <a:p>
                      <a:r>
                        <a:rPr lang="en-US" sz="1400" dirty="0" smtClean="0"/>
                        <a:t>1.1021</a:t>
                      </a:r>
                      <a:endParaRPr lang="en-GB" sz="1400" dirty="0"/>
                    </a:p>
                  </a:txBody>
                  <a:tcPr/>
                </a:tc>
                <a:tc>
                  <a:txBody>
                    <a:bodyPr/>
                    <a:lstStyle/>
                    <a:p>
                      <a:r>
                        <a:rPr lang="en-US" sz="1400" dirty="0" smtClean="0"/>
                        <a:t>1.1224</a:t>
                      </a:r>
                      <a:endParaRPr lang="en-GB" sz="1400" dirty="0"/>
                    </a:p>
                  </a:txBody>
                  <a:tcPr/>
                </a:tc>
                <a:tc>
                  <a:txBody>
                    <a:bodyPr/>
                    <a:lstStyle/>
                    <a:p>
                      <a:r>
                        <a:rPr lang="en-US" sz="1400" dirty="0" smtClean="0"/>
                        <a:t>1.1269 </a:t>
                      </a:r>
                      <a:endParaRPr lang="en-GB" sz="1400" dirty="0"/>
                    </a:p>
                  </a:txBody>
                  <a:tcPr/>
                </a:tc>
                <a:tc>
                  <a:txBody>
                    <a:bodyPr/>
                    <a:lstStyle/>
                    <a:p>
                      <a:r>
                        <a:rPr lang="en-US" sz="1400" dirty="0" smtClean="0"/>
                        <a:t>1.0162</a:t>
                      </a:r>
                      <a:endParaRPr lang="en-GB" sz="1400" dirty="0"/>
                    </a:p>
                  </a:txBody>
                  <a:tcPr/>
                </a:tc>
                <a:tc>
                  <a:txBody>
                    <a:bodyPr/>
                    <a:lstStyle/>
                    <a:p>
                      <a:r>
                        <a:rPr lang="en-US" sz="1400" dirty="0" smtClean="0"/>
                        <a:t>1.0752</a:t>
                      </a:r>
                      <a:endParaRPr lang="en-GB" sz="1400" dirty="0"/>
                    </a:p>
                  </a:txBody>
                  <a:tcPr/>
                </a:tc>
                <a:tc>
                  <a:txBody>
                    <a:bodyPr/>
                    <a:lstStyle/>
                    <a:p>
                      <a:r>
                        <a:rPr lang="en-US" sz="1400" dirty="0" smtClean="0"/>
                        <a:t>1.0752</a:t>
                      </a:r>
                      <a:endParaRPr lang="en-GB" sz="1400" dirty="0"/>
                    </a:p>
                  </a:txBody>
                  <a:tcPr/>
                </a:tc>
              </a:tr>
            </a:tbl>
          </a:graphicData>
        </a:graphic>
      </p:graphicFrame>
      <p:sp>
        <p:nvSpPr>
          <p:cNvPr id="4" name="Footer Placeholder 3"/>
          <p:cNvSpPr>
            <a:spLocks noGrp="1"/>
          </p:cNvSpPr>
          <p:nvPr>
            <p:ph type="ftr" sz="quarter" idx="11"/>
          </p:nvPr>
        </p:nvSpPr>
        <p:spPr/>
        <p:txBody>
          <a:bodyPr/>
          <a:lstStyle/>
          <a:p>
            <a:r>
              <a:rPr lang="en-US" smtClean="0"/>
              <a:t>CLIC CTF3: Phase Feed Forward System. Murtaza Safdari</a:t>
            </a:r>
            <a:endParaRPr lang="en-GB"/>
          </a:p>
        </p:txBody>
      </p:sp>
      <p:sp>
        <p:nvSpPr>
          <p:cNvPr id="5" name="Slide Number Placeholder 4"/>
          <p:cNvSpPr>
            <a:spLocks noGrp="1"/>
          </p:cNvSpPr>
          <p:nvPr>
            <p:ph type="sldNum" sz="quarter" idx="12"/>
          </p:nvPr>
        </p:nvSpPr>
        <p:spPr/>
        <p:txBody>
          <a:bodyPr/>
          <a:lstStyle/>
          <a:p>
            <a:fld id="{A9B24C06-67D5-4EC9-9AA4-E2BDB84D8095}" type="slidenum">
              <a:rPr lang="en-GB" smtClean="0"/>
              <a:t>40</a:t>
            </a:fld>
            <a:endParaRPr lang="en-GB"/>
          </a:p>
        </p:txBody>
      </p:sp>
    </p:spTree>
    <p:extLst>
      <p:ext uri="{BB962C8B-B14F-4D97-AF65-F5344CB8AC3E}">
        <p14:creationId xmlns:p14="http://schemas.microsoft.com/office/powerpoint/2010/main" val="318319538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Comparisons of different </a:t>
            </a:r>
            <a:r>
              <a:rPr lang="en-US" dirty="0" smtClean="0"/>
              <a:t>windows</a:t>
            </a:r>
            <a:br>
              <a:rPr lang="en-US" dirty="0" smtClean="0"/>
            </a:br>
            <a:r>
              <a:rPr lang="en-US" dirty="0" smtClean="0"/>
              <a:t>(Jitters on Mean Pulse Phase)</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2384295"/>
              </p:ext>
            </p:extLst>
          </p:nvPr>
        </p:nvGraphicFramePr>
        <p:xfrm>
          <a:off x="457200" y="1600200"/>
          <a:ext cx="8229593" cy="4191000"/>
        </p:xfrm>
        <a:graphic>
          <a:graphicData uri="http://schemas.openxmlformats.org/drawingml/2006/table">
            <a:tbl>
              <a:tblPr firstRow="1" bandRow="1">
                <a:tableStyleId>{5C22544A-7EE6-4342-B048-85BDC9FD1C3A}</a:tableStyleId>
              </a:tblPr>
              <a:tblGrid>
                <a:gridCol w="636814"/>
                <a:gridCol w="538843"/>
                <a:gridCol w="587828"/>
                <a:gridCol w="587828"/>
                <a:gridCol w="587828"/>
                <a:gridCol w="587828"/>
                <a:gridCol w="587828"/>
                <a:gridCol w="587828"/>
                <a:gridCol w="587828"/>
                <a:gridCol w="587828"/>
                <a:gridCol w="587828"/>
                <a:gridCol w="587828"/>
                <a:gridCol w="587828"/>
                <a:gridCol w="587828"/>
              </a:tblGrid>
              <a:tr h="370840">
                <a:tc>
                  <a:txBody>
                    <a:bodyPr/>
                    <a:lstStyle/>
                    <a:p>
                      <a:r>
                        <a:rPr lang="en-US" sz="1100" dirty="0" smtClean="0"/>
                        <a:t>Gain</a:t>
                      </a:r>
                      <a:endParaRPr lang="en-GB" sz="1100" dirty="0"/>
                    </a:p>
                  </a:txBody>
                  <a:tcPr/>
                </a:tc>
                <a:tc>
                  <a:txBody>
                    <a:bodyPr/>
                    <a:lstStyle/>
                    <a:p>
                      <a:r>
                        <a:rPr lang="en-US" sz="1100" dirty="0" smtClean="0"/>
                        <a:t>Initial</a:t>
                      </a:r>
                      <a:endParaRPr lang="en-GB" sz="1100" dirty="0"/>
                    </a:p>
                  </a:txBody>
                  <a:tcPr/>
                </a:tc>
                <a:tc>
                  <a:txBody>
                    <a:bodyPr/>
                    <a:lstStyle/>
                    <a:p>
                      <a:r>
                        <a:rPr lang="en-US" sz="1100" dirty="0" smtClean="0"/>
                        <a:t>Real FF</a:t>
                      </a:r>
                      <a:endParaRPr lang="en-GB" sz="1100" dirty="0"/>
                    </a:p>
                  </a:txBody>
                  <a:tcPr/>
                </a:tc>
                <a:tc>
                  <a:txBody>
                    <a:bodyPr/>
                    <a:lstStyle/>
                    <a:p>
                      <a:r>
                        <a:rPr lang="en-US" sz="1100" dirty="0" smtClean="0"/>
                        <a:t>Global Theory</a:t>
                      </a:r>
                      <a:endParaRPr lang="en-GB" sz="1100" dirty="0"/>
                    </a:p>
                  </a:txBody>
                  <a:tcPr/>
                </a:tc>
                <a:tc>
                  <a:txBody>
                    <a:bodyPr/>
                    <a:lstStyle/>
                    <a:p>
                      <a:r>
                        <a:rPr lang="en-US" sz="1100" dirty="0" smtClean="0"/>
                        <a:t>Point</a:t>
                      </a:r>
                      <a:r>
                        <a:rPr lang="en-US" sz="1100" baseline="0" dirty="0" smtClean="0"/>
                        <a:t> </a:t>
                      </a:r>
                      <a:r>
                        <a:rPr lang="en-US" sz="1100" dirty="0" smtClean="0"/>
                        <a:t>by Point</a:t>
                      </a:r>
                    </a:p>
                    <a:p>
                      <a:r>
                        <a:rPr lang="en-US" sz="1100" dirty="0" smtClean="0"/>
                        <a:t>Theory</a:t>
                      </a:r>
                      <a:endParaRPr lang="en-GB" sz="1100" dirty="0"/>
                    </a:p>
                  </a:txBody>
                  <a:tcPr/>
                </a:tc>
                <a:tc>
                  <a:txBody>
                    <a:bodyPr/>
                    <a:lstStyle/>
                    <a:p>
                      <a:r>
                        <a:rPr lang="en-US" sz="1100" dirty="0" smtClean="0"/>
                        <a:t>Upon minimizing Jitter (2deg)</a:t>
                      </a:r>
                      <a:endParaRPr lang="en-GB" sz="1100" dirty="0"/>
                    </a:p>
                  </a:txBody>
                  <a:tcPr/>
                </a:tc>
                <a:tc>
                  <a:txBody>
                    <a:bodyPr/>
                    <a:lstStyle/>
                    <a:p>
                      <a:r>
                        <a:rPr lang="en-US" sz="1100" dirty="0" smtClean="0"/>
                        <a:t>Upon minimizing Deviation to real FF phases (2deg)</a:t>
                      </a:r>
                      <a:endParaRPr lang="en-GB" sz="11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Upon minimizing Deviation to real FF Jitters (2deg)</a:t>
                      </a:r>
                      <a:endParaRPr lang="en-GB" sz="1100" dirty="0" smtClean="0"/>
                    </a:p>
                  </a:txBody>
                  <a:tcPr/>
                </a:tc>
                <a:tc>
                  <a:txBody>
                    <a:bodyPr/>
                    <a:lstStyle/>
                    <a:p>
                      <a:r>
                        <a:rPr lang="en-US" sz="1100" dirty="0" smtClean="0"/>
                        <a:t>Upon minimizing Jitter (2.5deg)</a:t>
                      </a:r>
                      <a:endParaRPr lang="en-GB" sz="1100" dirty="0"/>
                    </a:p>
                  </a:txBody>
                  <a:tcPr/>
                </a:tc>
                <a:tc>
                  <a:txBody>
                    <a:bodyPr/>
                    <a:lstStyle/>
                    <a:p>
                      <a:r>
                        <a:rPr lang="en-US" sz="1100" dirty="0" smtClean="0"/>
                        <a:t>Upon minimizing Deviation to real FF phases (2.5deg)</a:t>
                      </a:r>
                      <a:endParaRPr lang="en-GB" sz="11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Upon minimizing Deviation to real FF Jitters (2.5deg)</a:t>
                      </a:r>
                      <a:endParaRPr lang="en-GB" sz="1100" dirty="0" smtClean="0"/>
                    </a:p>
                  </a:txBody>
                  <a:tcPr/>
                </a:tc>
                <a:tc>
                  <a:txBody>
                    <a:bodyPr/>
                    <a:lstStyle/>
                    <a:p>
                      <a:r>
                        <a:rPr lang="en-US" sz="1100" dirty="0" smtClean="0"/>
                        <a:t>Upon minimizing Jitter (4deg)</a:t>
                      </a:r>
                      <a:endParaRPr lang="en-GB" sz="1100" dirty="0"/>
                    </a:p>
                  </a:txBody>
                  <a:tcPr/>
                </a:tc>
                <a:tc>
                  <a:txBody>
                    <a:bodyPr/>
                    <a:lstStyle/>
                    <a:p>
                      <a:r>
                        <a:rPr lang="en-US" sz="1100" dirty="0" smtClean="0"/>
                        <a:t>Upon minimizing Deviation to real FF phases (4deg)</a:t>
                      </a:r>
                      <a:endParaRPr lang="en-GB" sz="11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Upon minimizing Deviation to real FF Jitters (4deg)</a:t>
                      </a:r>
                      <a:endParaRPr lang="en-GB" sz="1100" dirty="0" smtClean="0"/>
                    </a:p>
                  </a:txBody>
                  <a:tcPr/>
                </a:tc>
              </a:tr>
              <a:tr h="370840">
                <a:tc>
                  <a:txBody>
                    <a:bodyPr/>
                    <a:lstStyle/>
                    <a:p>
                      <a:r>
                        <a:rPr lang="en-US" sz="1400" dirty="0" smtClean="0"/>
                        <a:t>63</a:t>
                      </a:r>
                      <a:endParaRPr lang="en-GB" sz="1400" dirty="0"/>
                    </a:p>
                  </a:txBody>
                  <a:tcPr/>
                </a:tc>
                <a:tc>
                  <a:txBody>
                    <a:bodyPr/>
                    <a:lstStyle/>
                    <a:p>
                      <a:r>
                        <a:rPr lang="en-US" sz="1400" dirty="0" smtClean="0"/>
                        <a:t>1.2318</a:t>
                      </a:r>
                      <a:endParaRPr lang="en-GB" sz="1400" dirty="0"/>
                    </a:p>
                  </a:txBody>
                  <a:tcPr/>
                </a:tc>
                <a:tc>
                  <a:txBody>
                    <a:bodyPr/>
                    <a:lstStyle/>
                    <a:p>
                      <a:r>
                        <a:rPr lang="en-US" sz="1400" dirty="0" smtClean="0"/>
                        <a:t>0.6944</a:t>
                      </a:r>
                      <a:endParaRPr lang="en-GB" sz="1400" dirty="0"/>
                    </a:p>
                  </a:txBody>
                  <a:tcPr/>
                </a:tc>
                <a:tc>
                  <a:txBody>
                    <a:bodyPr/>
                    <a:lstStyle/>
                    <a:p>
                      <a:r>
                        <a:rPr lang="en-US" sz="1400" dirty="0" smtClean="0"/>
                        <a:t>0.5487</a:t>
                      </a:r>
                      <a:endParaRPr lang="en-GB" sz="1400" dirty="0"/>
                    </a:p>
                  </a:txBody>
                  <a:tcPr/>
                </a:tc>
                <a:tc>
                  <a:txBody>
                    <a:bodyPr/>
                    <a:lstStyle/>
                    <a:p>
                      <a:r>
                        <a:rPr lang="en-US" sz="1400" dirty="0" smtClean="0"/>
                        <a:t>0.5380</a:t>
                      </a:r>
                      <a:endParaRPr lang="en-GB" sz="1400" dirty="0"/>
                    </a:p>
                  </a:txBody>
                  <a:tcPr/>
                </a:tc>
                <a:tc>
                  <a:txBody>
                    <a:bodyPr/>
                    <a:lstStyle/>
                    <a:p>
                      <a:r>
                        <a:rPr lang="en-US" sz="1400" dirty="0" smtClean="0"/>
                        <a:t>0.6357</a:t>
                      </a:r>
                      <a:endParaRPr lang="en-GB" sz="1400" dirty="0"/>
                    </a:p>
                  </a:txBody>
                  <a:tcPr/>
                </a:tc>
                <a:tc>
                  <a:txBody>
                    <a:bodyPr/>
                    <a:lstStyle/>
                    <a:p>
                      <a:r>
                        <a:rPr lang="en-US" sz="1400" dirty="0" smtClean="0"/>
                        <a:t>0.6703</a:t>
                      </a:r>
                      <a:endParaRPr lang="en-GB" sz="1400" dirty="0"/>
                    </a:p>
                  </a:txBody>
                  <a:tcPr/>
                </a:tc>
                <a:tc>
                  <a:txBody>
                    <a:bodyPr/>
                    <a:lstStyle/>
                    <a:p>
                      <a:r>
                        <a:rPr lang="en-US" sz="1400" dirty="0" smtClean="0"/>
                        <a:t>0.6703</a:t>
                      </a:r>
                      <a:endParaRPr lang="en-GB" sz="1400" dirty="0"/>
                    </a:p>
                  </a:txBody>
                  <a:tcPr/>
                </a:tc>
                <a:tc>
                  <a:txBody>
                    <a:bodyPr/>
                    <a:lstStyle/>
                    <a:p>
                      <a:r>
                        <a:rPr lang="en-US" sz="1400" dirty="0" smtClean="0"/>
                        <a:t>0.5847</a:t>
                      </a:r>
                      <a:endParaRPr lang="en-GB" sz="1400" dirty="0"/>
                    </a:p>
                  </a:txBody>
                  <a:tcPr/>
                </a:tc>
                <a:tc>
                  <a:txBody>
                    <a:bodyPr/>
                    <a:lstStyle/>
                    <a:p>
                      <a:r>
                        <a:rPr lang="en-US" sz="1400" dirty="0" smtClean="0"/>
                        <a:t>0.5847</a:t>
                      </a:r>
                      <a:endParaRPr lang="en-GB" sz="1400" dirty="0"/>
                    </a:p>
                  </a:txBody>
                  <a:tcPr/>
                </a:tc>
                <a:tc>
                  <a:txBody>
                    <a:bodyPr/>
                    <a:lstStyle/>
                    <a:p>
                      <a:r>
                        <a:rPr lang="en-US" sz="1400" dirty="0" smtClean="0"/>
                        <a:t>0.6281</a:t>
                      </a:r>
                      <a:endParaRPr lang="en-GB" sz="1400" dirty="0"/>
                    </a:p>
                  </a:txBody>
                  <a:tcPr/>
                </a:tc>
                <a:tc>
                  <a:txBody>
                    <a:bodyPr/>
                    <a:lstStyle/>
                    <a:p>
                      <a:r>
                        <a:rPr lang="en-US" sz="1400" dirty="0" smtClean="0"/>
                        <a:t>0.5374</a:t>
                      </a:r>
                      <a:endParaRPr lang="en-GB" sz="1400" dirty="0"/>
                    </a:p>
                  </a:txBody>
                  <a:tcPr/>
                </a:tc>
                <a:tc>
                  <a:txBody>
                    <a:bodyPr/>
                    <a:lstStyle/>
                    <a:p>
                      <a:r>
                        <a:rPr lang="en-US" sz="1400" dirty="0" smtClean="0"/>
                        <a:t>0.5416</a:t>
                      </a:r>
                      <a:endParaRPr lang="en-GB" sz="1400" dirty="0"/>
                    </a:p>
                  </a:txBody>
                  <a:tcPr/>
                </a:tc>
                <a:tc>
                  <a:txBody>
                    <a:bodyPr/>
                    <a:lstStyle/>
                    <a:p>
                      <a:r>
                        <a:rPr lang="en-US" sz="1400" dirty="0" smtClean="0"/>
                        <a:t>0.5416</a:t>
                      </a:r>
                      <a:endParaRPr lang="en-GB" sz="1400" dirty="0"/>
                    </a:p>
                  </a:txBody>
                  <a:tcPr/>
                </a:tc>
              </a:tr>
              <a:tr h="370840">
                <a:tc>
                  <a:txBody>
                    <a:bodyPr/>
                    <a:lstStyle/>
                    <a:p>
                      <a:r>
                        <a:rPr lang="en-US" sz="1400" dirty="0" smtClean="0"/>
                        <a:t>53</a:t>
                      </a:r>
                      <a:endParaRPr lang="en-GB" sz="1400" dirty="0"/>
                    </a:p>
                  </a:txBody>
                  <a:tcPr/>
                </a:tc>
                <a:tc>
                  <a:txBody>
                    <a:bodyPr/>
                    <a:lstStyle/>
                    <a:p>
                      <a:r>
                        <a:rPr lang="en-US" sz="1400" dirty="0" smtClean="0"/>
                        <a:t>1.0665</a:t>
                      </a:r>
                      <a:endParaRPr lang="en-GB" sz="1400" dirty="0"/>
                    </a:p>
                  </a:txBody>
                  <a:tcPr/>
                </a:tc>
                <a:tc>
                  <a:txBody>
                    <a:bodyPr/>
                    <a:lstStyle/>
                    <a:p>
                      <a:r>
                        <a:rPr lang="en-US" sz="1400" dirty="0" smtClean="0"/>
                        <a:t>0.6383</a:t>
                      </a:r>
                      <a:endParaRPr lang="en-GB" sz="1400" dirty="0"/>
                    </a:p>
                  </a:txBody>
                  <a:tcPr/>
                </a:tc>
                <a:tc>
                  <a:txBody>
                    <a:bodyPr/>
                    <a:lstStyle/>
                    <a:p>
                      <a:r>
                        <a:rPr lang="en-US" sz="1400" dirty="0" smtClean="0"/>
                        <a:t>0.5695</a:t>
                      </a:r>
                      <a:endParaRPr lang="en-GB" sz="1400" dirty="0"/>
                    </a:p>
                  </a:txBody>
                  <a:tcPr/>
                </a:tc>
                <a:tc>
                  <a:txBody>
                    <a:bodyPr/>
                    <a:lstStyle/>
                    <a:p>
                      <a:r>
                        <a:rPr lang="en-US" sz="1400" dirty="0" smtClean="0"/>
                        <a:t>0.5480</a:t>
                      </a:r>
                      <a:endParaRPr lang="en-GB" sz="1400" dirty="0"/>
                    </a:p>
                  </a:txBody>
                  <a:tcPr/>
                </a:tc>
                <a:tc>
                  <a:txBody>
                    <a:bodyPr/>
                    <a:lstStyle/>
                    <a:p>
                      <a:r>
                        <a:rPr lang="en-US" sz="1400" dirty="0" smtClean="0"/>
                        <a:t>0.6035</a:t>
                      </a:r>
                      <a:endParaRPr lang="en-GB" sz="1400" dirty="0"/>
                    </a:p>
                  </a:txBody>
                  <a:tcPr/>
                </a:tc>
                <a:tc>
                  <a:txBody>
                    <a:bodyPr/>
                    <a:lstStyle/>
                    <a:p>
                      <a:r>
                        <a:rPr lang="en-US" sz="1400" dirty="0" smtClean="0"/>
                        <a:t>0.6263</a:t>
                      </a:r>
                      <a:endParaRPr lang="en-GB" sz="1400" dirty="0"/>
                    </a:p>
                  </a:txBody>
                  <a:tcPr/>
                </a:tc>
                <a:tc>
                  <a:txBody>
                    <a:bodyPr/>
                    <a:lstStyle/>
                    <a:p>
                      <a:r>
                        <a:rPr lang="en-US" sz="1400" dirty="0" smtClean="0"/>
                        <a:t>0.6236</a:t>
                      </a:r>
                      <a:endParaRPr lang="en-GB" sz="1400" dirty="0"/>
                    </a:p>
                  </a:txBody>
                  <a:tcPr/>
                </a:tc>
                <a:tc>
                  <a:txBody>
                    <a:bodyPr/>
                    <a:lstStyle/>
                    <a:p>
                      <a:r>
                        <a:rPr lang="en-US" sz="1400" dirty="0" smtClean="0"/>
                        <a:t>0.5705</a:t>
                      </a:r>
                      <a:endParaRPr lang="en-GB" sz="1400" dirty="0"/>
                    </a:p>
                  </a:txBody>
                  <a:tcPr/>
                </a:tc>
                <a:tc>
                  <a:txBody>
                    <a:bodyPr/>
                    <a:lstStyle/>
                    <a:p>
                      <a:r>
                        <a:rPr lang="en-US" sz="1400" dirty="0" smtClean="0"/>
                        <a:t>0.5681</a:t>
                      </a:r>
                      <a:endParaRPr lang="en-GB" sz="1400" dirty="0"/>
                    </a:p>
                  </a:txBody>
                  <a:tcPr/>
                </a:tc>
                <a:tc>
                  <a:txBody>
                    <a:bodyPr/>
                    <a:lstStyle/>
                    <a:p>
                      <a:r>
                        <a:rPr lang="en-US" sz="1400" dirty="0" smtClean="0"/>
                        <a:t>0.5982</a:t>
                      </a:r>
                      <a:endParaRPr lang="en-GB" sz="1400" dirty="0"/>
                    </a:p>
                  </a:txBody>
                  <a:tcPr/>
                </a:tc>
                <a:tc>
                  <a:txBody>
                    <a:bodyPr/>
                    <a:lstStyle/>
                    <a:p>
                      <a:r>
                        <a:rPr lang="en-US" sz="1400" dirty="0" smtClean="0"/>
                        <a:t>0.5609</a:t>
                      </a:r>
                      <a:endParaRPr lang="en-GB" sz="1400" dirty="0"/>
                    </a:p>
                  </a:txBody>
                  <a:tcPr/>
                </a:tc>
                <a:tc>
                  <a:txBody>
                    <a:bodyPr/>
                    <a:lstStyle/>
                    <a:p>
                      <a:r>
                        <a:rPr lang="en-US" sz="1400" dirty="0" smtClean="0"/>
                        <a:t>0.5507</a:t>
                      </a:r>
                      <a:endParaRPr lang="en-GB" sz="1400" dirty="0"/>
                    </a:p>
                  </a:txBody>
                  <a:tcPr/>
                </a:tc>
                <a:tc>
                  <a:txBody>
                    <a:bodyPr/>
                    <a:lstStyle/>
                    <a:p>
                      <a:r>
                        <a:rPr lang="en-US" sz="1400" dirty="0" smtClean="0"/>
                        <a:t>0.5507</a:t>
                      </a:r>
                      <a:endParaRPr lang="en-GB" sz="1400" dirty="0"/>
                    </a:p>
                  </a:txBody>
                  <a:tcPr/>
                </a:tc>
              </a:tr>
              <a:tr h="370840">
                <a:tc>
                  <a:txBody>
                    <a:bodyPr/>
                    <a:lstStyle/>
                    <a:p>
                      <a:r>
                        <a:rPr lang="en-US" sz="1400" dirty="0" smtClean="0"/>
                        <a:t>43</a:t>
                      </a:r>
                      <a:endParaRPr lang="en-GB" sz="1400" dirty="0"/>
                    </a:p>
                  </a:txBody>
                  <a:tcPr/>
                </a:tc>
                <a:tc>
                  <a:txBody>
                    <a:bodyPr/>
                    <a:lstStyle/>
                    <a:p>
                      <a:r>
                        <a:rPr lang="en-US" sz="1400" dirty="0" smtClean="0"/>
                        <a:t>1.9855</a:t>
                      </a:r>
                      <a:endParaRPr lang="en-GB" sz="1400" dirty="0"/>
                    </a:p>
                  </a:txBody>
                  <a:tcPr/>
                </a:tc>
                <a:tc>
                  <a:txBody>
                    <a:bodyPr/>
                    <a:lstStyle/>
                    <a:p>
                      <a:r>
                        <a:rPr lang="en-US" sz="1400" dirty="0" smtClean="0"/>
                        <a:t>1.3224</a:t>
                      </a:r>
                      <a:endParaRPr lang="en-GB" sz="1400" dirty="0"/>
                    </a:p>
                  </a:txBody>
                  <a:tcPr/>
                </a:tc>
                <a:tc>
                  <a:txBody>
                    <a:bodyPr/>
                    <a:lstStyle/>
                    <a:p>
                      <a:r>
                        <a:rPr lang="en-US" sz="1400" dirty="0" smtClean="0"/>
                        <a:t>1.1740</a:t>
                      </a:r>
                      <a:endParaRPr lang="en-GB" sz="1400" dirty="0"/>
                    </a:p>
                  </a:txBody>
                  <a:tcPr/>
                </a:tc>
                <a:tc>
                  <a:txBody>
                    <a:bodyPr/>
                    <a:lstStyle/>
                    <a:p>
                      <a:r>
                        <a:rPr lang="en-US" sz="1400" dirty="0" smtClean="0"/>
                        <a:t>1.1639</a:t>
                      </a:r>
                      <a:endParaRPr lang="en-GB" sz="1400" dirty="0"/>
                    </a:p>
                  </a:txBody>
                  <a:tcPr/>
                </a:tc>
                <a:tc>
                  <a:txBody>
                    <a:bodyPr/>
                    <a:lstStyle/>
                    <a:p>
                      <a:r>
                        <a:rPr lang="en-US" sz="1400" dirty="0" smtClean="0"/>
                        <a:t>1.2166</a:t>
                      </a:r>
                      <a:endParaRPr lang="en-GB" sz="1400" dirty="0"/>
                    </a:p>
                  </a:txBody>
                  <a:tcPr/>
                </a:tc>
                <a:tc>
                  <a:txBody>
                    <a:bodyPr/>
                    <a:lstStyle/>
                    <a:p>
                      <a:r>
                        <a:rPr lang="en-US" sz="1400" dirty="0" smtClean="0"/>
                        <a:t>1.2178</a:t>
                      </a:r>
                      <a:endParaRPr lang="en-GB" sz="1400" dirty="0"/>
                    </a:p>
                  </a:txBody>
                  <a:tcPr/>
                </a:tc>
                <a:tc>
                  <a:txBody>
                    <a:bodyPr/>
                    <a:lstStyle/>
                    <a:p>
                      <a:r>
                        <a:rPr lang="en-US" sz="1400" dirty="0" smtClean="0"/>
                        <a:t>1.3950</a:t>
                      </a:r>
                      <a:endParaRPr lang="en-GB" sz="1400" dirty="0"/>
                    </a:p>
                  </a:txBody>
                  <a:tcPr/>
                </a:tc>
                <a:tc>
                  <a:txBody>
                    <a:bodyPr/>
                    <a:lstStyle/>
                    <a:p>
                      <a:r>
                        <a:rPr lang="en-US" sz="1400" dirty="0" smtClean="0"/>
                        <a:t>1.1317</a:t>
                      </a:r>
                      <a:endParaRPr lang="en-GB" sz="1400" dirty="0"/>
                    </a:p>
                  </a:txBody>
                  <a:tcPr/>
                </a:tc>
                <a:tc>
                  <a:txBody>
                    <a:bodyPr/>
                    <a:lstStyle/>
                    <a:p>
                      <a:r>
                        <a:rPr lang="en-US" sz="1400" dirty="0" smtClean="0"/>
                        <a:t>1.1330</a:t>
                      </a:r>
                      <a:endParaRPr lang="en-GB" sz="1400" dirty="0"/>
                    </a:p>
                  </a:txBody>
                  <a:tcPr/>
                </a:tc>
                <a:tc>
                  <a:txBody>
                    <a:bodyPr/>
                    <a:lstStyle/>
                    <a:p>
                      <a:r>
                        <a:rPr lang="en-US" sz="1400" dirty="0" smtClean="0"/>
                        <a:t>1.2646</a:t>
                      </a:r>
                      <a:endParaRPr lang="en-GB" sz="1400" dirty="0"/>
                    </a:p>
                  </a:txBody>
                  <a:tcPr/>
                </a:tc>
                <a:tc>
                  <a:txBody>
                    <a:bodyPr/>
                    <a:lstStyle/>
                    <a:p>
                      <a:r>
                        <a:rPr lang="en-US" sz="1400" dirty="0" smtClean="0"/>
                        <a:t>1.0018</a:t>
                      </a:r>
                      <a:endParaRPr lang="en-GB" sz="1400" dirty="0"/>
                    </a:p>
                  </a:txBody>
                  <a:tcPr/>
                </a:tc>
                <a:tc>
                  <a:txBody>
                    <a:bodyPr/>
                    <a:lstStyle/>
                    <a:p>
                      <a:r>
                        <a:rPr lang="en-US" sz="1400" dirty="0" smtClean="0"/>
                        <a:t>1.0189</a:t>
                      </a:r>
                      <a:endParaRPr lang="en-GB" sz="1400" dirty="0"/>
                    </a:p>
                  </a:txBody>
                  <a:tcPr/>
                </a:tc>
                <a:tc>
                  <a:txBody>
                    <a:bodyPr/>
                    <a:lstStyle/>
                    <a:p>
                      <a:r>
                        <a:rPr lang="en-US" sz="1400" dirty="0" smtClean="0"/>
                        <a:t>1.0393</a:t>
                      </a:r>
                      <a:endParaRPr lang="en-GB" sz="1400" dirty="0"/>
                    </a:p>
                  </a:txBody>
                  <a:tcPr/>
                </a:tc>
              </a:tr>
              <a:tr h="370840">
                <a:tc>
                  <a:txBody>
                    <a:bodyPr/>
                    <a:lstStyle/>
                    <a:p>
                      <a:r>
                        <a:rPr lang="en-US" sz="1400" dirty="0" smtClean="0"/>
                        <a:t>43(2)</a:t>
                      </a:r>
                      <a:endParaRPr lang="en-GB" sz="1400" dirty="0"/>
                    </a:p>
                  </a:txBody>
                  <a:tcPr/>
                </a:tc>
                <a:tc>
                  <a:txBody>
                    <a:bodyPr/>
                    <a:lstStyle/>
                    <a:p>
                      <a:r>
                        <a:rPr lang="en-US" sz="1400" dirty="0" smtClean="0"/>
                        <a:t>0.9388</a:t>
                      </a:r>
                      <a:endParaRPr lang="en-GB" sz="1400" dirty="0"/>
                    </a:p>
                  </a:txBody>
                  <a:tcPr/>
                </a:tc>
                <a:tc>
                  <a:txBody>
                    <a:bodyPr/>
                    <a:lstStyle/>
                    <a:p>
                      <a:r>
                        <a:rPr lang="en-US" sz="1400" dirty="0" smtClean="0"/>
                        <a:t>0.5621</a:t>
                      </a:r>
                      <a:endParaRPr lang="en-GB" sz="1400" dirty="0"/>
                    </a:p>
                  </a:txBody>
                  <a:tcPr/>
                </a:tc>
                <a:tc>
                  <a:txBody>
                    <a:bodyPr/>
                    <a:lstStyle/>
                    <a:p>
                      <a:r>
                        <a:rPr lang="en-US" sz="1400" dirty="0" smtClean="0"/>
                        <a:t>0.5342</a:t>
                      </a:r>
                      <a:endParaRPr lang="en-GB" sz="1400" dirty="0"/>
                    </a:p>
                  </a:txBody>
                  <a:tcPr/>
                </a:tc>
                <a:tc>
                  <a:txBody>
                    <a:bodyPr/>
                    <a:lstStyle/>
                    <a:p>
                      <a:r>
                        <a:rPr lang="en-US" sz="1400" dirty="0" smtClean="0"/>
                        <a:t>0.5189</a:t>
                      </a:r>
                      <a:endParaRPr lang="en-GB" sz="1400" dirty="0"/>
                    </a:p>
                  </a:txBody>
                  <a:tcPr/>
                </a:tc>
                <a:tc>
                  <a:txBody>
                    <a:bodyPr/>
                    <a:lstStyle/>
                    <a:p>
                      <a:r>
                        <a:rPr lang="en-US" sz="1400" dirty="0" smtClean="0"/>
                        <a:t>0.5480</a:t>
                      </a:r>
                      <a:endParaRPr lang="en-GB" sz="1400" dirty="0"/>
                    </a:p>
                  </a:txBody>
                  <a:tcPr/>
                </a:tc>
                <a:tc>
                  <a:txBody>
                    <a:bodyPr/>
                    <a:lstStyle/>
                    <a:p>
                      <a:r>
                        <a:rPr lang="en-US" sz="1400" dirty="0" smtClean="0"/>
                        <a:t>0.5663</a:t>
                      </a:r>
                      <a:endParaRPr lang="en-GB" sz="1400" dirty="0"/>
                    </a:p>
                  </a:txBody>
                  <a:tcPr/>
                </a:tc>
                <a:tc>
                  <a:txBody>
                    <a:bodyPr/>
                    <a:lstStyle/>
                    <a:p>
                      <a:r>
                        <a:rPr lang="en-US" sz="1400" dirty="0" smtClean="0"/>
                        <a:t>0.5980</a:t>
                      </a:r>
                      <a:endParaRPr lang="en-GB" sz="1400" dirty="0"/>
                    </a:p>
                  </a:txBody>
                  <a:tcPr/>
                </a:tc>
                <a:tc>
                  <a:txBody>
                    <a:bodyPr/>
                    <a:lstStyle/>
                    <a:p>
                      <a:r>
                        <a:rPr lang="en-US" sz="1400" dirty="0" smtClean="0"/>
                        <a:t>0.5293</a:t>
                      </a:r>
                      <a:endParaRPr lang="en-GB" sz="1400" dirty="0"/>
                    </a:p>
                  </a:txBody>
                  <a:tcPr/>
                </a:tc>
                <a:tc>
                  <a:txBody>
                    <a:bodyPr/>
                    <a:lstStyle/>
                    <a:p>
                      <a:r>
                        <a:rPr lang="en-US" sz="1400" dirty="0" smtClean="0"/>
                        <a:t>0.5413</a:t>
                      </a:r>
                      <a:endParaRPr lang="en-GB" sz="1400" dirty="0"/>
                    </a:p>
                  </a:txBody>
                  <a:tcPr/>
                </a:tc>
                <a:tc>
                  <a:txBody>
                    <a:bodyPr/>
                    <a:lstStyle/>
                    <a:p>
                      <a:r>
                        <a:rPr lang="en-US" sz="1400" dirty="0" smtClean="0"/>
                        <a:t>0.5439</a:t>
                      </a:r>
                      <a:endParaRPr lang="en-GB" sz="1400" dirty="0"/>
                    </a:p>
                  </a:txBody>
                  <a:tcPr/>
                </a:tc>
                <a:tc>
                  <a:txBody>
                    <a:bodyPr/>
                    <a:lstStyle/>
                    <a:p>
                      <a:r>
                        <a:rPr lang="en-US" sz="1400" dirty="0" smtClean="0"/>
                        <a:t>0.5279</a:t>
                      </a:r>
                      <a:endParaRPr lang="en-GB" sz="1400" dirty="0"/>
                    </a:p>
                  </a:txBody>
                  <a:tcPr/>
                </a:tc>
                <a:tc>
                  <a:txBody>
                    <a:bodyPr/>
                    <a:lstStyle/>
                    <a:p>
                      <a:r>
                        <a:rPr lang="en-US" sz="1400" dirty="0" smtClean="0"/>
                        <a:t>0.5287</a:t>
                      </a:r>
                      <a:endParaRPr lang="en-GB" sz="1400" dirty="0"/>
                    </a:p>
                  </a:txBody>
                  <a:tcPr/>
                </a:tc>
                <a:tc>
                  <a:txBody>
                    <a:bodyPr/>
                    <a:lstStyle/>
                    <a:p>
                      <a:r>
                        <a:rPr lang="en-US" sz="1400" dirty="0" smtClean="0"/>
                        <a:t>0.5279</a:t>
                      </a:r>
                      <a:endParaRPr lang="en-GB" sz="1400" dirty="0"/>
                    </a:p>
                  </a:txBody>
                  <a:tcPr/>
                </a:tc>
              </a:tr>
              <a:tr h="370840">
                <a:tc>
                  <a:txBody>
                    <a:bodyPr/>
                    <a:lstStyle/>
                    <a:p>
                      <a:r>
                        <a:rPr lang="en-US" sz="1400" dirty="0" smtClean="0"/>
                        <a:t>33</a:t>
                      </a:r>
                      <a:endParaRPr lang="en-GB" sz="1400" dirty="0"/>
                    </a:p>
                  </a:txBody>
                  <a:tcPr/>
                </a:tc>
                <a:tc>
                  <a:txBody>
                    <a:bodyPr/>
                    <a:lstStyle/>
                    <a:p>
                      <a:r>
                        <a:rPr lang="en-US" sz="1400" dirty="0" smtClean="0"/>
                        <a:t>1.4510</a:t>
                      </a:r>
                      <a:endParaRPr lang="en-GB" sz="1400" dirty="0"/>
                    </a:p>
                  </a:txBody>
                  <a:tcPr/>
                </a:tc>
                <a:tc>
                  <a:txBody>
                    <a:bodyPr/>
                    <a:lstStyle/>
                    <a:p>
                      <a:r>
                        <a:rPr lang="en-US" sz="1400" dirty="0" smtClean="0"/>
                        <a:t>1.1083</a:t>
                      </a:r>
                      <a:endParaRPr lang="en-GB" sz="1400" dirty="0"/>
                    </a:p>
                  </a:txBody>
                  <a:tcPr/>
                </a:tc>
                <a:tc>
                  <a:txBody>
                    <a:bodyPr/>
                    <a:lstStyle/>
                    <a:p>
                      <a:r>
                        <a:rPr lang="en-US" sz="1400" dirty="0" smtClean="0"/>
                        <a:t>0.7458</a:t>
                      </a:r>
                      <a:endParaRPr lang="en-GB" sz="1400" dirty="0"/>
                    </a:p>
                  </a:txBody>
                  <a:tcPr/>
                </a:tc>
                <a:tc>
                  <a:txBody>
                    <a:bodyPr/>
                    <a:lstStyle/>
                    <a:p>
                      <a:r>
                        <a:rPr lang="en-US" sz="1400" dirty="0" smtClean="0"/>
                        <a:t>0.7065</a:t>
                      </a:r>
                      <a:endParaRPr lang="en-GB" sz="1400" dirty="0"/>
                    </a:p>
                  </a:txBody>
                  <a:tcPr/>
                </a:tc>
                <a:tc>
                  <a:txBody>
                    <a:bodyPr/>
                    <a:lstStyle/>
                    <a:p>
                      <a:r>
                        <a:rPr lang="en-US" sz="1400" dirty="0" smtClean="0"/>
                        <a:t>0.8484</a:t>
                      </a:r>
                      <a:endParaRPr lang="en-GB" sz="1400" dirty="0"/>
                    </a:p>
                  </a:txBody>
                  <a:tcPr/>
                </a:tc>
                <a:tc>
                  <a:txBody>
                    <a:bodyPr/>
                    <a:lstStyle/>
                    <a:p>
                      <a:r>
                        <a:rPr lang="en-US" sz="1400" dirty="0" smtClean="0"/>
                        <a:t>0.8484</a:t>
                      </a:r>
                      <a:endParaRPr lang="en-GB" sz="1400" dirty="0"/>
                    </a:p>
                  </a:txBody>
                  <a:tcPr/>
                </a:tc>
                <a:tc>
                  <a:txBody>
                    <a:bodyPr/>
                    <a:lstStyle/>
                    <a:p>
                      <a:r>
                        <a:rPr lang="en-US" sz="1400" dirty="0" smtClean="0"/>
                        <a:t>0.8563</a:t>
                      </a:r>
                      <a:endParaRPr lang="en-GB" sz="1400" dirty="0"/>
                    </a:p>
                  </a:txBody>
                  <a:tcPr/>
                </a:tc>
                <a:tc>
                  <a:txBody>
                    <a:bodyPr/>
                    <a:lstStyle/>
                    <a:p>
                      <a:r>
                        <a:rPr lang="en-US" sz="1400" dirty="0" smtClean="0"/>
                        <a:t>0.7801</a:t>
                      </a:r>
                      <a:endParaRPr lang="en-GB" sz="1400" dirty="0"/>
                    </a:p>
                  </a:txBody>
                  <a:tcPr/>
                </a:tc>
                <a:tc>
                  <a:txBody>
                    <a:bodyPr/>
                    <a:lstStyle/>
                    <a:p>
                      <a:r>
                        <a:rPr lang="en-US" sz="1400" dirty="0" smtClean="0"/>
                        <a:t>0.8208</a:t>
                      </a:r>
                      <a:endParaRPr lang="en-GB" sz="1400" dirty="0"/>
                    </a:p>
                  </a:txBody>
                  <a:tcPr/>
                </a:tc>
                <a:tc>
                  <a:txBody>
                    <a:bodyPr/>
                    <a:lstStyle/>
                    <a:p>
                      <a:r>
                        <a:rPr lang="en-US" sz="1400" dirty="0" smtClean="0"/>
                        <a:t>0.7842</a:t>
                      </a:r>
                      <a:endParaRPr lang="en-GB" sz="1400" dirty="0"/>
                    </a:p>
                  </a:txBody>
                  <a:tcPr/>
                </a:tc>
                <a:tc>
                  <a:txBody>
                    <a:bodyPr/>
                    <a:lstStyle/>
                    <a:p>
                      <a:r>
                        <a:rPr lang="en-US" sz="1400" dirty="0" smtClean="0"/>
                        <a:t>0.7137</a:t>
                      </a:r>
                      <a:endParaRPr lang="en-GB" sz="1400" dirty="0"/>
                    </a:p>
                  </a:txBody>
                  <a:tcPr/>
                </a:tc>
                <a:tc>
                  <a:txBody>
                    <a:bodyPr/>
                    <a:lstStyle/>
                    <a:p>
                      <a:r>
                        <a:rPr lang="en-US" sz="1400" dirty="0" smtClean="0"/>
                        <a:t>0.8446</a:t>
                      </a:r>
                      <a:endParaRPr lang="en-GB" sz="1400" dirty="0"/>
                    </a:p>
                  </a:txBody>
                  <a:tcPr/>
                </a:tc>
                <a:tc>
                  <a:txBody>
                    <a:bodyPr/>
                    <a:lstStyle/>
                    <a:p>
                      <a:r>
                        <a:rPr lang="en-US" sz="1400" dirty="0" smtClean="0"/>
                        <a:t>0.7446</a:t>
                      </a:r>
                      <a:endParaRPr lang="en-GB" sz="1400" dirty="0"/>
                    </a:p>
                  </a:txBody>
                  <a:tcPr/>
                </a:tc>
              </a:tr>
            </a:tbl>
          </a:graphicData>
        </a:graphic>
      </p:graphicFrame>
      <p:sp>
        <p:nvSpPr>
          <p:cNvPr id="4" name="Footer Placeholder 3"/>
          <p:cNvSpPr>
            <a:spLocks noGrp="1"/>
          </p:cNvSpPr>
          <p:nvPr>
            <p:ph type="ftr" sz="quarter" idx="11"/>
          </p:nvPr>
        </p:nvSpPr>
        <p:spPr/>
        <p:txBody>
          <a:bodyPr/>
          <a:lstStyle/>
          <a:p>
            <a:r>
              <a:rPr lang="en-US" smtClean="0"/>
              <a:t>CLIC CTF3: Phase Feed Forward System. Murtaza Safdari</a:t>
            </a:r>
            <a:endParaRPr lang="en-GB"/>
          </a:p>
        </p:txBody>
      </p:sp>
      <p:sp>
        <p:nvSpPr>
          <p:cNvPr id="5" name="Slide Number Placeholder 4"/>
          <p:cNvSpPr>
            <a:spLocks noGrp="1"/>
          </p:cNvSpPr>
          <p:nvPr>
            <p:ph type="sldNum" sz="quarter" idx="12"/>
          </p:nvPr>
        </p:nvSpPr>
        <p:spPr/>
        <p:txBody>
          <a:bodyPr/>
          <a:lstStyle/>
          <a:p>
            <a:fld id="{808402B5-A9E2-4E3A-BA90-EE9531CF7B07}" type="slidenum">
              <a:rPr lang="en-GB" smtClean="0"/>
              <a:t>41</a:t>
            </a:fld>
            <a:endParaRPr lang="en-GB"/>
          </a:p>
        </p:txBody>
      </p:sp>
    </p:spTree>
    <p:extLst>
      <p:ext uri="{BB962C8B-B14F-4D97-AF65-F5344CB8AC3E}">
        <p14:creationId xmlns:p14="http://schemas.microsoft.com/office/powerpoint/2010/main" val="182224615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
            </a:r>
            <a:r>
              <a:rPr lang="en-US" dirty="0" smtClean="0"/>
              <a:t>onclusions</a:t>
            </a:r>
            <a:endParaRPr lang="en-GB" dirty="0"/>
          </a:p>
        </p:txBody>
      </p:sp>
      <p:sp>
        <p:nvSpPr>
          <p:cNvPr id="3" name="Content Placeholder 2"/>
          <p:cNvSpPr>
            <a:spLocks noGrp="1"/>
          </p:cNvSpPr>
          <p:nvPr>
            <p:ph idx="1"/>
          </p:nvPr>
        </p:nvSpPr>
        <p:spPr/>
        <p:txBody>
          <a:bodyPr>
            <a:normAutofit fontScale="77500" lnSpcReduction="20000"/>
          </a:bodyPr>
          <a:lstStyle/>
          <a:p>
            <a:r>
              <a:rPr lang="en-US" dirty="0" smtClean="0"/>
              <a:t>Theoretical </a:t>
            </a:r>
            <a:r>
              <a:rPr lang="en-US" dirty="0"/>
              <a:t>optimal gain values (global and point by point) seem </a:t>
            </a:r>
            <a:r>
              <a:rPr lang="en-US" dirty="0" smtClean="0"/>
              <a:t>plausible, as the optimized gains are </a:t>
            </a:r>
            <a:r>
              <a:rPr lang="en-US" dirty="0"/>
              <a:t>very close </a:t>
            </a:r>
            <a:r>
              <a:rPr lang="en-US" dirty="0" smtClean="0"/>
              <a:t>to the </a:t>
            </a:r>
            <a:r>
              <a:rPr lang="en-US" dirty="0"/>
              <a:t>theoretical </a:t>
            </a:r>
            <a:r>
              <a:rPr lang="en-US" dirty="0" smtClean="0"/>
              <a:t>gains.</a:t>
            </a:r>
          </a:p>
          <a:p>
            <a:r>
              <a:rPr lang="en-US" dirty="0"/>
              <a:t>L</a:t>
            </a:r>
            <a:r>
              <a:rPr lang="en-US" dirty="0" smtClean="0"/>
              <a:t>owest </a:t>
            </a:r>
            <a:r>
              <a:rPr lang="en-US" dirty="0"/>
              <a:t>jitter in any of the simulations is about 0.7-0.8 </a:t>
            </a:r>
            <a:r>
              <a:rPr lang="en-US" dirty="0" smtClean="0"/>
              <a:t>degrees; Shows that the </a:t>
            </a:r>
            <a:r>
              <a:rPr lang="en-US" dirty="0"/>
              <a:t>beam conditions still need to be improved to achieve 0.2 degrees point by point jitter</a:t>
            </a:r>
            <a:r>
              <a:rPr lang="en-US" dirty="0" smtClean="0"/>
              <a:t>.</a:t>
            </a:r>
          </a:p>
          <a:p>
            <a:r>
              <a:rPr lang="en-US" dirty="0" smtClean="0"/>
              <a:t>+/-</a:t>
            </a:r>
            <a:r>
              <a:rPr lang="en-US" dirty="0"/>
              <a:t>2 or +/-2.5 window simulations seem to give very close results to the real feedforward </a:t>
            </a:r>
            <a:r>
              <a:rPr lang="en-US" dirty="0" smtClean="0"/>
              <a:t>system.</a:t>
            </a:r>
          </a:p>
          <a:p>
            <a:r>
              <a:rPr lang="en-US" dirty="0" smtClean="0"/>
              <a:t>With </a:t>
            </a:r>
            <a:r>
              <a:rPr lang="en-US" dirty="0"/>
              <a:t>+/- </a:t>
            </a:r>
            <a:r>
              <a:rPr lang="en-US" dirty="0" smtClean="0"/>
              <a:t>4 </a:t>
            </a:r>
            <a:r>
              <a:rPr lang="en-US" dirty="0"/>
              <a:t>window (i.e. when we have double the power from the amplifier), </a:t>
            </a:r>
            <a:r>
              <a:rPr lang="en-US" dirty="0" smtClean="0"/>
              <a:t>expect </a:t>
            </a:r>
            <a:r>
              <a:rPr lang="en-US" dirty="0"/>
              <a:t>roughly 0.1 degrees reduction in the jitter we can achieve with the feedforward system.</a:t>
            </a:r>
            <a:endParaRPr lang="en-GB" dirty="0"/>
          </a:p>
        </p:txBody>
      </p:sp>
      <p:sp>
        <p:nvSpPr>
          <p:cNvPr id="4" name="Footer Placeholder 3"/>
          <p:cNvSpPr>
            <a:spLocks noGrp="1"/>
          </p:cNvSpPr>
          <p:nvPr>
            <p:ph type="ftr" sz="quarter" idx="11"/>
          </p:nvPr>
        </p:nvSpPr>
        <p:spPr/>
        <p:txBody>
          <a:bodyPr/>
          <a:lstStyle/>
          <a:p>
            <a:r>
              <a:rPr lang="en-US" smtClean="0"/>
              <a:t>CLIC CTF3: Phase Feed Forward System. Murtaza Safdari</a:t>
            </a:r>
            <a:endParaRPr lang="en-GB"/>
          </a:p>
        </p:txBody>
      </p:sp>
      <p:sp>
        <p:nvSpPr>
          <p:cNvPr id="5" name="Slide Number Placeholder 4"/>
          <p:cNvSpPr>
            <a:spLocks noGrp="1"/>
          </p:cNvSpPr>
          <p:nvPr>
            <p:ph type="sldNum" sz="quarter" idx="12"/>
          </p:nvPr>
        </p:nvSpPr>
        <p:spPr/>
        <p:txBody>
          <a:bodyPr/>
          <a:lstStyle/>
          <a:p>
            <a:fld id="{808402B5-A9E2-4E3A-BA90-EE9531CF7B07}" type="slidenum">
              <a:rPr lang="en-GB" smtClean="0"/>
              <a:t>42</a:t>
            </a:fld>
            <a:endParaRPr lang="en-GB"/>
          </a:p>
        </p:txBody>
      </p:sp>
    </p:spTree>
    <p:extLst>
      <p:ext uri="{BB962C8B-B14F-4D97-AF65-F5344CB8AC3E}">
        <p14:creationId xmlns:p14="http://schemas.microsoft.com/office/powerpoint/2010/main" val="201705611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Further Analysis</a:t>
            </a:r>
            <a:endParaRPr lang="en-GB" dirty="0"/>
          </a:p>
        </p:txBody>
      </p:sp>
      <p:sp>
        <p:nvSpPr>
          <p:cNvPr id="3" name="Content Placeholder 2"/>
          <p:cNvSpPr>
            <a:spLocks noGrp="1"/>
          </p:cNvSpPr>
          <p:nvPr>
            <p:ph idx="1"/>
          </p:nvPr>
        </p:nvSpPr>
        <p:spPr/>
        <p:txBody>
          <a:bodyPr>
            <a:normAutofit fontScale="77500" lnSpcReduction="20000"/>
          </a:bodyPr>
          <a:lstStyle/>
          <a:p>
            <a:r>
              <a:rPr lang="en-US" dirty="0" smtClean="0"/>
              <a:t>Following the simulations that have been done so far, the next step involves adding </a:t>
            </a:r>
            <a:r>
              <a:rPr lang="en-US" dirty="0"/>
              <a:t>a time offset between the upstream phase/correction and the downstream phase to see if the theoretical jitter values can be reduced further and to determine the effect on the jitter if the correction is out of sync with the </a:t>
            </a:r>
            <a:r>
              <a:rPr lang="en-US" dirty="0" smtClean="0"/>
              <a:t>beam.</a:t>
            </a:r>
          </a:p>
          <a:p>
            <a:r>
              <a:rPr lang="en-US" dirty="0" smtClean="0"/>
              <a:t>After that, a bandwidth limit will be applied on the simulated corrections, to make it match even more closely the real feed forward system, and assess the impact this has on its performance.</a:t>
            </a:r>
          </a:p>
          <a:p>
            <a:r>
              <a:rPr lang="en-US" dirty="0" smtClean="0"/>
              <a:t>Of course, it is apparent that the +/- 2.5 degrees minute </a:t>
            </a:r>
            <a:r>
              <a:rPr lang="en-US" dirty="0"/>
              <a:t>i</a:t>
            </a:r>
            <a:r>
              <a:rPr lang="en-US" dirty="0" smtClean="0"/>
              <a:t>s what brings us closest to the theory, so I expect the time/ bandwidth effects to have a smaller impact on the analysis.</a:t>
            </a:r>
          </a:p>
          <a:p>
            <a:endParaRPr lang="en-GB" dirty="0"/>
          </a:p>
        </p:txBody>
      </p:sp>
      <p:sp>
        <p:nvSpPr>
          <p:cNvPr id="4" name="Footer Placeholder 3"/>
          <p:cNvSpPr>
            <a:spLocks noGrp="1"/>
          </p:cNvSpPr>
          <p:nvPr>
            <p:ph type="ftr" sz="quarter" idx="11"/>
          </p:nvPr>
        </p:nvSpPr>
        <p:spPr/>
        <p:txBody>
          <a:bodyPr/>
          <a:lstStyle/>
          <a:p>
            <a:r>
              <a:rPr lang="en-US" smtClean="0"/>
              <a:t>CLIC CTF3: Phase Feed Forward System. Murtaza Safdari</a:t>
            </a:r>
            <a:endParaRPr lang="en-GB"/>
          </a:p>
        </p:txBody>
      </p:sp>
      <p:sp>
        <p:nvSpPr>
          <p:cNvPr id="5" name="Slide Number Placeholder 4"/>
          <p:cNvSpPr>
            <a:spLocks noGrp="1"/>
          </p:cNvSpPr>
          <p:nvPr>
            <p:ph type="sldNum" sz="quarter" idx="12"/>
          </p:nvPr>
        </p:nvSpPr>
        <p:spPr/>
        <p:txBody>
          <a:bodyPr/>
          <a:lstStyle/>
          <a:p>
            <a:fld id="{808402B5-A9E2-4E3A-BA90-EE9531CF7B07}" type="slidenum">
              <a:rPr lang="en-GB" smtClean="0"/>
              <a:t>43</a:t>
            </a:fld>
            <a:endParaRPr lang="en-GB"/>
          </a:p>
        </p:txBody>
      </p:sp>
    </p:spTree>
    <p:extLst>
      <p:ext uri="{BB962C8B-B14F-4D97-AF65-F5344CB8AC3E}">
        <p14:creationId xmlns:p14="http://schemas.microsoft.com/office/powerpoint/2010/main" val="17167785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Global Gain Factors</a:t>
            </a:r>
            <a:endParaRPr lang="en-GB" dirty="0"/>
          </a:p>
        </p:txBody>
      </p:sp>
      <p:sp>
        <p:nvSpPr>
          <p:cNvPr id="3" name="Content Placeholder 2"/>
          <p:cNvSpPr>
            <a:spLocks noGrp="1"/>
          </p:cNvSpPr>
          <p:nvPr>
            <p:ph idx="1"/>
          </p:nvPr>
        </p:nvSpPr>
        <p:spPr/>
        <p:txBody>
          <a:bodyPr>
            <a:normAutofit fontScale="70000" lnSpcReduction="20000"/>
          </a:bodyPr>
          <a:lstStyle/>
          <a:p>
            <a:r>
              <a:rPr lang="en-US" dirty="0" smtClean="0"/>
              <a:t>The first approach makes use of one global factor over the entire length of the pulse. This is also how the actual feed forward system works, and so this is where we begin.</a:t>
            </a:r>
          </a:p>
          <a:p>
            <a:r>
              <a:rPr lang="en-US" dirty="0" smtClean="0"/>
              <a:t>To simulate the downstream phase after the correction is applied, we simply subtract from the downstream phase the upstream phase multiplied by the appropriate gain factor.</a:t>
            </a:r>
          </a:p>
          <a:p>
            <a:r>
              <a:rPr lang="en-US" dirty="0" smtClean="0"/>
              <a:t>We do this for every pulse, as we traverse the sample range. After this, we take a mean over all of the pulses to get the mean phase, and take the standard deviation over all the pulses to get the jitter values.</a:t>
            </a:r>
          </a:p>
          <a:p>
            <a:r>
              <a:rPr lang="en-US" dirty="0" smtClean="0"/>
              <a:t>In our initial analysis, we compare the performance of the theoretical best gain, with that of a gain optimized to reduce the jitter.</a:t>
            </a:r>
            <a:endParaRPr lang="en-GB" dirty="0"/>
          </a:p>
        </p:txBody>
      </p:sp>
      <p:sp>
        <p:nvSpPr>
          <p:cNvPr id="4" name="Footer Placeholder 3"/>
          <p:cNvSpPr>
            <a:spLocks noGrp="1"/>
          </p:cNvSpPr>
          <p:nvPr>
            <p:ph type="ftr" sz="quarter" idx="11"/>
          </p:nvPr>
        </p:nvSpPr>
        <p:spPr/>
        <p:txBody>
          <a:bodyPr/>
          <a:lstStyle/>
          <a:p>
            <a:r>
              <a:rPr lang="en-US" smtClean="0"/>
              <a:t>CLIC CTF3: Phase Feed Forward System. Murtaza Safdari</a:t>
            </a:r>
            <a:endParaRPr lang="en-GB" dirty="0"/>
          </a:p>
        </p:txBody>
      </p:sp>
      <p:sp>
        <p:nvSpPr>
          <p:cNvPr id="5" name="Slide Number Placeholder 4"/>
          <p:cNvSpPr>
            <a:spLocks noGrp="1"/>
          </p:cNvSpPr>
          <p:nvPr>
            <p:ph type="sldNum" sz="quarter" idx="12"/>
          </p:nvPr>
        </p:nvSpPr>
        <p:spPr/>
        <p:txBody>
          <a:bodyPr/>
          <a:lstStyle/>
          <a:p>
            <a:fld id="{A9B24C06-67D5-4EC9-9AA4-E2BDB84D8095}" type="slidenum">
              <a:rPr lang="en-GB" smtClean="0"/>
              <a:t>5</a:t>
            </a:fld>
            <a:endParaRPr lang="en-GB" dirty="0"/>
          </a:p>
        </p:txBody>
      </p:sp>
    </p:spTree>
    <p:extLst>
      <p:ext uri="{BB962C8B-B14F-4D97-AF65-F5344CB8AC3E}">
        <p14:creationId xmlns:p14="http://schemas.microsoft.com/office/powerpoint/2010/main" val="3430966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R56 0.2, global gain factor</a:t>
            </a:r>
            <a:endParaRPr lang="en-GB" dirty="0"/>
          </a:p>
        </p:txBody>
      </p:sp>
      <p:sp>
        <p:nvSpPr>
          <p:cNvPr id="4" name="Footer Placeholder 3"/>
          <p:cNvSpPr>
            <a:spLocks noGrp="1"/>
          </p:cNvSpPr>
          <p:nvPr>
            <p:ph type="ftr" sz="quarter" idx="11"/>
          </p:nvPr>
        </p:nvSpPr>
        <p:spPr/>
        <p:txBody>
          <a:bodyPr/>
          <a:lstStyle/>
          <a:p>
            <a:r>
              <a:rPr lang="en-US" smtClean="0"/>
              <a:t>CLIC CTF3: Phase Feed Forward System. Murtaza Safdari</a:t>
            </a:r>
            <a:endParaRPr lang="en-GB"/>
          </a:p>
        </p:txBody>
      </p:sp>
      <p:sp>
        <p:nvSpPr>
          <p:cNvPr id="5" name="Slide Number Placeholder 4"/>
          <p:cNvSpPr>
            <a:spLocks noGrp="1"/>
          </p:cNvSpPr>
          <p:nvPr>
            <p:ph type="sldNum" sz="quarter" idx="12"/>
          </p:nvPr>
        </p:nvSpPr>
        <p:spPr/>
        <p:txBody>
          <a:bodyPr/>
          <a:lstStyle/>
          <a:p>
            <a:fld id="{808402B5-A9E2-4E3A-BA90-EE9531CF7B07}" type="slidenum">
              <a:rPr lang="en-GB" smtClean="0"/>
              <a:t>6</a:t>
            </a:fld>
            <a:endParaRPr lang="en-GB"/>
          </a:p>
        </p:txBody>
      </p:sp>
      <p:pic>
        <p:nvPicPr>
          <p:cNvPr id="6" name="Content Placeholder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0" y="1447800"/>
            <a:ext cx="3251200" cy="2438400"/>
          </a:xfrm>
          <a:prstGeom prst="rect">
            <a:avLst/>
          </a:prstGeom>
        </p:spPr>
      </p:pic>
      <p:pic>
        <p:nvPicPr>
          <p:cNvPr id="7" name="Content Placeholder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20800" y="1447800"/>
            <a:ext cx="3251200" cy="2438400"/>
          </a:xfrm>
          <a:prstGeom prst="rect">
            <a:avLst/>
          </a:prstGeom>
        </p:spPr>
      </p:pic>
      <p:pic>
        <p:nvPicPr>
          <p:cNvPr id="8" name="Content Placeholder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3886200"/>
            <a:ext cx="3251200" cy="2438400"/>
          </a:xfrm>
          <a:prstGeom prst="rect">
            <a:avLst/>
          </a:prstGeom>
        </p:spPr>
      </p:pic>
      <p:pic>
        <p:nvPicPr>
          <p:cNvPr id="9" name="Content Placeholder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20800" y="3886200"/>
            <a:ext cx="3251200" cy="2438400"/>
          </a:xfrm>
          <a:prstGeom prst="rect">
            <a:avLst/>
          </a:prstGeom>
        </p:spPr>
      </p:pic>
    </p:spTree>
    <p:extLst>
      <p:ext uri="{BB962C8B-B14F-4D97-AF65-F5344CB8AC3E}">
        <p14:creationId xmlns:p14="http://schemas.microsoft.com/office/powerpoint/2010/main" val="10329905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R56 0.2, Gain VS Jitter</a:t>
            </a:r>
            <a:endParaRPr lang="en-GB" dirty="0"/>
          </a:p>
        </p:txBody>
      </p:sp>
      <p:sp>
        <p:nvSpPr>
          <p:cNvPr id="4" name="Footer Placeholder 3"/>
          <p:cNvSpPr>
            <a:spLocks noGrp="1"/>
          </p:cNvSpPr>
          <p:nvPr>
            <p:ph type="ftr" sz="quarter" idx="11"/>
          </p:nvPr>
        </p:nvSpPr>
        <p:spPr/>
        <p:txBody>
          <a:bodyPr/>
          <a:lstStyle/>
          <a:p>
            <a:r>
              <a:rPr lang="en-US" smtClean="0"/>
              <a:t>CLIC CTF3: Phase Feed Forward System. Murtaza Safdari</a:t>
            </a:r>
            <a:endParaRPr lang="en-GB" dirty="0"/>
          </a:p>
        </p:txBody>
      </p:sp>
      <p:sp>
        <p:nvSpPr>
          <p:cNvPr id="5" name="Slide Number Placeholder 4"/>
          <p:cNvSpPr>
            <a:spLocks noGrp="1"/>
          </p:cNvSpPr>
          <p:nvPr>
            <p:ph type="sldNum" sz="quarter" idx="12"/>
          </p:nvPr>
        </p:nvSpPr>
        <p:spPr/>
        <p:txBody>
          <a:bodyPr/>
          <a:lstStyle/>
          <a:p>
            <a:fld id="{A9B24C06-67D5-4EC9-9AA4-E2BDB84D8095}" type="slidenum">
              <a:rPr lang="en-GB" smtClean="0"/>
              <a:t>7</a:t>
            </a:fld>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3975" y="1371600"/>
            <a:ext cx="6496050" cy="487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921488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Summary</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573704834"/>
              </p:ext>
            </p:extLst>
          </p:nvPr>
        </p:nvGraphicFramePr>
        <p:xfrm>
          <a:off x="457200" y="1600200"/>
          <a:ext cx="8229600" cy="2494280"/>
        </p:xfrm>
        <a:graphic>
          <a:graphicData uri="http://schemas.openxmlformats.org/drawingml/2006/table">
            <a:tbl>
              <a:tblPr firstRow="1" bandRow="1">
                <a:tableStyleId>{5C22544A-7EE6-4342-B048-85BDC9FD1C3A}</a:tableStyleId>
              </a:tblPr>
              <a:tblGrid>
                <a:gridCol w="1645920"/>
                <a:gridCol w="1645920"/>
                <a:gridCol w="1645920"/>
                <a:gridCol w="1645920"/>
                <a:gridCol w="1645920"/>
              </a:tblGrid>
              <a:tr h="370840">
                <a:tc>
                  <a:txBody>
                    <a:bodyPr/>
                    <a:lstStyle/>
                    <a:p>
                      <a:r>
                        <a:rPr lang="en-US" dirty="0" smtClean="0"/>
                        <a:t>File Name</a:t>
                      </a:r>
                      <a:endParaRPr lang="en-GB" dirty="0"/>
                    </a:p>
                  </a:txBody>
                  <a:tcPr/>
                </a:tc>
                <a:tc>
                  <a:txBody>
                    <a:bodyPr/>
                    <a:lstStyle/>
                    <a:p>
                      <a:r>
                        <a:rPr lang="en-US" dirty="0" smtClean="0"/>
                        <a:t>Theoretical Gain</a:t>
                      </a:r>
                      <a:endParaRPr lang="en-GB" dirty="0"/>
                    </a:p>
                  </a:txBody>
                  <a:tcPr/>
                </a:tc>
                <a:tc>
                  <a:txBody>
                    <a:bodyPr/>
                    <a:lstStyle/>
                    <a:p>
                      <a:r>
                        <a:rPr lang="en-US" dirty="0" smtClean="0"/>
                        <a:t>Optimized Gain</a:t>
                      </a:r>
                      <a:endParaRPr lang="en-GB" dirty="0"/>
                    </a:p>
                  </a:txBody>
                  <a:tcPr/>
                </a:tc>
                <a:tc>
                  <a:txBody>
                    <a:bodyPr/>
                    <a:lstStyle/>
                    <a:p>
                      <a:r>
                        <a:rPr lang="en-US" dirty="0" smtClean="0"/>
                        <a:t>Theoretical Best Jitter*</a:t>
                      </a:r>
                      <a:endParaRPr lang="en-GB" dirty="0"/>
                    </a:p>
                  </a:txBody>
                  <a:tcPr/>
                </a:tc>
                <a:tc>
                  <a:txBody>
                    <a:bodyPr/>
                    <a:lstStyle/>
                    <a:p>
                      <a:r>
                        <a:rPr lang="en-US" dirty="0" smtClean="0"/>
                        <a:t>Optimized Best Jitter*</a:t>
                      </a:r>
                      <a:endParaRPr lang="en-GB" dirty="0"/>
                    </a:p>
                  </a:txBody>
                  <a:tcPr/>
                </a:tc>
              </a:tr>
              <a:tr h="370840">
                <a:tc>
                  <a:txBody>
                    <a:bodyPr/>
                    <a:lstStyle/>
                    <a:p>
                      <a:r>
                        <a:rPr lang="en-US" dirty="0" smtClean="0"/>
                        <a:t>R56 0.0</a:t>
                      </a:r>
                      <a:endParaRPr lang="en-GB" dirty="0"/>
                    </a:p>
                  </a:txBody>
                  <a:tcPr/>
                </a:tc>
                <a:tc>
                  <a:txBody>
                    <a:bodyPr/>
                    <a:lstStyle/>
                    <a:p>
                      <a:r>
                        <a:rPr lang="en-US" dirty="0" smtClean="0"/>
                        <a:t>1.1309</a:t>
                      </a:r>
                      <a:endParaRPr lang="en-GB" dirty="0"/>
                    </a:p>
                  </a:txBody>
                  <a:tcPr/>
                </a:tc>
                <a:tc>
                  <a:txBody>
                    <a:bodyPr/>
                    <a:lstStyle/>
                    <a:p>
                      <a:r>
                        <a:rPr lang="en-US" dirty="0" smtClean="0"/>
                        <a:t>1.2943</a:t>
                      </a:r>
                      <a:endParaRPr lang="en-GB" dirty="0"/>
                    </a:p>
                  </a:txBody>
                  <a:tcPr/>
                </a:tc>
                <a:tc>
                  <a:txBody>
                    <a:bodyPr/>
                    <a:lstStyle/>
                    <a:p>
                      <a:r>
                        <a:rPr lang="en-US" dirty="0" smtClean="0"/>
                        <a:t>2.8958</a:t>
                      </a:r>
                      <a:endParaRPr lang="en-GB" dirty="0"/>
                    </a:p>
                  </a:txBody>
                  <a:tcPr/>
                </a:tc>
                <a:tc>
                  <a:txBody>
                    <a:bodyPr/>
                    <a:lstStyle/>
                    <a:p>
                      <a:r>
                        <a:rPr lang="en-US" dirty="0" smtClean="0"/>
                        <a:t>2.8945</a:t>
                      </a:r>
                      <a:endParaRPr lang="en-GB" dirty="0"/>
                    </a:p>
                  </a:txBody>
                  <a:tcPr/>
                </a:tc>
              </a:tr>
              <a:tr h="370840">
                <a:tc>
                  <a:txBody>
                    <a:bodyPr/>
                    <a:lstStyle/>
                    <a:p>
                      <a:r>
                        <a:rPr lang="en-US" dirty="0" smtClean="0"/>
                        <a:t>R56 0.1</a:t>
                      </a:r>
                      <a:endParaRPr lang="en-GB" dirty="0"/>
                    </a:p>
                  </a:txBody>
                  <a:tcPr/>
                </a:tc>
                <a:tc>
                  <a:txBody>
                    <a:bodyPr/>
                    <a:lstStyle/>
                    <a:p>
                      <a:r>
                        <a:rPr lang="en-US" dirty="0" smtClean="0"/>
                        <a:t>1.6458</a:t>
                      </a:r>
                      <a:endParaRPr lang="en-GB" dirty="0"/>
                    </a:p>
                  </a:txBody>
                  <a:tcPr/>
                </a:tc>
                <a:tc>
                  <a:txBody>
                    <a:bodyPr/>
                    <a:lstStyle/>
                    <a:p>
                      <a:r>
                        <a:rPr lang="en-US" dirty="0" smtClean="0"/>
                        <a:t>1.2823</a:t>
                      </a:r>
                      <a:endParaRPr lang="en-GB" dirty="0"/>
                    </a:p>
                  </a:txBody>
                  <a:tcPr/>
                </a:tc>
                <a:tc>
                  <a:txBody>
                    <a:bodyPr/>
                    <a:lstStyle/>
                    <a:p>
                      <a:r>
                        <a:rPr lang="en-US" dirty="0" smtClean="0"/>
                        <a:t>2.0938</a:t>
                      </a:r>
                      <a:endParaRPr lang="en-GB" dirty="0"/>
                    </a:p>
                  </a:txBody>
                  <a:tcPr/>
                </a:tc>
                <a:tc>
                  <a:txBody>
                    <a:bodyPr/>
                    <a:lstStyle/>
                    <a:p>
                      <a:r>
                        <a:rPr lang="en-US" dirty="0" smtClean="0"/>
                        <a:t>2.0852</a:t>
                      </a:r>
                      <a:endParaRPr lang="en-GB" dirty="0"/>
                    </a:p>
                  </a:txBody>
                  <a:tcPr/>
                </a:tc>
              </a:tr>
              <a:tr h="370840">
                <a:tc>
                  <a:txBody>
                    <a:bodyPr/>
                    <a:lstStyle/>
                    <a:p>
                      <a:r>
                        <a:rPr lang="en-US" dirty="0" smtClean="0"/>
                        <a:t>R56</a:t>
                      </a:r>
                      <a:r>
                        <a:rPr lang="en-US" baseline="0" dirty="0" smtClean="0"/>
                        <a:t> 0.15</a:t>
                      </a:r>
                    </a:p>
                  </a:txBody>
                  <a:tcPr/>
                </a:tc>
                <a:tc>
                  <a:txBody>
                    <a:bodyPr/>
                    <a:lstStyle/>
                    <a:p>
                      <a:r>
                        <a:rPr lang="en-US" dirty="0" smtClean="0"/>
                        <a:t>1.594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1.3624</a:t>
                      </a:r>
                      <a:endParaRPr lang="en-GB" dirty="0" smtClean="0"/>
                    </a:p>
                  </a:txBody>
                  <a:tcPr/>
                </a:tc>
                <a:tc>
                  <a:txBody>
                    <a:bodyPr/>
                    <a:lstStyle/>
                    <a:p>
                      <a:r>
                        <a:rPr lang="en-US" dirty="0" smtClean="0"/>
                        <a:t>.7559</a:t>
                      </a:r>
                      <a:endParaRPr lang="en-GB" dirty="0"/>
                    </a:p>
                  </a:txBody>
                  <a:tcPr/>
                </a:tc>
                <a:tc>
                  <a:txBody>
                    <a:bodyPr/>
                    <a:lstStyle/>
                    <a:p>
                      <a:r>
                        <a:rPr lang="en-US" dirty="0" smtClean="0"/>
                        <a:t>.7450</a:t>
                      </a:r>
                      <a:endParaRPr lang="en-GB" dirty="0"/>
                    </a:p>
                  </a:txBody>
                  <a:tcPr/>
                </a:tc>
              </a:tr>
              <a:tr h="370840">
                <a:tc>
                  <a:txBody>
                    <a:bodyPr/>
                    <a:lstStyle/>
                    <a:p>
                      <a:r>
                        <a:rPr lang="en-US" dirty="0" smtClean="0"/>
                        <a:t>R56 0.2</a:t>
                      </a:r>
                      <a:endParaRPr lang="en-GB" dirty="0"/>
                    </a:p>
                  </a:txBody>
                  <a:tcPr/>
                </a:tc>
                <a:tc>
                  <a:txBody>
                    <a:bodyPr/>
                    <a:lstStyle/>
                    <a:p>
                      <a:r>
                        <a:rPr lang="en-US" dirty="0" smtClean="0"/>
                        <a:t>1.5343</a:t>
                      </a:r>
                      <a:endParaRPr lang="en-GB" dirty="0"/>
                    </a:p>
                  </a:txBody>
                  <a:tcPr/>
                </a:tc>
                <a:tc>
                  <a:txBody>
                    <a:bodyPr/>
                    <a:lstStyle/>
                    <a:p>
                      <a:r>
                        <a:rPr lang="en-US" dirty="0" smtClean="0"/>
                        <a:t>1.046</a:t>
                      </a:r>
                      <a:endParaRPr lang="en-GB" dirty="0"/>
                    </a:p>
                  </a:txBody>
                  <a:tcPr/>
                </a:tc>
                <a:tc>
                  <a:txBody>
                    <a:bodyPr/>
                    <a:lstStyle/>
                    <a:p>
                      <a:r>
                        <a:rPr lang="en-US" dirty="0" smtClean="0"/>
                        <a:t>.9871</a:t>
                      </a:r>
                      <a:endParaRPr lang="en-GB" dirty="0"/>
                    </a:p>
                  </a:txBody>
                  <a:tcPr/>
                </a:tc>
                <a:tc>
                  <a:txBody>
                    <a:bodyPr/>
                    <a:lstStyle/>
                    <a:p>
                      <a:r>
                        <a:rPr lang="en-US" dirty="0" smtClean="0"/>
                        <a:t>.9484</a:t>
                      </a:r>
                      <a:endParaRPr lang="en-GB" dirty="0"/>
                    </a:p>
                  </a:txBody>
                  <a:tcPr/>
                </a:tc>
              </a:tr>
              <a:tr h="370840">
                <a:tc>
                  <a:txBody>
                    <a:bodyPr/>
                    <a:lstStyle/>
                    <a:p>
                      <a:r>
                        <a:rPr lang="en-US" dirty="0" smtClean="0"/>
                        <a:t>R56</a:t>
                      </a:r>
                      <a:r>
                        <a:rPr lang="en-US" baseline="0" dirty="0" smtClean="0"/>
                        <a:t> 0.3</a:t>
                      </a:r>
                      <a:endParaRPr lang="en-GB" dirty="0"/>
                    </a:p>
                  </a:txBody>
                  <a:tcPr/>
                </a:tc>
                <a:tc>
                  <a:txBody>
                    <a:bodyPr/>
                    <a:lstStyle/>
                    <a:p>
                      <a:r>
                        <a:rPr lang="en-US" dirty="0" smtClean="0"/>
                        <a:t>1.0189</a:t>
                      </a:r>
                      <a:endParaRPr lang="en-GB" dirty="0"/>
                    </a:p>
                  </a:txBody>
                  <a:tcPr/>
                </a:tc>
                <a:tc>
                  <a:txBody>
                    <a:bodyPr/>
                    <a:lstStyle/>
                    <a:p>
                      <a:r>
                        <a:rPr lang="en-US" dirty="0" smtClean="0"/>
                        <a:t>.98999</a:t>
                      </a:r>
                      <a:endParaRPr lang="en-GB" dirty="0"/>
                    </a:p>
                  </a:txBody>
                  <a:tcPr/>
                </a:tc>
                <a:tc>
                  <a:txBody>
                    <a:bodyPr/>
                    <a:lstStyle/>
                    <a:p>
                      <a:r>
                        <a:rPr lang="en-US" dirty="0" smtClean="0"/>
                        <a:t>1.9275</a:t>
                      </a:r>
                      <a:endParaRPr lang="en-GB" dirty="0"/>
                    </a:p>
                  </a:txBody>
                  <a:tcPr/>
                </a:tc>
                <a:tc>
                  <a:txBody>
                    <a:bodyPr/>
                    <a:lstStyle/>
                    <a:p>
                      <a:r>
                        <a:rPr lang="en-US" dirty="0" smtClean="0"/>
                        <a:t>1.9275</a:t>
                      </a:r>
                      <a:endParaRPr lang="en-GB" dirty="0"/>
                    </a:p>
                  </a:txBody>
                  <a:tcPr/>
                </a:tc>
              </a:tr>
            </a:tbl>
          </a:graphicData>
        </a:graphic>
      </p:graphicFrame>
      <p:sp>
        <p:nvSpPr>
          <p:cNvPr id="4" name="Footer Placeholder 3"/>
          <p:cNvSpPr>
            <a:spLocks noGrp="1"/>
          </p:cNvSpPr>
          <p:nvPr>
            <p:ph type="ftr" sz="quarter" idx="11"/>
          </p:nvPr>
        </p:nvSpPr>
        <p:spPr/>
        <p:txBody>
          <a:bodyPr/>
          <a:lstStyle/>
          <a:p>
            <a:r>
              <a:rPr lang="en-US" smtClean="0"/>
              <a:t>CLIC CTF3: Phase Feed Forward System. Murtaza Safdari</a:t>
            </a:r>
            <a:endParaRPr lang="en-GB" dirty="0"/>
          </a:p>
        </p:txBody>
      </p:sp>
      <p:sp>
        <p:nvSpPr>
          <p:cNvPr id="5" name="Slide Number Placeholder 4"/>
          <p:cNvSpPr>
            <a:spLocks noGrp="1"/>
          </p:cNvSpPr>
          <p:nvPr>
            <p:ph type="sldNum" sz="quarter" idx="12"/>
          </p:nvPr>
        </p:nvSpPr>
        <p:spPr/>
        <p:txBody>
          <a:bodyPr/>
          <a:lstStyle/>
          <a:p>
            <a:fld id="{A9B24C06-67D5-4EC9-9AA4-E2BDB84D8095}" type="slidenum">
              <a:rPr lang="en-GB" smtClean="0"/>
              <a:t>8</a:t>
            </a:fld>
            <a:endParaRPr lang="en-GB" dirty="0"/>
          </a:p>
        </p:txBody>
      </p:sp>
      <p:sp>
        <p:nvSpPr>
          <p:cNvPr id="7" name="TextBox 6"/>
          <p:cNvSpPr txBox="1"/>
          <p:nvPr/>
        </p:nvSpPr>
        <p:spPr>
          <a:xfrm>
            <a:off x="4800600" y="5715000"/>
            <a:ext cx="4114800" cy="646331"/>
          </a:xfrm>
          <a:prstGeom prst="rect">
            <a:avLst/>
          </a:prstGeom>
          <a:noFill/>
        </p:spPr>
        <p:txBody>
          <a:bodyPr wrap="square" rtlCol="0">
            <a:spAutoFit/>
          </a:bodyPr>
          <a:lstStyle/>
          <a:p>
            <a:r>
              <a:rPr lang="en-US" dirty="0" smtClean="0"/>
              <a:t>*The Jitters above are the mean Jitters in the sample range.</a:t>
            </a:r>
            <a:endParaRPr lang="en-GB" dirty="0"/>
          </a:p>
        </p:txBody>
      </p:sp>
      <p:sp>
        <p:nvSpPr>
          <p:cNvPr id="8" name="TextBox 7"/>
          <p:cNvSpPr txBox="1"/>
          <p:nvPr/>
        </p:nvSpPr>
        <p:spPr>
          <a:xfrm>
            <a:off x="3048000" y="4495800"/>
            <a:ext cx="3276600" cy="646331"/>
          </a:xfrm>
          <a:prstGeom prst="rect">
            <a:avLst/>
          </a:prstGeom>
          <a:noFill/>
        </p:spPr>
        <p:txBody>
          <a:bodyPr wrap="square" rtlCol="0">
            <a:spAutoFit/>
          </a:bodyPr>
          <a:lstStyle/>
          <a:p>
            <a:pPr algn="ctr"/>
            <a:r>
              <a:rPr lang="en-US" dirty="0" smtClean="0"/>
              <a:t>Minima of the Jitter VS Gain plots</a:t>
            </a:r>
            <a:endParaRPr lang="en-GB" dirty="0"/>
          </a:p>
        </p:txBody>
      </p:sp>
      <p:cxnSp>
        <p:nvCxnSpPr>
          <p:cNvPr id="16" name="Straight Arrow Connector 15"/>
          <p:cNvCxnSpPr>
            <a:endCxn id="8" idx="0"/>
          </p:cNvCxnSpPr>
          <p:nvPr/>
        </p:nvCxnSpPr>
        <p:spPr>
          <a:xfrm>
            <a:off x="4686300" y="4038600"/>
            <a:ext cx="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48801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Variable Gains</a:t>
            </a:r>
            <a:endParaRPr lang="en-GB" dirty="0"/>
          </a:p>
        </p:txBody>
      </p:sp>
      <p:sp>
        <p:nvSpPr>
          <p:cNvPr id="3" name="Content Placeholder 2"/>
          <p:cNvSpPr>
            <a:spLocks noGrp="1"/>
          </p:cNvSpPr>
          <p:nvPr>
            <p:ph idx="1"/>
          </p:nvPr>
        </p:nvSpPr>
        <p:spPr/>
        <p:txBody>
          <a:bodyPr>
            <a:normAutofit fontScale="85000" lnSpcReduction="20000"/>
          </a:bodyPr>
          <a:lstStyle/>
          <a:p>
            <a:r>
              <a:rPr lang="en-US" dirty="0" smtClean="0"/>
              <a:t>In this method, the gain varied point by point along every pulse. This is then compared to the best Theoretical prediction, which is also found at every point.</a:t>
            </a:r>
          </a:p>
          <a:p>
            <a:r>
              <a:rPr lang="en-US" dirty="0" smtClean="0"/>
              <a:t>Since this isn’t exactly what the feed forward does, this part of the analysis gives an idea of the best possible correction that can be applied. </a:t>
            </a:r>
          </a:p>
          <a:p>
            <a:r>
              <a:rPr lang="en-US" dirty="0" smtClean="0"/>
              <a:t>In this way, this is representative of just </a:t>
            </a:r>
            <a:r>
              <a:rPr lang="en-US" dirty="0"/>
              <a:t>how good a feedforward system could</a:t>
            </a:r>
            <a:r>
              <a:rPr lang="en-US" dirty="0" smtClean="0"/>
              <a:t> possibly get, given the beam parameters (correlations in phases, etc.).</a:t>
            </a:r>
          </a:p>
          <a:p>
            <a:r>
              <a:rPr lang="en-US" dirty="0" smtClean="0"/>
              <a:t>The same files as the Global Gain assessment are used here.</a:t>
            </a:r>
          </a:p>
          <a:p>
            <a:pPr marL="0" indent="0">
              <a:buNone/>
            </a:pPr>
            <a:endParaRPr lang="en-GB" dirty="0"/>
          </a:p>
        </p:txBody>
      </p:sp>
      <p:sp>
        <p:nvSpPr>
          <p:cNvPr id="4" name="Footer Placeholder 3"/>
          <p:cNvSpPr>
            <a:spLocks noGrp="1"/>
          </p:cNvSpPr>
          <p:nvPr>
            <p:ph type="ftr" sz="quarter" idx="11"/>
          </p:nvPr>
        </p:nvSpPr>
        <p:spPr/>
        <p:txBody>
          <a:bodyPr/>
          <a:lstStyle/>
          <a:p>
            <a:r>
              <a:rPr lang="en-US" smtClean="0"/>
              <a:t>CLIC CTF3: Phase Feed Forward System. Murtaza Safdari</a:t>
            </a:r>
            <a:endParaRPr lang="en-GB" dirty="0"/>
          </a:p>
        </p:txBody>
      </p:sp>
      <p:sp>
        <p:nvSpPr>
          <p:cNvPr id="5" name="Slide Number Placeholder 4"/>
          <p:cNvSpPr>
            <a:spLocks noGrp="1"/>
          </p:cNvSpPr>
          <p:nvPr>
            <p:ph type="sldNum" sz="quarter" idx="12"/>
          </p:nvPr>
        </p:nvSpPr>
        <p:spPr/>
        <p:txBody>
          <a:bodyPr/>
          <a:lstStyle/>
          <a:p>
            <a:fld id="{A9B24C06-67D5-4EC9-9AA4-E2BDB84D8095}" type="slidenum">
              <a:rPr lang="en-GB" smtClean="0"/>
              <a:t>9</a:t>
            </a:fld>
            <a:endParaRPr lang="en-GB" dirty="0"/>
          </a:p>
        </p:txBody>
      </p:sp>
    </p:spTree>
    <p:extLst>
      <p:ext uri="{BB962C8B-B14F-4D97-AF65-F5344CB8AC3E}">
        <p14:creationId xmlns:p14="http://schemas.microsoft.com/office/powerpoint/2010/main" val="29134544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379</TotalTime>
  <Words>3363</Words>
  <Application>Microsoft Office PowerPoint</Application>
  <PresentationFormat>On-screen Show (4:3)</PresentationFormat>
  <Paragraphs>727</Paragraphs>
  <Slides>43</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43</vt:i4>
      </vt:variant>
    </vt:vector>
  </HeadingPairs>
  <TitlesOfParts>
    <vt:vector size="47" baseType="lpstr">
      <vt:lpstr>Arial</vt:lpstr>
      <vt:lpstr>Calibri</vt:lpstr>
      <vt:lpstr>Cambria Math</vt:lpstr>
      <vt:lpstr>Office Theme</vt:lpstr>
      <vt:lpstr>CLIC CTF3: Phase Feed Forward</vt:lpstr>
      <vt:lpstr>Why compare with simulations?</vt:lpstr>
      <vt:lpstr>A foreword about the data files used</vt:lpstr>
      <vt:lpstr>Testing the Theoretical Gain</vt:lpstr>
      <vt:lpstr>Using Global Gain Factors</vt:lpstr>
      <vt:lpstr>R56 0.2, global gain factor</vt:lpstr>
      <vt:lpstr>R56 0.2, Gain VS Jitter</vt:lpstr>
      <vt:lpstr>In Summary</vt:lpstr>
      <vt:lpstr>Using Variable Gains</vt:lpstr>
      <vt:lpstr>R56 0.2, Variable Gains</vt:lpstr>
      <vt:lpstr>Point by Point VS Global Gain</vt:lpstr>
      <vt:lpstr>Comparing Theory with the Feed Forward System</vt:lpstr>
      <vt:lpstr>Origins of the FF Gain formula</vt:lpstr>
      <vt:lpstr>The Optimal Gain in FONT5 units</vt:lpstr>
      <vt:lpstr>A note on procedure used</vt:lpstr>
      <vt:lpstr>Gain 53, Phase Plots</vt:lpstr>
      <vt:lpstr>Gain 53, Jitter Plots</vt:lpstr>
      <vt:lpstr>In Summary</vt:lpstr>
      <vt:lpstr>Restricted Global Gain Simulations  (+/- 2 degrees)</vt:lpstr>
      <vt:lpstr>Gain 53, Pulse Phases (+/- 2 degrees)</vt:lpstr>
      <vt:lpstr>Gain 53, Fraction of Pulses (+/- 2 degrees)</vt:lpstr>
      <vt:lpstr>Gain 53, Gains</vt:lpstr>
      <vt:lpstr>Gain 53, Mean Pulse Phases (+/- 2 degrees)</vt:lpstr>
      <vt:lpstr>Gain 53, Phase Plots (+/- 2 degrees)</vt:lpstr>
      <vt:lpstr>Gain 53, Jitter Plots (+/- 2 degrees)</vt:lpstr>
      <vt:lpstr>Tables of key parameters (+/- 2 deg)</vt:lpstr>
      <vt:lpstr>Jitters on Mean Pulse Phases (+/- 2 degrees)</vt:lpstr>
      <vt:lpstr>In Summary</vt:lpstr>
      <vt:lpstr>Gain 53, Pulse Phases (+/- 2.5 degrees)</vt:lpstr>
      <vt:lpstr>Gain 53, Fraction of Pulses (+/- 2.5 degrees)</vt:lpstr>
      <vt:lpstr>Gain 53, Gains (same as before)</vt:lpstr>
      <vt:lpstr>Gain 53, Mean Pulse Phase (+/-2.5 degrees)</vt:lpstr>
      <vt:lpstr>Gain 53, Phase Plots (+/- 2.5 degrees)</vt:lpstr>
      <vt:lpstr>Gain 53, Jitter Plots (+/- 2.5 degrees)</vt:lpstr>
      <vt:lpstr>Tables of key parameters (+/-2.5 deg)</vt:lpstr>
      <vt:lpstr>Jitters on Mean Pulse Phases (+/- 2.5 degrees)</vt:lpstr>
      <vt:lpstr>In Summary (2)</vt:lpstr>
      <vt:lpstr>Gain 53 with +/- 4 degrees</vt:lpstr>
      <vt:lpstr>Gain 53, Mean Pulse Phase (+/-4 degrees)</vt:lpstr>
      <vt:lpstr>Comparisons of different windows</vt:lpstr>
      <vt:lpstr>Comparisons of different windows (Jitters on Mean Pulse Phase)</vt:lpstr>
      <vt:lpstr>Conclusions</vt:lpstr>
      <vt:lpstr>Further Analysis</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CLIC CTF3: Phase Feed Forward</dc:title>
  <dc:creator>user</dc:creator>
  <cp:lastModifiedBy>Jack Roberts</cp:lastModifiedBy>
  <cp:revision>33</cp:revision>
  <dcterms:created xsi:type="dcterms:W3CDTF">2015-07-29T13:02:31Z</dcterms:created>
  <dcterms:modified xsi:type="dcterms:W3CDTF">2015-07-30T13:36:10Z</dcterms:modified>
</cp:coreProperties>
</file>