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jpg" ContentType="image/jpe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60" r:id="rId1"/>
  </p:sldMasterIdLst>
  <p:notesMasterIdLst>
    <p:notesMasterId r:id="rId18"/>
  </p:notesMasterIdLst>
  <p:handoutMasterIdLst>
    <p:handoutMasterId r:id="rId19"/>
  </p:handoutMasterIdLst>
  <p:sldIdLst>
    <p:sldId id="319" r:id="rId2"/>
    <p:sldId id="339" r:id="rId3"/>
    <p:sldId id="359" r:id="rId4"/>
    <p:sldId id="360" r:id="rId5"/>
    <p:sldId id="357" r:id="rId6"/>
    <p:sldId id="362" r:id="rId7"/>
    <p:sldId id="363" r:id="rId8"/>
    <p:sldId id="367" r:id="rId9"/>
    <p:sldId id="370" r:id="rId10"/>
    <p:sldId id="372" r:id="rId11"/>
    <p:sldId id="368" r:id="rId12"/>
    <p:sldId id="369" r:id="rId13"/>
    <p:sldId id="374" r:id="rId14"/>
    <p:sldId id="364" r:id="rId15"/>
    <p:sldId id="365" r:id="rId16"/>
    <p:sldId id="366" r:id="rId1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clrMru>
    <a:srgbClr val="5D416D"/>
    <a:srgbClr val="9C85C0"/>
    <a:srgbClr val="AFEFAB"/>
    <a:srgbClr val="4BB157"/>
    <a:srgbClr val="24A60C"/>
    <a:srgbClr val="892AAD"/>
    <a:srgbClr val="DED9E8"/>
    <a:srgbClr val="EFEDF4"/>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6581" autoAdjust="0"/>
    <p:restoredTop sz="91509" autoAdjust="0"/>
  </p:normalViewPr>
  <p:slideViewPr>
    <p:cSldViewPr snapToObjects="1">
      <p:cViewPr>
        <p:scale>
          <a:sx n="125" d="100"/>
          <a:sy n="125" d="100"/>
        </p:scale>
        <p:origin x="-192" y="6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snapToGrid="0" snapToObjects="1">
      <p:cViewPr varScale="1">
        <p:scale>
          <a:sx n="67" d="100"/>
          <a:sy n="67" d="100"/>
        </p:scale>
        <p:origin x="-1976" y="-11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printerSettings" Target="printerSettings/printerSettings1.bin"/><Relationship Id="rId21" Type="http://schemas.openxmlformats.org/officeDocument/2006/relationships/presProps" Target="presProps.xml"/><Relationship Id="rId22" Type="http://schemas.openxmlformats.org/officeDocument/2006/relationships/viewProps" Target="viewProps.xml"/><Relationship Id="rId23" Type="http://schemas.openxmlformats.org/officeDocument/2006/relationships/theme" Target="theme/theme1.xml"/><Relationship Id="rId24"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notesMaster" Target="notesMasters/notesMaster1.xml"/><Relationship Id="rId19" Type="http://schemas.openxmlformats.org/officeDocument/2006/relationships/handoutMaster" Target="handoutMasters/handoutMaster1.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3024E335-0CEC-0349-9AD0-F166F8C905B5}" type="datetimeFigureOut">
              <a:rPr lang="en-US" smtClean="0"/>
              <a:t>29/07/15</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66DDC1B6-4CAF-4440-B2C9-FF4585645464}" type="slidenum">
              <a:rPr lang="en-US" smtClean="0"/>
              <a:t>‹#›</a:t>
            </a:fld>
            <a:endParaRPr lang="en-US"/>
          </a:p>
        </p:txBody>
      </p:sp>
    </p:spTree>
    <p:extLst>
      <p:ext uri="{BB962C8B-B14F-4D97-AF65-F5344CB8AC3E}">
        <p14:creationId xmlns:p14="http://schemas.microsoft.com/office/powerpoint/2010/main" val="4191676414"/>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77B86E3-73B1-D243-94A4-667AA841BEF1}" type="datetimeFigureOut">
              <a:rPr lang="en-US" smtClean="0"/>
              <a:t>29/07/15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12D4526-F213-6945-A73E-9CC6B360EEDD}" type="slidenum">
              <a:rPr lang="en-US" smtClean="0"/>
              <a:t>‹#›</a:t>
            </a:fld>
            <a:endParaRPr lang="en-US"/>
          </a:p>
        </p:txBody>
      </p:sp>
    </p:spTree>
    <p:extLst>
      <p:ext uri="{BB962C8B-B14F-4D97-AF65-F5344CB8AC3E}">
        <p14:creationId xmlns:p14="http://schemas.microsoft.com/office/powerpoint/2010/main" val="4077034062"/>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371600"/>
            <a:ext cx="7848600" cy="1927225"/>
          </a:xfrm>
        </p:spPr>
        <p:txBody>
          <a:bodyPr anchor="b">
            <a:noAutofit/>
          </a:bodyPr>
          <a:lstStyle>
            <a:lvl1pPr>
              <a:defRPr sz="5400" cap="all" baseline="0">
                <a:solidFill>
                  <a:schemeClr val="accent5">
                    <a:lumMod val="50000"/>
                  </a:schemeClr>
                </a:solidFill>
              </a:defRPr>
            </a:lvl1pPr>
          </a:lstStyle>
          <a:p>
            <a:r>
              <a:rPr lang="en-GB" dirty="0" smtClean="0"/>
              <a:t>Click to edit Master title style</a:t>
            </a:r>
            <a:endParaRPr lang="en-US" dirty="0"/>
          </a:p>
        </p:txBody>
      </p:sp>
      <p:sp>
        <p:nvSpPr>
          <p:cNvPr id="3" name="Subtitle 2"/>
          <p:cNvSpPr>
            <a:spLocks noGrp="1"/>
          </p:cNvSpPr>
          <p:nvPr>
            <p:ph type="subTitle" idx="1"/>
          </p:nvPr>
        </p:nvSpPr>
        <p:spPr>
          <a:xfrm>
            <a:off x="685800" y="3505200"/>
            <a:ext cx="6400800" cy="1752600"/>
          </a:xfrm>
        </p:spPr>
        <p:txBody>
          <a:bodyPr/>
          <a:lstStyle>
            <a:lvl1pPr marL="0" indent="0" algn="l">
              <a:buNone/>
              <a:defRPr>
                <a:solidFill>
                  <a:schemeClr val="tx1">
                    <a:lumMod val="75000"/>
                    <a:lumOff val="2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smtClean="0"/>
              <a:t>Click to edit Master subtitle style</a:t>
            </a:r>
            <a:endParaRPr lang="en-US" dirty="0"/>
          </a:p>
        </p:txBody>
      </p:sp>
      <p:cxnSp>
        <p:nvCxnSpPr>
          <p:cNvPr id="8" name="Straight Connector 7"/>
          <p:cNvCxnSpPr/>
          <p:nvPr/>
        </p:nvCxnSpPr>
        <p:spPr>
          <a:xfrm>
            <a:off x="685800" y="3398520"/>
            <a:ext cx="784860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9" name="Date Placeholder 3"/>
          <p:cNvSpPr>
            <a:spLocks noGrp="1"/>
          </p:cNvSpPr>
          <p:nvPr>
            <p:ph type="dt" sz="half" idx="2"/>
          </p:nvPr>
        </p:nvSpPr>
        <p:spPr>
          <a:xfrm>
            <a:off x="1691680" y="493776"/>
            <a:ext cx="2895600" cy="329184"/>
          </a:xfrm>
          <a:prstGeom prst="rect">
            <a:avLst/>
          </a:prstGeom>
        </p:spPr>
        <p:txBody>
          <a:bodyPr vert="horz" lIns="91440" tIns="45720" rIns="91440" bIns="45720" rtlCol="0" anchor="ctr"/>
          <a:lstStyle>
            <a:lvl1pPr algn="l">
              <a:defRPr sz="1000" b="0" i="0">
                <a:solidFill>
                  <a:srgbClr val="D7CEE6"/>
                </a:solidFill>
                <a:latin typeface="Helvetica Light"/>
                <a:cs typeface="Helvetica Light"/>
              </a:defRPr>
            </a:lvl1pPr>
          </a:lstStyle>
          <a:p>
            <a:r>
              <a:rPr lang="en-GB" smtClean="0">
                <a:solidFill>
                  <a:schemeClr val="bg1"/>
                </a:solidFill>
              </a:rPr>
              <a:t>Thursday, 30 July 2015</a:t>
            </a:r>
            <a:endParaRPr lang="en-US" dirty="0"/>
          </a:p>
        </p:txBody>
      </p:sp>
      <p:sp>
        <p:nvSpPr>
          <p:cNvPr id="11" name="Slide Number Placeholder 5"/>
          <p:cNvSpPr>
            <a:spLocks noGrp="1"/>
          </p:cNvSpPr>
          <p:nvPr>
            <p:ph type="sldNum" sz="quarter" idx="4"/>
          </p:nvPr>
        </p:nvSpPr>
        <p:spPr>
          <a:xfrm>
            <a:off x="7524328" y="480060"/>
            <a:ext cx="643767" cy="329184"/>
          </a:xfrm>
          <a:prstGeom prst="rect">
            <a:avLst/>
          </a:prstGeom>
        </p:spPr>
        <p:txBody>
          <a:bodyPr vert="horz" lIns="91440" tIns="45720" rIns="91440" bIns="45720" rtlCol="0" anchor="ctr"/>
          <a:lstStyle>
            <a:lvl1pPr algn="r">
              <a:defRPr sz="1400" b="1" i="0">
                <a:solidFill>
                  <a:srgbClr val="D7CEE6"/>
                </a:solidFill>
                <a:latin typeface="Helvetica"/>
                <a:cs typeface="Helvetica"/>
              </a:defRPr>
            </a:lvl1pPr>
          </a:lstStyle>
          <a:p>
            <a:fld id="{0CFEC368-1D7A-4F81-ABF6-AE0E36BAF64C}" type="slidenum">
              <a:rPr lang="en-US" smtClean="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809EC2"/>
                </a:solidFill>
              </a:defRPr>
            </a:lvl1pPr>
          </a:lstStyle>
          <a:p>
            <a:r>
              <a:rPr lang="en-GB" dirty="0"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r>
              <a:rPr lang="en-GB" smtClean="0"/>
              <a:t>Thursday, 30 July 2015</a:t>
            </a:r>
            <a:endParaRPr lang="en-US"/>
          </a:p>
        </p:txBody>
      </p:sp>
      <p:sp>
        <p:nvSpPr>
          <p:cNvPr id="5" name="Footer Placeholder 4"/>
          <p:cNvSpPr>
            <a:spLocks noGrp="1"/>
          </p:cNvSpPr>
          <p:nvPr>
            <p:ph type="ftr" sz="quarter" idx="11"/>
          </p:nvPr>
        </p:nvSpPr>
        <p:spPr/>
        <p:txBody>
          <a:bodyPr/>
          <a:lstStyle/>
          <a:p>
            <a:pPr algn="r"/>
            <a:endParaRPr lang="en-US" dirty="0"/>
          </a:p>
        </p:txBody>
      </p:sp>
      <p:sp>
        <p:nvSpPr>
          <p:cNvPr id="6" name="Slide Number Placeholder 5"/>
          <p:cNvSpPr>
            <a:spLocks noGrp="1"/>
          </p:cNvSpPr>
          <p:nvPr>
            <p:ph type="sldNum" sz="quarter" idx="12"/>
          </p:nvPr>
        </p:nvSpPr>
        <p:spPr/>
        <p:txBody>
          <a:bodyPr/>
          <a:lstStyle/>
          <a:p>
            <a:fld id="{0CFEC368-1D7A-4F81-ABF6-AE0E36BAF64C}"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609600"/>
            <a:ext cx="2057400" cy="5867400"/>
          </a:xfrm>
        </p:spPr>
        <p:txBody>
          <a:bodyPr vert="eaVert" anchor="b"/>
          <a:lstStyle>
            <a:lvl1pPr>
              <a:defRPr>
                <a:solidFill>
                  <a:srgbClr val="809EC2"/>
                </a:solidFill>
              </a:defRPr>
            </a:lvl1pPr>
          </a:lstStyle>
          <a:p>
            <a:r>
              <a:rPr lang="en-GB" dirty="0" smtClean="0"/>
              <a:t>Click to edit Master title style</a:t>
            </a:r>
            <a:endParaRPr lang="en-US" dirty="0"/>
          </a:p>
        </p:txBody>
      </p:sp>
      <p:sp>
        <p:nvSpPr>
          <p:cNvPr id="3" name="Vertical Text Placeholder 2"/>
          <p:cNvSpPr>
            <a:spLocks noGrp="1"/>
          </p:cNvSpPr>
          <p:nvPr>
            <p:ph type="body" orient="vert" idx="1"/>
          </p:nvPr>
        </p:nvSpPr>
        <p:spPr>
          <a:xfrm>
            <a:off x="457200" y="609600"/>
            <a:ext cx="6019800" cy="5867400"/>
          </a:xfrm>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dirty="0"/>
          </a:p>
        </p:txBody>
      </p:sp>
      <p:sp>
        <p:nvSpPr>
          <p:cNvPr id="4" name="Date Placeholder 3"/>
          <p:cNvSpPr>
            <a:spLocks noGrp="1"/>
          </p:cNvSpPr>
          <p:nvPr>
            <p:ph type="dt" sz="half" idx="10"/>
          </p:nvPr>
        </p:nvSpPr>
        <p:spPr/>
        <p:txBody>
          <a:bodyPr/>
          <a:lstStyle/>
          <a:p>
            <a:r>
              <a:rPr lang="en-GB" smtClean="0"/>
              <a:t>Thursday, 30 July 2015</a:t>
            </a:r>
            <a:endParaRPr lang="en-US"/>
          </a:p>
        </p:txBody>
      </p:sp>
      <p:sp>
        <p:nvSpPr>
          <p:cNvPr id="5" name="Footer Placeholder 4"/>
          <p:cNvSpPr>
            <a:spLocks noGrp="1"/>
          </p:cNvSpPr>
          <p:nvPr>
            <p:ph type="ftr" sz="quarter" idx="11"/>
          </p:nvPr>
        </p:nvSpPr>
        <p:spPr/>
        <p:txBody>
          <a:bodyPr/>
          <a:lstStyle/>
          <a:p>
            <a:pPr algn="r"/>
            <a:endParaRPr lang="en-US" dirty="0"/>
          </a:p>
        </p:txBody>
      </p:sp>
      <p:sp>
        <p:nvSpPr>
          <p:cNvPr id="6" name="Slide Number Placeholder 5"/>
          <p:cNvSpPr>
            <a:spLocks noGrp="1"/>
          </p:cNvSpPr>
          <p:nvPr>
            <p:ph type="sldNum" sz="quarter" idx="12"/>
          </p:nvPr>
        </p:nvSpPr>
        <p:spPr/>
        <p:txBody>
          <a:bodyPr/>
          <a:lstStyle/>
          <a:p>
            <a:fld id="{0CFEC368-1D7A-4F81-ABF6-AE0E36BAF64C}"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5">
                    <a:lumMod val="50000"/>
                  </a:schemeClr>
                </a:solidFill>
              </a:defRPr>
            </a:lvl1pPr>
          </a:lstStyle>
          <a:p>
            <a:r>
              <a:rPr lang="en-GB" dirty="0" smtClean="0"/>
              <a:t>Click to edit Master title style</a:t>
            </a:r>
            <a:endParaRPr lang="en-US" dirty="0"/>
          </a:p>
        </p:txBody>
      </p:sp>
      <p:sp>
        <p:nvSpPr>
          <p:cNvPr id="3" name="Content Placeholder 2"/>
          <p:cNvSpPr>
            <a:spLocks noGrp="1"/>
          </p:cNvSpPr>
          <p:nvPr>
            <p:ph idx="1"/>
          </p:nvPr>
        </p:nvSpPr>
        <p:spPr/>
        <p:txBody>
          <a:bodyPr/>
          <a:lstStyle/>
          <a:p>
            <a:pPr lvl="0"/>
            <a:r>
              <a:rPr lang="en-GB" dirty="0" smtClean="0"/>
              <a:t>Click to edit Master text styles</a:t>
            </a:r>
          </a:p>
          <a:p>
            <a:pPr lvl="1"/>
            <a:r>
              <a:rPr lang="en-GB" dirty="0" smtClean="0"/>
              <a:t>Second level</a:t>
            </a:r>
          </a:p>
          <a:p>
            <a:pPr lvl="2"/>
            <a:r>
              <a:rPr lang="en-GB" dirty="0" smtClean="0"/>
              <a:t>Third level</a:t>
            </a:r>
          </a:p>
          <a:p>
            <a:pPr lvl="3"/>
            <a:r>
              <a:rPr lang="en-GB" dirty="0" smtClean="0"/>
              <a:t>Fourth level</a:t>
            </a:r>
          </a:p>
          <a:p>
            <a:pPr lvl="4"/>
            <a:r>
              <a:rPr lang="en-GB" dirty="0" smtClean="0"/>
              <a:t>Fifth level</a:t>
            </a:r>
            <a:endParaRPr lang="en-US" dirty="0"/>
          </a:p>
        </p:txBody>
      </p:sp>
      <p:sp>
        <p:nvSpPr>
          <p:cNvPr id="7" name="Date Placeholder 3"/>
          <p:cNvSpPr>
            <a:spLocks noGrp="1"/>
          </p:cNvSpPr>
          <p:nvPr>
            <p:ph type="dt" sz="half" idx="2"/>
          </p:nvPr>
        </p:nvSpPr>
        <p:spPr>
          <a:xfrm>
            <a:off x="1691680" y="493776"/>
            <a:ext cx="2895600" cy="329184"/>
          </a:xfrm>
          <a:prstGeom prst="rect">
            <a:avLst/>
          </a:prstGeom>
        </p:spPr>
        <p:txBody>
          <a:bodyPr vert="horz" lIns="91440" tIns="45720" rIns="91440" bIns="45720" rtlCol="0" anchor="ctr"/>
          <a:lstStyle>
            <a:lvl1pPr algn="l">
              <a:defRPr sz="1000" b="0" i="0">
                <a:solidFill>
                  <a:srgbClr val="D7CEE6"/>
                </a:solidFill>
                <a:latin typeface="Helvetica Light"/>
                <a:cs typeface="Helvetica Light"/>
              </a:defRPr>
            </a:lvl1pPr>
          </a:lstStyle>
          <a:p>
            <a:r>
              <a:rPr lang="en-GB" smtClean="0">
                <a:solidFill>
                  <a:schemeClr val="bg1"/>
                </a:solidFill>
              </a:rPr>
              <a:t>Thursday, 30 July 2015</a:t>
            </a:r>
            <a:endParaRPr lang="en-US" dirty="0"/>
          </a:p>
        </p:txBody>
      </p:sp>
      <p:sp>
        <p:nvSpPr>
          <p:cNvPr id="9" name="Slide Number Placeholder 5"/>
          <p:cNvSpPr>
            <a:spLocks noGrp="1"/>
          </p:cNvSpPr>
          <p:nvPr>
            <p:ph type="sldNum" sz="quarter" idx="4"/>
          </p:nvPr>
        </p:nvSpPr>
        <p:spPr>
          <a:xfrm>
            <a:off x="7524328" y="480060"/>
            <a:ext cx="643767" cy="329184"/>
          </a:xfrm>
          <a:prstGeom prst="rect">
            <a:avLst/>
          </a:prstGeom>
        </p:spPr>
        <p:txBody>
          <a:bodyPr vert="horz" lIns="91440" tIns="45720" rIns="91440" bIns="45720" rtlCol="0" anchor="ctr"/>
          <a:lstStyle>
            <a:lvl1pPr algn="r">
              <a:defRPr sz="1400" b="0" i="0">
                <a:solidFill>
                  <a:srgbClr val="D7CEE6"/>
                </a:solidFill>
                <a:latin typeface="Helvetica"/>
                <a:cs typeface="Helvetica"/>
              </a:defRPr>
            </a:lvl1pPr>
          </a:lstStyle>
          <a:p>
            <a:fld id="{0CFEC368-1D7A-4F81-ABF6-AE0E36BAF64C}"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2362200"/>
            <a:ext cx="7772400" cy="2200275"/>
          </a:xfrm>
        </p:spPr>
        <p:txBody>
          <a:bodyPr anchor="b">
            <a:normAutofit/>
          </a:bodyPr>
          <a:lstStyle>
            <a:lvl1pPr algn="l">
              <a:defRPr sz="4800" b="0" cap="all"/>
            </a:lvl1pPr>
          </a:lstStyle>
          <a:p>
            <a:r>
              <a:rPr lang="en-GB" smtClean="0"/>
              <a:t>Click to edit Master title style</a:t>
            </a:r>
            <a:endParaRPr lang="en-US" dirty="0"/>
          </a:p>
        </p:txBody>
      </p:sp>
      <p:sp>
        <p:nvSpPr>
          <p:cNvPr id="3" name="Text Placeholder 2"/>
          <p:cNvSpPr>
            <a:spLocks noGrp="1"/>
          </p:cNvSpPr>
          <p:nvPr>
            <p:ph type="body" idx="1"/>
          </p:nvPr>
        </p:nvSpPr>
        <p:spPr>
          <a:xfrm>
            <a:off x="722313" y="4626864"/>
            <a:ext cx="7772400" cy="1500187"/>
          </a:xfrm>
        </p:spPr>
        <p:txBody>
          <a:bodyPr anchor="t">
            <a:normAutofit/>
          </a:bodyPr>
          <a:lstStyle>
            <a:lvl1pPr marL="0" indent="0">
              <a:buNone/>
              <a:defRPr sz="24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smtClean="0"/>
              <a:t>Click to edit Master text styles</a:t>
            </a:r>
          </a:p>
        </p:txBody>
      </p:sp>
      <p:sp>
        <p:nvSpPr>
          <p:cNvPr id="5" name="Footer Placeholder 4"/>
          <p:cNvSpPr>
            <a:spLocks noGrp="1"/>
          </p:cNvSpPr>
          <p:nvPr>
            <p:ph type="ftr" sz="quarter" idx="11"/>
          </p:nvPr>
        </p:nvSpPr>
        <p:spPr/>
        <p:txBody>
          <a:bodyPr/>
          <a:lstStyle/>
          <a:p>
            <a:pPr algn="r"/>
            <a:endParaRPr lang="en-US" dirty="0"/>
          </a:p>
        </p:txBody>
      </p:sp>
      <p:sp>
        <p:nvSpPr>
          <p:cNvPr id="6" name="Slide Number Placeholder 5"/>
          <p:cNvSpPr>
            <a:spLocks noGrp="1"/>
          </p:cNvSpPr>
          <p:nvPr>
            <p:ph type="sldNum" sz="quarter" idx="12"/>
          </p:nvPr>
        </p:nvSpPr>
        <p:spPr/>
        <p:txBody>
          <a:bodyPr/>
          <a:lstStyle/>
          <a:p>
            <a:fld id="{0CFEC368-1D7A-4F81-ABF6-AE0E36BAF64C}" type="slidenum">
              <a:rPr lang="en-US" smtClean="0"/>
              <a:pPr/>
              <a:t>‹#›</a:t>
            </a:fld>
            <a:endParaRPr lang="en-US"/>
          </a:p>
        </p:txBody>
      </p:sp>
      <p:cxnSp>
        <p:nvCxnSpPr>
          <p:cNvPr id="7" name="Straight Connector 6"/>
          <p:cNvCxnSpPr/>
          <p:nvPr/>
        </p:nvCxnSpPr>
        <p:spPr>
          <a:xfrm>
            <a:off x="731520" y="4599432"/>
            <a:ext cx="784860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8" name="Date Placeholder 3"/>
          <p:cNvSpPr>
            <a:spLocks noGrp="1"/>
          </p:cNvSpPr>
          <p:nvPr>
            <p:ph type="dt" sz="half" idx="2"/>
          </p:nvPr>
        </p:nvSpPr>
        <p:spPr>
          <a:xfrm>
            <a:off x="1691680" y="493776"/>
            <a:ext cx="2895600" cy="329184"/>
          </a:xfrm>
          <a:prstGeom prst="rect">
            <a:avLst/>
          </a:prstGeom>
        </p:spPr>
        <p:txBody>
          <a:bodyPr vert="horz" lIns="91440" tIns="45720" rIns="91440" bIns="45720" rtlCol="0" anchor="ctr"/>
          <a:lstStyle>
            <a:lvl1pPr algn="l">
              <a:defRPr sz="1000" b="0" i="0">
                <a:solidFill>
                  <a:srgbClr val="D7CEE6"/>
                </a:solidFill>
                <a:latin typeface="Helvetica Light"/>
                <a:cs typeface="Helvetica Light"/>
              </a:defRPr>
            </a:lvl1pPr>
          </a:lstStyle>
          <a:p>
            <a:r>
              <a:rPr lang="en-GB" smtClean="0">
                <a:solidFill>
                  <a:srgbClr val="FFFFFF"/>
                </a:solidFill>
              </a:rPr>
              <a:t>Thursday, 30 July 2015</a:t>
            </a:r>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4C376B"/>
                </a:solidFill>
              </a:defRPr>
            </a:lvl1pPr>
          </a:lstStyle>
          <a:p>
            <a:r>
              <a:rPr lang="en-GB" dirty="0" smtClean="0"/>
              <a:t>Click to edit Master title style</a:t>
            </a:r>
            <a:endParaRPr lang="en-US" dirty="0"/>
          </a:p>
        </p:txBody>
      </p:sp>
      <p:sp>
        <p:nvSpPr>
          <p:cNvPr id="3" name="Content Placeholder 2"/>
          <p:cNvSpPr>
            <a:spLocks noGrp="1"/>
          </p:cNvSpPr>
          <p:nvPr>
            <p:ph sz="half" idx="1"/>
          </p:nvPr>
        </p:nvSpPr>
        <p:spPr>
          <a:xfrm>
            <a:off x="457200" y="1673352"/>
            <a:ext cx="4038600" cy="471830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dirty="0" smtClean="0"/>
              <a:t>Click to edit Master text styles</a:t>
            </a:r>
          </a:p>
          <a:p>
            <a:pPr lvl="1"/>
            <a:r>
              <a:rPr lang="en-GB" dirty="0" smtClean="0"/>
              <a:t>Second level</a:t>
            </a:r>
          </a:p>
          <a:p>
            <a:pPr lvl="2"/>
            <a:r>
              <a:rPr lang="en-GB" dirty="0" smtClean="0"/>
              <a:t>Third level</a:t>
            </a:r>
          </a:p>
          <a:p>
            <a:pPr lvl="3"/>
            <a:r>
              <a:rPr lang="en-GB" dirty="0" smtClean="0"/>
              <a:t>Fourth level</a:t>
            </a:r>
          </a:p>
          <a:p>
            <a:pPr lvl="4"/>
            <a:r>
              <a:rPr lang="en-GB" dirty="0" smtClean="0"/>
              <a:t>Fifth level</a:t>
            </a:r>
            <a:endParaRPr lang="en-US" dirty="0"/>
          </a:p>
        </p:txBody>
      </p:sp>
      <p:sp>
        <p:nvSpPr>
          <p:cNvPr id="4" name="Content Placeholder 3"/>
          <p:cNvSpPr>
            <a:spLocks noGrp="1"/>
          </p:cNvSpPr>
          <p:nvPr>
            <p:ph sz="half" idx="2"/>
          </p:nvPr>
        </p:nvSpPr>
        <p:spPr>
          <a:xfrm>
            <a:off x="4648200" y="1673352"/>
            <a:ext cx="4038600" cy="471830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dirty="0"/>
          </a:p>
        </p:txBody>
      </p:sp>
      <p:sp>
        <p:nvSpPr>
          <p:cNvPr id="5" name="Date Placeholder 4"/>
          <p:cNvSpPr>
            <a:spLocks noGrp="1"/>
          </p:cNvSpPr>
          <p:nvPr>
            <p:ph type="dt" sz="half" idx="10"/>
          </p:nvPr>
        </p:nvSpPr>
        <p:spPr/>
        <p:txBody>
          <a:bodyPr/>
          <a:lstStyle/>
          <a:p>
            <a:r>
              <a:rPr lang="en-GB" smtClean="0"/>
              <a:t>Thursday, 30 July 2015</a:t>
            </a:r>
            <a:endParaRPr lang="en-US"/>
          </a:p>
        </p:txBody>
      </p:sp>
      <p:sp>
        <p:nvSpPr>
          <p:cNvPr id="6" name="Footer Placeholder 5"/>
          <p:cNvSpPr>
            <a:spLocks noGrp="1"/>
          </p:cNvSpPr>
          <p:nvPr>
            <p:ph type="ftr" sz="quarter" idx="11"/>
          </p:nvPr>
        </p:nvSpPr>
        <p:spPr/>
        <p:txBody>
          <a:bodyPr/>
          <a:lstStyle/>
          <a:p>
            <a:pPr algn="r"/>
            <a:endParaRPr lang="en-US" dirty="0"/>
          </a:p>
        </p:txBody>
      </p:sp>
      <p:sp>
        <p:nvSpPr>
          <p:cNvPr id="7" name="Slide Number Placeholder 6"/>
          <p:cNvSpPr>
            <a:spLocks noGrp="1"/>
          </p:cNvSpPr>
          <p:nvPr>
            <p:ph type="sldNum" sz="quarter" idx="12"/>
          </p:nvPr>
        </p:nvSpPr>
        <p:spPr/>
        <p:txBody>
          <a:bodyPr/>
          <a:lstStyle/>
          <a:p>
            <a:fld id="{0CFEC368-1D7A-4F81-ABF6-AE0E36BAF64C}"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4C376B"/>
                </a:solidFill>
              </a:defRPr>
            </a:lvl1pPr>
          </a:lstStyle>
          <a:p>
            <a:r>
              <a:rPr lang="en-GB" dirty="0" smtClean="0"/>
              <a:t>Click to edit Master title style</a:t>
            </a:r>
            <a:endParaRPr lang="en-US" dirty="0"/>
          </a:p>
        </p:txBody>
      </p:sp>
      <p:sp>
        <p:nvSpPr>
          <p:cNvPr id="3" name="Text Placeholder 2"/>
          <p:cNvSpPr>
            <a:spLocks noGrp="1"/>
          </p:cNvSpPr>
          <p:nvPr>
            <p:ph type="body" idx="1"/>
          </p:nvPr>
        </p:nvSpPr>
        <p:spPr>
          <a:xfrm>
            <a:off x="45720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sz="20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4" name="Content Placeholder 3"/>
          <p:cNvSpPr>
            <a:spLocks noGrp="1"/>
          </p:cNvSpPr>
          <p:nvPr>
            <p:ph sz="half" idx="2"/>
          </p:nvPr>
        </p:nvSpPr>
        <p:spPr>
          <a:xfrm>
            <a:off x="457200" y="2438400"/>
            <a:ext cx="393192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dirty="0"/>
          </a:p>
        </p:txBody>
      </p:sp>
      <p:sp>
        <p:nvSpPr>
          <p:cNvPr id="5" name="Text Placeholder 4"/>
          <p:cNvSpPr>
            <a:spLocks noGrp="1"/>
          </p:cNvSpPr>
          <p:nvPr>
            <p:ph type="body" sz="quarter" idx="3"/>
          </p:nvPr>
        </p:nvSpPr>
        <p:spPr>
          <a:xfrm>
            <a:off x="475488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lang="en-US" sz="2000" b="0" kern="1200" dirty="0" smtClean="0">
                <a:solidFill>
                  <a:schemeClr val="tx2"/>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6" name="Content Placeholder 5"/>
          <p:cNvSpPr>
            <a:spLocks noGrp="1"/>
          </p:cNvSpPr>
          <p:nvPr>
            <p:ph sz="quarter" idx="4"/>
          </p:nvPr>
        </p:nvSpPr>
        <p:spPr>
          <a:xfrm>
            <a:off x="4754880" y="2438400"/>
            <a:ext cx="393192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dirty="0"/>
          </a:p>
        </p:txBody>
      </p:sp>
      <p:sp>
        <p:nvSpPr>
          <p:cNvPr id="7" name="Date Placeholder 6"/>
          <p:cNvSpPr>
            <a:spLocks noGrp="1"/>
          </p:cNvSpPr>
          <p:nvPr>
            <p:ph type="dt" sz="half" idx="10"/>
          </p:nvPr>
        </p:nvSpPr>
        <p:spPr/>
        <p:txBody>
          <a:bodyPr/>
          <a:lstStyle/>
          <a:p>
            <a:r>
              <a:rPr lang="en-GB" smtClean="0"/>
              <a:t>Thursday, 30 July 2015</a:t>
            </a:r>
            <a:endParaRPr lang="en-US"/>
          </a:p>
        </p:txBody>
      </p:sp>
      <p:sp>
        <p:nvSpPr>
          <p:cNvPr id="8" name="Footer Placeholder 7"/>
          <p:cNvSpPr>
            <a:spLocks noGrp="1"/>
          </p:cNvSpPr>
          <p:nvPr>
            <p:ph type="ftr" sz="quarter" idx="11"/>
          </p:nvPr>
        </p:nvSpPr>
        <p:spPr/>
        <p:txBody>
          <a:bodyPr/>
          <a:lstStyle/>
          <a:p>
            <a:pPr algn="r"/>
            <a:endParaRPr lang="en-US" dirty="0"/>
          </a:p>
        </p:txBody>
      </p:sp>
      <p:sp>
        <p:nvSpPr>
          <p:cNvPr id="9" name="Slide Number Placeholder 8"/>
          <p:cNvSpPr>
            <a:spLocks noGrp="1"/>
          </p:cNvSpPr>
          <p:nvPr>
            <p:ph type="sldNum" sz="quarter" idx="12"/>
          </p:nvPr>
        </p:nvSpPr>
        <p:spPr/>
        <p:txBody>
          <a:bodyPr/>
          <a:lstStyle/>
          <a:p>
            <a:fld id="{0CFEC368-1D7A-4F81-ABF6-AE0E36BAF64C}" type="slidenum">
              <a:rPr lang="en-US" smtClean="0"/>
              <a:pPr/>
              <a:t>‹#›</a:t>
            </a:fld>
            <a:endParaRPr lang="en-US"/>
          </a:p>
        </p:txBody>
      </p:sp>
      <p:cxnSp>
        <p:nvCxnSpPr>
          <p:cNvPr id="11" name="Straight Connector 10"/>
          <p:cNvCxnSpPr/>
          <p:nvPr/>
        </p:nvCxnSpPr>
        <p:spPr>
          <a:xfrm rot="5400000">
            <a:off x="2217817" y="4045823"/>
            <a:ext cx="4709160" cy="794"/>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809EC2"/>
                </a:solidFill>
              </a:defRPr>
            </a:lvl1pPr>
          </a:lstStyle>
          <a:p>
            <a:r>
              <a:rPr lang="en-GB" dirty="0" smtClean="0"/>
              <a:t>Click to edit Master title style</a:t>
            </a:r>
            <a:endParaRPr lang="en-US" dirty="0"/>
          </a:p>
        </p:txBody>
      </p:sp>
      <p:sp>
        <p:nvSpPr>
          <p:cNvPr id="3" name="Date Placeholder 2"/>
          <p:cNvSpPr>
            <a:spLocks noGrp="1"/>
          </p:cNvSpPr>
          <p:nvPr>
            <p:ph type="dt" sz="half" idx="10"/>
          </p:nvPr>
        </p:nvSpPr>
        <p:spPr/>
        <p:txBody>
          <a:bodyPr/>
          <a:lstStyle/>
          <a:p>
            <a:r>
              <a:rPr lang="en-GB" smtClean="0"/>
              <a:t>Thursday, 30 July 2015</a:t>
            </a:r>
            <a:endParaRPr lang="en-US"/>
          </a:p>
        </p:txBody>
      </p:sp>
      <p:sp>
        <p:nvSpPr>
          <p:cNvPr id="4" name="Footer Placeholder 3"/>
          <p:cNvSpPr>
            <a:spLocks noGrp="1"/>
          </p:cNvSpPr>
          <p:nvPr>
            <p:ph type="ftr" sz="quarter" idx="11"/>
          </p:nvPr>
        </p:nvSpPr>
        <p:spPr/>
        <p:txBody>
          <a:bodyPr/>
          <a:lstStyle/>
          <a:p>
            <a:pPr algn="r"/>
            <a:endParaRPr lang="en-US" dirty="0"/>
          </a:p>
        </p:txBody>
      </p:sp>
      <p:sp>
        <p:nvSpPr>
          <p:cNvPr id="5" name="Slide Number Placeholder 4"/>
          <p:cNvSpPr>
            <a:spLocks noGrp="1"/>
          </p:cNvSpPr>
          <p:nvPr>
            <p:ph type="sldNum" sz="quarter" idx="12"/>
          </p:nvPr>
        </p:nvSpPr>
        <p:spPr/>
        <p:txBody>
          <a:bodyPr/>
          <a:lstStyle/>
          <a:p>
            <a:fld id="{0CFEC368-1D7A-4F81-ABF6-AE0E36BAF64C}"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GB" smtClean="0"/>
              <a:t>Thursday, 30 July 2015</a:t>
            </a:r>
            <a:endParaRPr lang="en-US"/>
          </a:p>
        </p:txBody>
      </p:sp>
      <p:sp>
        <p:nvSpPr>
          <p:cNvPr id="3" name="Footer Placeholder 2"/>
          <p:cNvSpPr>
            <a:spLocks noGrp="1"/>
          </p:cNvSpPr>
          <p:nvPr>
            <p:ph type="ftr" sz="quarter" idx="11"/>
          </p:nvPr>
        </p:nvSpPr>
        <p:spPr/>
        <p:txBody>
          <a:bodyPr/>
          <a:lstStyle/>
          <a:p>
            <a:pPr algn="r"/>
            <a:endParaRPr lang="en-US" dirty="0"/>
          </a:p>
        </p:txBody>
      </p:sp>
      <p:sp>
        <p:nvSpPr>
          <p:cNvPr id="4" name="Slide Number Placeholder 3"/>
          <p:cNvSpPr>
            <a:spLocks noGrp="1"/>
          </p:cNvSpPr>
          <p:nvPr>
            <p:ph type="sldNum" sz="quarter" idx="12"/>
          </p:nvPr>
        </p:nvSpPr>
        <p:spPr/>
        <p:txBody>
          <a:bodyPr/>
          <a:lstStyle/>
          <a:p>
            <a:fld id="{0CFEC368-1D7A-4F81-ABF6-AE0E36BAF64C}"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792080"/>
            <a:ext cx="2139696" cy="1261872"/>
          </a:xfrm>
        </p:spPr>
        <p:txBody>
          <a:bodyPr anchor="b">
            <a:noAutofit/>
          </a:bodyPr>
          <a:lstStyle>
            <a:lvl1pPr algn="l">
              <a:defRPr sz="2400" b="0">
                <a:solidFill>
                  <a:srgbClr val="809EC2"/>
                </a:solidFill>
              </a:defRPr>
            </a:lvl1pPr>
          </a:lstStyle>
          <a:p>
            <a:r>
              <a:rPr lang="en-GB" dirty="0" smtClean="0"/>
              <a:t>Click to edit Master title style</a:t>
            </a:r>
            <a:endParaRPr lang="en-US" dirty="0"/>
          </a:p>
        </p:txBody>
      </p:sp>
      <p:sp>
        <p:nvSpPr>
          <p:cNvPr id="3" name="Content Placeholder 2"/>
          <p:cNvSpPr>
            <a:spLocks noGrp="1"/>
          </p:cNvSpPr>
          <p:nvPr>
            <p:ph idx="1"/>
          </p:nvPr>
        </p:nvSpPr>
        <p:spPr>
          <a:xfrm>
            <a:off x="2971800" y="792080"/>
            <a:ext cx="5715000" cy="557784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dirty="0"/>
          </a:p>
        </p:txBody>
      </p:sp>
      <p:sp>
        <p:nvSpPr>
          <p:cNvPr id="4" name="Text Placeholder 3"/>
          <p:cNvSpPr>
            <a:spLocks noGrp="1"/>
          </p:cNvSpPr>
          <p:nvPr>
            <p:ph type="body" sz="half" idx="2"/>
          </p:nvPr>
        </p:nvSpPr>
        <p:spPr>
          <a:xfrm>
            <a:off x="457201" y="2130552"/>
            <a:ext cx="2139696" cy="424361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r>
              <a:rPr lang="en-GB" smtClean="0"/>
              <a:t>Thursday, 30 July 2015</a:t>
            </a:r>
            <a:endParaRPr lang="en-US"/>
          </a:p>
        </p:txBody>
      </p:sp>
      <p:sp>
        <p:nvSpPr>
          <p:cNvPr id="6" name="Footer Placeholder 5"/>
          <p:cNvSpPr>
            <a:spLocks noGrp="1"/>
          </p:cNvSpPr>
          <p:nvPr>
            <p:ph type="ftr" sz="quarter" idx="11"/>
          </p:nvPr>
        </p:nvSpPr>
        <p:spPr/>
        <p:txBody>
          <a:bodyPr/>
          <a:lstStyle/>
          <a:p>
            <a:pPr algn="r"/>
            <a:endParaRPr lang="en-US" dirty="0"/>
          </a:p>
        </p:txBody>
      </p:sp>
      <p:sp>
        <p:nvSpPr>
          <p:cNvPr id="7" name="Slide Number Placeholder 6"/>
          <p:cNvSpPr>
            <a:spLocks noGrp="1"/>
          </p:cNvSpPr>
          <p:nvPr>
            <p:ph type="sldNum" sz="quarter" idx="12"/>
          </p:nvPr>
        </p:nvSpPr>
        <p:spPr/>
        <p:txBody>
          <a:bodyPr/>
          <a:lstStyle/>
          <a:p>
            <a:fld id="{0CFEC368-1D7A-4F81-ABF6-AE0E36BAF64C}" type="slidenum">
              <a:rPr lang="en-US" smtClean="0"/>
              <a:pPr/>
              <a:t>‹#›</a:t>
            </a:fld>
            <a:endParaRPr lang="en-US"/>
          </a:p>
        </p:txBody>
      </p:sp>
      <p:cxnSp>
        <p:nvCxnSpPr>
          <p:cNvPr id="9" name="Straight Connector 8"/>
          <p:cNvCxnSpPr/>
          <p:nvPr/>
        </p:nvCxnSpPr>
        <p:spPr>
          <a:xfrm rot="5400000">
            <a:off x="-13116" y="3580206"/>
            <a:ext cx="557784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792480"/>
            <a:ext cx="2142680" cy="1264920"/>
          </a:xfrm>
        </p:spPr>
        <p:txBody>
          <a:bodyPr anchor="b">
            <a:normAutofit/>
          </a:bodyPr>
          <a:lstStyle>
            <a:lvl1pPr algn="l">
              <a:defRPr sz="2400" b="0">
                <a:solidFill>
                  <a:srgbClr val="809EC2"/>
                </a:solidFill>
              </a:defRPr>
            </a:lvl1pPr>
          </a:lstStyle>
          <a:p>
            <a:r>
              <a:rPr lang="en-GB" dirty="0" smtClean="0"/>
              <a:t>Click to edit Master title style</a:t>
            </a:r>
            <a:endParaRPr lang="en-US" dirty="0"/>
          </a:p>
        </p:txBody>
      </p:sp>
      <p:sp>
        <p:nvSpPr>
          <p:cNvPr id="3" name="Picture Placeholder 2"/>
          <p:cNvSpPr>
            <a:spLocks noGrp="1"/>
          </p:cNvSpPr>
          <p:nvPr>
            <p:ph type="pic" idx="1"/>
          </p:nvPr>
        </p:nvSpPr>
        <p:spPr>
          <a:xfrm>
            <a:off x="2858610" y="838201"/>
            <a:ext cx="5904390" cy="5500456"/>
          </a:xfrm>
          <a:solidFill>
            <a:schemeClr val="bg2"/>
          </a:solidFill>
          <a:ln w="76200">
            <a:solidFill>
              <a:srgbClr val="FFFFFF"/>
            </a:solidFill>
            <a:miter lim="800000"/>
          </a:ln>
          <a:effectLst>
            <a:outerShdw blurRad="50800" dist="12700" dir="5400000" algn="t" rotWithShape="0">
              <a:prstClr val="black">
                <a:alpha val="59000"/>
              </a:prstClr>
            </a:outerShdw>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smtClean="0"/>
              <a:t>Drag picture to placeholder or click icon to add</a:t>
            </a:r>
            <a:endParaRPr lang="en-US" dirty="0"/>
          </a:p>
        </p:txBody>
      </p:sp>
      <p:sp>
        <p:nvSpPr>
          <p:cNvPr id="4" name="Text Placeholder 3"/>
          <p:cNvSpPr>
            <a:spLocks noGrp="1"/>
          </p:cNvSpPr>
          <p:nvPr>
            <p:ph type="body" sz="half" idx="2"/>
          </p:nvPr>
        </p:nvSpPr>
        <p:spPr>
          <a:xfrm>
            <a:off x="457200" y="2133600"/>
            <a:ext cx="2139696" cy="424281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r>
              <a:rPr lang="en-GB" smtClean="0"/>
              <a:t>Thursday, 30 July 2015</a:t>
            </a:r>
            <a:endParaRPr lang="en-US"/>
          </a:p>
        </p:txBody>
      </p:sp>
      <p:sp>
        <p:nvSpPr>
          <p:cNvPr id="6" name="Footer Placeholder 5"/>
          <p:cNvSpPr>
            <a:spLocks noGrp="1"/>
          </p:cNvSpPr>
          <p:nvPr>
            <p:ph type="ftr" sz="quarter" idx="11"/>
          </p:nvPr>
        </p:nvSpPr>
        <p:spPr/>
        <p:txBody>
          <a:bodyPr/>
          <a:lstStyle/>
          <a:p>
            <a:pPr algn="r"/>
            <a:endParaRPr lang="en-US" dirty="0"/>
          </a:p>
        </p:txBody>
      </p:sp>
      <p:sp>
        <p:nvSpPr>
          <p:cNvPr id="7" name="Slide Number Placeholder 6"/>
          <p:cNvSpPr>
            <a:spLocks noGrp="1"/>
          </p:cNvSpPr>
          <p:nvPr>
            <p:ph type="sldNum" sz="quarter" idx="12"/>
          </p:nvPr>
        </p:nvSpPr>
        <p:spPr/>
        <p:txBody>
          <a:bodyPr/>
          <a:lstStyle/>
          <a:p>
            <a:fld id="{0CFEC368-1D7A-4F81-ABF6-AE0E36BAF64C}"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2.jp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199" y="1028700"/>
            <a:ext cx="8229600" cy="990600"/>
          </a:xfrm>
          <a:prstGeom prst="rect">
            <a:avLst/>
          </a:prstGeom>
        </p:spPr>
        <p:txBody>
          <a:bodyPr vert="horz" lIns="91440" tIns="45720" rIns="91440" bIns="45720" rtlCol="0" anchor="ctr">
            <a:normAutofit/>
          </a:bodyPr>
          <a:lstStyle/>
          <a:p>
            <a:r>
              <a:rPr lang="en-GB" dirty="0" smtClean="0"/>
              <a:t>Click to edit Master title style</a:t>
            </a:r>
            <a:endParaRPr lang="en-US" dirty="0"/>
          </a:p>
        </p:txBody>
      </p:sp>
      <p:sp>
        <p:nvSpPr>
          <p:cNvPr id="3" name="Text Placeholder 2"/>
          <p:cNvSpPr>
            <a:spLocks noGrp="1"/>
          </p:cNvSpPr>
          <p:nvPr>
            <p:ph type="body" idx="1"/>
          </p:nvPr>
        </p:nvSpPr>
        <p:spPr>
          <a:xfrm>
            <a:off x="457200" y="2204864"/>
            <a:ext cx="8229600" cy="4272136"/>
          </a:xfrm>
          <a:prstGeom prst="rect">
            <a:avLst/>
          </a:prstGeom>
        </p:spPr>
        <p:txBody>
          <a:bodyPr vert="horz" lIns="91440" tIns="45720" rIns="91440" bIns="45720" rtlCol="0">
            <a:normAutofit/>
          </a:bodyPr>
          <a:lstStyle/>
          <a:p>
            <a:pPr lvl="0"/>
            <a:r>
              <a:rPr lang="en-GB" dirty="0" smtClean="0"/>
              <a:t>Click to edit Master text styles</a:t>
            </a:r>
          </a:p>
          <a:p>
            <a:pPr lvl="1"/>
            <a:r>
              <a:rPr lang="en-GB" dirty="0" smtClean="0"/>
              <a:t>Second level</a:t>
            </a:r>
          </a:p>
          <a:p>
            <a:pPr lvl="2"/>
            <a:r>
              <a:rPr lang="en-GB" dirty="0" smtClean="0"/>
              <a:t>Third level</a:t>
            </a:r>
          </a:p>
          <a:p>
            <a:pPr lvl="3"/>
            <a:r>
              <a:rPr lang="en-GB" dirty="0" smtClean="0"/>
              <a:t>Fourth level</a:t>
            </a:r>
          </a:p>
          <a:p>
            <a:pPr lvl="4"/>
            <a:r>
              <a:rPr lang="en-GB" dirty="0" smtClean="0"/>
              <a:t>Fifth level</a:t>
            </a:r>
            <a:endParaRPr lang="en-US" dirty="0"/>
          </a:p>
        </p:txBody>
      </p:sp>
      <p:sp>
        <p:nvSpPr>
          <p:cNvPr id="4" name="Date Placeholder 3"/>
          <p:cNvSpPr>
            <a:spLocks noGrp="1"/>
          </p:cNvSpPr>
          <p:nvPr>
            <p:ph type="dt" sz="half" idx="2"/>
          </p:nvPr>
        </p:nvSpPr>
        <p:spPr>
          <a:xfrm>
            <a:off x="1691680" y="493776"/>
            <a:ext cx="2895600" cy="329184"/>
          </a:xfrm>
          <a:prstGeom prst="rect">
            <a:avLst/>
          </a:prstGeom>
        </p:spPr>
        <p:txBody>
          <a:bodyPr vert="horz" lIns="91440" tIns="45720" rIns="91440" bIns="45720" rtlCol="0" anchor="ctr"/>
          <a:lstStyle>
            <a:lvl1pPr algn="l">
              <a:defRPr sz="1000" b="0" i="0">
                <a:solidFill>
                  <a:srgbClr val="D7CEE6"/>
                </a:solidFill>
                <a:latin typeface="Helvetica Light"/>
                <a:cs typeface="Helvetica Light"/>
              </a:defRPr>
            </a:lvl1pPr>
          </a:lstStyle>
          <a:p>
            <a:r>
              <a:rPr lang="en-GB" smtClean="0">
                <a:solidFill>
                  <a:schemeClr val="bg1"/>
                </a:solidFill>
              </a:rPr>
              <a:t>Thursday, 30 July 2015</a:t>
            </a:r>
            <a:endParaRPr lang="en-US" dirty="0"/>
          </a:p>
        </p:txBody>
      </p:sp>
      <p:sp>
        <p:nvSpPr>
          <p:cNvPr id="5" name="Footer Placeholder 4"/>
          <p:cNvSpPr>
            <a:spLocks noGrp="1"/>
          </p:cNvSpPr>
          <p:nvPr>
            <p:ph type="ftr" sz="quarter" idx="3"/>
          </p:nvPr>
        </p:nvSpPr>
        <p:spPr>
          <a:xfrm>
            <a:off x="5004048" y="188640"/>
            <a:ext cx="936104" cy="347472"/>
          </a:xfrm>
          <a:prstGeom prst="rect">
            <a:avLst/>
          </a:prstGeom>
        </p:spPr>
        <p:txBody>
          <a:bodyPr vert="horz" lIns="91440" tIns="45720" rIns="91440" bIns="45720" rtlCol="0" anchor="ctr"/>
          <a:lstStyle>
            <a:lvl1pPr algn="l">
              <a:defRPr sz="1800" b="1" i="0">
                <a:solidFill>
                  <a:srgbClr val="FFFFFF"/>
                </a:solidFill>
                <a:latin typeface="Helvetica"/>
                <a:cs typeface="Helvetica"/>
              </a:defRPr>
            </a:lvl1pPr>
          </a:lstStyle>
          <a:p>
            <a:endParaRPr lang="en-US" dirty="0"/>
          </a:p>
        </p:txBody>
      </p:sp>
      <p:sp>
        <p:nvSpPr>
          <p:cNvPr id="6" name="Slide Number Placeholder 5"/>
          <p:cNvSpPr>
            <a:spLocks noGrp="1"/>
          </p:cNvSpPr>
          <p:nvPr>
            <p:ph type="sldNum" sz="quarter" idx="4"/>
          </p:nvPr>
        </p:nvSpPr>
        <p:spPr>
          <a:xfrm>
            <a:off x="7524328" y="480060"/>
            <a:ext cx="643767" cy="329184"/>
          </a:xfrm>
          <a:prstGeom prst="rect">
            <a:avLst/>
          </a:prstGeom>
        </p:spPr>
        <p:txBody>
          <a:bodyPr vert="horz" lIns="91440" tIns="45720" rIns="91440" bIns="45720" rtlCol="0" anchor="ctr"/>
          <a:lstStyle>
            <a:lvl1pPr algn="r">
              <a:defRPr sz="1400" b="0" i="0">
                <a:solidFill>
                  <a:srgbClr val="D7CEE6"/>
                </a:solidFill>
                <a:latin typeface="Helvetica"/>
                <a:cs typeface="Helvetica"/>
              </a:defRPr>
            </a:lvl1pPr>
          </a:lstStyle>
          <a:p>
            <a:fld id="{0CFEC368-1D7A-4F81-ABF6-AE0E36BAF64C}" type="slidenum">
              <a:rPr lang="en-US" smtClean="0"/>
              <a:pPr/>
              <a:t>‹#›</a:t>
            </a:fld>
            <a:endParaRPr lang="en-US" dirty="0"/>
          </a:p>
        </p:txBody>
      </p:sp>
      <p:sp>
        <p:nvSpPr>
          <p:cNvPr id="9" name="Footer Placeholder 4"/>
          <p:cNvSpPr txBox="1">
            <a:spLocks/>
          </p:cNvSpPr>
          <p:nvPr userDrawn="1"/>
        </p:nvSpPr>
        <p:spPr>
          <a:xfrm>
            <a:off x="1676110" y="188640"/>
            <a:ext cx="5704202" cy="347472"/>
          </a:xfrm>
          <a:prstGeom prst="rect">
            <a:avLst/>
          </a:prstGeom>
        </p:spPr>
        <p:txBody>
          <a:bodyPr vert="horz" lIns="91440" tIns="45720" rIns="91440" bIns="45720" rtlCol="0" anchor="ctr"/>
          <a:lstStyle>
            <a:defPPr>
              <a:defRPr lang="en-US"/>
            </a:defPPr>
            <a:lvl1pPr marL="0" algn="l" defTabSz="914400" rtl="0" eaLnBrk="1" latinLnBrk="0" hangingPunct="1">
              <a:defRPr sz="1800" b="1" i="0" kern="1200">
                <a:solidFill>
                  <a:srgbClr val="FFFFFF"/>
                </a:solidFill>
                <a:latin typeface="Helvetica"/>
                <a:ea typeface="+mn-ea"/>
                <a:cs typeface="Helvetica"/>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smtClean="0">
                <a:solidFill>
                  <a:schemeClr val="accent1">
                    <a:lumMod val="40000"/>
                    <a:lumOff val="60000"/>
                  </a:schemeClr>
                </a:solidFill>
              </a:rPr>
              <a:t>FONT </a:t>
            </a:r>
            <a:r>
              <a:rPr lang="en-US" dirty="0" smtClean="0"/>
              <a:t>MEETING</a:t>
            </a:r>
            <a:endParaRPr lang="en-US" dirty="0"/>
          </a:p>
        </p:txBody>
      </p:sp>
      <p:sp>
        <p:nvSpPr>
          <p:cNvPr id="8" name="TextBox 7"/>
          <p:cNvSpPr txBox="1"/>
          <p:nvPr userDrawn="1"/>
        </p:nvSpPr>
        <p:spPr>
          <a:xfrm>
            <a:off x="1907704" y="1484784"/>
            <a:ext cx="184666" cy="369332"/>
          </a:xfrm>
          <a:prstGeom prst="rect">
            <a:avLst/>
          </a:prstGeom>
          <a:noFill/>
        </p:spPr>
        <p:txBody>
          <a:bodyPr wrap="none" rtlCol="0">
            <a:spAutoFit/>
          </a:bodyPr>
          <a:lstStyle/>
          <a:p>
            <a:endParaRPr lang="en-US" dirty="0"/>
          </a:p>
        </p:txBody>
      </p:sp>
    </p:spTree>
  </p:cSld>
  <p:clrMap bg1="lt1" tx1="dk1" bg2="lt2" tx2="dk2" accent1="accent1" accent2="accent2" accent3="accent3" accent4="accent4" accent5="accent5" accent6="accent6" hlink="hlink" folHlink="folHlink"/>
  <p:sldLayoutIdLst>
    <p:sldLayoutId id="2147483961" r:id="rId1"/>
    <p:sldLayoutId id="2147483962" r:id="rId2"/>
    <p:sldLayoutId id="2147483963" r:id="rId3"/>
    <p:sldLayoutId id="2147483964" r:id="rId4"/>
    <p:sldLayoutId id="2147483965" r:id="rId5"/>
    <p:sldLayoutId id="2147483966" r:id="rId6"/>
    <p:sldLayoutId id="2147483967" r:id="rId7"/>
    <p:sldLayoutId id="2147483968" r:id="rId8"/>
    <p:sldLayoutId id="2147483969" r:id="rId9"/>
    <p:sldLayoutId id="2147483970" r:id="rId10"/>
    <p:sldLayoutId id="2147483971" r:id="rId11"/>
  </p:sldLayoutIdLst>
  <p:hf hdr="0" ftr="0"/>
  <p:txStyles>
    <p:titleStyle>
      <a:lvl1pPr algn="l" defTabSz="914400" rtl="0" eaLnBrk="1" latinLnBrk="0" hangingPunct="1">
        <a:spcBef>
          <a:spcPct val="0"/>
        </a:spcBef>
        <a:buNone/>
        <a:defRPr sz="4000" b="0" i="0" kern="1200" spc="-100" baseline="0">
          <a:solidFill>
            <a:schemeClr val="tx2"/>
          </a:solidFill>
          <a:latin typeface="Helvetica Light"/>
          <a:ea typeface="+mj-ea"/>
          <a:cs typeface="Helvetica Light"/>
        </a:defRPr>
      </a:lvl1pPr>
    </p:titleStyle>
    <p:bodyStyle>
      <a:lvl1pPr marL="182880" indent="-182880" algn="l" defTabSz="914400" rtl="0" eaLnBrk="1" latinLnBrk="0" hangingPunct="1">
        <a:spcBef>
          <a:spcPct val="20000"/>
        </a:spcBef>
        <a:buClr>
          <a:schemeClr val="accent1"/>
        </a:buClr>
        <a:buSzPct val="85000"/>
        <a:buFont typeface="Arial" pitchFamily="34" charset="0"/>
        <a:buChar char="•"/>
        <a:defRPr sz="2400" b="0" i="0" kern="1200">
          <a:solidFill>
            <a:schemeClr val="tx1"/>
          </a:solidFill>
          <a:latin typeface="Helvetica Light"/>
          <a:ea typeface="+mn-ea"/>
          <a:cs typeface="Helvetica Light"/>
        </a:defRPr>
      </a:lvl1pPr>
      <a:lvl2pPr marL="457200" indent="-182880" algn="l" defTabSz="914400" rtl="0" eaLnBrk="1" latinLnBrk="0" hangingPunct="1">
        <a:spcBef>
          <a:spcPct val="20000"/>
        </a:spcBef>
        <a:buClr>
          <a:schemeClr val="accent1"/>
        </a:buClr>
        <a:buSzPct val="85000"/>
        <a:buFont typeface="Arial" pitchFamily="34" charset="0"/>
        <a:buChar char="•"/>
        <a:defRPr sz="2000" b="0" i="0" kern="1200">
          <a:solidFill>
            <a:schemeClr val="tx1"/>
          </a:solidFill>
          <a:latin typeface="Helvetica Light"/>
          <a:ea typeface="+mn-ea"/>
          <a:cs typeface="Helvetica Light"/>
        </a:defRPr>
      </a:lvl2pPr>
      <a:lvl3pPr marL="731520" indent="-182880" algn="l" defTabSz="914400" rtl="0" eaLnBrk="1" latinLnBrk="0" hangingPunct="1">
        <a:spcBef>
          <a:spcPct val="20000"/>
        </a:spcBef>
        <a:buClr>
          <a:schemeClr val="accent1"/>
        </a:buClr>
        <a:buSzPct val="90000"/>
        <a:buFont typeface="Arial" pitchFamily="34" charset="0"/>
        <a:buChar char="•"/>
        <a:defRPr sz="1800" b="0" i="0" kern="1200">
          <a:solidFill>
            <a:schemeClr val="tx1"/>
          </a:solidFill>
          <a:latin typeface="Helvetica Light"/>
          <a:ea typeface="+mn-ea"/>
          <a:cs typeface="Helvetica Light"/>
        </a:defRPr>
      </a:lvl3pPr>
      <a:lvl4pPr marL="1005840" indent="-182880" algn="l" defTabSz="914400" rtl="0" eaLnBrk="1" latinLnBrk="0" hangingPunct="1">
        <a:spcBef>
          <a:spcPct val="20000"/>
        </a:spcBef>
        <a:buClr>
          <a:schemeClr val="accent1"/>
        </a:buClr>
        <a:buFont typeface="Arial" pitchFamily="34" charset="0"/>
        <a:buChar char="•"/>
        <a:defRPr sz="1600" b="0" i="0" kern="1200">
          <a:solidFill>
            <a:schemeClr val="tx1"/>
          </a:solidFill>
          <a:latin typeface="Helvetica Light"/>
          <a:ea typeface="+mn-ea"/>
          <a:cs typeface="Helvetica Light"/>
        </a:defRPr>
      </a:lvl4pPr>
      <a:lvl5pPr marL="1188720" indent="-137160" algn="l" defTabSz="914400" rtl="0" eaLnBrk="1" latinLnBrk="0" hangingPunct="1">
        <a:spcBef>
          <a:spcPct val="20000"/>
        </a:spcBef>
        <a:buClr>
          <a:schemeClr val="accent1"/>
        </a:buClr>
        <a:buSzPct val="100000"/>
        <a:buFont typeface="Arial" pitchFamily="34" charset="0"/>
        <a:buChar char="•"/>
        <a:defRPr sz="1400" b="0" i="0" kern="1200" baseline="0">
          <a:solidFill>
            <a:schemeClr val="tx1"/>
          </a:solidFill>
          <a:latin typeface="Helvetica Light"/>
          <a:ea typeface="+mn-ea"/>
          <a:cs typeface="Helvetica Light"/>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0.png"/><Relationship Id="rId3" Type="http://schemas.openxmlformats.org/officeDocument/2006/relationships/image" Target="../media/image11.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2.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3.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4.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png"/></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4" Type="http://schemas.openxmlformats.org/officeDocument/2006/relationships/image" Target="../media/image7.png"/><Relationship Id="rId5" Type="http://schemas.openxmlformats.org/officeDocument/2006/relationships/image" Target="../media/image8.png"/><Relationship Id="rId6" Type="http://schemas.openxmlformats.org/officeDocument/2006/relationships/image" Target="../media/image9.png"/><Relationship Id="rId1" Type="http://schemas.openxmlformats.org/officeDocument/2006/relationships/slideLayout" Target="../slideLayouts/slideLayout2.xml"/><Relationship Id="rId2" Type="http://schemas.openxmlformats.org/officeDocument/2006/relationships/image" Target="../media/image5.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Multi-parameter fit</a:t>
            </a:r>
            <a:endParaRPr lang="en-US" dirty="0"/>
          </a:p>
        </p:txBody>
      </p:sp>
      <p:sp>
        <p:nvSpPr>
          <p:cNvPr id="3" name="Subtitle 2"/>
          <p:cNvSpPr>
            <a:spLocks noGrp="1"/>
          </p:cNvSpPr>
          <p:nvPr>
            <p:ph type="subTitle" idx="1"/>
          </p:nvPr>
        </p:nvSpPr>
        <p:spPr/>
        <p:txBody>
          <a:bodyPr/>
          <a:lstStyle/>
          <a:p>
            <a:r>
              <a:rPr lang="en-US" dirty="0" smtClean="0"/>
              <a:t>FINDING 3BPM RESOLUTION</a:t>
            </a:r>
            <a:endParaRPr lang="en-US" dirty="0" smtClean="0"/>
          </a:p>
          <a:p>
            <a:r>
              <a:rPr lang="en-US" dirty="0" smtClean="0"/>
              <a:t>Talitha</a:t>
            </a:r>
            <a:endParaRPr lang="en-US" dirty="0"/>
          </a:p>
        </p:txBody>
      </p:sp>
      <p:sp>
        <p:nvSpPr>
          <p:cNvPr id="4" name="Date Placeholder 3"/>
          <p:cNvSpPr>
            <a:spLocks noGrp="1"/>
          </p:cNvSpPr>
          <p:nvPr>
            <p:ph type="dt" sz="half" idx="2"/>
          </p:nvPr>
        </p:nvSpPr>
        <p:spPr/>
        <p:txBody>
          <a:bodyPr/>
          <a:lstStyle/>
          <a:p>
            <a:r>
              <a:rPr lang="en-GB" smtClean="0">
                <a:solidFill>
                  <a:schemeClr val="bg1"/>
                </a:solidFill>
              </a:rPr>
              <a:t>Thursday, 30 July 2015</a:t>
            </a:r>
            <a:endParaRPr lang="en-US" dirty="0"/>
          </a:p>
        </p:txBody>
      </p:sp>
    </p:spTree>
    <p:extLst>
      <p:ext uri="{BB962C8B-B14F-4D97-AF65-F5344CB8AC3E}">
        <p14:creationId xmlns:p14="http://schemas.microsoft.com/office/powerpoint/2010/main" val="3276302786"/>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2"/>
          </p:nvPr>
        </p:nvSpPr>
        <p:spPr/>
        <p:txBody>
          <a:bodyPr/>
          <a:lstStyle/>
          <a:p>
            <a:r>
              <a:rPr lang="en-GB" smtClean="0">
                <a:solidFill>
                  <a:schemeClr val="bg1"/>
                </a:solidFill>
              </a:rPr>
              <a:t>Thursday, 30 July 2015</a:t>
            </a:r>
            <a:endParaRPr lang="en-US" dirty="0"/>
          </a:p>
        </p:txBody>
      </p:sp>
      <p:sp>
        <p:nvSpPr>
          <p:cNvPr id="5" name="Title 1"/>
          <p:cNvSpPr>
            <a:spLocks noGrp="1"/>
          </p:cNvSpPr>
          <p:nvPr>
            <p:ph type="title"/>
          </p:nvPr>
        </p:nvSpPr>
        <p:spPr>
          <a:xfrm>
            <a:off x="457199" y="878260"/>
            <a:ext cx="8229600" cy="750540"/>
          </a:xfrm>
        </p:spPr>
        <p:txBody>
          <a:bodyPr>
            <a:normAutofit/>
          </a:bodyPr>
          <a:lstStyle/>
          <a:p>
            <a:r>
              <a:rPr lang="en-US" dirty="0" smtClean="0"/>
              <a:t>Resolution </a:t>
            </a:r>
            <a:r>
              <a:rPr lang="en-US" dirty="0" err="1" smtClean="0"/>
              <a:t>vs</a:t>
            </a:r>
            <a:r>
              <a:rPr lang="en-US" dirty="0" smtClean="0"/>
              <a:t> sample # - 13-multifit</a:t>
            </a:r>
            <a:endParaRPr lang="en-US" dirty="0"/>
          </a:p>
        </p:txBody>
      </p:sp>
      <p:sp>
        <p:nvSpPr>
          <p:cNvPr id="2" name="Slide Number Placeholder 1"/>
          <p:cNvSpPr>
            <a:spLocks noGrp="1"/>
          </p:cNvSpPr>
          <p:nvPr>
            <p:ph type="sldNum" sz="quarter" idx="4"/>
          </p:nvPr>
        </p:nvSpPr>
        <p:spPr/>
        <p:txBody>
          <a:bodyPr/>
          <a:lstStyle/>
          <a:p>
            <a:fld id="{0CFEC368-1D7A-4F81-ABF6-AE0E36BAF64C}" type="slidenum">
              <a:rPr lang="en-US" smtClean="0"/>
              <a:pPr/>
              <a:t>10</a:t>
            </a:fld>
            <a:endParaRPr lang="en-US" dirty="0"/>
          </a:p>
        </p:txBody>
      </p:sp>
      <p:pic>
        <p:nvPicPr>
          <p:cNvPr id="3" name="Picture 2" descr="resolutionvssampno2.png"/>
          <p:cNvPicPr>
            <a:picLocks noChangeAspect="1"/>
          </p:cNvPicPr>
          <p:nvPr/>
        </p:nvPicPr>
        <p:blipFill rotWithShape="1">
          <a:blip r:embed="rId2">
            <a:extLst>
              <a:ext uri="{28A0092B-C50C-407E-A947-70E740481C1C}">
                <a14:useLocalDpi xmlns:a14="http://schemas.microsoft.com/office/drawing/2010/main" val="0"/>
              </a:ext>
            </a:extLst>
          </a:blip>
          <a:srcRect l="7556" t="3153" r="7665" b="2559"/>
          <a:stretch/>
        </p:blipFill>
        <p:spPr>
          <a:xfrm>
            <a:off x="667295" y="2348880"/>
            <a:ext cx="7752081" cy="4104640"/>
          </a:xfrm>
          <a:prstGeom prst="rect">
            <a:avLst/>
          </a:prstGeom>
        </p:spPr>
      </p:pic>
      <p:pic>
        <p:nvPicPr>
          <p:cNvPr id="6" name="Picture 5" descr="resolutionvssampno.png"/>
          <p:cNvPicPr>
            <a:picLocks noChangeAspect="1"/>
          </p:cNvPicPr>
          <p:nvPr/>
        </p:nvPicPr>
        <p:blipFill rotWithShape="1">
          <a:blip r:embed="rId3">
            <a:extLst>
              <a:ext uri="{28A0092B-C50C-407E-A947-70E740481C1C}">
                <a14:useLocalDpi xmlns:a14="http://schemas.microsoft.com/office/drawing/2010/main" val="0"/>
              </a:ext>
            </a:extLst>
          </a:blip>
          <a:srcRect l="7298" t="2684" r="7112" b="2795"/>
          <a:stretch/>
        </p:blipFill>
        <p:spPr>
          <a:xfrm>
            <a:off x="2280318" y="1772816"/>
            <a:ext cx="4550404" cy="2392396"/>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97781847"/>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2"/>
          </p:nvPr>
        </p:nvSpPr>
        <p:spPr/>
        <p:txBody>
          <a:bodyPr/>
          <a:lstStyle/>
          <a:p>
            <a:r>
              <a:rPr lang="en-GB" smtClean="0">
                <a:solidFill>
                  <a:schemeClr val="bg1"/>
                </a:solidFill>
              </a:rPr>
              <a:t>Thursday, 30 July 2015</a:t>
            </a:r>
            <a:endParaRPr lang="en-US" dirty="0"/>
          </a:p>
        </p:txBody>
      </p:sp>
      <p:sp>
        <p:nvSpPr>
          <p:cNvPr id="5" name="Title 1"/>
          <p:cNvSpPr>
            <a:spLocks noGrp="1"/>
          </p:cNvSpPr>
          <p:nvPr>
            <p:ph type="title"/>
          </p:nvPr>
        </p:nvSpPr>
        <p:spPr>
          <a:xfrm>
            <a:off x="457199" y="980728"/>
            <a:ext cx="8229600" cy="750540"/>
          </a:xfrm>
        </p:spPr>
        <p:txBody>
          <a:bodyPr>
            <a:normAutofit/>
          </a:bodyPr>
          <a:lstStyle/>
          <a:p>
            <a:r>
              <a:rPr lang="en-US" dirty="0" smtClean="0"/>
              <a:t>Single sample integration</a:t>
            </a:r>
            <a:endParaRPr lang="en-US" dirty="0"/>
          </a:p>
        </p:txBody>
      </p:sp>
      <p:sp>
        <p:nvSpPr>
          <p:cNvPr id="2" name="Slide Number Placeholder 1"/>
          <p:cNvSpPr>
            <a:spLocks noGrp="1"/>
          </p:cNvSpPr>
          <p:nvPr>
            <p:ph type="sldNum" sz="quarter" idx="4"/>
          </p:nvPr>
        </p:nvSpPr>
        <p:spPr/>
        <p:txBody>
          <a:bodyPr/>
          <a:lstStyle/>
          <a:p>
            <a:fld id="{0CFEC368-1D7A-4F81-ABF6-AE0E36BAF64C}" type="slidenum">
              <a:rPr lang="en-US" smtClean="0"/>
              <a:pPr/>
              <a:t>11</a:t>
            </a:fld>
            <a:endParaRPr lang="en-US" dirty="0"/>
          </a:p>
        </p:txBody>
      </p:sp>
      <p:sp>
        <p:nvSpPr>
          <p:cNvPr id="9" name="Content Placeholder 2"/>
          <p:cNvSpPr>
            <a:spLocks noGrp="1"/>
          </p:cNvSpPr>
          <p:nvPr>
            <p:ph idx="1"/>
          </p:nvPr>
        </p:nvSpPr>
        <p:spPr>
          <a:xfrm>
            <a:off x="6301440" y="4005064"/>
            <a:ext cx="2385359" cy="1008112"/>
          </a:xfrm>
        </p:spPr>
        <p:txBody>
          <a:bodyPr>
            <a:normAutofit fontScale="62500" lnSpcReduction="20000"/>
          </a:bodyPr>
          <a:lstStyle/>
          <a:p>
            <a:pPr marL="0" indent="0">
              <a:buNone/>
            </a:pPr>
            <a:r>
              <a:rPr lang="en-US" sz="1800" dirty="0">
                <a:solidFill>
                  <a:srgbClr val="000000"/>
                </a:solidFill>
                <a:latin typeface="Calibri"/>
                <a:ea typeface="Calibri"/>
                <a:cs typeface="Calibri"/>
              </a:rPr>
              <a:t>When fitting with no constant and calibrating before </a:t>
            </a:r>
            <a:r>
              <a:rPr lang="en-US" sz="1800" dirty="0" smtClean="0">
                <a:solidFill>
                  <a:srgbClr val="000000"/>
                </a:solidFill>
                <a:latin typeface="Calibri"/>
                <a:ea typeface="Calibri"/>
                <a:cs typeface="Calibri"/>
              </a:rPr>
              <a:t>fitting (first data set), </a:t>
            </a:r>
            <a:r>
              <a:rPr lang="en-US" sz="1800" dirty="0">
                <a:solidFill>
                  <a:srgbClr val="000000"/>
                </a:solidFill>
                <a:latin typeface="Calibri"/>
                <a:ea typeface="Calibri"/>
                <a:cs typeface="Calibri"/>
              </a:rPr>
              <a:t>parameters can </a:t>
            </a:r>
            <a:r>
              <a:rPr lang="en-US" sz="1800" dirty="0" smtClean="0">
                <a:solidFill>
                  <a:srgbClr val="000000"/>
                </a:solidFill>
                <a:latin typeface="Calibri"/>
                <a:ea typeface="Calibri"/>
                <a:cs typeface="Calibri"/>
              </a:rPr>
              <a:t>be </a:t>
            </a:r>
            <a:r>
              <a:rPr lang="en-US" sz="1800" dirty="0">
                <a:solidFill>
                  <a:srgbClr val="000000"/>
                </a:solidFill>
                <a:latin typeface="Calibri"/>
                <a:ea typeface="Calibri"/>
                <a:cs typeface="Calibri"/>
              </a:rPr>
              <a:t>compared to the geometric </a:t>
            </a:r>
            <a:r>
              <a:rPr lang="en-US" sz="1800" dirty="0" smtClean="0">
                <a:solidFill>
                  <a:srgbClr val="000000"/>
                </a:solidFill>
                <a:latin typeface="Calibri"/>
                <a:ea typeface="Calibri"/>
                <a:cs typeface="Calibri"/>
              </a:rPr>
              <a:t>parameters (above in blue) derived from the known separation of the BPMs. </a:t>
            </a:r>
            <a:endParaRPr lang="en-GB" sz="1800" dirty="0" smtClean="0"/>
          </a:p>
        </p:txBody>
      </p:sp>
      <p:sp>
        <p:nvSpPr>
          <p:cNvPr id="10" name="Content Placeholder 2"/>
          <p:cNvSpPr txBox="1">
            <a:spLocks/>
          </p:cNvSpPr>
          <p:nvPr/>
        </p:nvSpPr>
        <p:spPr>
          <a:xfrm>
            <a:off x="457200" y="1916832"/>
            <a:ext cx="8435280" cy="4752528"/>
          </a:xfrm>
          <a:prstGeom prst="rect">
            <a:avLst/>
          </a:prstGeom>
        </p:spPr>
        <p:txBody>
          <a:bodyPr vert="horz" lIns="91440" tIns="45720" rIns="91440" bIns="45720" rtlCol="0">
            <a:normAutofit/>
          </a:bodyPr>
          <a:lstStyle>
            <a:lvl1pPr marL="182880" indent="-182880" algn="l" defTabSz="914400" rtl="0" eaLnBrk="1" latinLnBrk="0" hangingPunct="1">
              <a:spcBef>
                <a:spcPct val="20000"/>
              </a:spcBef>
              <a:buClr>
                <a:schemeClr val="accent1"/>
              </a:buClr>
              <a:buSzPct val="85000"/>
              <a:buFont typeface="Arial" pitchFamily="34" charset="0"/>
              <a:buChar char="•"/>
              <a:defRPr sz="2400" b="0" i="0" kern="1200">
                <a:solidFill>
                  <a:schemeClr val="tx1"/>
                </a:solidFill>
                <a:latin typeface="Helvetica Light"/>
                <a:ea typeface="+mn-ea"/>
                <a:cs typeface="Helvetica Light"/>
              </a:defRPr>
            </a:lvl1pPr>
            <a:lvl2pPr marL="457200" indent="-182880" algn="l" defTabSz="914400" rtl="0" eaLnBrk="1" latinLnBrk="0" hangingPunct="1">
              <a:spcBef>
                <a:spcPct val="20000"/>
              </a:spcBef>
              <a:buClr>
                <a:schemeClr val="accent1"/>
              </a:buClr>
              <a:buSzPct val="85000"/>
              <a:buFont typeface="Arial" pitchFamily="34" charset="0"/>
              <a:buChar char="•"/>
              <a:defRPr sz="2000" b="0" i="0" kern="1200">
                <a:solidFill>
                  <a:schemeClr val="tx1"/>
                </a:solidFill>
                <a:latin typeface="Helvetica Light"/>
                <a:ea typeface="+mn-ea"/>
                <a:cs typeface="Helvetica Light"/>
              </a:defRPr>
            </a:lvl2pPr>
            <a:lvl3pPr marL="731520" indent="-182880" algn="l" defTabSz="914400" rtl="0" eaLnBrk="1" latinLnBrk="0" hangingPunct="1">
              <a:spcBef>
                <a:spcPct val="20000"/>
              </a:spcBef>
              <a:buClr>
                <a:schemeClr val="accent1"/>
              </a:buClr>
              <a:buSzPct val="90000"/>
              <a:buFont typeface="Arial" pitchFamily="34" charset="0"/>
              <a:buChar char="•"/>
              <a:defRPr sz="1800" b="0" i="0" kern="1200">
                <a:solidFill>
                  <a:schemeClr val="tx1"/>
                </a:solidFill>
                <a:latin typeface="Helvetica Light"/>
                <a:ea typeface="+mn-ea"/>
                <a:cs typeface="Helvetica Light"/>
              </a:defRPr>
            </a:lvl3pPr>
            <a:lvl4pPr marL="1005840" indent="-182880" algn="l" defTabSz="914400" rtl="0" eaLnBrk="1" latinLnBrk="0" hangingPunct="1">
              <a:spcBef>
                <a:spcPct val="20000"/>
              </a:spcBef>
              <a:buClr>
                <a:schemeClr val="accent1"/>
              </a:buClr>
              <a:buFont typeface="Arial" pitchFamily="34" charset="0"/>
              <a:buChar char="•"/>
              <a:defRPr sz="1600" b="0" i="0" kern="1200">
                <a:solidFill>
                  <a:schemeClr val="tx1"/>
                </a:solidFill>
                <a:latin typeface="Helvetica Light"/>
                <a:ea typeface="+mn-ea"/>
                <a:cs typeface="Helvetica Light"/>
              </a:defRPr>
            </a:lvl4pPr>
            <a:lvl5pPr marL="1188720" indent="-137160" algn="l" defTabSz="914400" rtl="0" eaLnBrk="1" latinLnBrk="0" hangingPunct="1">
              <a:spcBef>
                <a:spcPct val="20000"/>
              </a:spcBef>
              <a:buClr>
                <a:schemeClr val="accent1"/>
              </a:buClr>
              <a:buSzPct val="100000"/>
              <a:buFont typeface="Arial" pitchFamily="34" charset="0"/>
              <a:buChar char="•"/>
              <a:defRPr sz="1400" b="0" i="0" kern="1200" baseline="0">
                <a:solidFill>
                  <a:schemeClr val="tx1"/>
                </a:solidFill>
                <a:latin typeface="Helvetica Light"/>
                <a:ea typeface="+mn-ea"/>
                <a:cs typeface="Helvetica Light"/>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a:lstStyle>
          <a:p>
            <a:pPr marL="0" indent="0">
              <a:buFont typeface="Arial" pitchFamily="34" charset="0"/>
              <a:buNone/>
            </a:pPr>
            <a:r>
              <a:rPr lang="en-GB" dirty="0" smtClean="0"/>
              <a:t>IPA-YI' = </a:t>
            </a:r>
            <a:r>
              <a:rPr lang="en-GB" dirty="0" smtClean="0">
                <a:latin typeface="Symbol" charset="2"/>
                <a:cs typeface="Symbol" charset="2"/>
              </a:rPr>
              <a:t>a</a:t>
            </a:r>
            <a:r>
              <a:rPr lang="en-GB" baseline="-25000" dirty="0" smtClean="0"/>
              <a:t>1</a:t>
            </a:r>
            <a:r>
              <a:rPr lang="en-GB" dirty="0" smtClean="0">
                <a:solidFill>
                  <a:schemeClr val="accent5">
                    <a:lumMod val="75000"/>
                  </a:schemeClr>
                </a:solidFill>
              </a:rPr>
              <a:t>IPB-YI</a:t>
            </a:r>
            <a:r>
              <a:rPr lang="en-GB" dirty="0" smtClean="0"/>
              <a:t>’ </a:t>
            </a:r>
            <a:r>
              <a:rPr lang="en-GB" dirty="0" smtClean="0">
                <a:solidFill>
                  <a:srgbClr val="000000"/>
                </a:solidFill>
              </a:rPr>
              <a:t>+</a:t>
            </a:r>
            <a:r>
              <a:rPr lang="en-GB" dirty="0" smtClean="0">
                <a:solidFill>
                  <a:srgbClr val="4CC2F5"/>
                </a:solidFill>
              </a:rPr>
              <a:t> </a:t>
            </a:r>
            <a:r>
              <a:rPr lang="en-GB" dirty="0" smtClean="0">
                <a:latin typeface="Symbol" charset="2"/>
                <a:cs typeface="Symbol" charset="2"/>
              </a:rPr>
              <a:t>a</a:t>
            </a:r>
            <a:r>
              <a:rPr lang="en-GB" baseline="-25000" dirty="0"/>
              <a:t>2</a:t>
            </a:r>
            <a:r>
              <a:rPr lang="en-GB" dirty="0" smtClean="0">
                <a:solidFill>
                  <a:srgbClr val="7153A1"/>
                </a:solidFill>
              </a:rPr>
              <a:t>IPC-YI</a:t>
            </a:r>
            <a:r>
              <a:rPr lang="en-GB" dirty="0" smtClean="0"/>
              <a:t>’</a:t>
            </a:r>
            <a:r>
              <a:rPr lang="en-GB" dirty="0" smtClean="0">
                <a:solidFill>
                  <a:srgbClr val="7153A1"/>
                </a:solidFill>
              </a:rPr>
              <a:t> </a:t>
            </a:r>
            <a:r>
              <a:rPr lang="en-GB" dirty="0" smtClean="0"/>
              <a:t>+ </a:t>
            </a:r>
            <a:r>
              <a:rPr lang="en-GB" dirty="0" smtClean="0">
                <a:latin typeface="Symbol" charset="2"/>
                <a:cs typeface="Symbol" charset="2"/>
              </a:rPr>
              <a:t>a</a:t>
            </a:r>
            <a:r>
              <a:rPr lang="en-GB" baseline="-25000" dirty="0" smtClean="0"/>
              <a:t>3</a:t>
            </a:r>
            <a:r>
              <a:rPr lang="en-GB" dirty="0" smtClean="0"/>
              <a:t> </a:t>
            </a:r>
          </a:p>
        </p:txBody>
      </p:sp>
      <p:graphicFrame>
        <p:nvGraphicFramePr>
          <p:cNvPr id="3" name="Table 2"/>
          <p:cNvGraphicFramePr>
            <a:graphicFrameLocks noGrp="1"/>
          </p:cNvGraphicFramePr>
          <p:nvPr>
            <p:extLst>
              <p:ext uri="{D42A27DB-BD31-4B8C-83A1-F6EECF244321}">
                <p14:modId xmlns:p14="http://schemas.microsoft.com/office/powerpoint/2010/main" val="3131531691"/>
              </p:ext>
            </p:extLst>
          </p:nvPr>
        </p:nvGraphicFramePr>
        <p:xfrm>
          <a:off x="461640" y="2708917"/>
          <a:ext cx="5454442" cy="3816427"/>
        </p:xfrm>
        <a:graphic>
          <a:graphicData uri="http://schemas.openxmlformats.org/drawingml/2006/table">
            <a:tbl>
              <a:tblPr/>
              <a:tblGrid>
                <a:gridCol w="1487574"/>
                <a:gridCol w="685762"/>
                <a:gridCol w="685762"/>
                <a:gridCol w="685762"/>
                <a:gridCol w="685762"/>
                <a:gridCol w="1223820"/>
              </a:tblGrid>
              <a:tr h="253023">
                <a:tc gridSpan="2">
                  <a:txBody>
                    <a:bodyPr/>
                    <a:lstStyle/>
                    <a:p>
                      <a:pPr algn="ctr" fontAlgn="ctr"/>
                      <a:r>
                        <a:rPr lang="hr-HR" sz="1100" b="1" i="1" u="none" strike="noStrike">
                          <a:solidFill>
                            <a:srgbClr val="000000"/>
                          </a:solidFill>
                          <a:effectLst/>
                          <a:latin typeface="Calibri"/>
                        </a:rPr>
                        <a:t>jitRun28_0dB_030_ipbpm_150619</a:t>
                      </a:r>
                    </a:p>
                  </a:txBody>
                  <a:tcPr marL="11801" marR="11801" marT="11801"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tcPr>
                </a:tc>
                <a:tc hMerge="1">
                  <a:txBody>
                    <a:bodyPr/>
                    <a:lstStyle/>
                    <a:p>
                      <a:endParaRPr lang="en-US"/>
                    </a:p>
                  </a:txBody>
                  <a:tcPr/>
                </a:tc>
                <a:tc gridSpan="3">
                  <a:txBody>
                    <a:bodyPr/>
                    <a:lstStyle/>
                    <a:p>
                      <a:pPr algn="ctr" fontAlgn="ctr"/>
                      <a:r>
                        <a:rPr lang="en-US" sz="1100" b="0" i="0" u="none" strike="noStrike">
                          <a:solidFill>
                            <a:srgbClr val="FFFFFF"/>
                          </a:solidFill>
                          <a:effectLst/>
                          <a:latin typeface="Calibri"/>
                        </a:rPr>
                        <a:t>FIT PARAMETERS</a:t>
                      </a:r>
                    </a:p>
                  </a:txBody>
                  <a:tcPr marL="11801" marR="11801" marT="11801"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7252A0"/>
                    </a:solidFill>
                  </a:tcPr>
                </a:tc>
                <a:tc hMerge="1">
                  <a:txBody>
                    <a:bodyPr/>
                    <a:lstStyle/>
                    <a:p>
                      <a:endParaRPr lang="en-US"/>
                    </a:p>
                  </a:txBody>
                  <a:tcPr/>
                </a:tc>
                <a:tc hMerge="1">
                  <a:txBody>
                    <a:bodyPr/>
                    <a:lstStyle/>
                    <a:p>
                      <a:endParaRPr lang="en-US"/>
                    </a:p>
                  </a:txBody>
                  <a:tcPr/>
                </a:tc>
                <a:tc>
                  <a:txBody>
                    <a:bodyPr/>
                    <a:lstStyle/>
                    <a:p>
                      <a:pPr algn="l" fontAlgn="b"/>
                      <a:r>
                        <a:rPr lang="en-US" sz="1100" b="0" i="0" u="none" strike="noStrike">
                          <a:solidFill>
                            <a:srgbClr val="000000"/>
                          </a:solidFill>
                          <a:effectLst/>
                          <a:latin typeface="Calibri"/>
                        </a:rPr>
                        <a:t> </a:t>
                      </a:r>
                    </a:p>
                  </a:txBody>
                  <a:tcPr marL="11801" marR="11801" marT="11801"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tcPr>
                </a:tc>
              </a:tr>
              <a:tr h="274108">
                <a:tc>
                  <a:txBody>
                    <a:bodyPr/>
                    <a:lstStyle/>
                    <a:p>
                      <a:pPr algn="ctr" fontAlgn="ctr"/>
                      <a:r>
                        <a:rPr lang="en-US" sz="1100" b="0" i="0" u="none" strike="noStrike">
                          <a:solidFill>
                            <a:srgbClr val="FFFFFF"/>
                          </a:solidFill>
                          <a:effectLst/>
                          <a:latin typeface="Calibri"/>
                        </a:rPr>
                        <a:t> Fit description</a:t>
                      </a:r>
                    </a:p>
                  </a:txBody>
                  <a:tcPr marL="11801" marR="11801" marT="11801"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7252A0"/>
                    </a:solidFill>
                  </a:tcPr>
                </a:tc>
                <a:tc>
                  <a:txBody>
                    <a:bodyPr/>
                    <a:lstStyle/>
                    <a:p>
                      <a:pPr algn="ctr" fontAlgn="ctr"/>
                      <a:r>
                        <a:rPr lang="en-US" sz="1100" b="0" i="0" u="none" strike="noStrike">
                          <a:solidFill>
                            <a:srgbClr val="FFFFFF"/>
                          </a:solidFill>
                          <a:effectLst/>
                          <a:latin typeface="Calibri"/>
                        </a:rPr>
                        <a:t>IP BPM</a:t>
                      </a:r>
                    </a:p>
                  </a:txBody>
                  <a:tcPr marL="11801" marR="11801" marT="11801"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7252A0"/>
                    </a:solidFill>
                  </a:tcPr>
                </a:tc>
                <a:tc>
                  <a:txBody>
                    <a:bodyPr/>
                    <a:lstStyle/>
                    <a:p>
                      <a:pPr algn="ctr" fontAlgn="ctr"/>
                      <a:r>
                        <a:rPr lang="fr-FR" sz="1100" b="0" i="0" u="none" strike="noStrike">
                          <a:solidFill>
                            <a:srgbClr val="FFFFFF"/>
                          </a:solidFill>
                          <a:effectLst/>
                          <a:latin typeface="Symbol"/>
                        </a:rPr>
                        <a:t> </a:t>
                      </a:r>
                      <a:r>
                        <a:rPr lang="fr-FR" sz="1100" b="0" i="0" u="none" strike="noStrike">
                          <a:solidFill>
                            <a:srgbClr val="FFFFFF"/>
                          </a:solidFill>
                          <a:effectLst/>
                          <a:latin typeface="Calibri"/>
                        </a:rPr>
                        <a:t>YI'</a:t>
                      </a:r>
                    </a:p>
                  </a:txBody>
                  <a:tcPr marL="11801" marR="11801" marT="11801"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7252A0"/>
                    </a:solidFill>
                  </a:tcPr>
                </a:tc>
                <a:tc>
                  <a:txBody>
                    <a:bodyPr/>
                    <a:lstStyle/>
                    <a:p>
                      <a:pPr algn="ctr" fontAlgn="ctr"/>
                      <a:r>
                        <a:rPr lang="fr-FR" sz="1100" b="0" i="0" u="none" strike="noStrike">
                          <a:solidFill>
                            <a:srgbClr val="FFFFFF"/>
                          </a:solidFill>
                          <a:effectLst/>
                          <a:latin typeface="Symbol"/>
                        </a:rPr>
                        <a:t> </a:t>
                      </a:r>
                      <a:r>
                        <a:rPr lang="fr-FR" sz="1100" b="0" i="0" u="none" strike="noStrike">
                          <a:solidFill>
                            <a:srgbClr val="FFFFFF"/>
                          </a:solidFill>
                          <a:effectLst/>
                          <a:latin typeface="Calibri"/>
                        </a:rPr>
                        <a:t>YI'</a:t>
                      </a:r>
                    </a:p>
                  </a:txBody>
                  <a:tcPr marL="11801" marR="11801" marT="11801"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7252A0"/>
                    </a:solidFill>
                  </a:tcPr>
                </a:tc>
                <a:tc>
                  <a:txBody>
                    <a:bodyPr/>
                    <a:lstStyle/>
                    <a:p>
                      <a:pPr algn="ctr" fontAlgn="ctr"/>
                      <a:r>
                        <a:rPr lang="en-US" sz="1100" b="0" i="0" u="none" strike="noStrike">
                          <a:solidFill>
                            <a:srgbClr val="FFFFFF"/>
                          </a:solidFill>
                          <a:effectLst/>
                          <a:latin typeface="Calibri"/>
                        </a:rPr>
                        <a:t>Constant</a:t>
                      </a:r>
                    </a:p>
                  </a:txBody>
                  <a:tcPr marL="11801" marR="11801" marT="11801"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7252A0"/>
                    </a:solidFill>
                  </a:tcPr>
                </a:tc>
                <a:tc>
                  <a:txBody>
                    <a:bodyPr/>
                    <a:lstStyle/>
                    <a:p>
                      <a:pPr algn="ctr" fontAlgn="ctr"/>
                      <a:r>
                        <a:rPr lang="en-US" sz="1100" b="0" i="0" u="none" strike="noStrike">
                          <a:solidFill>
                            <a:srgbClr val="FFFFFF"/>
                          </a:solidFill>
                          <a:effectLst/>
                          <a:latin typeface="Calibri"/>
                        </a:rPr>
                        <a:t>Resolution (nm)</a:t>
                      </a:r>
                    </a:p>
                  </a:txBody>
                  <a:tcPr marL="11801" marR="11801" marT="11801"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7252A0"/>
                    </a:solidFill>
                  </a:tcPr>
                </a:tc>
              </a:tr>
              <a:tr h="274108">
                <a:tc rowSpan="3">
                  <a:txBody>
                    <a:bodyPr/>
                    <a:lstStyle/>
                    <a:p>
                      <a:pPr algn="ctr" fontAlgn="ctr"/>
                      <a:r>
                        <a:rPr lang="en-US" sz="1100" b="0" i="0" u="none" strike="noStrike">
                          <a:solidFill>
                            <a:srgbClr val="000000"/>
                          </a:solidFill>
                          <a:effectLst/>
                          <a:latin typeface="Calibri"/>
                        </a:rPr>
                        <a:t>2 parameters - apply calibration factor </a:t>
                      </a:r>
                      <a:r>
                        <a:rPr lang="en-US" sz="1100" b="0" i="1" u="none" strike="noStrike">
                          <a:solidFill>
                            <a:srgbClr val="000000"/>
                          </a:solidFill>
                          <a:effectLst/>
                          <a:latin typeface="Calibri"/>
                        </a:rPr>
                        <a:t>before</a:t>
                      </a:r>
                      <a:r>
                        <a:rPr lang="en-US" sz="1100" b="0" i="0" u="none" strike="noStrike">
                          <a:solidFill>
                            <a:srgbClr val="000000"/>
                          </a:solidFill>
                          <a:effectLst/>
                          <a:latin typeface="Calibri"/>
                        </a:rPr>
                        <a:t> performing fit: single sample 58</a:t>
                      </a:r>
                    </a:p>
                  </a:txBody>
                  <a:tcPr marL="11801" marR="11801" marT="11801"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BE6F2"/>
                    </a:solidFill>
                  </a:tcPr>
                </a:tc>
                <a:tc>
                  <a:txBody>
                    <a:bodyPr/>
                    <a:lstStyle/>
                    <a:p>
                      <a:pPr algn="ctr" fontAlgn="ctr"/>
                      <a:r>
                        <a:rPr lang="en-US" sz="1100" b="0" i="0" u="none" strike="noStrike">
                          <a:solidFill>
                            <a:srgbClr val="000000"/>
                          </a:solidFill>
                          <a:effectLst/>
                          <a:latin typeface="Calibri"/>
                        </a:rPr>
                        <a:t>A</a:t>
                      </a:r>
                    </a:p>
                  </a:txBody>
                  <a:tcPr marL="11801" marR="11801" marT="11801"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BE6F2"/>
                    </a:solidFill>
                  </a:tcPr>
                </a:tc>
                <a:tc>
                  <a:txBody>
                    <a:bodyPr/>
                    <a:lstStyle/>
                    <a:p>
                      <a:pPr algn="ctr" fontAlgn="ctr"/>
                      <a:r>
                        <a:rPr lang="en-US" sz="1100" b="0" i="0" u="none" strike="noStrike">
                          <a:solidFill>
                            <a:srgbClr val="000000"/>
                          </a:solidFill>
                          <a:effectLst/>
                          <a:latin typeface="Calibri"/>
                        </a:rPr>
                        <a:t>1.466</a:t>
                      </a:r>
                    </a:p>
                  </a:txBody>
                  <a:tcPr marL="11801" marR="11801" marT="11801"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BE6F2"/>
                    </a:solidFill>
                  </a:tcPr>
                </a:tc>
                <a:tc>
                  <a:txBody>
                    <a:bodyPr/>
                    <a:lstStyle/>
                    <a:p>
                      <a:pPr algn="ctr" fontAlgn="ctr"/>
                      <a:r>
                        <a:rPr lang="en-US" sz="1100" b="0" i="0" u="none" strike="noStrike" dirty="0">
                          <a:solidFill>
                            <a:srgbClr val="000000"/>
                          </a:solidFill>
                          <a:effectLst/>
                          <a:latin typeface="Calibri"/>
                        </a:rPr>
                        <a:t>-0.34</a:t>
                      </a:r>
                    </a:p>
                  </a:txBody>
                  <a:tcPr marL="11801" marR="11801" marT="11801"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BE6F2"/>
                    </a:solidFill>
                  </a:tcPr>
                </a:tc>
                <a:tc>
                  <a:txBody>
                    <a:bodyPr/>
                    <a:lstStyle/>
                    <a:p>
                      <a:pPr algn="ctr" fontAlgn="ctr"/>
                      <a:r>
                        <a:rPr lang="en-US" sz="1100" b="0" i="0" u="none" strike="noStrike">
                          <a:solidFill>
                            <a:srgbClr val="000000"/>
                          </a:solidFill>
                          <a:effectLst/>
                          <a:latin typeface="Calibri"/>
                        </a:rPr>
                        <a:t> </a:t>
                      </a:r>
                    </a:p>
                  </a:txBody>
                  <a:tcPr marL="11801" marR="11801" marT="11801"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BE6F2"/>
                    </a:solidFill>
                  </a:tcPr>
                </a:tc>
                <a:tc>
                  <a:txBody>
                    <a:bodyPr/>
                    <a:lstStyle/>
                    <a:p>
                      <a:pPr algn="ctr" fontAlgn="ctr"/>
                      <a:r>
                        <a:rPr lang="en-US" sz="1100" b="0" i="0" u="none" strike="noStrike">
                          <a:solidFill>
                            <a:srgbClr val="000000"/>
                          </a:solidFill>
                          <a:effectLst/>
                          <a:latin typeface="Calibri"/>
                        </a:rPr>
                        <a:t>224.5</a:t>
                      </a:r>
                    </a:p>
                  </a:txBody>
                  <a:tcPr marL="11801" marR="11801" marT="11801"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BE6F2"/>
                    </a:solidFill>
                  </a:tcPr>
                </a:tc>
              </a:tr>
              <a:tr h="274108">
                <a:tc vMerge="1">
                  <a:txBody>
                    <a:bodyPr/>
                    <a:lstStyle/>
                    <a:p>
                      <a:endParaRPr lang="en-US"/>
                    </a:p>
                  </a:txBody>
                  <a:tcPr/>
                </a:tc>
                <a:tc>
                  <a:txBody>
                    <a:bodyPr/>
                    <a:lstStyle/>
                    <a:p>
                      <a:pPr algn="ctr" fontAlgn="ctr"/>
                      <a:r>
                        <a:rPr lang="en-US" sz="1100" b="0" i="0" u="none" strike="noStrike">
                          <a:solidFill>
                            <a:srgbClr val="000000"/>
                          </a:solidFill>
                          <a:effectLst/>
                          <a:latin typeface="Calibri"/>
                        </a:rPr>
                        <a:t>B</a:t>
                      </a:r>
                    </a:p>
                  </a:txBody>
                  <a:tcPr marL="11801" marR="11801" marT="11801"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BE6F2"/>
                    </a:solidFill>
                  </a:tcPr>
                </a:tc>
                <a:tc>
                  <a:txBody>
                    <a:bodyPr/>
                    <a:lstStyle/>
                    <a:p>
                      <a:pPr algn="ctr" fontAlgn="ctr"/>
                      <a:r>
                        <a:rPr lang="en-US" sz="1100" b="0" i="0" u="none" strike="noStrike">
                          <a:solidFill>
                            <a:srgbClr val="000000"/>
                          </a:solidFill>
                          <a:effectLst/>
                          <a:latin typeface="Calibri"/>
                        </a:rPr>
                        <a:t>0.591</a:t>
                      </a:r>
                    </a:p>
                  </a:txBody>
                  <a:tcPr marL="11801" marR="11801" marT="11801"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BE6F2"/>
                    </a:solidFill>
                  </a:tcPr>
                </a:tc>
                <a:tc>
                  <a:txBody>
                    <a:bodyPr/>
                    <a:lstStyle/>
                    <a:p>
                      <a:pPr algn="ctr" fontAlgn="ctr"/>
                      <a:r>
                        <a:rPr lang="en-US" sz="1100" b="0" i="0" u="none" strike="noStrike">
                          <a:solidFill>
                            <a:srgbClr val="000000"/>
                          </a:solidFill>
                          <a:effectLst/>
                          <a:latin typeface="Calibri"/>
                        </a:rPr>
                        <a:t>0.308</a:t>
                      </a:r>
                    </a:p>
                  </a:txBody>
                  <a:tcPr marL="11801" marR="11801" marT="11801"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BE6F2"/>
                    </a:solidFill>
                  </a:tcPr>
                </a:tc>
                <a:tc>
                  <a:txBody>
                    <a:bodyPr/>
                    <a:lstStyle/>
                    <a:p>
                      <a:pPr algn="ctr" fontAlgn="ctr"/>
                      <a:r>
                        <a:rPr lang="en-US" sz="1100" b="0" i="0" u="none" strike="noStrike">
                          <a:solidFill>
                            <a:srgbClr val="000000"/>
                          </a:solidFill>
                          <a:effectLst/>
                          <a:latin typeface="Calibri"/>
                        </a:rPr>
                        <a:t> </a:t>
                      </a:r>
                    </a:p>
                  </a:txBody>
                  <a:tcPr marL="11801" marR="11801" marT="11801"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BE6F2"/>
                    </a:solidFill>
                  </a:tcPr>
                </a:tc>
                <a:tc>
                  <a:txBody>
                    <a:bodyPr/>
                    <a:lstStyle/>
                    <a:p>
                      <a:pPr algn="ctr" fontAlgn="ctr"/>
                      <a:r>
                        <a:rPr lang="en-US" sz="1100" b="0" i="0" u="none" strike="noStrike">
                          <a:solidFill>
                            <a:srgbClr val="000000"/>
                          </a:solidFill>
                          <a:effectLst/>
                          <a:latin typeface="Calibri"/>
                        </a:rPr>
                        <a:t>214.4</a:t>
                      </a:r>
                    </a:p>
                  </a:txBody>
                  <a:tcPr marL="11801" marR="11801" marT="11801"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BE6F2"/>
                    </a:solidFill>
                  </a:tcPr>
                </a:tc>
              </a:tr>
              <a:tr h="274108">
                <a:tc vMerge="1">
                  <a:txBody>
                    <a:bodyPr/>
                    <a:lstStyle/>
                    <a:p>
                      <a:endParaRPr lang="en-US"/>
                    </a:p>
                  </a:txBody>
                  <a:tcPr/>
                </a:tc>
                <a:tc>
                  <a:txBody>
                    <a:bodyPr/>
                    <a:lstStyle/>
                    <a:p>
                      <a:pPr algn="ctr" fontAlgn="ctr"/>
                      <a:r>
                        <a:rPr lang="en-US" sz="1100" b="0" i="0" u="none" strike="noStrike">
                          <a:solidFill>
                            <a:srgbClr val="000000"/>
                          </a:solidFill>
                          <a:effectLst/>
                          <a:latin typeface="Calibri"/>
                        </a:rPr>
                        <a:t>C</a:t>
                      </a:r>
                    </a:p>
                  </a:txBody>
                  <a:tcPr marL="11801" marR="11801" marT="11801"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BE6F2"/>
                    </a:solidFill>
                  </a:tcPr>
                </a:tc>
                <a:tc>
                  <a:txBody>
                    <a:bodyPr/>
                    <a:lstStyle/>
                    <a:p>
                      <a:pPr algn="ctr" fontAlgn="ctr"/>
                      <a:r>
                        <a:rPr lang="en-US" sz="1100" b="0" i="0" u="none" strike="noStrike">
                          <a:solidFill>
                            <a:srgbClr val="000000"/>
                          </a:solidFill>
                          <a:effectLst/>
                          <a:latin typeface="Calibri"/>
                        </a:rPr>
                        <a:t>-1.019</a:t>
                      </a:r>
                    </a:p>
                  </a:txBody>
                  <a:tcPr marL="11801" marR="11801" marT="11801"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BE6F2"/>
                    </a:solidFill>
                  </a:tcPr>
                </a:tc>
                <a:tc>
                  <a:txBody>
                    <a:bodyPr/>
                    <a:lstStyle/>
                    <a:p>
                      <a:pPr algn="ctr" fontAlgn="ctr"/>
                      <a:r>
                        <a:rPr lang="en-US" sz="1100" b="0" i="0" u="none" strike="noStrike">
                          <a:solidFill>
                            <a:srgbClr val="000000"/>
                          </a:solidFill>
                          <a:effectLst/>
                          <a:latin typeface="Calibri"/>
                        </a:rPr>
                        <a:t>2.295</a:t>
                      </a:r>
                    </a:p>
                  </a:txBody>
                  <a:tcPr marL="11801" marR="11801" marT="11801"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BE6F2"/>
                    </a:solidFill>
                  </a:tcPr>
                </a:tc>
                <a:tc>
                  <a:txBody>
                    <a:bodyPr/>
                    <a:lstStyle/>
                    <a:p>
                      <a:pPr algn="ctr" fontAlgn="ctr"/>
                      <a:r>
                        <a:rPr lang="en-US" sz="1100" b="0" i="0" u="none" strike="noStrike">
                          <a:solidFill>
                            <a:srgbClr val="000000"/>
                          </a:solidFill>
                          <a:effectLst/>
                          <a:latin typeface="Calibri"/>
                        </a:rPr>
                        <a:t> </a:t>
                      </a:r>
                    </a:p>
                  </a:txBody>
                  <a:tcPr marL="11801" marR="11801" marT="11801"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BE6F2"/>
                    </a:solidFill>
                  </a:tcPr>
                </a:tc>
                <a:tc>
                  <a:txBody>
                    <a:bodyPr/>
                    <a:lstStyle/>
                    <a:p>
                      <a:pPr algn="ctr" fontAlgn="ctr"/>
                      <a:r>
                        <a:rPr lang="en-US" sz="1100" b="0" i="0" u="none" strike="noStrike">
                          <a:solidFill>
                            <a:srgbClr val="000000"/>
                          </a:solidFill>
                          <a:effectLst/>
                          <a:latin typeface="Calibri"/>
                        </a:rPr>
                        <a:t>259.7</a:t>
                      </a:r>
                    </a:p>
                  </a:txBody>
                  <a:tcPr marL="11801" marR="11801" marT="11801"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BE6F2"/>
                    </a:solidFill>
                  </a:tcPr>
                </a:tc>
              </a:tr>
              <a:tr h="274108">
                <a:tc rowSpan="3">
                  <a:txBody>
                    <a:bodyPr/>
                    <a:lstStyle/>
                    <a:p>
                      <a:pPr algn="ctr" fontAlgn="ctr"/>
                      <a:r>
                        <a:rPr lang="en-US" sz="1100" b="0" i="0" u="none" strike="noStrike">
                          <a:solidFill>
                            <a:srgbClr val="000000"/>
                          </a:solidFill>
                          <a:effectLst/>
                          <a:latin typeface="Calibri"/>
                        </a:rPr>
                        <a:t>2 parameters - apply calibration factory</a:t>
                      </a:r>
                      <a:r>
                        <a:rPr lang="en-US" sz="1100" b="0" i="1" u="none" strike="noStrike">
                          <a:solidFill>
                            <a:srgbClr val="000000"/>
                          </a:solidFill>
                          <a:effectLst/>
                          <a:latin typeface="Calibri"/>
                        </a:rPr>
                        <a:t> after</a:t>
                      </a:r>
                      <a:r>
                        <a:rPr lang="en-US" sz="1100" b="0" i="0" u="none" strike="noStrike">
                          <a:solidFill>
                            <a:srgbClr val="000000"/>
                          </a:solidFill>
                          <a:effectLst/>
                          <a:latin typeface="Calibri"/>
                        </a:rPr>
                        <a:t> performing fit: single sample 58</a:t>
                      </a:r>
                    </a:p>
                  </a:txBody>
                  <a:tcPr marL="11801" marR="11801" marT="11801"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8CEE6"/>
                    </a:solidFill>
                  </a:tcPr>
                </a:tc>
                <a:tc>
                  <a:txBody>
                    <a:bodyPr/>
                    <a:lstStyle/>
                    <a:p>
                      <a:pPr algn="ctr" fontAlgn="ctr"/>
                      <a:r>
                        <a:rPr lang="en-US" sz="1100" b="0" i="0" u="none" strike="noStrike">
                          <a:solidFill>
                            <a:srgbClr val="000000"/>
                          </a:solidFill>
                          <a:effectLst/>
                          <a:latin typeface="Calibri"/>
                        </a:rPr>
                        <a:t>A</a:t>
                      </a:r>
                    </a:p>
                  </a:txBody>
                  <a:tcPr marL="11801" marR="11801" marT="11801"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8CEE6"/>
                    </a:solidFill>
                  </a:tcPr>
                </a:tc>
                <a:tc>
                  <a:txBody>
                    <a:bodyPr/>
                    <a:lstStyle/>
                    <a:p>
                      <a:pPr algn="ctr" fontAlgn="ctr"/>
                      <a:r>
                        <a:rPr lang="en-US" sz="1100" b="0" i="0" u="none" strike="noStrike">
                          <a:solidFill>
                            <a:srgbClr val="000000"/>
                          </a:solidFill>
                          <a:effectLst/>
                          <a:latin typeface="Calibri"/>
                        </a:rPr>
                        <a:t>1.593</a:t>
                      </a:r>
                    </a:p>
                  </a:txBody>
                  <a:tcPr marL="11801" marR="11801" marT="11801"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8CEE6"/>
                    </a:solidFill>
                  </a:tcPr>
                </a:tc>
                <a:tc>
                  <a:txBody>
                    <a:bodyPr/>
                    <a:lstStyle/>
                    <a:p>
                      <a:pPr algn="ctr" fontAlgn="ctr"/>
                      <a:r>
                        <a:rPr lang="en-US" sz="1100" b="0" i="0" u="none" strike="noStrike">
                          <a:solidFill>
                            <a:srgbClr val="000000"/>
                          </a:solidFill>
                          <a:effectLst/>
                          <a:latin typeface="Calibri"/>
                        </a:rPr>
                        <a:t>-0.778</a:t>
                      </a:r>
                    </a:p>
                  </a:txBody>
                  <a:tcPr marL="11801" marR="11801" marT="11801"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8CEE6"/>
                    </a:solidFill>
                  </a:tcPr>
                </a:tc>
                <a:tc>
                  <a:txBody>
                    <a:bodyPr/>
                    <a:lstStyle/>
                    <a:p>
                      <a:pPr algn="ctr" fontAlgn="ctr"/>
                      <a:r>
                        <a:rPr lang="en-US" sz="1100" b="0" i="0" u="none" strike="noStrike">
                          <a:solidFill>
                            <a:srgbClr val="000000"/>
                          </a:solidFill>
                          <a:effectLst/>
                          <a:latin typeface="Calibri"/>
                        </a:rPr>
                        <a:t> </a:t>
                      </a:r>
                    </a:p>
                  </a:txBody>
                  <a:tcPr marL="11801" marR="11801" marT="11801"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8CEE6"/>
                    </a:solidFill>
                  </a:tcPr>
                </a:tc>
                <a:tc>
                  <a:txBody>
                    <a:bodyPr/>
                    <a:lstStyle/>
                    <a:p>
                      <a:pPr algn="ctr" fontAlgn="ctr"/>
                      <a:r>
                        <a:rPr lang="en-US" sz="1100" b="0" i="0" u="none" strike="noStrike">
                          <a:solidFill>
                            <a:srgbClr val="000000"/>
                          </a:solidFill>
                          <a:effectLst/>
                          <a:latin typeface="Calibri"/>
                        </a:rPr>
                        <a:t>199.3</a:t>
                      </a:r>
                    </a:p>
                  </a:txBody>
                  <a:tcPr marL="11801" marR="11801" marT="11801"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8CEE6"/>
                    </a:solidFill>
                  </a:tcPr>
                </a:tc>
              </a:tr>
              <a:tr h="274108">
                <a:tc vMerge="1">
                  <a:txBody>
                    <a:bodyPr/>
                    <a:lstStyle/>
                    <a:p>
                      <a:endParaRPr lang="en-US"/>
                    </a:p>
                  </a:txBody>
                  <a:tcPr/>
                </a:tc>
                <a:tc>
                  <a:txBody>
                    <a:bodyPr/>
                    <a:lstStyle/>
                    <a:p>
                      <a:pPr algn="ctr" fontAlgn="ctr"/>
                      <a:r>
                        <a:rPr lang="en-US" sz="1100" b="0" i="0" u="none" strike="noStrike">
                          <a:solidFill>
                            <a:srgbClr val="000000"/>
                          </a:solidFill>
                          <a:effectLst/>
                          <a:latin typeface="Calibri"/>
                        </a:rPr>
                        <a:t>B</a:t>
                      </a:r>
                    </a:p>
                  </a:txBody>
                  <a:tcPr marL="11801" marR="11801" marT="11801"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8CEE6"/>
                    </a:solidFill>
                  </a:tcPr>
                </a:tc>
                <a:tc>
                  <a:txBody>
                    <a:bodyPr/>
                    <a:lstStyle/>
                    <a:p>
                      <a:pPr algn="ctr" fontAlgn="ctr"/>
                      <a:r>
                        <a:rPr lang="en-US" sz="1100" b="0" i="0" u="none" strike="noStrike">
                          <a:solidFill>
                            <a:srgbClr val="000000"/>
                          </a:solidFill>
                          <a:effectLst/>
                          <a:latin typeface="Calibri"/>
                        </a:rPr>
                        <a:t>0.544</a:t>
                      </a:r>
                    </a:p>
                  </a:txBody>
                  <a:tcPr marL="11801" marR="11801" marT="11801"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8CEE6"/>
                    </a:solidFill>
                  </a:tcPr>
                </a:tc>
                <a:tc>
                  <a:txBody>
                    <a:bodyPr/>
                    <a:lstStyle/>
                    <a:p>
                      <a:pPr algn="ctr" fontAlgn="ctr"/>
                      <a:r>
                        <a:rPr lang="en-US" sz="1100" b="0" i="0" u="none" strike="noStrike">
                          <a:solidFill>
                            <a:srgbClr val="000000"/>
                          </a:solidFill>
                          <a:effectLst/>
                          <a:latin typeface="Calibri"/>
                        </a:rPr>
                        <a:t>0.65</a:t>
                      </a:r>
                    </a:p>
                  </a:txBody>
                  <a:tcPr marL="11801" marR="11801" marT="11801"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8CEE6"/>
                    </a:solidFill>
                  </a:tcPr>
                </a:tc>
                <a:tc>
                  <a:txBody>
                    <a:bodyPr/>
                    <a:lstStyle/>
                    <a:p>
                      <a:pPr algn="ctr" fontAlgn="ctr"/>
                      <a:r>
                        <a:rPr lang="en-US" sz="1100" b="0" i="0" u="none" strike="noStrike">
                          <a:solidFill>
                            <a:srgbClr val="000000"/>
                          </a:solidFill>
                          <a:effectLst/>
                          <a:latin typeface="Calibri"/>
                        </a:rPr>
                        <a:t> </a:t>
                      </a:r>
                    </a:p>
                  </a:txBody>
                  <a:tcPr marL="11801" marR="11801" marT="11801"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8CEE6"/>
                    </a:solidFill>
                  </a:tcPr>
                </a:tc>
                <a:tc>
                  <a:txBody>
                    <a:bodyPr/>
                    <a:lstStyle/>
                    <a:p>
                      <a:pPr algn="ctr" fontAlgn="ctr"/>
                      <a:r>
                        <a:rPr lang="en-US" sz="1100" b="0" i="0" u="none" strike="noStrike">
                          <a:solidFill>
                            <a:srgbClr val="000000"/>
                          </a:solidFill>
                          <a:effectLst/>
                          <a:latin typeface="Calibri"/>
                        </a:rPr>
                        <a:t>196.5</a:t>
                      </a:r>
                    </a:p>
                  </a:txBody>
                  <a:tcPr marL="11801" marR="11801" marT="11801"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8CEE6"/>
                    </a:solidFill>
                  </a:tcPr>
                </a:tc>
              </a:tr>
              <a:tr h="274108">
                <a:tc vMerge="1">
                  <a:txBody>
                    <a:bodyPr/>
                    <a:lstStyle/>
                    <a:p>
                      <a:endParaRPr lang="en-US"/>
                    </a:p>
                  </a:txBody>
                  <a:tcPr/>
                </a:tc>
                <a:tc>
                  <a:txBody>
                    <a:bodyPr/>
                    <a:lstStyle/>
                    <a:p>
                      <a:pPr algn="ctr" fontAlgn="ctr"/>
                      <a:r>
                        <a:rPr lang="en-US" sz="1100" b="0" i="0" u="none" strike="noStrike">
                          <a:solidFill>
                            <a:srgbClr val="000000"/>
                          </a:solidFill>
                          <a:effectLst/>
                          <a:latin typeface="Calibri"/>
                        </a:rPr>
                        <a:t>C</a:t>
                      </a:r>
                    </a:p>
                  </a:txBody>
                  <a:tcPr marL="11801" marR="11801" marT="11801"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8CEE6"/>
                    </a:solidFill>
                  </a:tcPr>
                </a:tc>
                <a:tc>
                  <a:txBody>
                    <a:bodyPr/>
                    <a:lstStyle/>
                    <a:p>
                      <a:pPr algn="ctr" fontAlgn="ctr"/>
                      <a:r>
                        <a:rPr lang="en-US" sz="1100" b="0" i="0" u="none" strike="noStrike">
                          <a:solidFill>
                            <a:srgbClr val="000000"/>
                          </a:solidFill>
                          <a:effectLst/>
                          <a:latin typeface="Calibri"/>
                        </a:rPr>
                        <a:t>-0.445</a:t>
                      </a:r>
                    </a:p>
                  </a:txBody>
                  <a:tcPr marL="11801" marR="11801" marT="11801"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8CEE6"/>
                    </a:solidFill>
                  </a:tcPr>
                </a:tc>
                <a:tc>
                  <a:txBody>
                    <a:bodyPr/>
                    <a:lstStyle/>
                    <a:p>
                      <a:pPr algn="ctr" fontAlgn="ctr"/>
                      <a:r>
                        <a:rPr lang="en-US" sz="1100" b="0" i="0" u="none" strike="noStrike">
                          <a:solidFill>
                            <a:srgbClr val="000000"/>
                          </a:solidFill>
                          <a:effectLst/>
                          <a:latin typeface="Calibri"/>
                        </a:rPr>
                        <a:t>1.088</a:t>
                      </a:r>
                    </a:p>
                  </a:txBody>
                  <a:tcPr marL="11801" marR="11801" marT="11801"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8CEE6"/>
                    </a:solidFill>
                  </a:tcPr>
                </a:tc>
                <a:tc>
                  <a:txBody>
                    <a:bodyPr/>
                    <a:lstStyle/>
                    <a:p>
                      <a:pPr algn="ctr" fontAlgn="ctr"/>
                      <a:r>
                        <a:rPr lang="en-US" sz="1100" b="0" i="0" u="none" strike="noStrike">
                          <a:solidFill>
                            <a:srgbClr val="000000"/>
                          </a:solidFill>
                          <a:effectLst/>
                          <a:latin typeface="Calibri"/>
                        </a:rPr>
                        <a:t> </a:t>
                      </a:r>
                    </a:p>
                  </a:txBody>
                  <a:tcPr marL="11801" marR="11801" marT="11801"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8CEE6"/>
                    </a:solidFill>
                  </a:tcPr>
                </a:tc>
                <a:tc>
                  <a:txBody>
                    <a:bodyPr/>
                    <a:lstStyle/>
                    <a:p>
                      <a:pPr algn="ctr" fontAlgn="ctr"/>
                      <a:r>
                        <a:rPr lang="en-US" sz="1100" b="0" i="0" u="none" strike="noStrike">
                          <a:solidFill>
                            <a:srgbClr val="000000"/>
                          </a:solidFill>
                          <a:effectLst/>
                          <a:latin typeface="Calibri"/>
                        </a:rPr>
                        <a:t>454.8</a:t>
                      </a:r>
                    </a:p>
                  </a:txBody>
                  <a:tcPr marL="11801" marR="11801" marT="11801"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8CEE6"/>
                    </a:solidFill>
                  </a:tcPr>
                </a:tc>
              </a:tr>
              <a:tr h="274108">
                <a:tc rowSpan="3">
                  <a:txBody>
                    <a:bodyPr/>
                    <a:lstStyle/>
                    <a:p>
                      <a:pPr algn="ctr" fontAlgn="ctr"/>
                      <a:r>
                        <a:rPr lang="en-US" sz="1100" b="0" i="0" u="none" strike="noStrike">
                          <a:solidFill>
                            <a:srgbClr val="000000"/>
                          </a:solidFill>
                          <a:effectLst/>
                          <a:latin typeface="Calibri"/>
                        </a:rPr>
                        <a:t>  3 parameters - apply calibration factor </a:t>
                      </a:r>
                      <a:r>
                        <a:rPr lang="en-US" sz="1100" b="0" i="1" u="none" strike="noStrike">
                          <a:solidFill>
                            <a:srgbClr val="000000"/>
                          </a:solidFill>
                          <a:effectLst/>
                          <a:latin typeface="Calibri"/>
                        </a:rPr>
                        <a:t>before </a:t>
                      </a:r>
                      <a:r>
                        <a:rPr lang="en-US" sz="1100" b="0" i="0" u="none" strike="noStrike">
                          <a:solidFill>
                            <a:srgbClr val="000000"/>
                          </a:solidFill>
                          <a:effectLst/>
                          <a:latin typeface="Calibri"/>
                        </a:rPr>
                        <a:t>performing fit : single sample 58</a:t>
                      </a:r>
                    </a:p>
                  </a:txBody>
                  <a:tcPr marL="11801" marR="11801" marT="11801"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BE6F2"/>
                    </a:solidFill>
                  </a:tcPr>
                </a:tc>
                <a:tc>
                  <a:txBody>
                    <a:bodyPr/>
                    <a:lstStyle/>
                    <a:p>
                      <a:pPr algn="ctr" fontAlgn="ctr"/>
                      <a:r>
                        <a:rPr lang="en-US" sz="1100" b="0" i="0" u="none" strike="noStrike">
                          <a:solidFill>
                            <a:srgbClr val="000000"/>
                          </a:solidFill>
                          <a:effectLst/>
                          <a:latin typeface="Calibri"/>
                        </a:rPr>
                        <a:t>A</a:t>
                      </a:r>
                    </a:p>
                  </a:txBody>
                  <a:tcPr marL="11801" marR="11801" marT="11801"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BE6F2"/>
                    </a:solidFill>
                  </a:tcPr>
                </a:tc>
                <a:tc>
                  <a:txBody>
                    <a:bodyPr/>
                    <a:lstStyle/>
                    <a:p>
                      <a:pPr algn="ctr" fontAlgn="ctr"/>
                      <a:r>
                        <a:rPr lang="en-US" sz="1100" b="0" i="0" u="none" strike="noStrike">
                          <a:solidFill>
                            <a:srgbClr val="000000"/>
                          </a:solidFill>
                          <a:effectLst/>
                          <a:latin typeface="Calibri"/>
                        </a:rPr>
                        <a:t>0.324</a:t>
                      </a:r>
                    </a:p>
                  </a:txBody>
                  <a:tcPr marL="11801" marR="11801" marT="11801"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BE6F2"/>
                    </a:solidFill>
                  </a:tcPr>
                </a:tc>
                <a:tc>
                  <a:txBody>
                    <a:bodyPr/>
                    <a:lstStyle/>
                    <a:p>
                      <a:pPr algn="ctr" fontAlgn="ctr"/>
                      <a:r>
                        <a:rPr lang="en-US" sz="1100" b="0" i="0" u="none" strike="noStrike">
                          <a:solidFill>
                            <a:srgbClr val="000000"/>
                          </a:solidFill>
                          <a:effectLst/>
                          <a:latin typeface="Calibri"/>
                        </a:rPr>
                        <a:t>-1.157</a:t>
                      </a:r>
                    </a:p>
                  </a:txBody>
                  <a:tcPr marL="11801" marR="11801" marT="11801"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BE6F2"/>
                    </a:solidFill>
                  </a:tcPr>
                </a:tc>
                <a:tc>
                  <a:txBody>
                    <a:bodyPr/>
                    <a:lstStyle/>
                    <a:p>
                      <a:pPr algn="ctr" fontAlgn="ctr"/>
                      <a:r>
                        <a:rPr lang="en-US" sz="1100" b="0" i="0" u="none" strike="noStrike">
                          <a:solidFill>
                            <a:srgbClr val="000000"/>
                          </a:solidFill>
                          <a:effectLst/>
                          <a:latin typeface="Calibri"/>
                        </a:rPr>
                        <a:t>-12.39</a:t>
                      </a:r>
                    </a:p>
                  </a:txBody>
                  <a:tcPr marL="11801" marR="11801" marT="11801"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BE6F2"/>
                    </a:solidFill>
                  </a:tcPr>
                </a:tc>
                <a:tc>
                  <a:txBody>
                    <a:bodyPr/>
                    <a:lstStyle/>
                    <a:p>
                      <a:pPr algn="ctr" fontAlgn="ctr"/>
                      <a:r>
                        <a:rPr lang="en-US" sz="1100" b="0" i="0" u="none" strike="noStrike">
                          <a:solidFill>
                            <a:srgbClr val="000000"/>
                          </a:solidFill>
                          <a:effectLst/>
                          <a:latin typeface="Calibri"/>
                        </a:rPr>
                        <a:t>180.1</a:t>
                      </a:r>
                    </a:p>
                  </a:txBody>
                  <a:tcPr marL="11801" marR="11801" marT="11801"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BE6F2"/>
                    </a:solidFill>
                  </a:tcPr>
                </a:tc>
              </a:tr>
              <a:tr h="274108">
                <a:tc vMerge="1">
                  <a:txBody>
                    <a:bodyPr/>
                    <a:lstStyle/>
                    <a:p>
                      <a:endParaRPr lang="en-US"/>
                    </a:p>
                  </a:txBody>
                  <a:tcPr/>
                </a:tc>
                <a:tc>
                  <a:txBody>
                    <a:bodyPr/>
                    <a:lstStyle/>
                    <a:p>
                      <a:pPr algn="ctr" fontAlgn="ctr"/>
                      <a:r>
                        <a:rPr lang="en-US" sz="1100" b="0" i="0" u="none" strike="noStrike">
                          <a:solidFill>
                            <a:srgbClr val="000000"/>
                          </a:solidFill>
                          <a:effectLst/>
                          <a:latin typeface="Calibri"/>
                        </a:rPr>
                        <a:t>B</a:t>
                      </a:r>
                    </a:p>
                  </a:txBody>
                  <a:tcPr marL="11801" marR="11801" marT="11801"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BE6F2"/>
                    </a:solidFill>
                  </a:tcPr>
                </a:tc>
                <a:tc>
                  <a:txBody>
                    <a:bodyPr/>
                    <a:lstStyle/>
                    <a:p>
                      <a:pPr algn="ctr" fontAlgn="ctr"/>
                      <a:r>
                        <a:rPr lang="en-US" sz="1100" b="0" i="0" u="none" strike="noStrike">
                          <a:solidFill>
                            <a:srgbClr val="000000"/>
                          </a:solidFill>
                          <a:effectLst/>
                          <a:latin typeface="Calibri"/>
                        </a:rPr>
                        <a:t>0.22</a:t>
                      </a:r>
                    </a:p>
                  </a:txBody>
                  <a:tcPr marL="11801" marR="11801" marT="11801"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BE6F2"/>
                    </a:solidFill>
                  </a:tcPr>
                </a:tc>
                <a:tc>
                  <a:txBody>
                    <a:bodyPr/>
                    <a:lstStyle/>
                    <a:p>
                      <a:pPr algn="ctr" fontAlgn="ctr"/>
                      <a:r>
                        <a:rPr lang="en-US" sz="1100" b="0" i="0" u="none" strike="noStrike">
                          <a:solidFill>
                            <a:srgbClr val="000000"/>
                          </a:solidFill>
                          <a:effectLst/>
                          <a:latin typeface="Calibri"/>
                        </a:rPr>
                        <a:t>-0.247</a:t>
                      </a:r>
                    </a:p>
                  </a:txBody>
                  <a:tcPr marL="11801" marR="11801" marT="11801"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BE6F2"/>
                    </a:solidFill>
                  </a:tcPr>
                </a:tc>
                <a:tc>
                  <a:txBody>
                    <a:bodyPr/>
                    <a:lstStyle/>
                    <a:p>
                      <a:pPr algn="ctr" fontAlgn="ctr"/>
                      <a:r>
                        <a:rPr lang="en-US" sz="1100" b="0" i="0" u="none" strike="noStrike">
                          <a:solidFill>
                            <a:srgbClr val="000000"/>
                          </a:solidFill>
                          <a:effectLst/>
                          <a:latin typeface="Calibri"/>
                        </a:rPr>
                        <a:t>-6.185</a:t>
                      </a:r>
                    </a:p>
                  </a:txBody>
                  <a:tcPr marL="11801" marR="11801" marT="11801"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BE6F2"/>
                    </a:solidFill>
                  </a:tcPr>
                </a:tc>
                <a:tc>
                  <a:txBody>
                    <a:bodyPr/>
                    <a:lstStyle/>
                    <a:p>
                      <a:pPr algn="ctr" fontAlgn="ctr"/>
                      <a:r>
                        <a:rPr lang="en-US" sz="1100" b="0" i="0" u="none" strike="noStrike">
                          <a:solidFill>
                            <a:srgbClr val="000000"/>
                          </a:solidFill>
                          <a:effectLst/>
                          <a:latin typeface="Calibri"/>
                        </a:rPr>
                        <a:t>220.1</a:t>
                      </a:r>
                    </a:p>
                  </a:txBody>
                  <a:tcPr marL="11801" marR="11801" marT="11801"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BE6F2"/>
                    </a:solidFill>
                  </a:tcPr>
                </a:tc>
              </a:tr>
              <a:tr h="274108">
                <a:tc vMerge="1">
                  <a:txBody>
                    <a:bodyPr/>
                    <a:lstStyle/>
                    <a:p>
                      <a:endParaRPr lang="en-US"/>
                    </a:p>
                  </a:txBody>
                  <a:tcPr/>
                </a:tc>
                <a:tc>
                  <a:txBody>
                    <a:bodyPr/>
                    <a:lstStyle/>
                    <a:p>
                      <a:pPr algn="ctr" fontAlgn="ctr"/>
                      <a:r>
                        <a:rPr lang="en-US" sz="1100" b="0" i="0" u="none" strike="noStrike">
                          <a:solidFill>
                            <a:srgbClr val="000000"/>
                          </a:solidFill>
                          <a:effectLst/>
                          <a:latin typeface="Calibri"/>
                        </a:rPr>
                        <a:t>C</a:t>
                      </a:r>
                    </a:p>
                  </a:txBody>
                  <a:tcPr marL="11801" marR="11801" marT="11801"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BE6F2"/>
                    </a:solidFill>
                  </a:tcPr>
                </a:tc>
                <a:tc>
                  <a:txBody>
                    <a:bodyPr/>
                    <a:lstStyle/>
                    <a:p>
                      <a:pPr algn="ctr" fontAlgn="ctr"/>
                      <a:r>
                        <a:rPr lang="en-US" sz="1100" b="0" i="0" u="none" strike="noStrike">
                          <a:solidFill>
                            <a:srgbClr val="000000"/>
                          </a:solidFill>
                          <a:effectLst/>
                          <a:latin typeface="Calibri"/>
                        </a:rPr>
                        <a:t>-0.56</a:t>
                      </a:r>
                    </a:p>
                  </a:txBody>
                  <a:tcPr marL="11801" marR="11801" marT="11801"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BE6F2"/>
                    </a:solidFill>
                  </a:tcPr>
                </a:tc>
                <a:tc>
                  <a:txBody>
                    <a:bodyPr/>
                    <a:lstStyle/>
                    <a:p>
                      <a:pPr algn="ctr" fontAlgn="ctr"/>
                      <a:r>
                        <a:rPr lang="en-US" sz="1100" b="0" i="0" u="none" strike="noStrike">
                          <a:solidFill>
                            <a:srgbClr val="000000"/>
                          </a:solidFill>
                          <a:effectLst/>
                          <a:latin typeface="Calibri"/>
                        </a:rPr>
                        <a:t>-0.176</a:t>
                      </a:r>
                    </a:p>
                  </a:txBody>
                  <a:tcPr marL="11801" marR="11801" marT="11801"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BE6F2"/>
                    </a:solidFill>
                  </a:tcPr>
                </a:tc>
                <a:tc>
                  <a:txBody>
                    <a:bodyPr/>
                    <a:lstStyle/>
                    <a:p>
                      <a:pPr algn="ctr" fontAlgn="ctr"/>
                      <a:r>
                        <a:rPr lang="en-US" sz="1100" b="0" i="0" u="none" strike="noStrike">
                          <a:solidFill>
                            <a:srgbClr val="000000"/>
                          </a:solidFill>
                          <a:effectLst/>
                          <a:latin typeface="Calibri"/>
                        </a:rPr>
                        <a:t>-11.499</a:t>
                      </a:r>
                    </a:p>
                  </a:txBody>
                  <a:tcPr marL="11801" marR="11801" marT="11801"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BE6F2"/>
                    </a:solidFill>
                  </a:tcPr>
                </a:tc>
                <a:tc>
                  <a:txBody>
                    <a:bodyPr/>
                    <a:lstStyle/>
                    <a:p>
                      <a:pPr algn="ctr" fontAlgn="ctr"/>
                      <a:r>
                        <a:rPr lang="en-US" sz="1100" b="0" i="0" u="none" strike="noStrike">
                          <a:solidFill>
                            <a:srgbClr val="000000"/>
                          </a:solidFill>
                          <a:effectLst/>
                          <a:latin typeface="Calibri"/>
                        </a:rPr>
                        <a:t>169</a:t>
                      </a:r>
                    </a:p>
                  </a:txBody>
                  <a:tcPr marL="11801" marR="11801" marT="11801"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BE6F2"/>
                    </a:solidFill>
                  </a:tcPr>
                </a:tc>
              </a:tr>
              <a:tr h="274108">
                <a:tc rowSpan="3">
                  <a:txBody>
                    <a:bodyPr/>
                    <a:lstStyle/>
                    <a:p>
                      <a:pPr algn="ctr" fontAlgn="ctr"/>
                      <a:r>
                        <a:rPr lang="en-US" sz="1100" b="0" i="0" u="none" strike="noStrike">
                          <a:solidFill>
                            <a:srgbClr val="000000"/>
                          </a:solidFill>
                          <a:effectLst/>
                          <a:latin typeface="Calibri"/>
                        </a:rPr>
                        <a:t>3 parameters - apply calibration factor </a:t>
                      </a:r>
                      <a:r>
                        <a:rPr lang="en-US" sz="1100" b="0" i="1" u="none" strike="noStrike">
                          <a:solidFill>
                            <a:srgbClr val="000000"/>
                          </a:solidFill>
                          <a:effectLst/>
                          <a:latin typeface="Calibri"/>
                        </a:rPr>
                        <a:t>after</a:t>
                      </a:r>
                      <a:r>
                        <a:rPr lang="en-US" sz="1100" b="0" i="0" u="none" strike="noStrike">
                          <a:solidFill>
                            <a:srgbClr val="000000"/>
                          </a:solidFill>
                          <a:effectLst/>
                          <a:latin typeface="Calibri"/>
                        </a:rPr>
                        <a:t> performing fit: single sample 58</a:t>
                      </a:r>
                    </a:p>
                  </a:txBody>
                  <a:tcPr marL="11801" marR="11801" marT="11801"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8CEE6"/>
                    </a:solidFill>
                  </a:tcPr>
                </a:tc>
                <a:tc>
                  <a:txBody>
                    <a:bodyPr/>
                    <a:lstStyle/>
                    <a:p>
                      <a:pPr algn="ctr" fontAlgn="ctr"/>
                      <a:r>
                        <a:rPr lang="en-US" sz="1100" b="0" i="0" u="none" strike="noStrike">
                          <a:solidFill>
                            <a:srgbClr val="000000"/>
                          </a:solidFill>
                          <a:effectLst/>
                          <a:latin typeface="Calibri"/>
                        </a:rPr>
                        <a:t>A</a:t>
                      </a:r>
                    </a:p>
                  </a:txBody>
                  <a:tcPr marL="11801" marR="11801" marT="11801"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8CEE6"/>
                    </a:solidFill>
                  </a:tcPr>
                </a:tc>
                <a:tc>
                  <a:txBody>
                    <a:bodyPr/>
                    <a:lstStyle/>
                    <a:p>
                      <a:pPr algn="ctr" fontAlgn="ctr"/>
                      <a:r>
                        <a:rPr lang="en-US" sz="1100" b="0" i="0" u="none" strike="noStrike">
                          <a:solidFill>
                            <a:srgbClr val="000000"/>
                          </a:solidFill>
                          <a:effectLst/>
                          <a:latin typeface="Calibri"/>
                        </a:rPr>
                        <a:t>0.353</a:t>
                      </a:r>
                    </a:p>
                  </a:txBody>
                  <a:tcPr marL="11801" marR="11801" marT="11801"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8CEE6"/>
                    </a:solidFill>
                  </a:tcPr>
                </a:tc>
                <a:tc>
                  <a:txBody>
                    <a:bodyPr/>
                    <a:lstStyle/>
                    <a:p>
                      <a:pPr algn="ctr" fontAlgn="ctr"/>
                      <a:r>
                        <a:rPr lang="en-US" sz="1100" b="0" i="0" u="none" strike="noStrike">
                          <a:solidFill>
                            <a:srgbClr val="000000"/>
                          </a:solidFill>
                          <a:effectLst/>
                          <a:latin typeface="Calibri"/>
                        </a:rPr>
                        <a:t>-2.653</a:t>
                      </a:r>
                    </a:p>
                  </a:txBody>
                  <a:tcPr marL="11801" marR="11801" marT="11801"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8CEE6"/>
                    </a:solidFill>
                  </a:tcPr>
                </a:tc>
                <a:tc>
                  <a:txBody>
                    <a:bodyPr/>
                    <a:lstStyle/>
                    <a:p>
                      <a:pPr algn="ctr" fontAlgn="ctr"/>
                      <a:r>
                        <a:rPr lang="en-US" sz="1100" b="0" i="0" u="none" strike="noStrike">
                          <a:solidFill>
                            <a:srgbClr val="000000"/>
                          </a:solidFill>
                          <a:effectLst/>
                          <a:latin typeface="Calibri"/>
                        </a:rPr>
                        <a:t>-2.231</a:t>
                      </a:r>
                    </a:p>
                  </a:txBody>
                  <a:tcPr marL="11801" marR="11801" marT="11801"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8CEE6"/>
                    </a:solidFill>
                  </a:tcPr>
                </a:tc>
                <a:tc>
                  <a:txBody>
                    <a:bodyPr/>
                    <a:lstStyle/>
                    <a:p>
                      <a:pPr algn="ctr" fontAlgn="ctr"/>
                      <a:r>
                        <a:rPr lang="en-US" sz="1100" b="0" i="0" u="none" strike="noStrike">
                          <a:solidFill>
                            <a:srgbClr val="000000"/>
                          </a:solidFill>
                          <a:effectLst/>
                          <a:latin typeface="Calibri"/>
                        </a:rPr>
                        <a:t>98.6</a:t>
                      </a:r>
                    </a:p>
                  </a:txBody>
                  <a:tcPr marL="11801" marR="11801" marT="11801"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8CEE6"/>
                    </a:solidFill>
                  </a:tcPr>
                </a:tc>
              </a:tr>
              <a:tr h="274108">
                <a:tc vMerge="1">
                  <a:txBody>
                    <a:bodyPr/>
                    <a:lstStyle/>
                    <a:p>
                      <a:endParaRPr lang="en-US"/>
                    </a:p>
                  </a:txBody>
                  <a:tcPr/>
                </a:tc>
                <a:tc>
                  <a:txBody>
                    <a:bodyPr/>
                    <a:lstStyle/>
                    <a:p>
                      <a:pPr algn="ctr" fontAlgn="ctr"/>
                      <a:r>
                        <a:rPr lang="en-US" sz="1100" b="0" i="0" u="none" strike="noStrike">
                          <a:solidFill>
                            <a:srgbClr val="000000"/>
                          </a:solidFill>
                          <a:effectLst/>
                          <a:latin typeface="Calibri"/>
                        </a:rPr>
                        <a:t>B</a:t>
                      </a:r>
                    </a:p>
                  </a:txBody>
                  <a:tcPr marL="11801" marR="11801" marT="11801"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8CEE6"/>
                    </a:solidFill>
                  </a:tcPr>
                </a:tc>
                <a:tc>
                  <a:txBody>
                    <a:bodyPr/>
                    <a:lstStyle/>
                    <a:p>
                      <a:pPr algn="ctr" fontAlgn="ctr"/>
                      <a:r>
                        <a:rPr lang="en-US" sz="1100" b="0" i="0" u="none" strike="noStrike">
                          <a:solidFill>
                            <a:srgbClr val="000000"/>
                          </a:solidFill>
                          <a:effectLst/>
                          <a:latin typeface="Calibri"/>
                        </a:rPr>
                        <a:t>0.202</a:t>
                      </a:r>
                    </a:p>
                  </a:txBody>
                  <a:tcPr marL="11801" marR="11801" marT="11801"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8CEE6"/>
                    </a:solidFill>
                  </a:tcPr>
                </a:tc>
                <a:tc>
                  <a:txBody>
                    <a:bodyPr/>
                    <a:lstStyle/>
                    <a:p>
                      <a:pPr algn="ctr" fontAlgn="ctr"/>
                      <a:r>
                        <a:rPr lang="en-US" sz="1100" b="0" i="0" u="none" strike="noStrike">
                          <a:solidFill>
                            <a:srgbClr val="000000"/>
                          </a:solidFill>
                          <a:effectLst/>
                          <a:latin typeface="Calibri"/>
                        </a:rPr>
                        <a:t>-0.52</a:t>
                      </a:r>
                    </a:p>
                  </a:txBody>
                  <a:tcPr marL="11801" marR="11801" marT="11801"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8CEE6"/>
                    </a:solidFill>
                  </a:tcPr>
                </a:tc>
                <a:tc>
                  <a:txBody>
                    <a:bodyPr/>
                    <a:lstStyle/>
                    <a:p>
                      <a:pPr algn="ctr" fontAlgn="ctr"/>
                      <a:r>
                        <a:rPr lang="en-US" sz="1100" b="0" i="0" u="none" strike="noStrike">
                          <a:solidFill>
                            <a:srgbClr val="000000"/>
                          </a:solidFill>
                          <a:effectLst/>
                          <a:latin typeface="Calibri"/>
                        </a:rPr>
                        <a:t>-1.025</a:t>
                      </a:r>
                    </a:p>
                  </a:txBody>
                  <a:tcPr marL="11801" marR="11801" marT="11801"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8CEE6"/>
                    </a:solidFill>
                  </a:tcPr>
                </a:tc>
                <a:tc>
                  <a:txBody>
                    <a:bodyPr/>
                    <a:lstStyle/>
                    <a:p>
                      <a:pPr algn="ctr" fontAlgn="ctr"/>
                      <a:r>
                        <a:rPr lang="en-US" sz="1100" b="0" i="0" u="none" strike="noStrike">
                          <a:solidFill>
                            <a:srgbClr val="000000"/>
                          </a:solidFill>
                          <a:effectLst/>
                          <a:latin typeface="Calibri"/>
                        </a:rPr>
                        <a:t>202.4</a:t>
                      </a:r>
                    </a:p>
                  </a:txBody>
                  <a:tcPr marL="11801" marR="11801" marT="11801"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8CEE6"/>
                    </a:solidFill>
                  </a:tcPr>
                </a:tc>
              </a:tr>
              <a:tr h="274108">
                <a:tc vMerge="1">
                  <a:txBody>
                    <a:bodyPr/>
                    <a:lstStyle/>
                    <a:p>
                      <a:endParaRPr lang="en-US"/>
                    </a:p>
                  </a:txBody>
                  <a:tcPr/>
                </a:tc>
                <a:tc>
                  <a:txBody>
                    <a:bodyPr/>
                    <a:lstStyle/>
                    <a:p>
                      <a:pPr algn="ctr" fontAlgn="ctr"/>
                      <a:r>
                        <a:rPr lang="en-US" sz="1100" b="0" i="0" u="none" strike="noStrike">
                          <a:solidFill>
                            <a:srgbClr val="000000"/>
                          </a:solidFill>
                          <a:effectLst/>
                          <a:latin typeface="Calibri"/>
                        </a:rPr>
                        <a:t>C</a:t>
                      </a:r>
                    </a:p>
                  </a:txBody>
                  <a:tcPr marL="11801" marR="11801" marT="11801"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8CEE6"/>
                    </a:solidFill>
                  </a:tcPr>
                </a:tc>
                <a:tc>
                  <a:txBody>
                    <a:bodyPr/>
                    <a:lstStyle/>
                    <a:p>
                      <a:pPr algn="ctr" fontAlgn="ctr"/>
                      <a:r>
                        <a:rPr lang="en-US" sz="1100" b="0" i="0" u="none" strike="noStrike">
                          <a:solidFill>
                            <a:srgbClr val="000000"/>
                          </a:solidFill>
                          <a:effectLst/>
                          <a:latin typeface="Calibri"/>
                        </a:rPr>
                        <a:t>-0.244</a:t>
                      </a:r>
                    </a:p>
                  </a:txBody>
                  <a:tcPr marL="11801" marR="11801" marT="11801"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8CEE6"/>
                    </a:solidFill>
                  </a:tcPr>
                </a:tc>
                <a:tc>
                  <a:txBody>
                    <a:bodyPr/>
                    <a:lstStyle/>
                    <a:p>
                      <a:pPr algn="ctr" fontAlgn="ctr"/>
                      <a:r>
                        <a:rPr lang="en-US" sz="1100" b="0" i="0" u="none" strike="noStrike">
                          <a:solidFill>
                            <a:srgbClr val="000000"/>
                          </a:solidFill>
                          <a:effectLst/>
                          <a:latin typeface="Calibri"/>
                        </a:rPr>
                        <a:t>-0.084</a:t>
                      </a:r>
                    </a:p>
                  </a:txBody>
                  <a:tcPr marL="11801" marR="11801" marT="11801"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8CEE6"/>
                    </a:solidFill>
                  </a:tcPr>
                </a:tc>
                <a:tc>
                  <a:txBody>
                    <a:bodyPr/>
                    <a:lstStyle/>
                    <a:p>
                      <a:pPr algn="ctr" fontAlgn="ctr"/>
                      <a:r>
                        <a:rPr lang="en-US" sz="1100" b="0" i="0" u="none" strike="noStrike">
                          <a:solidFill>
                            <a:srgbClr val="000000"/>
                          </a:solidFill>
                          <a:effectLst/>
                          <a:latin typeface="Calibri"/>
                        </a:rPr>
                        <a:t>-0.903</a:t>
                      </a:r>
                    </a:p>
                  </a:txBody>
                  <a:tcPr marL="11801" marR="11801" marT="11801"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8CEE6"/>
                    </a:solidFill>
                  </a:tcPr>
                </a:tc>
                <a:tc>
                  <a:txBody>
                    <a:bodyPr/>
                    <a:lstStyle/>
                    <a:p>
                      <a:pPr algn="ctr" fontAlgn="ctr"/>
                      <a:r>
                        <a:rPr lang="en-US" sz="1100" b="0" i="0" u="none" strike="noStrike" dirty="0">
                          <a:solidFill>
                            <a:srgbClr val="000000"/>
                          </a:solidFill>
                          <a:effectLst/>
                          <a:latin typeface="Calibri"/>
                        </a:rPr>
                        <a:t>189.7</a:t>
                      </a:r>
                    </a:p>
                  </a:txBody>
                  <a:tcPr marL="11801" marR="11801" marT="11801"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8CEE6"/>
                    </a:solidFill>
                  </a:tcPr>
                </a:tc>
              </a:tr>
            </a:tbl>
          </a:graphicData>
        </a:graphic>
      </p:graphicFrame>
      <p:graphicFrame>
        <p:nvGraphicFramePr>
          <p:cNvPr id="12" name="Table 11"/>
          <p:cNvGraphicFramePr>
            <a:graphicFrameLocks noGrp="1"/>
          </p:cNvGraphicFramePr>
          <p:nvPr>
            <p:extLst>
              <p:ext uri="{D42A27DB-BD31-4B8C-83A1-F6EECF244321}">
                <p14:modId xmlns:p14="http://schemas.microsoft.com/office/powerpoint/2010/main" val="683417468"/>
              </p:ext>
            </p:extLst>
          </p:nvPr>
        </p:nvGraphicFramePr>
        <p:xfrm>
          <a:off x="6228184" y="5039037"/>
          <a:ext cx="2590440" cy="1486307"/>
        </p:xfrm>
        <a:graphic>
          <a:graphicData uri="http://schemas.openxmlformats.org/drawingml/2006/table">
            <a:tbl>
              <a:tblPr/>
              <a:tblGrid>
                <a:gridCol w="592561"/>
                <a:gridCol w="896099"/>
                <a:gridCol w="1101780"/>
              </a:tblGrid>
              <a:tr h="334942">
                <a:tc gridSpan="3">
                  <a:txBody>
                    <a:bodyPr/>
                    <a:lstStyle/>
                    <a:p>
                      <a:pPr algn="ctr" fontAlgn="ctr"/>
                      <a:r>
                        <a:rPr lang="en-US" sz="1000" b="0" i="0" u="none" strike="noStrike" dirty="0" smtClean="0">
                          <a:solidFill>
                            <a:srgbClr val="FFFFFF"/>
                          </a:solidFill>
                          <a:effectLst/>
                          <a:latin typeface="Calibri"/>
                        </a:rPr>
                        <a:t>Single Sample Number</a:t>
                      </a:r>
                      <a:r>
                        <a:rPr lang="en-US" sz="1000" b="0" i="0" u="none" strike="noStrike" baseline="0" dirty="0" smtClean="0">
                          <a:solidFill>
                            <a:srgbClr val="FFFFFF"/>
                          </a:solidFill>
                          <a:effectLst/>
                          <a:latin typeface="Calibri"/>
                        </a:rPr>
                        <a:t> </a:t>
                      </a:r>
                      <a:r>
                        <a:rPr lang="en-US" sz="1000" b="0" i="0" u="none" strike="noStrike" dirty="0" smtClean="0">
                          <a:solidFill>
                            <a:srgbClr val="FFFFFF"/>
                          </a:solidFill>
                          <a:effectLst/>
                          <a:latin typeface="Calibri"/>
                        </a:rPr>
                        <a:t>58 Calibrations</a:t>
                      </a:r>
                      <a:endParaRPr lang="en-US" sz="1000" b="0" i="0" u="none" strike="noStrike" dirty="0">
                        <a:solidFill>
                          <a:srgbClr val="FFFFFF"/>
                        </a:solidFill>
                        <a:effectLst/>
                        <a:latin typeface="Calibri"/>
                      </a:endParaRPr>
                    </a:p>
                  </a:txBody>
                  <a:tcPr marL="12700" marR="12700" marT="12700"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4BB157"/>
                    </a:solidFill>
                  </a:tcPr>
                </a:tc>
                <a:tc hMerge="1">
                  <a:txBody>
                    <a:bodyPr/>
                    <a:lstStyle/>
                    <a:p>
                      <a:pPr algn="ctr" fontAlgn="ctr"/>
                      <a:endParaRPr lang="en-US" sz="1000" b="0" i="0" u="none" strike="noStrike" dirty="0">
                        <a:solidFill>
                          <a:srgbClr val="FFFFFF"/>
                        </a:solidFill>
                        <a:effectLst/>
                        <a:latin typeface="Calibri"/>
                      </a:endParaRPr>
                    </a:p>
                  </a:txBody>
                  <a:tcPr marL="12700" marR="12700" marT="12700"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4BB157"/>
                    </a:solidFill>
                  </a:tcPr>
                </a:tc>
                <a:tc hMerge="1">
                  <a:txBody>
                    <a:bodyPr/>
                    <a:lstStyle/>
                    <a:p>
                      <a:pPr algn="ctr" fontAlgn="ctr"/>
                      <a:endParaRPr lang="en-US" sz="1000" b="0" i="0" u="none" strike="noStrike" dirty="0">
                        <a:solidFill>
                          <a:srgbClr val="FFFFFF"/>
                        </a:solidFill>
                        <a:effectLst/>
                        <a:latin typeface="Calibri"/>
                      </a:endParaRPr>
                    </a:p>
                  </a:txBody>
                  <a:tcPr marL="12700" marR="12700" marT="12700"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4BB157"/>
                    </a:solidFill>
                  </a:tcPr>
                </a:tc>
              </a:tr>
              <a:tr h="334942">
                <a:tc>
                  <a:txBody>
                    <a:bodyPr/>
                    <a:lstStyle/>
                    <a:p>
                      <a:pPr algn="ctr" fontAlgn="ctr"/>
                      <a:r>
                        <a:rPr lang="en-US" sz="1000" b="0" i="0" u="none" strike="noStrike" dirty="0" smtClean="0">
                          <a:solidFill>
                            <a:srgbClr val="FFFFFF"/>
                          </a:solidFill>
                          <a:effectLst/>
                          <a:latin typeface="Calibri"/>
                        </a:rPr>
                        <a:t>IP BPM</a:t>
                      </a:r>
                      <a:endParaRPr lang="en-US" sz="1000" b="0" i="0" u="none" strike="noStrike" dirty="0">
                        <a:solidFill>
                          <a:srgbClr val="FFFFFF"/>
                        </a:solidFill>
                        <a:effectLst/>
                        <a:latin typeface="Calibri"/>
                      </a:endParaRPr>
                    </a:p>
                  </a:txBody>
                  <a:tcPr marL="12700" marR="12700" marT="12700"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4BB157"/>
                    </a:solidFill>
                  </a:tcPr>
                </a:tc>
                <a:tc>
                  <a:txBody>
                    <a:bodyPr/>
                    <a:lstStyle/>
                    <a:p>
                      <a:pPr algn="ctr" fontAlgn="ctr"/>
                      <a:r>
                        <a:rPr lang="en-US" sz="1000" b="0" i="0" u="none" strike="noStrike" dirty="0">
                          <a:solidFill>
                            <a:srgbClr val="FFFFFF"/>
                          </a:solidFill>
                          <a:effectLst/>
                          <a:latin typeface="Calibri"/>
                        </a:rPr>
                        <a:t>Theta</a:t>
                      </a:r>
                    </a:p>
                  </a:txBody>
                  <a:tcPr marL="12700" marR="12700" marT="12700"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4BB157"/>
                    </a:solidFill>
                  </a:tcPr>
                </a:tc>
                <a:tc>
                  <a:txBody>
                    <a:bodyPr/>
                    <a:lstStyle/>
                    <a:p>
                      <a:pPr algn="ctr" fontAlgn="ctr"/>
                      <a:r>
                        <a:rPr lang="en-US" sz="1000" b="0" i="0" u="none" strike="noStrike" dirty="0">
                          <a:solidFill>
                            <a:srgbClr val="FFFFFF"/>
                          </a:solidFill>
                          <a:effectLst/>
                          <a:latin typeface="Calibri"/>
                        </a:rPr>
                        <a:t>k</a:t>
                      </a:r>
                    </a:p>
                  </a:txBody>
                  <a:tcPr marL="12700" marR="12700" marT="12700"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4BB157"/>
                    </a:solidFill>
                  </a:tcPr>
                </a:tc>
              </a:tr>
              <a:tr h="272141">
                <a:tc>
                  <a:txBody>
                    <a:bodyPr/>
                    <a:lstStyle/>
                    <a:p>
                      <a:pPr algn="ctr" fontAlgn="b"/>
                      <a:r>
                        <a:rPr lang="en-US" sz="1000" b="0" i="0" u="none" strike="noStrike" dirty="0" smtClean="0">
                          <a:solidFill>
                            <a:srgbClr val="000000"/>
                          </a:solidFill>
                          <a:effectLst/>
                          <a:latin typeface="Calibri"/>
                        </a:rPr>
                        <a:t>A</a:t>
                      </a:r>
                      <a:endParaRPr lang="en-US" sz="1000" b="0" i="0" u="none" strike="noStrike" dirty="0">
                        <a:solidFill>
                          <a:srgbClr val="000000"/>
                        </a:solidFill>
                        <a:effectLst/>
                        <a:latin typeface="Calibri"/>
                      </a:endParaRPr>
                    </a:p>
                  </a:txBody>
                  <a:tcPr marL="12700" marR="12700" marT="12700" marB="0" anchor="ctr">
                    <a:lnL>
                      <a:noFill/>
                    </a:lnL>
                    <a:lnR>
                      <a:noFill/>
                    </a:lnR>
                    <a:lnT w="6350" cap="flat" cmpd="sng" algn="ctr">
                      <a:solidFill>
                        <a:srgbClr val="FFFFFF"/>
                      </a:solidFill>
                      <a:prstDash val="solid"/>
                      <a:round/>
                      <a:headEnd type="none" w="med" len="med"/>
                      <a:tailEnd type="none" w="med" len="med"/>
                    </a:lnT>
                    <a:lnB>
                      <a:noFill/>
                    </a:lnB>
                    <a:solidFill>
                      <a:schemeClr val="tx2">
                        <a:lumMod val="20000"/>
                        <a:lumOff val="80000"/>
                      </a:schemeClr>
                    </a:solidFill>
                  </a:tcPr>
                </a:tc>
                <a:tc>
                  <a:txBody>
                    <a:bodyPr/>
                    <a:lstStyle/>
                    <a:p>
                      <a:pPr algn="ctr" fontAlgn="b"/>
                      <a:r>
                        <a:rPr lang="en-US" sz="1000" b="0" i="0" u="none" strike="noStrike">
                          <a:solidFill>
                            <a:srgbClr val="000000"/>
                          </a:solidFill>
                          <a:effectLst/>
                          <a:latin typeface="Calibri"/>
                        </a:rPr>
                        <a:t>0.112 +/- 0.007 </a:t>
                      </a:r>
                    </a:p>
                  </a:txBody>
                  <a:tcPr marL="12700" marR="12700" marT="12700" marB="0" anchor="ctr">
                    <a:lnL>
                      <a:noFill/>
                    </a:lnL>
                    <a:lnR>
                      <a:noFill/>
                    </a:lnR>
                    <a:lnT w="6350" cap="flat" cmpd="sng" algn="ctr">
                      <a:solidFill>
                        <a:srgbClr val="FFFFFF"/>
                      </a:solidFill>
                      <a:prstDash val="solid"/>
                      <a:round/>
                      <a:headEnd type="none" w="med" len="med"/>
                      <a:tailEnd type="none" w="med" len="med"/>
                    </a:lnT>
                    <a:lnB>
                      <a:noFill/>
                    </a:lnB>
                    <a:solidFill>
                      <a:schemeClr val="tx2">
                        <a:lumMod val="20000"/>
                        <a:lumOff val="80000"/>
                      </a:schemeClr>
                    </a:solidFill>
                  </a:tcPr>
                </a:tc>
                <a:tc>
                  <a:txBody>
                    <a:bodyPr/>
                    <a:lstStyle/>
                    <a:p>
                      <a:pPr algn="ctr" fontAlgn="b"/>
                      <a:r>
                        <a:rPr lang="en-US" sz="1000" b="0" i="0" u="none" strike="noStrike">
                          <a:solidFill>
                            <a:srgbClr val="000000"/>
                          </a:solidFill>
                          <a:effectLst/>
                          <a:latin typeface="Calibri"/>
                        </a:rPr>
                        <a:t> 0.180 +/- 0.004 </a:t>
                      </a:r>
                    </a:p>
                  </a:txBody>
                  <a:tcPr marL="12700" marR="12700" marT="12700" marB="0" anchor="ctr">
                    <a:lnL>
                      <a:noFill/>
                    </a:lnL>
                    <a:lnR>
                      <a:noFill/>
                    </a:lnR>
                    <a:lnT w="6350" cap="flat" cmpd="sng" algn="ctr">
                      <a:solidFill>
                        <a:srgbClr val="FFFFFF"/>
                      </a:solidFill>
                      <a:prstDash val="solid"/>
                      <a:round/>
                      <a:headEnd type="none" w="med" len="med"/>
                      <a:tailEnd type="none" w="med" len="med"/>
                    </a:lnT>
                    <a:lnB>
                      <a:noFill/>
                    </a:lnB>
                    <a:solidFill>
                      <a:schemeClr val="tx2">
                        <a:lumMod val="20000"/>
                        <a:lumOff val="80000"/>
                      </a:schemeClr>
                    </a:solidFill>
                  </a:tcPr>
                </a:tc>
              </a:tr>
              <a:tr h="272141">
                <a:tc>
                  <a:txBody>
                    <a:bodyPr/>
                    <a:lstStyle/>
                    <a:p>
                      <a:pPr algn="ctr" fontAlgn="b"/>
                      <a:r>
                        <a:rPr lang="en-US" sz="1000" b="0" i="0" u="none" strike="noStrike" dirty="0" smtClean="0">
                          <a:solidFill>
                            <a:srgbClr val="000000"/>
                          </a:solidFill>
                          <a:effectLst/>
                          <a:latin typeface="Calibri"/>
                        </a:rPr>
                        <a:t>B</a:t>
                      </a:r>
                      <a:endParaRPr lang="en-US" sz="1000" b="0" i="0" u="none" strike="noStrike" dirty="0">
                        <a:solidFill>
                          <a:srgbClr val="000000"/>
                        </a:solidFill>
                        <a:effectLst/>
                        <a:latin typeface="Calibri"/>
                      </a:endParaRPr>
                    </a:p>
                  </a:txBody>
                  <a:tcPr marL="12700" marR="12700" marT="12700" marB="0" anchor="ctr">
                    <a:lnL>
                      <a:noFill/>
                    </a:lnL>
                    <a:lnR>
                      <a:noFill/>
                    </a:lnR>
                    <a:lnT>
                      <a:noFill/>
                    </a:lnT>
                    <a:lnB>
                      <a:noFill/>
                    </a:lnB>
                    <a:solidFill>
                      <a:schemeClr val="tx2">
                        <a:lumMod val="20000"/>
                        <a:lumOff val="80000"/>
                      </a:schemeClr>
                    </a:solidFill>
                  </a:tcPr>
                </a:tc>
                <a:tc>
                  <a:txBody>
                    <a:bodyPr/>
                    <a:lstStyle/>
                    <a:p>
                      <a:pPr algn="ctr" fontAlgn="b"/>
                      <a:r>
                        <a:rPr lang="en-US" sz="1000" b="0" i="0" u="none" strike="noStrike">
                          <a:solidFill>
                            <a:srgbClr val="000000"/>
                          </a:solidFill>
                          <a:effectLst/>
                          <a:latin typeface="Calibri"/>
                        </a:rPr>
                        <a:t>0.380 +/- 0.008 </a:t>
                      </a:r>
                    </a:p>
                  </a:txBody>
                  <a:tcPr marL="12700" marR="12700" marT="12700" marB="0" anchor="ctr">
                    <a:lnL>
                      <a:noFill/>
                    </a:lnL>
                    <a:lnR>
                      <a:noFill/>
                    </a:lnR>
                    <a:lnT>
                      <a:noFill/>
                    </a:lnT>
                    <a:lnB>
                      <a:noFill/>
                    </a:lnB>
                    <a:solidFill>
                      <a:schemeClr val="tx2">
                        <a:lumMod val="20000"/>
                        <a:lumOff val="80000"/>
                      </a:schemeClr>
                    </a:solidFill>
                  </a:tcPr>
                </a:tc>
                <a:tc>
                  <a:txBody>
                    <a:bodyPr/>
                    <a:lstStyle/>
                    <a:p>
                      <a:pPr algn="ctr" fontAlgn="b"/>
                      <a:r>
                        <a:rPr lang="en-US" sz="1000" b="0" i="0" u="none" strike="noStrike">
                          <a:solidFill>
                            <a:srgbClr val="000000"/>
                          </a:solidFill>
                          <a:effectLst/>
                          <a:latin typeface="Calibri"/>
                        </a:rPr>
                        <a:t> 0.166 +/- 0.002 </a:t>
                      </a:r>
                    </a:p>
                  </a:txBody>
                  <a:tcPr marL="12700" marR="12700" marT="12700" marB="0" anchor="ctr">
                    <a:lnL>
                      <a:noFill/>
                    </a:lnL>
                    <a:lnR>
                      <a:noFill/>
                    </a:lnR>
                    <a:lnT>
                      <a:noFill/>
                    </a:lnT>
                    <a:lnB>
                      <a:noFill/>
                    </a:lnB>
                    <a:solidFill>
                      <a:schemeClr val="tx2">
                        <a:lumMod val="20000"/>
                        <a:lumOff val="80000"/>
                      </a:schemeClr>
                    </a:solidFill>
                  </a:tcPr>
                </a:tc>
              </a:tr>
              <a:tr h="272141">
                <a:tc>
                  <a:txBody>
                    <a:bodyPr/>
                    <a:lstStyle/>
                    <a:p>
                      <a:pPr algn="ctr" fontAlgn="b"/>
                      <a:r>
                        <a:rPr lang="en-US" sz="1000" b="0" i="0" u="none" strike="noStrike" dirty="0" smtClean="0">
                          <a:solidFill>
                            <a:srgbClr val="000000"/>
                          </a:solidFill>
                          <a:effectLst/>
                          <a:latin typeface="Calibri"/>
                        </a:rPr>
                        <a:t>C</a:t>
                      </a:r>
                      <a:endParaRPr lang="en-US" sz="1000" b="0" i="0" u="none" strike="noStrike" dirty="0">
                        <a:solidFill>
                          <a:srgbClr val="000000"/>
                        </a:solidFill>
                        <a:effectLst/>
                        <a:latin typeface="Calibri"/>
                      </a:endParaRPr>
                    </a:p>
                  </a:txBody>
                  <a:tcPr marL="12700" marR="12700" marT="12700" marB="0" anchor="ctr">
                    <a:lnL>
                      <a:noFill/>
                    </a:lnL>
                    <a:lnR>
                      <a:noFill/>
                    </a:lnR>
                    <a:lnT>
                      <a:noFill/>
                    </a:lnT>
                    <a:lnB>
                      <a:noFill/>
                    </a:lnB>
                    <a:solidFill>
                      <a:schemeClr val="tx2">
                        <a:lumMod val="20000"/>
                        <a:lumOff val="80000"/>
                      </a:schemeClr>
                    </a:solidFill>
                  </a:tcPr>
                </a:tc>
                <a:tc>
                  <a:txBody>
                    <a:bodyPr/>
                    <a:lstStyle/>
                    <a:p>
                      <a:pPr algn="ctr" fontAlgn="b"/>
                      <a:r>
                        <a:rPr lang="en-US" sz="1000" b="0" i="0" u="none" strike="noStrike">
                          <a:solidFill>
                            <a:srgbClr val="000000"/>
                          </a:solidFill>
                          <a:effectLst/>
                          <a:latin typeface="Calibri"/>
                        </a:rPr>
                        <a:t>0.574 +/- 0.019 </a:t>
                      </a:r>
                    </a:p>
                  </a:txBody>
                  <a:tcPr marL="12700" marR="12700" marT="12700" marB="0" anchor="ctr">
                    <a:lnL>
                      <a:noFill/>
                    </a:lnL>
                    <a:lnR>
                      <a:noFill/>
                    </a:lnR>
                    <a:lnT>
                      <a:noFill/>
                    </a:lnT>
                    <a:lnB>
                      <a:noFill/>
                    </a:lnB>
                    <a:solidFill>
                      <a:schemeClr val="tx2">
                        <a:lumMod val="20000"/>
                        <a:lumOff val="80000"/>
                      </a:schemeClr>
                    </a:solidFill>
                  </a:tcPr>
                </a:tc>
                <a:tc>
                  <a:txBody>
                    <a:bodyPr/>
                    <a:lstStyle/>
                    <a:p>
                      <a:pPr algn="ctr" fontAlgn="b"/>
                      <a:r>
                        <a:rPr lang="en-US" sz="1000" b="0" i="0" u="none" strike="noStrike" dirty="0">
                          <a:solidFill>
                            <a:srgbClr val="000000"/>
                          </a:solidFill>
                          <a:effectLst/>
                          <a:latin typeface="Calibri"/>
                        </a:rPr>
                        <a:t> 0.079 +/- -0.002 </a:t>
                      </a:r>
                    </a:p>
                  </a:txBody>
                  <a:tcPr marL="12700" marR="12700" marT="12700" marB="0" anchor="ctr">
                    <a:lnL>
                      <a:noFill/>
                    </a:lnL>
                    <a:lnR>
                      <a:noFill/>
                    </a:lnR>
                    <a:lnT>
                      <a:noFill/>
                    </a:lnT>
                    <a:lnB>
                      <a:noFill/>
                    </a:lnB>
                    <a:solidFill>
                      <a:schemeClr val="tx2">
                        <a:lumMod val="20000"/>
                        <a:lumOff val="80000"/>
                      </a:schemeClr>
                    </a:solidFill>
                  </a:tcPr>
                </a:tc>
              </a:tr>
            </a:tbl>
          </a:graphicData>
        </a:graphic>
      </p:graphicFrame>
      <p:graphicFrame>
        <p:nvGraphicFramePr>
          <p:cNvPr id="13" name="Table 12"/>
          <p:cNvGraphicFramePr>
            <a:graphicFrameLocks noGrp="1"/>
          </p:cNvGraphicFramePr>
          <p:nvPr>
            <p:extLst>
              <p:ext uri="{D42A27DB-BD31-4B8C-83A1-F6EECF244321}">
                <p14:modId xmlns:p14="http://schemas.microsoft.com/office/powerpoint/2010/main" val="1403902430"/>
              </p:ext>
            </p:extLst>
          </p:nvPr>
        </p:nvGraphicFramePr>
        <p:xfrm>
          <a:off x="6228184" y="2870448"/>
          <a:ext cx="2445176" cy="1032768"/>
        </p:xfrm>
        <a:graphic>
          <a:graphicData uri="http://schemas.openxmlformats.org/drawingml/2006/table">
            <a:tbl>
              <a:tblPr/>
              <a:tblGrid>
                <a:gridCol w="1222588"/>
                <a:gridCol w="1222588"/>
              </a:tblGrid>
              <a:tr h="258192">
                <a:tc gridSpan="2">
                  <a:txBody>
                    <a:bodyPr/>
                    <a:lstStyle/>
                    <a:p>
                      <a:pPr algn="ctr" fontAlgn="ctr"/>
                      <a:r>
                        <a:rPr lang="en-US" sz="1200" b="0" i="0" u="none" strike="noStrike" dirty="0" smtClean="0">
                          <a:solidFill>
                            <a:schemeClr val="bg1"/>
                          </a:solidFill>
                          <a:effectLst/>
                          <a:latin typeface="Calibri"/>
                        </a:rPr>
                        <a:t>Geometric parameters</a:t>
                      </a:r>
                      <a:endParaRPr lang="en-US" sz="1200" b="0" i="0" u="none" strike="noStrike" dirty="0">
                        <a:solidFill>
                          <a:schemeClr val="bg1"/>
                        </a:solidFill>
                        <a:effectLst/>
                        <a:latin typeface="Calibri"/>
                      </a:endParaRPr>
                    </a:p>
                  </a:txBody>
                  <a:tcPr marL="12700" marR="12700" marT="12700"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chemeClr val="accent6">
                        <a:lumMod val="75000"/>
                      </a:schemeClr>
                    </a:solidFill>
                  </a:tcPr>
                </a:tc>
                <a:tc hMerge="1">
                  <a:txBody>
                    <a:bodyPr/>
                    <a:lstStyle/>
                    <a:p>
                      <a:pPr algn="ctr" fontAlgn="ctr"/>
                      <a:endParaRPr lang="en-US" sz="1200" b="0" i="0" u="none" strike="noStrike" dirty="0">
                        <a:solidFill>
                          <a:srgbClr val="000000"/>
                        </a:solidFill>
                        <a:effectLst/>
                        <a:latin typeface="Calibri"/>
                      </a:endParaRPr>
                    </a:p>
                  </a:txBody>
                  <a:tcPr marL="12700" marR="12700" marT="12700"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CBD8E7"/>
                    </a:solidFill>
                  </a:tcPr>
                </a:tc>
              </a:tr>
              <a:tr h="258192">
                <a:tc>
                  <a:txBody>
                    <a:bodyPr/>
                    <a:lstStyle/>
                    <a:p>
                      <a:pPr algn="ctr" fontAlgn="ctr"/>
                      <a:r>
                        <a:rPr lang="en-US" sz="1200" b="0" i="0" u="none" strike="noStrike" dirty="0">
                          <a:solidFill>
                            <a:srgbClr val="000000"/>
                          </a:solidFill>
                          <a:effectLst/>
                          <a:latin typeface="Calibri"/>
                        </a:rPr>
                        <a:t>1.4638</a:t>
                      </a:r>
                    </a:p>
                  </a:txBody>
                  <a:tcPr marL="12700" marR="12700" marT="12700"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CBD8E7"/>
                    </a:solidFill>
                  </a:tcPr>
                </a:tc>
                <a:tc>
                  <a:txBody>
                    <a:bodyPr/>
                    <a:lstStyle/>
                    <a:p>
                      <a:pPr algn="ctr" fontAlgn="ctr"/>
                      <a:r>
                        <a:rPr lang="en-US" sz="1200" b="0" i="0" u="none" strike="noStrike" dirty="0">
                          <a:solidFill>
                            <a:srgbClr val="000000"/>
                          </a:solidFill>
                          <a:effectLst/>
                          <a:latin typeface="Calibri"/>
                        </a:rPr>
                        <a:t>-0.4638</a:t>
                      </a:r>
                    </a:p>
                  </a:txBody>
                  <a:tcPr marL="12700" marR="12700" marT="12700"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CBD8E7"/>
                    </a:solidFill>
                  </a:tcPr>
                </a:tc>
              </a:tr>
              <a:tr h="258192">
                <a:tc>
                  <a:txBody>
                    <a:bodyPr/>
                    <a:lstStyle/>
                    <a:p>
                      <a:pPr algn="ctr" fontAlgn="ctr"/>
                      <a:r>
                        <a:rPr lang="en-US" sz="1200" b="0" i="0" u="none" strike="noStrike" dirty="0">
                          <a:solidFill>
                            <a:srgbClr val="000000"/>
                          </a:solidFill>
                          <a:effectLst/>
                          <a:latin typeface="Calibri"/>
                        </a:rPr>
                        <a:t>0.6831</a:t>
                      </a:r>
                    </a:p>
                  </a:txBody>
                  <a:tcPr marL="12700" marR="12700" marT="12700"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CBD8E7"/>
                    </a:solidFill>
                  </a:tcPr>
                </a:tc>
                <a:tc>
                  <a:txBody>
                    <a:bodyPr/>
                    <a:lstStyle/>
                    <a:p>
                      <a:pPr algn="ctr" fontAlgn="ctr"/>
                      <a:r>
                        <a:rPr lang="en-US" sz="1200" b="0" i="0" u="none" strike="noStrike" dirty="0">
                          <a:solidFill>
                            <a:srgbClr val="000000"/>
                          </a:solidFill>
                          <a:effectLst/>
                          <a:latin typeface="Calibri"/>
                        </a:rPr>
                        <a:t>0.3169</a:t>
                      </a:r>
                    </a:p>
                  </a:txBody>
                  <a:tcPr marL="12700" marR="12700" marT="12700"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CBD8E7"/>
                    </a:solidFill>
                  </a:tcPr>
                </a:tc>
              </a:tr>
              <a:tr h="258192">
                <a:tc>
                  <a:txBody>
                    <a:bodyPr/>
                    <a:lstStyle/>
                    <a:p>
                      <a:pPr algn="ctr" fontAlgn="ctr"/>
                      <a:r>
                        <a:rPr lang="en-US" sz="1200" b="0" i="0" u="none" strike="noStrike">
                          <a:solidFill>
                            <a:srgbClr val="000000"/>
                          </a:solidFill>
                          <a:effectLst/>
                          <a:latin typeface="Calibri"/>
                        </a:rPr>
                        <a:t>-2.1559</a:t>
                      </a:r>
                    </a:p>
                  </a:txBody>
                  <a:tcPr marL="12700" marR="12700" marT="12700"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CBD8E7"/>
                    </a:solidFill>
                  </a:tcPr>
                </a:tc>
                <a:tc>
                  <a:txBody>
                    <a:bodyPr/>
                    <a:lstStyle/>
                    <a:p>
                      <a:pPr algn="ctr" fontAlgn="ctr"/>
                      <a:r>
                        <a:rPr lang="en-US" sz="1200" b="0" i="0" u="none" strike="noStrike" dirty="0">
                          <a:solidFill>
                            <a:srgbClr val="000000"/>
                          </a:solidFill>
                          <a:effectLst/>
                          <a:latin typeface="Calibri"/>
                        </a:rPr>
                        <a:t>3.1559</a:t>
                      </a:r>
                    </a:p>
                  </a:txBody>
                  <a:tcPr marL="12700" marR="12700" marT="12700"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CBD8E7"/>
                    </a:solidFill>
                  </a:tcPr>
                </a:tc>
              </a:tr>
            </a:tbl>
          </a:graphicData>
        </a:graphic>
      </p:graphicFrame>
    </p:spTree>
    <p:extLst>
      <p:ext uri="{BB962C8B-B14F-4D97-AF65-F5344CB8AC3E}">
        <p14:creationId xmlns:p14="http://schemas.microsoft.com/office/powerpoint/2010/main" val="3597280776"/>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2"/>
          </p:nvPr>
        </p:nvSpPr>
        <p:spPr/>
        <p:txBody>
          <a:bodyPr/>
          <a:lstStyle/>
          <a:p>
            <a:r>
              <a:rPr lang="en-GB" smtClean="0">
                <a:solidFill>
                  <a:schemeClr val="bg1"/>
                </a:solidFill>
              </a:rPr>
              <a:t>Thursday, 30 July 2015</a:t>
            </a:r>
            <a:endParaRPr lang="en-US" dirty="0"/>
          </a:p>
        </p:txBody>
      </p:sp>
      <p:sp>
        <p:nvSpPr>
          <p:cNvPr id="5" name="Title 1"/>
          <p:cNvSpPr>
            <a:spLocks noGrp="1"/>
          </p:cNvSpPr>
          <p:nvPr>
            <p:ph type="title"/>
          </p:nvPr>
        </p:nvSpPr>
        <p:spPr>
          <a:xfrm>
            <a:off x="457199" y="878260"/>
            <a:ext cx="8229600" cy="750540"/>
          </a:xfrm>
        </p:spPr>
        <p:txBody>
          <a:bodyPr>
            <a:normAutofit/>
          </a:bodyPr>
          <a:lstStyle/>
          <a:p>
            <a:r>
              <a:rPr lang="en-US" dirty="0" smtClean="0"/>
              <a:t>Adding parameters</a:t>
            </a:r>
            <a:endParaRPr lang="en-US" dirty="0"/>
          </a:p>
        </p:txBody>
      </p:sp>
      <p:sp>
        <p:nvSpPr>
          <p:cNvPr id="2" name="Slide Number Placeholder 1"/>
          <p:cNvSpPr>
            <a:spLocks noGrp="1"/>
          </p:cNvSpPr>
          <p:nvPr>
            <p:ph type="sldNum" sz="quarter" idx="4"/>
          </p:nvPr>
        </p:nvSpPr>
        <p:spPr/>
        <p:txBody>
          <a:bodyPr/>
          <a:lstStyle/>
          <a:p>
            <a:fld id="{0CFEC368-1D7A-4F81-ABF6-AE0E36BAF64C}" type="slidenum">
              <a:rPr lang="en-US" smtClean="0"/>
              <a:pPr/>
              <a:t>12</a:t>
            </a:fld>
            <a:endParaRPr lang="en-US" dirty="0"/>
          </a:p>
        </p:txBody>
      </p:sp>
      <p:sp>
        <p:nvSpPr>
          <p:cNvPr id="12" name="Content Placeholder 2"/>
          <p:cNvSpPr>
            <a:spLocks noGrp="1"/>
          </p:cNvSpPr>
          <p:nvPr>
            <p:ph idx="1"/>
          </p:nvPr>
        </p:nvSpPr>
        <p:spPr>
          <a:xfrm>
            <a:off x="107504" y="6553736"/>
            <a:ext cx="8784970" cy="259640"/>
          </a:xfrm>
        </p:spPr>
        <p:txBody>
          <a:bodyPr>
            <a:normAutofit fontScale="47500" lnSpcReduction="20000"/>
          </a:bodyPr>
          <a:lstStyle/>
          <a:p>
            <a:pPr marL="0" indent="0">
              <a:buNone/>
            </a:pPr>
            <a:r>
              <a:rPr lang="en-US" sz="1800" dirty="0" smtClean="0">
                <a:solidFill>
                  <a:srgbClr val="000000"/>
                </a:solidFill>
                <a:latin typeface="Calibri"/>
                <a:ea typeface="Calibri"/>
                <a:cs typeface="Calibri"/>
              </a:rPr>
              <a:t>All calibrating using single sample 58, and applying calibration after the fit. All except the final analysis use a geometric factor that contains all fit parameters (except the constant).</a:t>
            </a:r>
            <a:endParaRPr lang="en-GB" sz="1800" dirty="0" smtClean="0"/>
          </a:p>
        </p:txBody>
      </p:sp>
      <p:graphicFrame>
        <p:nvGraphicFramePr>
          <p:cNvPr id="6" name="Table 5"/>
          <p:cNvGraphicFramePr>
            <a:graphicFrameLocks noGrp="1"/>
          </p:cNvGraphicFramePr>
          <p:nvPr>
            <p:extLst>
              <p:ext uri="{D42A27DB-BD31-4B8C-83A1-F6EECF244321}">
                <p14:modId xmlns:p14="http://schemas.microsoft.com/office/powerpoint/2010/main" val="3264365427"/>
              </p:ext>
            </p:extLst>
          </p:nvPr>
        </p:nvGraphicFramePr>
        <p:xfrm>
          <a:off x="179512" y="1700808"/>
          <a:ext cx="8856978" cy="4796574"/>
        </p:xfrm>
        <a:graphic>
          <a:graphicData uri="http://schemas.openxmlformats.org/drawingml/2006/table">
            <a:tbl>
              <a:tblPr/>
              <a:tblGrid>
                <a:gridCol w="1070125"/>
                <a:gridCol w="493319"/>
                <a:gridCol w="493319"/>
                <a:gridCol w="493319"/>
                <a:gridCol w="493319"/>
                <a:gridCol w="493319"/>
                <a:gridCol w="493319"/>
                <a:gridCol w="493319"/>
                <a:gridCol w="493319"/>
                <a:gridCol w="493319"/>
                <a:gridCol w="493319"/>
                <a:gridCol w="493319"/>
                <a:gridCol w="493319"/>
                <a:gridCol w="493319"/>
                <a:gridCol w="493319"/>
                <a:gridCol w="880387"/>
              </a:tblGrid>
              <a:tr h="188170">
                <a:tc gridSpan="2">
                  <a:txBody>
                    <a:bodyPr/>
                    <a:lstStyle/>
                    <a:p>
                      <a:pPr algn="ctr" fontAlgn="ctr"/>
                      <a:r>
                        <a:rPr lang="hr-HR" sz="1000" b="1" i="1" u="none" strike="noStrike" dirty="0">
                          <a:solidFill>
                            <a:srgbClr val="000000"/>
                          </a:solidFill>
                          <a:effectLst/>
                          <a:latin typeface="Calibri"/>
                        </a:rPr>
                        <a:t>jitRun28_0dB_030_ipbpm_150619</a:t>
                      </a:r>
                    </a:p>
                  </a:txBody>
                  <a:tcPr marL="7052" marR="7052" marT="7052"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tcPr>
                </a:tc>
                <a:tc hMerge="1">
                  <a:txBody>
                    <a:bodyPr/>
                    <a:lstStyle/>
                    <a:p>
                      <a:endParaRPr lang="en-US"/>
                    </a:p>
                  </a:txBody>
                  <a:tcPr/>
                </a:tc>
                <a:tc gridSpan="13">
                  <a:txBody>
                    <a:bodyPr/>
                    <a:lstStyle/>
                    <a:p>
                      <a:pPr algn="ctr" fontAlgn="ctr"/>
                      <a:r>
                        <a:rPr lang="en-US" sz="1000" b="0" i="0" u="none" strike="noStrike" dirty="0">
                          <a:solidFill>
                            <a:srgbClr val="FFFFFF"/>
                          </a:solidFill>
                          <a:effectLst/>
                          <a:latin typeface="Calibri"/>
                        </a:rPr>
                        <a:t>FIT PARAMETERS</a:t>
                      </a:r>
                    </a:p>
                  </a:txBody>
                  <a:tcPr marL="7052" marR="7052" marT="7052"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7252A0"/>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algn="l" fontAlgn="b"/>
                      <a:r>
                        <a:rPr lang="en-US" sz="1000" b="0" i="0" u="none" strike="noStrike">
                          <a:solidFill>
                            <a:srgbClr val="000000"/>
                          </a:solidFill>
                          <a:effectLst/>
                          <a:latin typeface="Calibri"/>
                        </a:rPr>
                        <a:t> </a:t>
                      </a:r>
                    </a:p>
                  </a:txBody>
                  <a:tcPr marL="7052" marR="7052" marT="7052"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tcPr>
                </a:tc>
              </a:tr>
              <a:tr h="203851">
                <a:tc>
                  <a:txBody>
                    <a:bodyPr/>
                    <a:lstStyle/>
                    <a:p>
                      <a:pPr algn="ctr" fontAlgn="ctr"/>
                      <a:r>
                        <a:rPr lang="en-US" sz="1000" b="0" i="0" u="none" strike="noStrike">
                          <a:solidFill>
                            <a:srgbClr val="FFFFFF"/>
                          </a:solidFill>
                          <a:effectLst/>
                          <a:latin typeface="Calibri"/>
                        </a:rPr>
                        <a:t> Fit description</a:t>
                      </a:r>
                    </a:p>
                  </a:txBody>
                  <a:tcPr marL="7052" marR="7052" marT="7052"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7252A0"/>
                    </a:solidFill>
                  </a:tcPr>
                </a:tc>
                <a:tc>
                  <a:txBody>
                    <a:bodyPr/>
                    <a:lstStyle/>
                    <a:p>
                      <a:pPr algn="ctr" fontAlgn="ctr"/>
                      <a:r>
                        <a:rPr lang="en-US" sz="1000" b="0" i="0" u="none" strike="noStrike">
                          <a:solidFill>
                            <a:srgbClr val="FFFFFF"/>
                          </a:solidFill>
                          <a:effectLst/>
                          <a:latin typeface="Calibri"/>
                        </a:rPr>
                        <a:t>IP BPM</a:t>
                      </a:r>
                    </a:p>
                  </a:txBody>
                  <a:tcPr marL="7052" marR="7052" marT="7052"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7252A0"/>
                    </a:solidFill>
                  </a:tcPr>
                </a:tc>
                <a:tc>
                  <a:txBody>
                    <a:bodyPr/>
                    <a:lstStyle/>
                    <a:p>
                      <a:pPr algn="ctr" fontAlgn="ctr"/>
                      <a:r>
                        <a:rPr lang="fr-FR" sz="1000" b="0" i="0" u="none" strike="noStrike">
                          <a:solidFill>
                            <a:srgbClr val="FFFFFF"/>
                          </a:solidFill>
                          <a:effectLst/>
                          <a:latin typeface="Symbol"/>
                        </a:rPr>
                        <a:t> </a:t>
                      </a:r>
                      <a:r>
                        <a:rPr lang="fr-FR" sz="1000" b="0" i="0" u="none" strike="noStrike">
                          <a:solidFill>
                            <a:srgbClr val="FFFFFF"/>
                          </a:solidFill>
                          <a:effectLst/>
                          <a:latin typeface="Calibri"/>
                        </a:rPr>
                        <a:t>YI'</a:t>
                      </a:r>
                    </a:p>
                  </a:txBody>
                  <a:tcPr marL="7052" marR="7052" marT="7052"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7252A0"/>
                    </a:solidFill>
                  </a:tcPr>
                </a:tc>
                <a:tc>
                  <a:txBody>
                    <a:bodyPr/>
                    <a:lstStyle/>
                    <a:p>
                      <a:pPr algn="ctr" fontAlgn="ctr"/>
                      <a:r>
                        <a:rPr lang="fr-FR" sz="1000" b="0" i="0" u="none" strike="noStrike">
                          <a:solidFill>
                            <a:srgbClr val="FFFFFF"/>
                          </a:solidFill>
                          <a:effectLst/>
                          <a:latin typeface="Calibri"/>
                        </a:rPr>
                        <a:t> YQ'</a:t>
                      </a:r>
                    </a:p>
                  </a:txBody>
                  <a:tcPr marL="7052" marR="7052" marT="7052"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7252A0"/>
                    </a:solidFill>
                  </a:tcPr>
                </a:tc>
                <a:tc>
                  <a:txBody>
                    <a:bodyPr/>
                    <a:lstStyle/>
                    <a:p>
                      <a:pPr algn="ctr" fontAlgn="ctr"/>
                      <a:r>
                        <a:rPr lang="en-US" sz="1000" b="0" i="0" u="none" strike="noStrike">
                          <a:solidFill>
                            <a:srgbClr val="FFFFFF"/>
                          </a:solidFill>
                          <a:effectLst/>
                          <a:latin typeface="Calibri"/>
                        </a:rPr>
                        <a:t>XI</a:t>
                      </a:r>
                    </a:p>
                  </a:txBody>
                  <a:tcPr marL="7052" marR="7052" marT="7052"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7252A0"/>
                    </a:solidFill>
                  </a:tcPr>
                </a:tc>
                <a:tc>
                  <a:txBody>
                    <a:bodyPr/>
                    <a:lstStyle/>
                    <a:p>
                      <a:pPr algn="ctr" fontAlgn="ctr"/>
                      <a:r>
                        <a:rPr lang="en-US" sz="1000" b="0" i="0" u="none" strike="noStrike">
                          <a:solidFill>
                            <a:srgbClr val="FFFFFF"/>
                          </a:solidFill>
                          <a:effectLst/>
                          <a:latin typeface="Calibri"/>
                        </a:rPr>
                        <a:t> XQ</a:t>
                      </a:r>
                    </a:p>
                  </a:txBody>
                  <a:tcPr marL="7052" marR="7052" marT="7052"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7252A0"/>
                    </a:solidFill>
                  </a:tcPr>
                </a:tc>
                <a:tc>
                  <a:txBody>
                    <a:bodyPr/>
                    <a:lstStyle/>
                    <a:p>
                      <a:pPr algn="ctr" fontAlgn="ctr"/>
                      <a:r>
                        <a:rPr lang="fr-FR" sz="1000" b="0" i="0" u="none" strike="noStrike">
                          <a:solidFill>
                            <a:srgbClr val="FFFFFF"/>
                          </a:solidFill>
                          <a:effectLst/>
                          <a:latin typeface="Symbol"/>
                        </a:rPr>
                        <a:t> </a:t>
                      </a:r>
                      <a:r>
                        <a:rPr lang="fr-FR" sz="1000" b="0" i="0" u="none" strike="noStrike">
                          <a:solidFill>
                            <a:srgbClr val="FFFFFF"/>
                          </a:solidFill>
                          <a:effectLst/>
                          <a:latin typeface="Calibri"/>
                        </a:rPr>
                        <a:t>YI'</a:t>
                      </a:r>
                    </a:p>
                  </a:txBody>
                  <a:tcPr marL="7052" marR="7052" marT="7052"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7252A0"/>
                    </a:solidFill>
                  </a:tcPr>
                </a:tc>
                <a:tc>
                  <a:txBody>
                    <a:bodyPr/>
                    <a:lstStyle/>
                    <a:p>
                      <a:pPr algn="ctr" fontAlgn="ctr"/>
                      <a:r>
                        <a:rPr lang="fr-FR" sz="1000" b="0" i="0" u="none" strike="noStrike">
                          <a:solidFill>
                            <a:srgbClr val="FFFFFF"/>
                          </a:solidFill>
                          <a:effectLst/>
                          <a:latin typeface="Calibri"/>
                        </a:rPr>
                        <a:t> YQ'</a:t>
                      </a:r>
                    </a:p>
                  </a:txBody>
                  <a:tcPr marL="7052" marR="7052" marT="7052"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7252A0"/>
                    </a:solidFill>
                  </a:tcPr>
                </a:tc>
                <a:tc>
                  <a:txBody>
                    <a:bodyPr/>
                    <a:lstStyle/>
                    <a:p>
                      <a:pPr algn="ctr" fontAlgn="ctr"/>
                      <a:r>
                        <a:rPr lang="en-US" sz="1000" b="0" i="0" u="none" strike="noStrike">
                          <a:solidFill>
                            <a:srgbClr val="FFFFFF"/>
                          </a:solidFill>
                          <a:effectLst/>
                          <a:latin typeface="Calibri"/>
                        </a:rPr>
                        <a:t>XI</a:t>
                      </a:r>
                    </a:p>
                  </a:txBody>
                  <a:tcPr marL="7052" marR="7052" marT="7052"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7252A0"/>
                    </a:solidFill>
                  </a:tcPr>
                </a:tc>
                <a:tc>
                  <a:txBody>
                    <a:bodyPr/>
                    <a:lstStyle/>
                    <a:p>
                      <a:pPr algn="ctr" fontAlgn="ctr"/>
                      <a:r>
                        <a:rPr lang="en-US" sz="1000" b="0" i="0" u="none" strike="noStrike">
                          <a:solidFill>
                            <a:srgbClr val="FFFFFF"/>
                          </a:solidFill>
                          <a:effectLst/>
                          <a:latin typeface="Calibri"/>
                        </a:rPr>
                        <a:t> XQ</a:t>
                      </a:r>
                    </a:p>
                  </a:txBody>
                  <a:tcPr marL="7052" marR="7052" marT="7052"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7252A0"/>
                    </a:solidFill>
                  </a:tcPr>
                </a:tc>
                <a:tc>
                  <a:txBody>
                    <a:bodyPr/>
                    <a:lstStyle/>
                    <a:p>
                      <a:pPr algn="ctr" fontAlgn="ctr"/>
                      <a:r>
                        <a:rPr lang="en-US" sz="1000" b="0" i="0" u="none" strike="noStrike">
                          <a:solidFill>
                            <a:srgbClr val="FFFFFF"/>
                          </a:solidFill>
                          <a:effectLst/>
                          <a:latin typeface="Calibri"/>
                        </a:rPr>
                        <a:t>XI self</a:t>
                      </a:r>
                    </a:p>
                  </a:txBody>
                  <a:tcPr marL="7052" marR="7052" marT="7052"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7252A0"/>
                    </a:solidFill>
                  </a:tcPr>
                </a:tc>
                <a:tc>
                  <a:txBody>
                    <a:bodyPr/>
                    <a:lstStyle/>
                    <a:p>
                      <a:pPr algn="ctr" fontAlgn="ctr"/>
                      <a:r>
                        <a:rPr lang="en-US" sz="1000" b="0" i="0" u="none" strike="noStrike">
                          <a:solidFill>
                            <a:srgbClr val="FFFFFF"/>
                          </a:solidFill>
                          <a:effectLst/>
                          <a:latin typeface="Calibri"/>
                        </a:rPr>
                        <a:t>XQ self</a:t>
                      </a:r>
                    </a:p>
                  </a:txBody>
                  <a:tcPr marL="7052" marR="7052" marT="7052"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7252A0"/>
                    </a:solidFill>
                  </a:tcPr>
                </a:tc>
                <a:tc>
                  <a:txBody>
                    <a:bodyPr/>
                    <a:lstStyle/>
                    <a:p>
                      <a:pPr algn="ctr" fontAlgn="ctr"/>
                      <a:r>
                        <a:rPr lang="en-US" sz="1000" b="0" i="0" u="none" strike="noStrike">
                          <a:solidFill>
                            <a:srgbClr val="FFFFFF"/>
                          </a:solidFill>
                          <a:effectLst/>
                          <a:latin typeface="Calibri"/>
                        </a:rPr>
                        <a:t>Ref X</a:t>
                      </a:r>
                    </a:p>
                  </a:txBody>
                  <a:tcPr marL="7052" marR="7052" marT="7052"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7252A0"/>
                    </a:solidFill>
                  </a:tcPr>
                </a:tc>
                <a:tc>
                  <a:txBody>
                    <a:bodyPr/>
                    <a:lstStyle/>
                    <a:p>
                      <a:pPr algn="ctr" fontAlgn="ctr"/>
                      <a:r>
                        <a:rPr lang="en-US" sz="1000" b="0" i="0" u="none" strike="noStrike">
                          <a:solidFill>
                            <a:srgbClr val="FFFFFF"/>
                          </a:solidFill>
                          <a:effectLst/>
                          <a:latin typeface="Calibri"/>
                        </a:rPr>
                        <a:t>Ref Y</a:t>
                      </a:r>
                    </a:p>
                  </a:txBody>
                  <a:tcPr marL="7052" marR="7052" marT="7052"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7252A0"/>
                    </a:solidFill>
                  </a:tcPr>
                </a:tc>
                <a:tc>
                  <a:txBody>
                    <a:bodyPr/>
                    <a:lstStyle/>
                    <a:p>
                      <a:pPr algn="ctr" fontAlgn="ctr"/>
                      <a:r>
                        <a:rPr lang="en-US" sz="1000" b="0" i="0" u="none" strike="noStrike">
                          <a:solidFill>
                            <a:srgbClr val="FFFFFF"/>
                          </a:solidFill>
                          <a:effectLst/>
                          <a:latin typeface="Calibri"/>
                        </a:rPr>
                        <a:t>Constant</a:t>
                      </a:r>
                    </a:p>
                  </a:txBody>
                  <a:tcPr marL="7052" marR="7052" marT="7052"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7252A0"/>
                    </a:solidFill>
                  </a:tcPr>
                </a:tc>
                <a:tc>
                  <a:txBody>
                    <a:bodyPr/>
                    <a:lstStyle/>
                    <a:p>
                      <a:pPr algn="ctr" fontAlgn="ctr"/>
                      <a:r>
                        <a:rPr lang="en-US" sz="1000" b="0" i="0" u="none" strike="noStrike">
                          <a:solidFill>
                            <a:srgbClr val="FFFFFF"/>
                          </a:solidFill>
                          <a:effectLst/>
                          <a:latin typeface="Calibri"/>
                        </a:rPr>
                        <a:t>Resolution (nm)</a:t>
                      </a:r>
                    </a:p>
                  </a:txBody>
                  <a:tcPr marL="7052" marR="7052" marT="7052"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7252A0"/>
                    </a:solidFill>
                  </a:tcPr>
                </a:tc>
              </a:tr>
              <a:tr h="203851">
                <a:tc rowSpan="3">
                  <a:txBody>
                    <a:bodyPr/>
                    <a:lstStyle/>
                    <a:p>
                      <a:pPr algn="ctr" fontAlgn="ctr"/>
                      <a:r>
                        <a:rPr lang="en-US" sz="1000" b="0" i="0" u="none" strike="noStrike" dirty="0">
                          <a:solidFill>
                            <a:srgbClr val="000000"/>
                          </a:solidFill>
                          <a:effectLst/>
                          <a:latin typeface="Calibri"/>
                        </a:rPr>
                        <a:t>3 </a:t>
                      </a:r>
                      <a:r>
                        <a:rPr lang="en-US" sz="1000" b="0" i="0" u="none" strike="noStrike" dirty="0" smtClean="0">
                          <a:solidFill>
                            <a:srgbClr val="000000"/>
                          </a:solidFill>
                          <a:effectLst/>
                          <a:latin typeface="Calibri"/>
                        </a:rPr>
                        <a:t>parameters</a:t>
                      </a:r>
                      <a:endParaRPr lang="en-US" sz="1000" b="0" i="0" u="none" strike="noStrike" dirty="0">
                        <a:solidFill>
                          <a:srgbClr val="000000"/>
                        </a:solidFill>
                        <a:effectLst/>
                        <a:latin typeface="Calibri"/>
                      </a:endParaRPr>
                    </a:p>
                  </a:txBody>
                  <a:tcPr marL="7052" marR="7052" marT="7052"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8CEE6"/>
                    </a:solidFill>
                  </a:tcPr>
                </a:tc>
                <a:tc>
                  <a:txBody>
                    <a:bodyPr/>
                    <a:lstStyle/>
                    <a:p>
                      <a:pPr algn="ctr" fontAlgn="ctr"/>
                      <a:r>
                        <a:rPr lang="en-US" sz="1000" b="0" i="0" u="none" strike="noStrike">
                          <a:solidFill>
                            <a:srgbClr val="000000"/>
                          </a:solidFill>
                          <a:effectLst/>
                          <a:latin typeface="Calibri"/>
                        </a:rPr>
                        <a:t>A</a:t>
                      </a:r>
                    </a:p>
                  </a:txBody>
                  <a:tcPr marL="7052" marR="7052" marT="7052"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8CEE6"/>
                    </a:solidFill>
                  </a:tcPr>
                </a:tc>
                <a:tc>
                  <a:txBody>
                    <a:bodyPr/>
                    <a:lstStyle/>
                    <a:p>
                      <a:pPr algn="ctr" fontAlgn="ctr"/>
                      <a:r>
                        <a:rPr lang="en-US" sz="1000" b="0" i="0" u="none" strike="noStrike">
                          <a:solidFill>
                            <a:srgbClr val="000000"/>
                          </a:solidFill>
                          <a:effectLst/>
                          <a:latin typeface="Calibri"/>
                        </a:rPr>
                        <a:t>0.353</a:t>
                      </a:r>
                    </a:p>
                  </a:txBody>
                  <a:tcPr marL="7052" marR="7052" marT="7052"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8CEE6"/>
                    </a:solidFill>
                  </a:tcPr>
                </a:tc>
                <a:tc>
                  <a:txBody>
                    <a:bodyPr/>
                    <a:lstStyle/>
                    <a:p>
                      <a:pPr algn="ctr" fontAlgn="ctr"/>
                      <a:r>
                        <a:rPr lang="en-US" sz="1000" b="0" i="0" u="none" strike="noStrike">
                          <a:solidFill>
                            <a:srgbClr val="000000"/>
                          </a:solidFill>
                          <a:effectLst/>
                          <a:latin typeface="Calibri"/>
                        </a:rPr>
                        <a:t> </a:t>
                      </a:r>
                    </a:p>
                  </a:txBody>
                  <a:tcPr marL="7052" marR="7052" marT="7052"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8CEE6"/>
                    </a:solidFill>
                  </a:tcPr>
                </a:tc>
                <a:tc>
                  <a:txBody>
                    <a:bodyPr/>
                    <a:lstStyle/>
                    <a:p>
                      <a:pPr algn="ctr" fontAlgn="ctr"/>
                      <a:r>
                        <a:rPr lang="en-US" sz="1000" b="0" i="0" u="none" strike="noStrike">
                          <a:solidFill>
                            <a:srgbClr val="000000"/>
                          </a:solidFill>
                          <a:effectLst/>
                          <a:latin typeface="Calibri"/>
                        </a:rPr>
                        <a:t> </a:t>
                      </a:r>
                    </a:p>
                  </a:txBody>
                  <a:tcPr marL="7052" marR="7052" marT="7052"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8CEE6"/>
                    </a:solidFill>
                  </a:tcPr>
                </a:tc>
                <a:tc>
                  <a:txBody>
                    <a:bodyPr/>
                    <a:lstStyle/>
                    <a:p>
                      <a:pPr algn="ctr" fontAlgn="ctr"/>
                      <a:r>
                        <a:rPr lang="en-US" sz="1000" b="0" i="0" u="none" strike="noStrike">
                          <a:solidFill>
                            <a:srgbClr val="000000"/>
                          </a:solidFill>
                          <a:effectLst/>
                          <a:latin typeface="Calibri"/>
                        </a:rPr>
                        <a:t> </a:t>
                      </a:r>
                    </a:p>
                  </a:txBody>
                  <a:tcPr marL="7052" marR="7052" marT="7052"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8CEE6"/>
                    </a:solidFill>
                  </a:tcPr>
                </a:tc>
                <a:tc>
                  <a:txBody>
                    <a:bodyPr/>
                    <a:lstStyle/>
                    <a:p>
                      <a:pPr algn="ctr" fontAlgn="ctr"/>
                      <a:r>
                        <a:rPr lang="en-US" sz="1000" b="0" i="0" u="none" strike="noStrike">
                          <a:solidFill>
                            <a:srgbClr val="000000"/>
                          </a:solidFill>
                          <a:effectLst/>
                          <a:latin typeface="Calibri"/>
                        </a:rPr>
                        <a:t>-2.653</a:t>
                      </a:r>
                    </a:p>
                  </a:txBody>
                  <a:tcPr marL="7052" marR="7052" marT="7052"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8CEE6"/>
                    </a:solidFill>
                  </a:tcPr>
                </a:tc>
                <a:tc>
                  <a:txBody>
                    <a:bodyPr/>
                    <a:lstStyle/>
                    <a:p>
                      <a:pPr algn="ctr" fontAlgn="ctr"/>
                      <a:r>
                        <a:rPr lang="en-US" sz="1000" b="0" i="0" u="none" strike="noStrike">
                          <a:solidFill>
                            <a:srgbClr val="000000"/>
                          </a:solidFill>
                          <a:effectLst/>
                          <a:latin typeface="Calibri"/>
                        </a:rPr>
                        <a:t> </a:t>
                      </a:r>
                    </a:p>
                  </a:txBody>
                  <a:tcPr marL="7052" marR="7052" marT="7052"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8CEE6"/>
                    </a:solidFill>
                  </a:tcPr>
                </a:tc>
                <a:tc>
                  <a:txBody>
                    <a:bodyPr/>
                    <a:lstStyle/>
                    <a:p>
                      <a:pPr algn="ctr" fontAlgn="ctr"/>
                      <a:r>
                        <a:rPr lang="en-US" sz="1000" b="0" i="0" u="none" strike="noStrike">
                          <a:solidFill>
                            <a:srgbClr val="000000"/>
                          </a:solidFill>
                          <a:effectLst/>
                          <a:latin typeface="Calibri"/>
                        </a:rPr>
                        <a:t> </a:t>
                      </a:r>
                    </a:p>
                  </a:txBody>
                  <a:tcPr marL="7052" marR="7052" marT="7052"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8CEE6"/>
                    </a:solidFill>
                  </a:tcPr>
                </a:tc>
                <a:tc>
                  <a:txBody>
                    <a:bodyPr/>
                    <a:lstStyle/>
                    <a:p>
                      <a:pPr algn="ctr" fontAlgn="ctr"/>
                      <a:r>
                        <a:rPr lang="en-US" sz="1000" b="0" i="0" u="none" strike="noStrike">
                          <a:solidFill>
                            <a:srgbClr val="000000"/>
                          </a:solidFill>
                          <a:effectLst/>
                          <a:latin typeface="Calibri"/>
                        </a:rPr>
                        <a:t> </a:t>
                      </a:r>
                    </a:p>
                  </a:txBody>
                  <a:tcPr marL="7052" marR="7052" marT="7052"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8CEE6"/>
                    </a:solidFill>
                  </a:tcPr>
                </a:tc>
                <a:tc>
                  <a:txBody>
                    <a:bodyPr/>
                    <a:lstStyle/>
                    <a:p>
                      <a:pPr algn="ctr" fontAlgn="ctr"/>
                      <a:r>
                        <a:rPr lang="en-US" sz="1000" b="0" i="0" u="none" strike="noStrike">
                          <a:solidFill>
                            <a:srgbClr val="000000"/>
                          </a:solidFill>
                          <a:effectLst/>
                          <a:latin typeface="Calibri"/>
                        </a:rPr>
                        <a:t> </a:t>
                      </a:r>
                    </a:p>
                  </a:txBody>
                  <a:tcPr marL="7052" marR="7052" marT="7052"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8CEE6"/>
                    </a:solidFill>
                  </a:tcPr>
                </a:tc>
                <a:tc>
                  <a:txBody>
                    <a:bodyPr/>
                    <a:lstStyle/>
                    <a:p>
                      <a:pPr algn="ctr" fontAlgn="ctr"/>
                      <a:r>
                        <a:rPr lang="en-US" sz="1000" b="0" i="0" u="none" strike="noStrike">
                          <a:solidFill>
                            <a:srgbClr val="000000"/>
                          </a:solidFill>
                          <a:effectLst/>
                          <a:latin typeface="Calibri"/>
                        </a:rPr>
                        <a:t> </a:t>
                      </a:r>
                    </a:p>
                  </a:txBody>
                  <a:tcPr marL="7052" marR="7052" marT="7052"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8CEE6"/>
                    </a:solidFill>
                  </a:tcPr>
                </a:tc>
                <a:tc>
                  <a:txBody>
                    <a:bodyPr/>
                    <a:lstStyle/>
                    <a:p>
                      <a:pPr algn="ctr" fontAlgn="ctr"/>
                      <a:r>
                        <a:rPr lang="en-US" sz="1000" b="0" i="0" u="none" strike="noStrike">
                          <a:solidFill>
                            <a:srgbClr val="000000"/>
                          </a:solidFill>
                          <a:effectLst/>
                          <a:latin typeface="Calibri"/>
                        </a:rPr>
                        <a:t> </a:t>
                      </a:r>
                    </a:p>
                  </a:txBody>
                  <a:tcPr marL="7052" marR="7052" marT="7052"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8CEE6"/>
                    </a:solidFill>
                  </a:tcPr>
                </a:tc>
                <a:tc>
                  <a:txBody>
                    <a:bodyPr/>
                    <a:lstStyle/>
                    <a:p>
                      <a:pPr algn="ctr" fontAlgn="ctr"/>
                      <a:r>
                        <a:rPr lang="en-US" sz="1000" b="0" i="0" u="none" strike="noStrike">
                          <a:solidFill>
                            <a:srgbClr val="000000"/>
                          </a:solidFill>
                          <a:effectLst/>
                          <a:latin typeface="Calibri"/>
                        </a:rPr>
                        <a:t> </a:t>
                      </a:r>
                    </a:p>
                  </a:txBody>
                  <a:tcPr marL="7052" marR="7052" marT="7052"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8CEE6"/>
                    </a:solidFill>
                  </a:tcPr>
                </a:tc>
                <a:tc>
                  <a:txBody>
                    <a:bodyPr/>
                    <a:lstStyle/>
                    <a:p>
                      <a:pPr algn="ctr" fontAlgn="ctr"/>
                      <a:r>
                        <a:rPr lang="en-US" sz="1000" b="0" i="0" u="none" strike="noStrike">
                          <a:solidFill>
                            <a:srgbClr val="000000"/>
                          </a:solidFill>
                          <a:effectLst/>
                          <a:latin typeface="Calibri"/>
                        </a:rPr>
                        <a:t>-2.231</a:t>
                      </a:r>
                    </a:p>
                  </a:txBody>
                  <a:tcPr marL="7052" marR="7052" marT="7052"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8CEE6"/>
                    </a:solidFill>
                  </a:tcPr>
                </a:tc>
                <a:tc>
                  <a:txBody>
                    <a:bodyPr/>
                    <a:lstStyle/>
                    <a:p>
                      <a:pPr algn="ctr" fontAlgn="ctr"/>
                      <a:r>
                        <a:rPr lang="en-US" sz="1000" b="0" i="0" u="none" strike="noStrike">
                          <a:solidFill>
                            <a:srgbClr val="000000"/>
                          </a:solidFill>
                          <a:effectLst/>
                          <a:latin typeface="Calibri"/>
                        </a:rPr>
                        <a:t>98.6</a:t>
                      </a:r>
                    </a:p>
                  </a:txBody>
                  <a:tcPr marL="7052" marR="7052" marT="7052"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8CEE6"/>
                    </a:solidFill>
                  </a:tcPr>
                </a:tc>
              </a:tr>
              <a:tr h="203851">
                <a:tc vMerge="1">
                  <a:txBody>
                    <a:bodyPr/>
                    <a:lstStyle/>
                    <a:p>
                      <a:endParaRPr lang="en-US"/>
                    </a:p>
                  </a:txBody>
                  <a:tcPr/>
                </a:tc>
                <a:tc>
                  <a:txBody>
                    <a:bodyPr/>
                    <a:lstStyle/>
                    <a:p>
                      <a:pPr algn="ctr" fontAlgn="ctr"/>
                      <a:r>
                        <a:rPr lang="en-US" sz="1000" b="0" i="0" u="none" strike="noStrike">
                          <a:solidFill>
                            <a:srgbClr val="000000"/>
                          </a:solidFill>
                          <a:effectLst/>
                          <a:latin typeface="Calibri"/>
                        </a:rPr>
                        <a:t>B</a:t>
                      </a:r>
                    </a:p>
                  </a:txBody>
                  <a:tcPr marL="7052" marR="7052" marT="7052"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8CEE6"/>
                    </a:solidFill>
                  </a:tcPr>
                </a:tc>
                <a:tc>
                  <a:txBody>
                    <a:bodyPr/>
                    <a:lstStyle/>
                    <a:p>
                      <a:pPr algn="ctr" fontAlgn="ctr"/>
                      <a:r>
                        <a:rPr lang="en-US" sz="1000" b="0" i="0" u="none" strike="noStrike" dirty="0">
                          <a:solidFill>
                            <a:srgbClr val="000000"/>
                          </a:solidFill>
                          <a:effectLst/>
                          <a:latin typeface="Calibri"/>
                        </a:rPr>
                        <a:t>0.202</a:t>
                      </a:r>
                    </a:p>
                  </a:txBody>
                  <a:tcPr marL="7052" marR="7052" marT="7052"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8CEE6"/>
                    </a:solidFill>
                  </a:tcPr>
                </a:tc>
                <a:tc>
                  <a:txBody>
                    <a:bodyPr/>
                    <a:lstStyle/>
                    <a:p>
                      <a:pPr algn="ctr" fontAlgn="ctr"/>
                      <a:r>
                        <a:rPr lang="en-US" sz="1000" b="0" i="0" u="none" strike="noStrike">
                          <a:solidFill>
                            <a:srgbClr val="000000"/>
                          </a:solidFill>
                          <a:effectLst/>
                          <a:latin typeface="Calibri"/>
                        </a:rPr>
                        <a:t> </a:t>
                      </a:r>
                    </a:p>
                  </a:txBody>
                  <a:tcPr marL="7052" marR="7052" marT="7052"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8CEE6"/>
                    </a:solidFill>
                  </a:tcPr>
                </a:tc>
                <a:tc>
                  <a:txBody>
                    <a:bodyPr/>
                    <a:lstStyle/>
                    <a:p>
                      <a:pPr algn="ctr" fontAlgn="ctr"/>
                      <a:r>
                        <a:rPr lang="en-US" sz="1000" b="0" i="0" u="none" strike="noStrike">
                          <a:solidFill>
                            <a:srgbClr val="000000"/>
                          </a:solidFill>
                          <a:effectLst/>
                          <a:latin typeface="Calibri"/>
                        </a:rPr>
                        <a:t> </a:t>
                      </a:r>
                    </a:p>
                  </a:txBody>
                  <a:tcPr marL="7052" marR="7052" marT="7052"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8CEE6"/>
                    </a:solidFill>
                  </a:tcPr>
                </a:tc>
                <a:tc>
                  <a:txBody>
                    <a:bodyPr/>
                    <a:lstStyle/>
                    <a:p>
                      <a:pPr algn="ctr" fontAlgn="ctr"/>
                      <a:r>
                        <a:rPr lang="en-US" sz="1000" b="0" i="0" u="none" strike="noStrike">
                          <a:solidFill>
                            <a:srgbClr val="000000"/>
                          </a:solidFill>
                          <a:effectLst/>
                          <a:latin typeface="Calibri"/>
                        </a:rPr>
                        <a:t> </a:t>
                      </a:r>
                    </a:p>
                  </a:txBody>
                  <a:tcPr marL="7052" marR="7052" marT="7052"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8CEE6"/>
                    </a:solidFill>
                  </a:tcPr>
                </a:tc>
                <a:tc>
                  <a:txBody>
                    <a:bodyPr/>
                    <a:lstStyle/>
                    <a:p>
                      <a:pPr algn="ctr" fontAlgn="ctr"/>
                      <a:r>
                        <a:rPr lang="en-US" sz="1000" b="0" i="0" u="none" strike="noStrike">
                          <a:solidFill>
                            <a:srgbClr val="000000"/>
                          </a:solidFill>
                          <a:effectLst/>
                          <a:latin typeface="Calibri"/>
                        </a:rPr>
                        <a:t>-0.52</a:t>
                      </a:r>
                    </a:p>
                  </a:txBody>
                  <a:tcPr marL="7052" marR="7052" marT="7052"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8CEE6"/>
                    </a:solidFill>
                  </a:tcPr>
                </a:tc>
                <a:tc>
                  <a:txBody>
                    <a:bodyPr/>
                    <a:lstStyle/>
                    <a:p>
                      <a:pPr algn="ctr" fontAlgn="ctr"/>
                      <a:r>
                        <a:rPr lang="en-US" sz="1000" b="0" i="0" u="none" strike="noStrike">
                          <a:solidFill>
                            <a:srgbClr val="000000"/>
                          </a:solidFill>
                          <a:effectLst/>
                          <a:latin typeface="Calibri"/>
                        </a:rPr>
                        <a:t> </a:t>
                      </a:r>
                    </a:p>
                  </a:txBody>
                  <a:tcPr marL="7052" marR="7052" marT="7052"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8CEE6"/>
                    </a:solidFill>
                  </a:tcPr>
                </a:tc>
                <a:tc>
                  <a:txBody>
                    <a:bodyPr/>
                    <a:lstStyle/>
                    <a:p>
                      <a:pPr algn="ctr" fontAlgn="ctr"/>
                      <a:r>
                        <a:rPr lang="en-US" sz="1000" b="0" i="0" u="none" strike="noStrike">
                          <a:solidFill>
                            <a:srgbClr val="000000"/>
                          </a:solidFill>
                          <a:effectLst/>
                          <a:latin typeface="Calibri"/>
                        </a:rPr>
                        <a:t> </a:t>
                      </a:r>
                    </a:p>
                  </a:txBody>
                  <a:tcPr marL="7052" marR="7052" marT="7052"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8CEE6"/>
                    </a:solidFill>
                  </a:tcPr>
                </a:tc>
                <a:tc>
                  <a:txBody>
                    <a:bodyPr/>
                    <a:lstStyle/>
                    <a:p>
                      <a:pPr algn="ctr" fontAlgn="ctr"/>
                      <a:r>
                        <a:rPr lang="en-US" sz="1000" b="0" i="0" u="none" strike="noStrike">
                          <a:solidFill>
                            <a:srgbClr val="000000"/>
                          </a:solidFill>
                          <a:effectLst/>
                          <a:latin typeface="Calibri"/>
                        </a:rPr>
                        <a:t> </a:t>
                      </a:r>
                    </a:p>
                  </a:txBody>
                  <a:tcPr marL="7052" marR="7052" marT="7052"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8CEE6"/>
                    </a:solidFill>
                  </a:tcPr>
                </a:tc>
                <a:tc>
                  <a:txBody>
                    <a:bodyPr/>
                    <a:lstStyle/>
                    <a:p>
                      <a:pPr algn="ctr" fontAlgn="ctr"/>
                      <a:r>
                        <a:rPr lang="en-US" sz="1000" b="0" i="0" u="none" strike="noStrike">
                          <a:solidFill>
                            <a:srgbClr val="000000"/>
                          </a:solidFill>
                          <a:effectLst/>
                          <a:latin typeface="Calibri"/>
                        </a:rPr>
                        <a:t> </a:t>
                      </a:r>
                    </a:p>
                  </a:txBody>
                  <a:tcPr marL="7052" marR="7052" marT="7052"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8CEE6"/>
                    </a:solidFill>
                  </a:tcPr>
                </a:tc>
                <a:tc>
                  <a:txBody>
                    <a:bodyPr/>
                    <a:lstStyle/>
                    <a:p>
                      <a:pPr algn="ctr" fontAlgn="ctr"/>
                      <a:r>
                        <a:rPr lang="en-US" sz="1000" b="0" i="0" u="none" strike="noStrike">
                          <a:solidFill>
                            <a:srgbClr val="000000"/>
                          </a:solidFill>
                          <a:effectLst/>
                          <a:latin typeface="Calibri"/>
                        </a:rPr>
                        <a:t> </a:t>
                      </a:r>
                    </a:p>
                  </a:txBody>
                  <a:tcPr marL="7052" marR="7052" marT="7052"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8CEE6"/>
                    </a:solidFill>
                  </a:tcPr>
                </a:tc>
                <a:tc>
                  <a:txBody>
                    <a:bodyPr/>
                    <a:lstStyle/>
                    <a:p>
                      <a:pPr algn="ctr" fontAlgn="ctr"/>
                      <a:r>
                        <a:rPr lang="en-US" sz="1000" b="0" i="0" u="none" strike="noStrike">
                          <a:solidFill>
                            <a:srgbClr val="000000"/>
                          </a:solidFill>
                          <a:effectLst/>
                          <a:latin typeface="Calibri"/>
                        </a:rPr>
                        <a:t> </a:t>
                      </a:r>
                    </a:p>
                  </a:txBody>
                  <a:tcPr marL="7052" marR="7052" marT="7052"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8CEE6"/>
                    </a:solidFill>
                  </a:tcPr>
                </a:tc>
                <a:tc>
                  <a:txBody>
                    <a:bodyPr/>
                    <a:lstStyle/>
                    <a:p>
                      <a:pPr algn="ctr" fontAlgn="ctr"/>
                      <a:r>
                        <a:rPr lang="en-US" sz="1000" b="0" i="0" u="none" strike="noStrike">
                          <a:solidFill>
                            <a:srgbClr val="000000"/>
                          </a:solidFill>
                          <a:effectLst/>
                          <a:latin typeface="Calibri"/>
                        </a:rPr>
                        <a:t> </a:t>
                      </a:r>
                    </a:p>
                  </a:txBody>
                  <a:tcPr marL="7052" marR="7052" marT="7052"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8CEE6"/>
                    </a:solidFill>
                  </a:tcPr>
                </a:tc>
                <a:tc>
                  <a:txBody>
                    <a:bodyPr/>
                    <a:lstStyle/>
                    <a:p>
                      <a:pPr algn="ctr" fontAlgn="ctr"/>
                      <a:r>
                        <a:rPr lang="en-US" sz="1000" b="0" i="0" u="none" strike="noStrike">
                          <a:solidFill>
                            <a:srgbClr val="000000"/>
                          </a:solidFill>
                          <a:effectLst/>
                          <a:latin typeface="Calibri"/>
                        </a:rPr>
                        <a:t>-1.025</a:t>
                      </a:r>
                    </a:p>
                  </a:txBody>
                  <a:tcPr marL="7052" marR="7052" marT="7052"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8CEE6"/>
                    </a:solidFill>
                  </a:tcPr>
                </a:tc>
                <a:tc>
                  <a:txBody>
                    <a:bodyPr/>
                    <a:lstStyle/>
                    <a:p>
                      <a:pPr algn="ctr" fontAlgn="ctr"/>
                      <a:r>
                        <a:rPr lang="en-US" sz="1000" b="0" i="0" u="none" strike="noStrike">
                          <a:solidFill>
                            <a:srgbClr val="000000"/>
                          </a:solidFill>
                          <a:effectLst/>
                          <a:latin typeface="Calibri"/>
                        </a:rPr>
                        <a:t>202.4</a:t>
                      </a:r>
                    </a:p>
                  </a:txBody>
                  <a:tcPr marL="7052" marR="7052" marT="7052"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8CEE6"/>
                    </a:solidFill>
                  </a:tcPr>
                </a:tc>
              </a:tr>
              <a:tr h="203851">
                <a:tc vMerge="1">
                  <a:txBody>
                    <a:bodyPr/>
                    <a:lstStyle/>
                    <a:p>
                      <a:endParaRPr lang="en-US"/>
                    </a:p>
                  </a:txBody>
                  <a:tcPr/>
                </a:tc>
                <a:tc>
                  <a:txBody>
                    <a:bodyPr/>
                    <a:lstStyle/>
                    <a:p>
                      <a:pPr algn="ctr" fontAlgn="ctr"/>
                      <a:r>
                        <a:rPr lang="en-US" sz="1000" b="0" i="0" u="none" strike="noStrike">
                          <a:solidFill>
                            <a:srgbClr val="000000"/>
                          </a:solidFill>
                          <a:effectLst/>
                          <a:latin typeface="Calibri"/>
                        </a:rPr>
                        <a:t>C</a:t>
                      </a:r>
                    </a:p>
                  </a:txBody>
                  <a:tcPr marL="7052" marR="7052" marT="7052"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8CEE6"/>
                    </a:solidFill>
                  </a:tcPr>
                </a:tc>
                <a:tc>
                  <a:txBody>
                    <a:bodyPr/>
                    <a:lstStyle/>
                    <a:p>
                      <a:pPr algn="ctr" fontAlgn="ctr"/>
                      <a:r>
                        <a:rPr lang="en-US" sz="1000" b="0" i="0" u="none" strike="noStrike">
                          <a:solidFill>
                            <a:srgbClr val="000000"/>
                          </a:solidFill>
                          <a:effectLst/>
                          <a:latin typeface="Calibri"/>
                        </a:rPr>
                        <a:t>-0.244</a:t>
                      </a:r>
                    </a:p>
                  </a:txBody>
                  <a:tcPr marL="7052" marR="7052" marT="7052"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8CEE6"/>
                    </a:solidFill>
                  </a:tcPr>
                </a:tc>
                <a:tc>
                  <a:txBody>
                    <a:bodyPr/>
                    <a:lstStyle/>
                    <a:p>
                      <a:pPr algn="ctr" fontAlgn="ctr"/>
                      <a:r>
                        <a:rPr lang="en-US" sz="1000" b="0" i="0" u="none" strike="noStrike">
                          <a:solidFill>
                            <a:srgbClr val="000000"/>
                          </a:solidFill>
                          <a:effectLst/>
                          <a:latin typeface="Calibri"/>
                        </a:rPr>
                        <a:t> </a:t>
                      </a:r>
                    </a:p>
                  </a:txBody>
                  <a:tcPr marL="7052" marR="7052" marT="7052"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8CEE6"/>
                    </a:solidFill>
                  </a:tcPr>
                </a:tc>
                <a:tc>
                  <a:txBody>
                    <a:bodyPr/>
                    <a:lstStyle/>
                    <a:p>
                      <a:pPr algn="ctr" fontAlgn="ctr"/>
                      <a:r>
                        <a:rPr lang="en-US" sz="1000" b="0" i="0" u="none" strike="noStrike">
                          <a:solidFill>
                            <a:srgbClr val="000000"/>
                          </a:solidFill>
                          <a:effectLst/>
                          <a:latin typeface="Calibri"/>
                        </a:rPr>
                        <a:t> </a:t>
                      </a:r>
                    </a:p>
                  </a:txBody>
                  <a:tcPr marL="7052" marR="7052" marT="7052"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8CEE6"/>
                    </a:solidFill>
                  </a:tcPr>
                </a:tc>
                <a:tc>
                  <a:txBody>
                    <a:bodyPr/>
                    <a:lstStyle/>
                    <a:p>
                      <a:pPr algn="ctr" fontAlgn="ctr"/>
                      <a:r>
                        <a:rPr lang="en-US" sz="1000" b="0" i="0" u="none" strike="noStrike">
                          <a:solidFill>
                            <a:srgbClr val="000000"/>
                          </a:solidFill>
                          <a:effectLst/>
                          <a:latin typeface="Calibri"/>
                        </a:rPr>
                        <a:t> </a:t>
                      </a:r>
                    </a:p>
                  </a:txBody>
                  <a:tcPr marL="7052" marR="7052" marT="7052"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8CEE6"/>
                    </a:solidFill>
                  </a:tcPr>
                </a:tc>
                <a:tc>
                  <a:txBody>
                    <a:bodyPr/>
                    <a:lstStyle/>
                    <a:p>
                      <a:pPr algn="ctr" fontAlgn="ctr"/>
                      <a:r>
                        <a:rPr lang="en-US" sz="1000" b="0" i="0" u="none" strike="noStrike">
                          <a:solidFill>
                            <a:srgbClr val="000000"/>
                          </a:solidFill>
                          <a:effectLst/>
                          <a:latin typeface="Calibri"/>
                        </a:rPr>
                        <a:t>-0.084</a:t>
                      </a:r>
                    </a:p>
                  </a:txBody>
                  <a:tcPr marL="7052" marR="7052" marT="7052"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8CEE6"/>
                    </a:solidFill>
                  </a:tcPr>
                </a:tc>
                <a:tc>
                  <a:txBody>
                    <a:bodyPr/>
                    <a:lstStyle/>
                    <a:p>
                      <a:pPr algn="ctr" fontAlgn="ctr"/>
                      <a:r>
                        <a:rPr lang="en-US" sz="1000" b="0" i="0" u="none" strike="noStrike">
                          <a:solidFill>
                            <a:srgbClr val="000000"/>
                          </a:solidFill>
                          <a:effectLst/>
                          <a:latin typeface="Calibri"/>
                        </a:rPr>
                        <a:t> </a:t>
                      </a:r>
                    </a:p>
                  </a:txBody>
                  <a:tcPr marL="7052" marR="7052" marT="7052"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8CEE6"/>
                    </a:solidFill>
                  </a:tcPr>
                </a:tc>
                <a:tc>
                  <a:txBody>
                    <a:bodyPr/>
                    <a:lstStyle/>
                    <a:p>
                      <a:pPr algn="ctr" fontAlgn="ctr"/>
                      <a:r>
                        <a:rPr lang="en-US" sz="1000" b="0" i="0" u="none" strike="noStrike">
                          <a:solidFill>
                            <a:srgbClr val="000000"/>
                          </a:solidFill>
                          <a:effectLst/>
                          <a:latin typeface="Calibri"/>
                        </a:rPr>
                        <a:t> </a:t>
                      </a:r>
                    </a:p>
                  </a:txBody>
                  <a:tcPr marL="7052" marR="7052" marT="7052"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8CEE6"/>
                    </a:solidFill>
                  </a:tcPr>
                </a:tc>
                <a:tc>
                  <a:txBody>
                    <a:bodyPr/>
                    <a:lstStyle/>
                    <a:p>
                      <a:pPr algn="ctr" fontAlgn="ctr"/>
                      <a:r>
                        <a:rPr lang="en-US" sz="1000" b="0" i="0" u="none" strike="noStrike">
                          <a:solidFill>
                            <a:srgbClr val="000000"/>
                          </a:solidFill>
                          <a:effectLst/>
                          <a:latin typeface="Calibri"/>
                        </a:rPr>
                        <a:t> </a:t>
                      </a:r>
                    </a:p>
                  </a:txBody>
                  <a:tcPr marL="7052" marR="7052" marT="7052"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8CEE6"/>
                    </a:solidFill>
                  </a:tcPr>
                </a:tc>
                <a:tc>
                  <a:txBody>
                    <a:bodyPr/>
                    <a:lstStyle/>
                    <a:p>
                      <a:pPr algn="ctr" fontAlgn="ctr"/>
                      <a:r>
                        <a:rPr lang="en-US" sz="1000" b="0" i="0" u="none" strike="noStrike">
                          <a:solidFill>
                            <a:srgbClr val="000000"/>
                          </a:solidFill>
                          <a:effectLst/>
                          <a:latin typeface="Calibri"/>
                        </a:rPr>
                        <a:t> </a:t>
                      </a:r>
                    </a:p>
                  </a:txBody>
                  <a:tcPr marL="7052" marR="7052" marT="7052"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8CEE6"/>
                    </a:solidFill>
                  </a:tcPr>
                </a:tc>
                <a:tc>
                  <a:txBody>
                    <a:bodyPr/>
                    <a:lstStyle/>
                    <a:p>
                      <a:pPr algn="ctr" fontAlgn="ctr"/>
                      <a:r>
                        <a:rPr lang="en-US" sz="1000" b="0" i="0" u="none" strike="noStrike">
                          <a:solidFill>
                            <a:srgbClr val="000000"/>
                          </a:solidFill>
                          <a:effectLst/>
                          <a:latin typeface="Calibri"/>
                        </a:rPr>
                        <a:t> </a:t>
                      </a:r>
                    </a:p>
                  </a:txBody>
                  <a:tcPr marL="7052" marR="7052" marT="7052"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8CEE6"/>
                    </a:solidFill>
                  </a:tcPr>
                </a:tc>
                <a:tc>
                  <a:txBody>
                    <a:bodyPr/>
                    <a:lstStyle/>
                    <a:p>
                      <a:pPr algn="ctr" fontAlgn="ctr"/>
                      <a:r>
                        <a:rPr lang="en-US" sz="1000" b="0" i="0" u="none" strike="noStrike">
                          <a:solidFill>
                            <a:srgbClr val="000000"/>
                          </a:solidFill>
                          <a:effectLst/>
                          <a:latin typeface="Calibri"/>
                        </a:rPr>
                        <a:t> </a:t>
                      </a:r>
                    </a:p>
                  </a:txBody>
                  <a:tcPr marL="7052" marR="7052" marT="7052"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8CEE6"/>
                    </a:solidFill>
                  </a:tcPr>
                </a:tc>
                <a:tc>
                  <a:txBody>
                    <a:bodyPr/>
                    <a:lstStyle/>
                    <a:p>
                      <a:pPr algn="ctr" fontAlgn="ctr"/>
                      <a:r>
                        <a:rPr lang="en-US" sz="1000" b="0" i="0" u="none" strike="noStrike">
                          <a:solidFill>
                            <a:srgbClr val="000000"/>
                          </a:solidFill>
                          <a:effectLst/>
                          <a:latin typeface="Calibri"/>
                        </a:rPr>
                        <a:t> </a:t>
                      </a:r>
                    </a:p>
                  </a:txBody>
                  <a:tcPr marL="7052" marR="7052" marT="7052"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8CEE6"/>
                    </a:solidFill>
                  </a:tcPr>
                </a:tc>
                <a:tc>
                  <a:txBody>
                    <a:bodyPr/>
                    <a:lstStyle/>
                    <a:p>
                      <a:pPr algn="ctr" fontAlgn="ctr"/>
                      <a:r>
                        <a:rPr lang="en-US" sz="1000" b="0" i="0" u="none" strike="noStrike">
                          <a:solidFill>
                            <a:srgbClr val="000000"/>
                          </a:solidFill>
                          <a:effectLst/>
                          <a:latin typeface="Calibri"/>
                        </a:rPr>
                        <a:t>-0.903</a:t>
                      </a:r>
                    </a:p>
                  </a:txBody>
                  <a:tcPr marL="7052" marR="7052" marT="7052"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8CEE6"/>
                    </a:solidFill>
                  </a:tcPr>
                </a:tc>
                <a:tc>
                  <a:txBody>
                    <a:bodyPr/>
                    <a:lstStyle/>
                    <a:p>
                      <a:pPr algn="ctr" fontAlgn="ctr"/>
                      <a:r>
                        <a:rPr lang="en-US" sz="1000" b="0" i="0" u="none" strike="noStrike">
                          <a:solidFill>
                            <a:srgbClr val="000000"/>
                          </a:solidFill>
                          <a:effectLst/>
                          <a:latin typeface="Calibri"/>
                        </a:rPr>
                        <a:t>189.7</a:t>
                      </a:r>
                    </a:p>
                  </a:txBody>
                  <a:tcPr marL="7052" marR="7052" marT="7052"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8CEE6"/>
                    </a:solidFill>
                  </a:tcPr>
                </a:tc>
              </a:tr>
              <a:tr h="203851">
                <a:tc rowSpan="3">
                  <a:txBody>
                    <a:bodyPr/>
                    <a:lstStyle/>
                    <a:p>
                      <a:pPr algn="ctr" fontAlgn="ctr"/>
                      <a:r>
                        <a:rPr lang="en-US" sz="1000" b="0" i="0" u="none" strike="noStrike" dirty="0">
                          <a:solidFill>
                            <a:srgbClr val="000000"/>
                          </a:solidFill>
                          <a:effectLst/>
                          <a:latin typeface="Calibri"/>
                        </a:rPr>
                        <a:t>Add Q - 5 </a:t>
                      </a:r>
                      <a:r>
                        <a:rPr lang="en-US" sz="1000" b="0" i="0" u="none" strike="noStrike" dirty="0" smtClean="0">
                          <a:solidFill>
                            <a:srgbClr val="000000"/>
                          </a:solidFill>
                          <a:effectLst/>
                          <a:latin typeface="Calibri"/>
                        </a:rPr>
                        <a:t>parameters</a:t>
                      </a:r>
                      <a:endParaRPr lang="en-US" sz="1000" b="0" i="0" u="none" strike="noStrike" dirty="0">
                        <a:solidFill>
                          <a:srgbClr val="000000"/>
                        </a:solidFill>
                        <a:effectLst/>
                        <a:latin typeface="Calibri"/>
                      </a:endParaRPr>
                    </a:p>
                  </a:txBody>
                  <a:tcPr marL="7052" marR="7052" marT="7052"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8CEE6"/>
                    </a:solidFill>
                  </a:tcPr>
                </a:tc>
                <a:tc>
                  <a:txBody>
                    <a:bodyPr/>
                    <a:lstStyle/>
                    <a:p>
                      <a:pPr algn="ctr" fontAlgn="ctr"/>
                      <a:r>
                        <a:rPr lang="en-US" sz="1000" b="0" i="0" u="none" strike="noStrike">
                          <a:solidFill>
                            <a:srgbClr val="000000"/>
                          </a:solidFill>
                          <a:effectLst/>
                          <a:latin typeface="Calibri"/>
                        </a:rPr>
                        <a:t>A</a:t>
                      </a:r>
                    </a:p>
                  </a:txBody>
                  <a:tcPr marL="7052" marR="7052" marT="7052"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BE6F2"/>
                    </a:solidFill>
                  </a:tcPr>
                </a:tc>
                <a:tc>
                  <a:txBody>
                    <a:bodyPr/>
                    <a:lstStyle/>
                    <a:p>
                      <a:pPr algn="ctr" fontAlgn="ctr"/>
                      <a:r>
                        <a:rPr lang="en-US" sz="1000" b="0" i="0" u="none" strike="noStrike">
                          <a:solidFill>
                            <a:srgbClr val="000000"/>
                          </a:solidFill>
                          <a:effectLst/>
                          <a:latin typeface="Calibri"/>
                        </a:rPr>
                        <a:t>1.646</a:t>
                      </a:r>
                    </a:p>
                  </a:txBody>
                  <a:tcPr marL="7052" marR="7052" marT="7052"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BE6F2"/>
                    </a:solidFill>
                  </a:tcPr>
                </a:tc>
                <a:tc>
                  <a:txBody>
                    <a:bodyPr/>
                    <a:lstStyle/>
                    <a:p>
                      <a:pPr algn="ctr" fontAlgn="ctr"/>
                      <a:r>
                        <a:rPr lang="en-US" sz="1000" b="0" i="0" u="none" strike="noStrike">
                          <a:solidFill>
                            <a:srgbClr val="000000"/>
                          </a:solidFill>
                          <a:effectLst/>
                          <a:latin typeface="Calibri"/>
                        </a:rPr>
                        <a:t>-0.591</a:t>
                      </a:r>
                    </a:p>
                  </a:txBody>
                  <a:tcPr marL="7052" marR="7052" marT="7052"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BE6F2"/>
                    </a:solidFill>
                  </a:tcPr>
                </a:tc>
                <a:tc>
                  <a:txBody>
                    <a:bodyPr/>
                    <a:lstStyle/>
                    <a:p>
                      <a:pPr algn="ctr" fontAlgn="ctr"/>
                      <a:r>
                        <a:rPr lang="en-US" sz="1000" b="0" i="0" u="none" strike="noStrike">
                          <a:solidFill>
                            <a:srgbClr val="000000"/>
                          </a:solidFill>
                          <a:effectLst/>
                          <a:latin typeface="Calibri"/>
                        </a:rPr>
                        <a:t> </a:t>
                      </a:r>
                    </a:p>
                  </a:txBody>
                  <a:tcPr marL="7052" marR="7052" marT="7052"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BE6F2"/>
                    </a:solidFill>
                  </a:tcPr>
                </a:tc>
                <a:tc>
                  <a:txBody>
                    <a:bodyPr/>
                    <a:lstStyle/>
                    <a:p>
                      <a:pPr algn="ctr" fontAlgn="ctr"/>
                      <a:r>
                        <a:rPr lang="en-US" sz="1000" b="0" i="0" u="none" strike="noStrike">
                          <a:solidFill>
                            <a:srgbClr val="000000"/>
                          </a:solidFill>
                          <a:effectLst/>
                          <a:latin typeface="Calibri"/>
                        </a:rPr>
                        <a:t> </a:t>
                      </a:r>
                    </a:p>
                  </a:txBody>
                  <a:tcPr marL="7052" marR="7052" marT="7052"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BE6F2"/>
                    </a:solidFill>
                  </a:tcPr>
                </a:tc>
                <a:tc>
                  <a:txBody>
                    <a:bodyPr/>
                    <a:lstStyle/>
                    <a:p>
                      <a:pPr algn="ctr" fontAlgn="ctr"/>
                      <a:r>
                        <a:rPr lang="en-US" sz="1000" b="0" i="0" u="none" strike="noStrike">
                          <a:solidFill>
                            <a:srgbClr val="000000"/>
                          </a:solidFill>
                          <a:effectLst/>
                          <a:latin typeface="Calibri"/>
                        </a:rPr>
                        <a:t>-0.591</a:t>
                      </a:r>
                    </a:p>
                  </a:txBody>
                  <a:tcPr marL="7052" marR="7052" marT="7052"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BE6F2"/>
                    </a:solidFill>
                  </a:tcPr>
                </a:tc>
                <a:tc>
                  <a:txBody>
                    <a:bodyPr/>
                    <a:lstStyle/>
                    <a:p>
                      <a:pPr algn="ctr" fontAlgn="ctr"/>
                      <a:r>
                        <a:rPr lang="en-US" sz="1000" b="0" i="0" u="none" strike="noStrike">
                          <a:solidFill>
                            <a:srgbClr val="000000"/>
                          </a:solidFill>
                          <a:effectLst/>
                          <a:latin typeface="Calibri"/>
                        </a:rPr>
                        <a:t>-0.591</a:t>
                      </a:r>
                    </a:p>
                  </a:txBody>
                  <a:tcPr marL="7052" marR="7052" marT="7052"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BE6F2"/>
                    </a:solidFill>
                  </a:tcPr>
                </a:tc>
                <a:tc>
                  <a:txBody>
                    <a:bodyPr/>
                    <a:lstStyle/>
                    <a:p>
                      <a:pPr algn="ctr" fontAlgn="ctr"/>
                      <a:r>
                        <a:rPr lang="en-US" sz="1000" b="0" i="0" u="none" strike="noStrike">
                          <a:solidFill>
                            <a:srgbClr val="000000"/>
                          </a:solidFill>
                          <a:effectLst/>
                          <a:latin typeface="Calibri"/>
                        </a:rPr>
                        <a:t> </a:t>
                      </a:r>
                    </a:p>
                  </a:txBody>
                  <a:tcPr marL="7052" marR="7052" marT="7052"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BE6F2"/>
                    </a:solidFill>
                  </a:tcPr>
                </a:tc>
                <a:tc>
                  <a:txBody>
                    <a:bodyPr/>
                    <a:lstStyle/>
                    <a:p>
                      <a:pPr algn="ctr" fontAlgn="ctr"/>
                      <a:r>
                        <a:rPr lang="en-US" sz="1000" b="0" i="0" u="none" strike="noStrike">
                          <a:solidFill>
                            <a:srgbClr val="000000"/>
                          </a:solidFill>
                          <a:effectLst/>
                          <a:latin typeface="Calibri"/>
                        </a:rPr>
                        <a:t> </a:t>
                      </a:r>
                    </a:p>
                  </a:txBody>
                  <a:tcPr marL="7052" marR="7052" marT="7052"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BE6F2"/>
                    </a:solidFill>
                  </a:tcPr>
                </a:tc>
                <a:tc>
                  <a:txBody>
                    <a:bodyPr/>
                    <a:lstStyle/>
                    <a:p>
                      <a:pPr algn="ctr" fontAlgn="ctr"/>
                      <a:r>
                        <a:rPr lang="en-US" sz="1000" b="0" i="0" u="none" strike="noStrike">
                          <a:solidFill>
                            <a:srgbClr val="000000"/>
                          </a:solidFill>
                          <a:effectLst/>
                          <a:latin typeface="Calibri"/>
                        </a:rPr>
                        <a:t> </a:t>
                      </a:r>
                    </a:p>
                  </a:txBody>
                  <a:tcPr marL="7052" marR="7052" marT="7052"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BE6F2"/>
                    </a:solidFill>
                  </a:tcPr>
                </a:tc>
                <a:tc>
                  <a:txBody>
                    <a:bodyPr/>
                    <a:lstStyle/>
                    <a:p>
                      <a:pPr algn="ctr" fontAlgn="ctr"/>
                      <a:r>
                        <a:rPr lang="en-US" sz="1000" b="0" i="0" u="none" strike="noStrike">
                          <a:solidFill>
                            <a:srgbClr val="000000"/>
                          </a:solidFill>
                          <a:effectLst/>
                          <a:latin typeface="Calibri"/>
                        </a:rPr>
                        <a:t> </a:t>
                      </a:r>
                    </a:p>
                  </a:txBody>
                  <a:tcPr marL="7052" marR="7052" marT="7052"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BE6F2"/>
                    </a:solidFill>
                  </a:tcPr>
                </a:tc>
                <a:tc>
                  <a:txBody>
                    <a:bodyPr/>
                    <a:lstStyle/>
                    <a:p>
                      <a:pPr algn="ctr" fontAlgn="ctr"/>
                      <a:r>
                        <a:rPr lang="en-US" sz="1000" b="0" i="0" u="none" strike="noStrike">
                          <a:solidFill>
                            <a:srgbClr val="000000"/>
                          </a:solidFill>
                          <a:effectLst/>
                          <a:latin typeface="Calibri"/>
                        </a:rPr>
                        <a:t> </a:t>
                      </a:r>
                    </a:p>
                  </a:txBody>
                  <a:tcPr marL="7052" marR="7052" marT="7052"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BE6F2"/>
                    </a:solidFill>
                  </a:tcPr>
                </a:tc>
                <a:tc>
                  <a:txBody>
                    <a:bodyPr/>
                    <a:lstStyle/>
                    <a:p>
                      <a:pPr algn="ctr" fontAlgn="ctr"/>
                      <a:r>
                        <a:rPr lang="en-US" sz="1000" b="0" i="0" u="none" strike="noStrike">
                          <a:solidFill>
                            <a:srgbClr val="000000"/>
                          </a:solidFill>
                          <a:effectLst/>
                          <a:latin typeface="Calibri"/>
                        </a:rPr>
                        <a:t> </a:t>
                      </a:r>
                    </a:p>
                  </a:txBody>
                  <a:tcPr marL="7052" marR="7052" marT="7052"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BE6F2"/>
                    </a:solidFill>
                  </a:tcPr>
                </a:tc>
                <a:tc>
                  <a:txBody>
                    <a:bodyPr/>
                    <a:lstStyle/>
                    <a:p>
                      <a:pPr algn="ctr" fontAlgn="ctr"/>
                      <a:r>
                        <a:rPr lang="en-US" sz="1000" b="0" i="0" u="none" strike="noStrike">
                          <a:solidFill>
                            <a:srgbClr val="000000"/>
                          </a:solidFill>
                          <a:effectLst/>
                          <a:latin typeface="Calibri"/>
                        </a:rPr>
                        <a:t>-0.591</a:t>
                      </a:r>
                    </a:p>
                  </a:txBody>
                  <a:tcPr marL="7052" marR="7052" marT="7052"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BE6F2"/>
                    </a:solidFill>
                  </a:tcPr>
                </a:tc>
                <a:tc>
                  <a:txBody>
                    <a:bodyPr/>
                    <a:lstStyle/>
                    <a:p>
                      <a:pPr algn="ctr" fontAlgn="ctr"/>
                      <a:r>
                        <a:rPr lang="en-US" sz="1000" b="0" i="0" u="none" strike="noStrike">
                          <a:solidFill>
                            <a:srgbClr val="000000"/>
                          </a:solidFill>
                          <a:effectLst/>
                          <a:latin typeface="Calibri"/>
                        </a:rPr>
                        <a:t>23.8</a:t>
                      </a:r>
                    </a:p>
                  </a:txBody>
                  <a:tcPr marL="7052" marR="7052" marT="7052"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BE6F2"/>
                    </a:solidFill>
                  </a:tcPr>
                </a:tc>
              </a:tr>
              <a:tr h="203851">
                <a:tc vMerge="1">
                  <a:txBody>
                    <a:bodyPr/>
                    <a:lstStyle/>
                    <a:p>
                      <a:endParaRPr lang="en-US"/>
                    </a:p>
                  </a:txBody>
                  <a:tcPr/>
                </a:tc>
                <a:tc>
                  <a:txBody>
                    <a:bodyPr/>
                    <a:lstStyle/>
                    <a:p>
                      <a:pPr algn="ctr" fontAlgn="ctr"/>
                      <a:r>
                        <a:rPr lang="en-US" sz="1000" b="0" i="0" u="none" strike="noStrike">
                          <a:solidFill>
                            <a:srgbClr val="000000"/>
                          </a:solidFill>
                          <a:effectLst/>
                          <a:latin typeface="Calibri"/>
                        </a:rPr>
                        <a:t>B</a:t>
                      </a:r>
                    </a:p>
                  </a:txBody>
                  <a:tcPr marL="7052" marR="7052" marT="7052"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BE6F2"/>
                    </a:solidFill>
                  </a:tcPr>
                </a:tc>
                <a:tc>
                  <a:txBody>
                    <a:bodyPr/>
                    <a:lstStyle/>
                    <a:p>
                      <a:pPr algn="ctr" fontAlgn="ctr"/>
                      <a:r>
                        <a:rPr lang="en-US" sz="1000" b="0" i="0" u="none" strike="noStrike">
                          <a:solidFill>
                            <a:srgbClr val="000000"/>
                          </a:solidFill>
                          <a:effectLst/>
                          <a:latin typeface="Calibri"/>
                        </a:rPr>
                        <a:t>0.484</a:t>
                      </a:r>
                    </a:p>
                  </a:txBody>
                  <a:tcPr marL="7052" marR="7052" marT="7052"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BE6F2"/>
                    </a:solidFill>
                  </a:tcPr>
                </a:tc>
                <a:tc>
                  <a:txBody>
                    <a:bodyPr/>
                    <a:lstStyle/>
                    <a:p>
                      <a:pPr algn="ctr" fontAlgn="ctr"/>
                      <a:r>
                        <a:rPr lang="en-US" sz="1000" b="0" i="0" u="none" strike="noStrike">
                          <a:solidFill>
                            <a:srgbClr val="000000"/>
                          </a:solidFill>
                          <a:effectLst/>
                          <a:latin typeface="Calibri"/>
                        </a:rPr>
                        <a:t>-0.133</a:t>
                      </a:r>
                    </a:p>
                  </a:txBody>
                  <a:tcPr marL="7052" marR="7052" marT="7052"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BE6F2"/>
                    </a:solidFill>
                  </a:tcPr>
                </a:tc>
                <a:tc>
                  <a:txBody>
                    <a:bodyPr/>
                    <a:lstStyle/>
                    <a:p>
                      <a:pPr algn="ctr" fontAlgn="ctr"/>
                      <a:r>
                        <a:rPr lang="en-US" sz="1000" b="0" i="0" u="none" strike="noStrike">
                          <a:solidFill>
                            <a:srgbClr val="000000"/>
                          </a:solidFill>
                          <a:effectLst/>
                          <a:latin typeface="Calibri"/>
                        </a:rPr>
                        <a:t> </a:t>
                      </a:r>
                    </a:p>
                  </a:txBody>
                  <a:tcPr marL="7052" marR="7052" marT="7052"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BE6F2"/>
                    </a:solidFill>
                  </a:tcPr>
                </a:tc>
                <a:tc>
                  <a:txBody>
                    <a:bodyPr/>
                    <a:lstStyle/>
                    <a:p>
                      <a:pPr algn="ctr" fontAlgn="ctr"/>
                      <a:r>
                        <a:rPr lang="en-US" sz="1000" b="0" i="0" u="none" strike="noStrike">
                          <a:solidFill>
                            <a:srgbClr val="000000"/>
                          </a:solidFill>
                          <a:effectLst/>
                          <a:latin typeface="Calibri"/>
                        </a:rPr>
                        <a:t> </a:t>
                      </a:r>
                    </a:p>
                  </a:txBody>
                  <a:tcPr marL="7052" marR="7052" marT="7052"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BE6F2"/>
                    </a:solidFill>
                  </a:tcPr>
                </a:tc>
                <a:tc>
                  <a:txBody>
                    <a:bodyPr/>
                    <a:lstStyle/>
                    <a:p>
                      <a:pPr algn="ctr" fontAlgn="ctr"/>
                      <a:r>
                        <a:rPr lang="en-US" sz="1000" b="0" i="0" u="none" strike="noStrike">
                          <a:solidFill>
                            <a:srgbClr val="000000"/>
                          </a:solidFill>
                          <a:effectLst/>
                          <a:latin typeface="Calibri"/>
                        </a:rPr>
                        <a:t>-0.133</a:t>
                      </a:r>
                    </a:p>
                  </a:txBody>
                  <a:tcPr marL="7052" marR="7052" marT="7052"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BE6F2"/>
                    </a:solidFill>
                  </a:tcPr>
                </a:tc>
                <a:tc>
                  <a:txBody>
                    <a:bodyPr/>
                    <a:lstStyle/>
                    <a:p>
                      <a:pPr algn="ctr" fontAlgn="ctr"/>
                      <a:r>
                        <a:rPr lang="en-US" sz="1000" b="0" i="0" u="none" strike="noStrike">
                          <a:solidFill>
                            <a:srgbClr val="000000"/>
                          </a:solidFill>
                          <a:effectLst/>
                          <a:latin typeface="Calibri"/>
                        </a:rPr>
                        <a:t>-0.133</a:t>
                      </a:r>
                    </a:p>
                  </a:txBody>
                  <a:tcPr marL="7052" marR="7052" marT="7052"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BE6F2"/>
                    </a:solidFill>
                  </a:tcPr>
                </a:tc>
                <a:tc>
                  <a:txBody>
                    <a:bodyPr/>
                    <a:lstStyle/>
                    <a:p>
                      <a:pPr algn="ctr" fontAlgn="ctr"/>
                      <a:r>
                        <a:rPr lang="en-US" sz="1000" b="0" i="0" u="none" strike="noStrike">
                          <a:solidFill>
                            <a:srgbClr val="000000"/>
                          </a:solidFill>
                          <a:effectLst/>
                          <a:latin typeface="Calibri"/>
                        </a:rPr>
                        <a:t> </a:t>
                      </a:r>
                    </a:p>
                  </a:txBody>
                  <a:tcPr marL="7052" marR="7052" marT="7052"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BE6F2"/>
                    </a:solidFill>
                  </a:tcPr>
                </a:tc>
                <a:tc>
                  <a:txBody>
                    <a:bodyPr/>
                    <a:lstStyle/>
                    <a:p>
                      <a:pPr algn="ctr" fontAlgn="ctr"/>
                      <a:r>
                        <a:rPr lang="en-US" sz="1000" b="0" i="0" u="none" strike="noStrike">
                          <a:solidFill>
                            <a:srgbClr val="000000"/>
                          </a:solidFill>
                          <a:effectLst/>
                          <a:latin typeface="Calibri"/>
                        </a:rPr>
                        <a:t> </a:t>
                      </a:r>
                    </a:p>
                  </a:txBody>
                  <a:tcPr marL="7052" marR="7052" marT="7052"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BE6F2"/>
                    </a:solidFill>
                  </a:tcPr>
                </a:tc>
                <a:tc>
                  <a:txBody>
                    <a:bodyPr/>
                    <a:lstStyle/>
                    <a:p>
                      <a:pPr algn="ctr" fontAlgn="ctr"/>
                      <a:r>
                        <a:rPr lang="en-US" sz="1000" b="0" i="0" u="none" strike="noStrike">
                          <a:solidFill>
                            <a:srgbClr val="000000"/>
                          </a:solidFill>
                          <a:effectLst/>
                          <a:latin typeface="Calibri"/>
                        </a:rPr>
                        <a:t> </a:t>
                      </a:r>
                    </a:p>
                  </a:txBody>
                  <a:tcPr marL="7052" marR="7052" marT="7052"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BE6F2"/>
                    </a:solidFill>
                  </a:tcPr>
                </a:tc>
                <a:tc>
                  <a:txBody>
                    <a:bodyPr/>
                    <a:lstStyle/>
                    <a:p>
                      <a:pPr algn="ctr" fontAlgn="ctr"/>
                      <a:r>
                        <a:rPr lang="en-US" sz="1000" b="0" i="0" u="none" strike="noStrike">
                          <a:solidFill>
                            <a:srgbClr val="000000"/>
                          </a:solidFill>
                          <a:effectLst/>
                          <a:latin typeface="Calibri"/>
                        </a:rPr>
                        <a:t> </a:t>
                      </a:r>
                    </a:p>
                  </a:txBody>
                  <a:tcPr marL="7052" marR="7052" marT="7052"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BE6F2"/>
                    </a:solidFill>
                  </a:tcPr>
                </a:tc>
                <a:tc>
                  <a:txBody>
                    <a:bodyPr/>
                    <a:lstStyle/>
                    <a:p>
                      <a:pPr algn="ctr" fontAlgn="ctr"/>
                      <a:r>
                        <a:rPr lang="en-US" sz="1000" b="0" i="0" u="none" strike="noStrike">
                          <a:solidFill>
                            <a:srgbClr val="000000"/>
                          </a:solidFill>
                          <a:effectLst/>
                          <a:latin typeface="Calibri"/>
                        </a:rPr>
                        <a:t> </a:t>
                      </a:r>
                    </a:p>
                  </a:txBody>
                  <a:tcPr marL="7052" marR="7052" marT="7052"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BE6F2"/>
                    </a:solidFill>
                  </a:tcPr>
                </a:tc>
                <a:tc>
                  <a:txBody>
                    <a:bodyPr/>
                    <a:lstStyle/>
                    <a:p>
                      <a:pPr algn="ctr" fontAlgn="ctr"/>
                      <a:r>
                        <a:rPr lang="en-US" sz="1000" b="0" i="0" u="none" strike="noStrike">
                          <a:solidFill>
                            <a:srgbClr val="000000"/>
                          </a:solidFill>
                          <a:effectLst/>
                          <a:latin typeface="Calibri"/>
                        </a:rPr>
                        <a:t> </a:t>
                      </a:r>
                    </a:p>
                  </a:txBody>
                  <a:tcPr marL="7052" marR="7052" marT="7052"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BE6F2"/>
                    </a:solidFill>
                  </a:tcPr>
                </a:tc>
                <a:tc>
                  <a:txBody>
                    <a:bodyPr/>
                    <a:lstStyle/>
                    <a:p>
                      <a:pPr algn="ctr" fontAlgn="ctr"/>
                      <a:r>
                        <a:rPr lang="en-US" sz="1000" b="0" i="0" u="none" strike="noStrike">
                          <a:solidFill>
                            <a:srgbClr val="000000"/>
                          </a:solidFill>
                          <a:effectLst/>
                          <a:latin typeface="Calibri"/>
                        </a:rPr>
                        <a:t>-0.133</a:t>
                      </a:r>
                    </a:p>
                  </a:txBody>
                  <a:tcPr marL="7052" marR="7052" marT="7052"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BE6F2"/>
                    </a:solidFill>
                  </a:tcPr>
                </a:tc>
                <a:tc>
                  <a:txBody>
                    <a:bodyPr/>
                    <a:lstStyle/>
                    <a:p>
                      <a:pPr algn="ctr" fontAlgn="ctr"/>
                      <a:r>
                        <a:rPr lang="en-US" sz="1000" b="0" i="0" u="none" strike="noStrike">
                          <a:solidFill>
                            <a:srgbClr val="000000"/>
                          </a:solidFill>
                          <a:effectLst/>
                          <a:latin typeface="Calibri"/>
                        </a:rPr>
                        <a:t>32.5</a:t>
                      </a:r>
                    </a:p>
                  </a:txBody>
                  <a:tcPr marL="7052" marR="7052" marT="7052"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BE6F2"/>
                    </a:solidFill>
                  </a:tcPr>
                </a:tc>
              </a:tr>
              <a:tr h="203851">
                <a:tc vMerge="1">
                  <a:txBody>
                    <a:bodyPr/>
                    <a:lstStyle/>
                    <a:p>
                      <a:endParaRPr lang="en-US"/>
                    </a:p>
                  </a:txBody>
                  <a:tcPr/>
                </a:tc>
                <a:tc>
                  <a:txBody>
                    <a:bodyPr/>
                    <a:lstStyle/>
                    <a:p>
                      <a:pPr algn="ctr" fontAlgn="ctr"/>
                      <a:r>
                        <a:rPr lang="en-US" sz="1000" b="0" i="0" u="none" strike="noStrike">
                          <a:solidFill>
                            <a:srgbClr val="000000"/>
                          </a:solidFill>
                          <a:effectLst/>
                          <a:latin typeface="Calibri"/>
                        </a:rPr>
                        <a:t>C</a:t>
                      </a:r>
                    </a:p>
                  </a:txBody>
                  <a:tcPr marL="7052" marR="7052" marT="7052"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BE6F2"/>
                    </a:solidFill>
                  </a:tcPr>
                </a:tc>
                <a:tc>
                  <a:txBody>
                    <a:bodyPr/>
                    <a:lstStyle/>
                    <a:p>
                      <a:pPr algn="ctr" fontAlgn="ctr"/>
                      <a:r>
                        <a:rPr lang="en-US" sz="1000" b="0" i="0" u="none" strike="noStrike">
                          <a:solidFill>
                            <a:srgbClr val="000000"/>
                          </a:solidFill>
                          <a:effectLst/>
                          <a:latin typeface="Calibri"/>
                        </a:rPr>
                        <a:t>-0.382</a:t>
                      </a:r>
                    </a:p>
                  </a:txBody>
                  <a:tcPr marL="7052" marR="7052" marT="7052"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BE6F2"/>
                    </a:solidFill>
                  </a:tcPr>
                </a:tc>
                <a:tc>
                  <a:txBody>
                    <a:bodyPr/>
                    <a:lstStyle/>
                    <a:p>
                      <a:pPr algn="ctr" fontAlgn="ctr"/>
                      <a:r>
                        <a:rPr lang="en-US" sz="1000" b="0" i="0" u="none" strike="noStrike">
                          <a:solidFill>
                            <a:srgbClr val="000000"/>
                          </a:solidFill>
                          <a:effectLst/>
                          <a:latin typeface="Calibri"/>
                        </a:rPr>
                        <a:t>-0.625</a:t>
                      </a:r>
                    </a:p>
                  </a:txBody>
                  <a:tcPr marL="7052" marR="7052" marT="7052"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BE6F2"/>
                    </a:solidFill>
                  </a:tcPr>
                </a:tc>
                <a:tc>
                  <a:txBody>
                    <a:bodyPr/>
                    <a:lstStyle/>
                    <a:p>
                      <a:pPr algn="ctr" fontAlgn="ctr"/>
                      <a:r>
                        <a:rPr lang="en-US" sz="1000" b="0" i="0" u="none" strike="noStrike">
                          <a:solidFill>
                            <a:srgbClr val="000000"/>
                          </a:solidFill>
                          <a:effectLst/>
                          <a:latin typeface="Calibri"/>
                        </a:rPr>
                        <a:t> </a:t>
                      </a:r>
                    </a:p>
                  </a:txBody>
                  <a:tcPr marL="7052" marR="7052" marT="7052"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BE6F2"/>
                    </a:solidFill>
                  </a:tcPr>
                </a:tc>
                <a:tc>
                  <a:txBody>
                    <a:bodyPr/>
                    <a:lstStyle/>
                    <a:p>
                      <a:pPr algn="ctr" fontAlgn="ctr"/>
                      <a:r>
                        <a:rPr lang="en-US" sz="1000" b="0" i="0" u="none" strike="noStrike">
                          <a:solidFill>
                            <a:srgbClr val="000000"/>
                          </a:solidFill>
                          <a:effectLst/>
                          <a:latin typeface="Calibri"/>
                        </a:rPr>
                        <a:t> </a:t>
                      </a:r>
                    </a:p>
                  </a:txBody>
                  <a:tcPr marL="7052" marR="7052" marT="7052"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BE6F2"/>
                    </a:solidFill>
                  </a:tcPr>
                </a:tc>
                <a:tc>
                  <a:txBody>
                    <a:bodyPr/>
                    <a:lstStyle/>
                    <a:p>
                      <a:pPr algn="ctr" fontAlgn="ctr"/>
                      <a:r>
                        <a:rPr lang="en-US" sz="1000" b="0" i="0" u="none" strike="noStrike">
                          <a:solidFill>
                            <a:srgbClr val="000000"/>
                          </a:solidFill>
                          <a:effectLst/>
                          <a:latin typeface="Calibri"/>
                        </a:rPr>
                        <a:t>-0.625</a:t>
                      </a:r>
                    </a:p>
                  </a:txBody>
                  <a:tcPr marL="7052" marR="7052" marT="7052"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BE6F2"/>
                    </a:solidFill>
                  </a:tcPr>
                </a:tc>
                <a:tc>
                  <a:txBody>
                    <a:bodyPr/>
                    <a:lstStyle/>
                    <a:p>
                      <a:pPr algn="ctr" fontAlgn="ctr"/>
                      <a:r>
                        <a:rPr lang="en-US" sz="1000" b="0" i="0" u="none" strike="noStrike">
                          <a:solidFill>
                            <a:srgbClr val="000000"/>
                          </a:solidFill>
                          <a:effectLst/>
                          <a:latin typeface="Calibri"/>
                        </a:rPr>
                        <a:t>-0.625</a:t>
                      </a:r>
                    </a:p>
                  </a:txBody>
                  <a:tcPr marL="7052" marR="7052" marT="7052"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BE6F2"/>
                    </a:solidFill>
                  </a:tcPr>
                </a:tc>
                <a:tc>
                  <a:txBody>
                    <a:bodyPr/>
                    <a:lstStyle/>
                    <a:p>
                      <a:pPr algn="ctr" fontAlgn="ctr"/>
                      <a:r>
                        <a:rPr lang="en-US" sz="1000" b="0" i="0" u="none" strike="noStrike">
                          <a:solidFill>
                            <a:srgbClr val="000000"/>
                          </a:solidFill>
                          <a:effectLst/>
                          <a:latin typeface="Calibri"/>
                        </a:rPr>
                        <a:t> </a:t>
                      </a:r>
                    </a:p>
                  </a:txBody>
                  <a:tcPr marL="7052" marR="7052" marT="7052"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BE6F2"/>
                    </a:solidFill>
                  </a:tcPr>
                </a:tc>
                <a:tc>
                  <a:txBody>
                    <a:bodyPr/>
                    <a:lstStyle/>
                    <a:p>
                      <a:pPr algn="ctr" fontAlgn="ctr"/>
                      <a:r>
                        <a:rPr lang="en-US" sz="1000" b="0" i="0" u="none" strike="noStrike">
                          <a:solidFill>
                            <a:srgbClr val="000000"/>
                          </a:solidFill>
                          <a:effectLst/>
                          <a:latin typeface="Calibri"/>
                        </a:rPr>
                        <a:t> </a:t>
                      </a:r>
                    </a:p>
                  </a:txBody>
                  <a:tcPr marL="7052" marR="7052" marT="7052"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BE6F2"/>
                    </a:solidFill>
                  </a:tcPr>
                </a:tc>
                <a:tc>
                  <a:txBody>
                    <a:bodyPr/>
                    <a:lstStyle/>
                    <a:p>
                      <a:pPr algn="ctr" fontAlgn="ctr"/>
                      <a:r>
                        <a:rPr lang="en-US" sz="1000" b="0" i="0" u="none" strike="noStrike">
                          <a:solidFill>
                            <a:srgbClr val="000000"/>
                          </a:solidFill>
                          <a:effectLst/>
                          <a:latin typeface="Calibri"/>
                        </a:rPr>
                        <a:t> </a:t>
                      </a:r>
                    </a:p>
                  </a:txBody>
                  <a:tcPr marL="7052" marR="7052" marT="7052"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BE6F2"/>
                    </a:solidFill>
                  </a:tcPr>
                </a:tc>
                <a:tc>
                  <a:txBody>
                    <a:bodyPr/>
                    <a:lstStyle/>
                    <a:p>
                      <a:pPr algn="ctr" fontAlgn="ctr"/>
                      <a:r>
                        <a:rPr lang="en-US" sz="1000" b="0" i="0" u="none" strike="noStrike">
                          <a:solidFill>
                            <a:srgbClr val="000000"/>
                          </a:solidFill>
                          <a:effectLst/>
                          <a:latin typeface="Calibri"/>
                        </a:rPr>
                        <a:t> </a:t>
                      </a:r>
                    </a:p>
                  </a:txBody>
                  <a:tcPr marL="7052" marR="7052" marT="7052"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BE6F2"/>
                    </a:solidFill>
                  </a:tcPr>
                </a:tc>
                <a:tc>
                  <a:txBody>
                    <a:bodyPr/>
                    <a:lstStyle/>
                    <a:p>
                      <a:pPr algn="ctr" fontAlgn="ctr"/>
                      <a:r>
                        <a:rPr lang="en-US" sz="1000" b="0" i="0" u="none" strike="noStrike">
                          <a:solidFill>
                            <a:srgbClr val="000000"/>
                          </a:solidFill>
                          <a:effectLst/>
                          <a:latin typeface="Calibri"/>
                        </a:rPr>
                        <a:t> </a:t>
                      </a:r>
                    </a:p>
                  </a:txBody>
                  <a:tcPr marL="7052" marR="7052" marT="7052"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BE6F2"/>
                    </a:solidFill>
                  </a:tcPr>
                </a:tc>
                <a:tc>
                  <a:txBody>
                    <a:bodyPr/>
                    <a:lstStyle/>
                    <a:p>
                      <a:pPr algn="ctr" fontAlgn="ctr"/>
                      <a:r>
                        <a:rPr lang="en-US" sz="1000" b="0" i="0" u="none" strike="noStrike">
                          <a:solidFill>
                            <a:srgbClr val="000000"/>
                          </a:solidFill>
                          <a:effectLst/>
                          <a:latin typeface="Calibri"/>
                        </a:rPr>
                        <a:t> </a:t>
                      </a:r>
                    </a:p>
                  </a:txBody>
                  <a:tcPr marL="7052" marR="7052" marT="7052"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BE6F2"/>
                    </a:solidFill>
                  </a:tcPr>
                </a:tc>
                <a:tc>
                  <a:txBody>
                    <a:bodyPr/>
                    <a:lstStyle/>
                    <a:p>
                      <a:pPr algn="ctr" fontAlgn="ctr"/>
                      <a:r>
                        <a:rPr lang="en-US" sz="1000" b="0" i="0" u="none" strike="noStrike">
                          <a:solidFill>
                            <a:srgbClr val="000000"/>
                          </a:solidFill>
                          <a:effectLst/>
                          <a:latin typeface="Calibri"/>
                        </a:rPr>
                        <a:t>-0.625</a:t>
                      </a:r>
                    </a:p>
                  </a:txBody>
                  <a:tcPr marL="7052" marR="7052" marT="7052"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BE6F2"/>
                    </a:solidFill>
                  </a:tcPr>
                </a:tc>
                <a:tc>
                  <a:txBody>
                    <a:bodyPr/>
                    <a:lstStyle/>
                    <a:p>
                      <a:pPr algn="ctr" fontAlgn="ctr"/>
                      <a:r>
                        <a:rPr lang="en-US" sz="1000" b="0" i="0" u="none" strike="noStrike">
                          <a:solidFill>
                            <a:srgbClr val="000000"/>
                          </a:solidFill>
                          <a:effectLst/>
                          <a:latin typeface="Calibri"/>
                        </a:rPr>
                        <a:t>147.1</a:t>
                      </a:r>
                    </a:p>
                  </a:txBody>
                  <a:tcPr marL="7052" marR="7052" marT="7052"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BE6F2"/>
                    </a:solidFill>
                  </a:tcPr>
                </a:tc>
              </a:tr>
              <a:tr h="203851">
                <a:tc rowSpan="3">
                  <a:txBody>
                    <a:bodyPr/>
                    <a:lstStyle/>
                    <a:p>
                      <a:pPr algn="ctr" fontAlgn="ctr"/>
                      <a:r>
                        <a:rPr lang="en-US" sz="1000" b="0" i="0" u="none" strike="noStrike" dirty="0">
                          <a:solidFill>
                            <a:srgbClr val="000000"/>
                          </a:solidFill>
                          <a:effectLst/>
                          <a:latin typeface="Calibri"/>
                        </a:rPr>
                        <a:t>Add X - 9 </a:t>
                      </a:r>
                      <a:r>
                        <a:rPr lang="en-US" sz="1000" b="0" i="0" u="none" strike="noStrike" dirty="0" smtClean="0">
                          <a:solidFill>
                            <a:srgbClr val="000000"/>
                          </a:solidFill>
                          <a:effectLst/>
                          <a:latin typeface="Calibri"/>
                        </a:rPr>
                        <a:t>parameters</a:t>
                      </a:r>
                      <a:endParaRPr lang="en-US" sz="1000" b="0" i="0" u="none" strike="noStrike" dirty="0">
                        <a:solidFill>
                          <a:srgbClr val="000000"/>
                        </a:solidFill>
                        <a:effectLst/>
                        <a:latin typeface="Calibri"/>
                      </a:endParaRPr>
                    </a:p>
                  </a:txBody>
                  <a:tcPr marL="7052" marR="7052" marT="7052"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8CEE6"/>
                    </a:solidFill>
                  </a:tcPr>
                </a:tc>
                <a:tc>
                  <a:txBody>
                    <a:bodyPr/>
                    <a:lstStyle/>
                    <a:p>
                      <a:pPr algn="ctr" fontAlgn="ctr"/>
                      <a:r>
                        <a:rPr lang="en-US" sz="1000" b="0" i="0" u="none" strike="noStrike">
                          <a:solidFill>
                            <a:srgbClr val="000000"/>
                          </a:solidFill>
                          <a:effectLst/>
                          <a:latin typeface="Calibri"/>
                        </a:rPr>
                        <a:t>A</a:t>
                      </a:r>
                    </a:p>
                  </a:txBody>
                  <a:tcPr marL="7052" marR="7052" marT="7052"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8CEE6"/>
                    </a:solidFill>
                  </a:tcPr>
                </a:tc>
                <a:tc>
                  <a:txBody>
                    <a:bodyPr/>
                    <a:lstStyle/>
                    <a:p>
                      <a:pPr algn="ctr" fontAlgn="ctr"/>
                      <a:r>
                        <a:rPr lang="en-US" sz="1000" b="0" i="0" u="none" strike="noStrike">
                          <a:solidFill>
                            <a:srgbClr val="000000"/>
                          </a:solidFill>
                          <a:effectLst/>
                          <a:latin typeface="Calibri"/>
                        </a:rPr>
                        <a:t>1.518</a:t>
                      </a:r>
                    </a:p>
                  </a:txBody>
                  <a:tcPr marL="7052" marR="7052" marT="7052"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8CEE6"/>
                    </a:solidFill>
                  </a:tcPr>
                </a:tc>
                <a:tc>
                  <a:txBody>
                    <a:bodyPr/>
                    <a:lstStyle/>
                    <a:p>
                      <a:pPr algn="ctr" fontAlgn="ctr"/>
                      <a:r>
                        <a:rPr lang="en-US" sz="1000" b="0" i="0" u="none" strike="noStrike">
                          <a:solidFill>
                            <a:srgbClr val="000000"/>
                          </a:solidFill>
                          <a:effectLst/>
                          <a:latin typeface="Calibri"/>
                        </a:rPr>
                        <a:t>0.27</a:t>
                      </a:r>
                    </a:p>
                  </a:txBody>
                  <a:tcPr marL="7052" marR="7052" marT="7052"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8CEE6"/>
                    </a:solidFill>
                  </a:tcPr>
                </a:tc>
                <a:tc>
                  <a:txBody>
                    <a:bodyPr/>
                    <a:lstStyle/>
                    <a:p>
                      <a:pPr algn="ctr" fontAlgn="ctr"/>
                      <a:r>
                        <a:rPr lang="en-US" sz="1000" b="0" i="0" u="none" strike="noStrike">
                          <a:solidFill>
                            <a:srgbClr val="000000"/>
                          </a:solidFill>
                          <a:effectLst/>
                          <a:latin typeface="Calibri"/>
                        </a:rPr>
                        <a:t>-0.117</a:t>
                      </a:r>
                    </a:p>
                  </a:txBody>
                  <a:tcPr marL="7052" marR="7052" marT="7052"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8CEE6"/>
                    </a:solidFill>
                  </a:tcPr>
                </a:tc>
                <a:tc>
                  <a:txBody>
                    <a:bodyPr/>
                    <a:lstStyle/>
                    <a:p>
                      <a:pPr algn="ctr" fontAlgn="ctr"/>
                      <a:r>
                        <a:rPr lang="en-US" sz="1000" b="0" i="0" u="none" strike="noStrike">
                          <a:solidFill>
                            <a:srgbClr val="000000"/>
                          </a:solidFill>
                          <a:effectLst/>
                          <a:latin typeface="Calibri"/>
                        </a:rPr>
                        <a:t>0.112</a:t>
                      </a:r>
                    </a:p>
                  </a:txBody>
                  <a:tcPr marL="7052" marR="7052" marT="7052"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8CEE6"/>
                    </a:solidFill>
                  </a:tcPr>
                </a:tc>
                <a:tc>
                  <a:txBody>
                    <a:bodyPr/>
                    <a:lstStyle/>
                    <a:p>
                      <a:pPr algn="ctr" fontAlgn="ctr"/>
                      <a:r>
                        <a:rPr lang="en-US" sz="1000" b="0" i="0" u="none" strike="noStrike" dirty="0">
                          <a:solidFill>
                            <a:srgbClr val="000000"/>
                          </a:solidFill>
                          <a:effectLst/>
                          <a:latin typeface="Calibri"/>
                        </a:rPr>
                        <a:t>-1.425</a:t>
                      </a:r>
                    </a:p>
                  </a:txBody>
                  <a:tcPr marL="7052" marR="7052" marT="7052"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8CEE6"/>
                    </a:solidFill>
                  </a:tcPr>
                </a:tc>
                <a:tc>
                  <a:txBody>
                    <a:bodyPr/>
                    <a:lstStyle/>
                    <a:p>
                      <a:pPr algn="ctr" fontAlgn="ctr"/>
                      <a:r>
                        <a:rPr lang="en-US" sz="1000" b="0" i="0" u="none" strike="noStrike">
                          <a:solidFill>
                            <a:srgbClr val="000000"/>
                          </a:solidFill>
                          <a:effectLst/>
                          <a:latin typeface="Calibri"/>
                        </a:rPr>
                        <a:t>-3.993</a:t>
                      </a:r>
                    </a:p>
                  </a:txBody>
                  <a:tcPr marL="7052" marR="7052" marT="7052"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8CEE6"/>
                    </a:solidFill>
                  </a:tcPr>
                </a:tc>
                <a:tc>
                  <a:txBody>
                    <a:bodyPr/>
                    <a:lstStyle/>
                    <a:p>
                      <a:pPr algn="ctr" fontAlgn="ctr"/>
                      <a:r>
                        <a:rPr lang="en-US" sz="1000" b="0" i="0" u="none" strike="noStrike">
                          <a:solidFill>
                            <a:srgbClr val="000000"/>
                          </a:solidFill>
                          <a:effectLst/>
                          <a:latin typeface="Calibri"/>
                        </a:rPr>
                        <a:t>0.185</a:t>
                      </a:r>
                    </a:p>
                  </a:txBody>
                  <a:tcPr marL="7052" marR="7052" marT="7052"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8CEE6"/>
                    </a:solidFill>
                  </a:tcPr>
                </a:tc>
                <a:tc>
                  <a:txBody>
                    <a:bodyPr/>
                    <a:lstStyle/>
                    <a:p>
                      <a:pPr algn="ctr" fontAlgn="ctr"/>
                      <a:r>
                        <a:rPr lang="en-US" sz="1000" b="0" i="0" u="none" strike="noStrike">
                          <a:solidFill>
                            <a:srgbClr val="000000"/>
                          </a:solidFill>
                          <a:effectLst/>
                          <a:latin typeface="Calibri"/>
                        </a:rPr>
                        <a:t>0.032</a:t>
                      </a:r>
                    </a:p>
                  </a:txBody>
                  <a:tcPr marL="7052" marR="7052" marT="7052"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8CEE6"/>
                    </a:solidFill>
                  </a:tcPr>
                </a:tc>
                <a:tc>
                  <a:txBody>
                    <a:bodyPr/>
                    <a:lstStyle/>
                    <a:p>
                      <a:pPr algn="ctr" fontAlgn="ctr"/>
                      <a:r>
                        <a:rPr lang="en-US" sz="1000" b="0" i="0" u="none" strike="noStrike">
                          <a:solidFill>
                            <a:srgbClr val="000000"/>
                          </a:solidFill>
                          <a:effectLst/>
                          <a:latin typeface="Calibri"/>
                        </a:rPr>
                        <a:t> </a:t>
                      </a:r>
                    </a:p>
                  </a:txBody>
                  <a:tcPr marL="7052" marR="7052" marT="7052"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8CEE6"/>
                    </a:solidFill>
                  </a:tcPr>
                </a:tc>
                <a:tc>
                  <a:txBody>
                    <a:bodyPr/>
                    <a:lstStyle/>
                    <a:p>
                      <a:pPr algn="ctr" fontAlgn="ctr"/>
                      <a:r>
                        <a:rPr lang="en-US" sz="1000" b="0" i="0" u="none" strike="noStrike">
                          <a:solidFill>
                            <a:srgbClr val="000000"/>
                          </a:solidFill>
                          <a:effectLst/>
                          <a:latin typeface="Calibri"/>
                        </a:rPr>
                        <a:t> </a:t>
                      </a:r>
                    </a:p>
                  </a:txBody>
                  <a:tcPr marL="7052" marR="7052" marT="7052"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8CEE6"/>
                    </a:solidFill>
                  </a:tcPr>
                </a:tc>
                <a:tc>
                  <a:txBody>
                    <a:bodyPr/>
                    <a:lstStyle/>
                    <a:p>
                      <a:pPr algn="ctr" fontAlgn="ctr"/>
                      <a:r>
                        <a:rPr lang="en-US" sz="1000" b="0" i="0" u="none" strike="noStrike">
                          <a:solidFill>
                            <a:srgbClr val="000000"/>
                          </a:solidFill>
                          <a:effectLst/>
                          <a:latin typeface="Calibri"/>
                        </a:rPr>
                        <a:t> </a:t>
                      </a:r>
                    </a:p>
                  </a:txBody>
                  <a:tcPr marL="7052" marR="7052" marT="7052"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8CEE6"/>
                    </a:solidFill>
                  </a:tcPr>
                </a:tc>
                <a:tc>
                  <a:txBody>
                    <a:bodyPr/>
                    <a:lstStyle/>
                    <a:p>
                      <a:pPr algn="ctr" fontAlgn="ctr"/>
                      <a:r>
                        <a:rPr lang="en-US" sz="1000" b="0" i="0" u="none" strike="noStrike">
                          <a:solidFill>
                            <a:srgbClr val="000000"/>
                          </a:solidFill>
                          <a:effectLst/>
                          <a:latin typeface="Calibri"/>
                        </a:rPr>
                        <a:t> </a:t>
                      </a:r>
                    </a:p>
                  </a:txBody>
                  <a:tcPr marL="7052" marR="7052" marT="7052"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8CEE6"/>
                    </a:solidFill>
                  </a:tcPr>
                </a:tc>
                <a:tc>
                  <a:txBody>
                    <a:bodyPr/>
                    <a:lstStyle/>
                    <a:p>
                      <a:pPr algn="ctr" fontAlgn="ctr"/>
                      <a:r>
                        <a:rPr lang="en-US" sz="1000" b="0" i="0" u="none" strike="noStrike">
                          <a:solidFill>
                            <a:srgbClr val="000000"/>
                          </a:solidFill>
                          <a:effectLst/>
                          <a:latin typeface="Calibri"/>
                        </a:rPr>
                        <a:t>-0.757</a:t>
                      </a:r>
                    </a:p>
                  </a:txBody>
                  <a:tcPr marL="7052" marR="7052" marT="7052"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8CEE6"/>
                    </a:solidFill>
                  </a:tcPr>
                </a:tc>
                <a:tc>
                  <a:txBody>
                    <a:bodyPr/>
                    <a:lstStyle/>
                    <a:p>
                      <a:pPr algn="ctr" fontAlgn="ctr"/>
                      <a:r>
                        <a:rPr lang="en-US" sz="1000" b="0" i="0" u="none" strike="noStrike">
                          <a:solidFill>
                            <a:srgbClr val="000000"/>
                          </a:solidFill>
                          <a:effectLst/>
                          <a:latin typeface="Calibri"/>
                        </a:rPr>
                        <a:t>23</a:t>
                      </a:r>
                    </a:p>
                  </a:txBody>
                  <a:tcPr marL="7052" marR="7052" marT="7052"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8CEE6"/>
                    </a:solidFill>
                  </a:tcPr>
                </a:tc>
              </a:tr>
              <a:tr h="203851">
                <a:tc vMerge="1">
                  <a:txBody>
                    <a:bodyPr/>
                    <a:lstStyle/>
                    <a:p>
                      <a:endParaRPr lang="en-US"/>
                    </a:p>
                  </a:txBody>
                  <a:tcPr/>
                </a:tc>
                <a:tc>
                  <a:txBody>
                    <a:bodyPr/>
                    <a:lstStyle/>
                    <a:p>
                      <a:pPr algn="ctr" fontAlgn="ctr"/>
                      <a:r>
                        <a:rPr lang="en-US" sz="1000" b="0" i="0" u="none" strike="noStrike">
                          <a:solidFill>
                            <a:srgbClr val="000000"/>
                          </a:solidFill>
                          <a:effectLst/>
                          <a:latin typeface="Calibri"/>
                        </a:rPr>
                        <a:t>B</a:t>
                      </a:r>
                    </a:p>
                  </a:txBody>
                  <a:tcPr marL="7052" marR="7052" marT="7052"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8CEE6"/>
                    </a:solidFill>
                  </a:tcPr>
                </a:tc>
                <a:tc>
                  <a:txBody>
                    <a:bodyPr/>
                    <a:lstStyle/>
                    <a:p>
                      <a:pPr algn="ctr" fontAlgn="ctr"/>
                      <a:r>
                        <a:rPr lang="en-US" sz="1000" b="0" i="0" u="none" strike="noStrike">
                          <a:solidFill>
                            <a:srgbClr val="000000"/>
                          </a:solidFill>
                          <a:effectLst/>
                          <a:latin typeface="Calibri"/>
                        </a:rPr>
                        <a:t>0.513</a:t>
                      </a:r>
                    </a:p>
                  </a:txBody>
                  <a:tcPr marL="7052" marR="7052" marT="7052"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8CEE6"/>
                    </a:solidFill>
                  </a:tcPr>
                </a:tc>
                <a:tc>
                  <a:txBody>
                    <a:bodyPr/>
                    <a:lstStyle/>
                    <a:p>
                      <a:pPr algn="ctr" fontAlgn="ctr"/>
                      <a:r>
                        <a:rPr lang="en-US" sz="1000" b="0" i="0" u="none" strike="noStrike">
                          <a:solidFill>
                            <a:srgbClr val="000000"/>
                          </a:solidFill>
                          <a:effectLst/>
                          <a:latin typeface="Calibri"/>
                        </a:rPr>
                        <a:t>0.274</a:t>
                      </a:r>
                    </a:p>
                  </a:txBody>
                  <a:tcPr marL="7052" marR="7052" marT="7052"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8CEE6"/>
                    </a:solidFill>
                  </a:tcPr>
                </a:tc>
                <a:tc>
                  <a:txBody>
                    <a:bodyPr/>
                    <a:lstStyle/>
                    <a:p>
                      <a:pPr algn="ctr" fontAlgn="ctr"/>
                      <a:r>
                        <a:rPr lang="en-US" sz="1000" b="0" i="0" u="none" strike="noStrike">
                          <a:solidFill>
                            <a:srgbClr val="000000"/>
                          </a:solidFill>
                          <a:effectLst/>
                          <a:latin typeface="Calibri"/>
                        </a:rPr>
                        <a:t>0.015</a:t>
                      </a:r>
                    </a:p>
                  </a:txBody>
                  <a:tcPr marL="7052" marR="7052" marT="7052"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8CEE6"/>
                    </a:solidFill>
                  </a:tcPr>
                </a:tc>
                <a:tc>
                  <a:txBody>
                    <a:bodyPr/>
                    <a:lstStyle/>
                    <a:p>
                      <a:pPr algn="ctr" fontAlgn="ctr"/>
                      <a:r>
                        <a:rPr lang="en-US" sz="1000" b="0" i="0" u="none" strike="noStrike">
                          <a:solidFill>
                            <a:srgbClr val="000000"/>
                          </a:solidFill>
                          <a:effectLst/>
                          <a:latin typeface="Calibri"/>
                        </a:rPr>
                        <a:t>0.035</a:t>
                      </a:r>
                    </a:p>
                  </a:txBody>
                  <a:tcPr marL="7052" marR="7052" marT="7052"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8CEE6"/>
                    </a:solidFill>
                  </a:tcPr>
                </a:tc>
                <a:tc>
                  <a:txBody>
                    <a:bodyPr/>
                    <a:lstStyle/>
                    <a:p>
                      <a:pPr algn="ctr" fontAlgn="ctr"/>
                      <a:r>
                        <a:rPr lang="en-US" sz="1000" b="0" i="0" u="none" strike="noStrike">
                          <a:solidFill>
                            <a:srgbClr val="000000"/>
                          </a:solidFill>
                          <a:effectLst/>
                          <a:latin typeface="Calibri"/>
                        </a:rPr>
                        <a:t>0.521</a:t>
                      </a:r>
                    </a:p>
                  </a:txBody>
                  <a:tcPr marL="7052" marR="7052" marT="7052"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8CEE6"/>
                    </a:solidFill>
                  </a:tcPr>
                </a:tc>
                <a:tc>
                  <a:txBody>
                    <a:bodyPr/>
                    <a:lstStyle/>
                    <a:p>
                      <a:pPr algn="ctr" fontAlgn="ctr"/>
                      <a:r>
                        <a:rPr lang="en-US" sz="1000" b="0" i="0" u="none" strike="noStrike">
                          <a:solidFill>
                            <a:srgbClr val="000000"/>
                          </a:solidFill>
                          <a:effectLst/>
                          <a:latin typeface="Calibri"/>
                        </a:rPr>
                        <a:t>1.789</a:t>
                      </a:r>
                    </a:p>
                  </a:txBody>
                  <a:tcPr marL="7052" marR="7052" marT="7052"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8CEE6"/>
                    </a:solidFill>
                  </a:tcPr>
                </a:tc>
                <a:tc>
                  <a:txBody>
                    <a:bodyPr/>
                    <a:lstStyle/>
                    <a:p>
                      <a:pPr algn="ctr" fontAlgn="ctr"/>
                      <a:r>
                        <a:rPr lang="en-US" sz="1000" b="0" i="0" u="none" strike="noStrike">
                          <a:solidFill>
                            <a:srgbClr val="000000"/>
                          </a:solidFill>
                          <a:effectLst/>
                          <a:latin typeface="Calibri"/>
                        </a:rPr>
                        <a:t>-0.021</a:t>
                      </a:r>
                    </a:p>
                  </a:txBody>
                  <a:tcPr marL="7052" marR="7052" marT="7052"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8CEE6"/>
                    </a:solidFill>
                  </a:tcPr>
                </a:tc>
                <a:tc>
                  <a:txBody>
                    <a:bodyPr/>
                    <a:lstStyle/>
                    <a:p>
                      <a:pPr algn="ctr" fontAlgn="ctr"/>
                      <a:r>
                        <a:rPr lang="en-US" sz="1000" b="0" i="0" u="none" strike="noStrike">
                          <a:solidFill>
                            <a:srgbClr val="000000"/>
                          </a:solidFill>
                          <a:effectLst/>
                          <a:latin typeface="Calibri"/>
                        </a:rPr>
                        <a:t>-0.106</a:t>
                      </a:r>
                    </a:p>
                  </a:txBody>
                  <a:tcPr marL="7052" marR="7052" marT="7052"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8CEE6"/>
                    </a:solidFill>
                  </a:tcPr>
                </a:tc>
                <a:tc>
                  <a:txBody>
                    <a:bodyPr/>
                    <a:lstStyle/>
                    <a:p>
                      <a:pPr algn="ctr" fontAlgn="ctr"/>
                      <a:r>
                        <a:rPr lang="en-US" sz="1000" b="0" i="0" u="none" strike="noStrike">
                          <a:solidFill>
                            <a:srgbClr val="000000"/>
                          </a:solidFill>
                          <a:effectLst/>
                          <a:latin typeface="Calibri"/>
                        </a:rPr>
                        <a:t> </a:t>
                      </a:r>
                    </a:p>
                  </a:txBody>
                  <a:tcPr marL="7052" marR="7052" marT="7052"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8CEE6"/>
                    </a:solidFill>
                  </a:tcPr>
                </a:tc>
                <a:tc>
                  <a:txBody>
                    <a:bodyPr/>
                    <a:lstStyle/>
                    <a:p>
                      <a:pPr algn="ctr" fontAlgn="ctr"/>
                      <a:r>
                        <a:rPr lang="en-US" sz="1000" b="0" i="0" u="none" strike="noStrike">
                          <a:solidFill>
                            <a:srgbClr val="000000"/>
                          </a:solidFill>
                          <a:effectLst/>
                          <a:latin typeface="Calibri"/>
                        </a:rPr>
                        <a:t> </a:t>
                      </a:r>
                    </a:p>
                  </a:txBody>
                  <a:tcPr marL="7052" marR="7052" marT="7052"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8CEE6"/>
                    </a:solidFill>
                  </a:tcPr>
                </a:tc>
                <a:tc>
                  <a:txBody>
                    <a:bodyPr/>
                    <a:lstStyle/>
                    <a:p>
                      <a:pPr algn="ctr" fontAlgn="ctr"/>
                      <a:r>
                        <a:rPr lang="en-US" sz="1000" b="0" i="0" u="none" strike="noStrike">
                          <a:solidFill>
                            <a:srgbClr val="000000"/>
                          </a:solidFill>
                          <a:effectLst/>
                          <a:latin typeface="Calibri"/>
                        </a:rPr>
                        <a:t> </a:t>
                      </a:r>
                    </a:p>
                  </a:txBody>
                  <a:tcPr marL="7052" marR="7052" marT="7052"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8CEE6"/>
                    </a:solidFill>
                  </a:tcPr>
                </a:tc>
                <a:tc>
                  <a:txBody>
                    <a:bodyPr/>
                    <a:lstStyle/>
                    <a:p>
                      <a:pPr algn="ctr" fontAlgn="ctr"/>
                      <a:r>
                        <a:rPr lang="en-US" sz="1000" b="0" i="0" u="none" strike="noStrike" dirty="0">
                          <a:solidFill>
                            <a:srgbClr val="000000"/>
                          </a:solidFill>
                          <a:effectLst/>
                          <a:latin typeface="Calibri"/>
                        </a:rPr>
                        <a:t> </a:t>
                      </a:r>
                    </a:p>
                  </a:txBody>
                  <a:tcPr marL="7052" marR="7052" marT="7052"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8CEE6"/>
                    </a:solidFill>
                  </a:tcPr>
                </a:tc>
                <a:tc>
                  <a:txBody>
                    <a:bodyPr/>
                    <a:lstStyle/>
                    <a:p>
                      <a:pPr algn="ctr" fontAlgn="ctr"/>
                      <a:r>
                        <a:rPr lang="en-US" sz="1000" b="0" i="0" u="none" strike="noStrike">
                          <a:solidFill>
                            <a:srgbClr val="000000"/>
                          </a:solidFill>
                          <a:effectLst/>
                          <a:latin typeface="Calibri"/>
                        </a:rPr>
                        <a:t>-0.027</a:t>
                      </a:r>
                    </a:p>
                  </a:txBody>
                  <a:tcPr marL="7052" marR="7052" marT="7052"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8CEE6"/>
                    </a:solidFill>
                  </a:tcPr>
                </a:tc>
                <a:tc>
                  <a:txBody>
                    <a:bodyPr/>
                    <a:lstStyle/>
                    <a:p>
                      <a:pPr algn="ctr" fontAlgn="ctr"/>
                      <a:r>
                        <a:rPr lang="en-US" sz="1000" b="0" i="0" u="none" strike="noStrike">
                          <a:solidFill>
                            <a:srgbClr val="000000"/>
                          </a:solidFill>
                          <a:effectLst/>
                          <a:latin typeface="Calibri"/>
                        </a:rPr>
                        <a:t>29.7</a:t>
                      </a:r>
                    </a:p>
                  </a:txBody>
                  <a:tcPr marL="7052" marR="7052" marT="7052"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8CEE6"/>
                    </a:solidFill>
                  </a:tcPr>
                </a:tc>
              </a:tr>
              <a:tr h="203851">
                <a:tc vMerge="1">
                  <a:txBody>
                    <a:bodyPr/>
                    <a:lstStyle/>
                    <a:p>
                      <a:endParaRPr lang="en-US"/>
                    </a:p>
                  </a:txBody>
                  <a:tcPr/>
                </a:tc>
                <a:tc>
                  <a:txBody>
                    <a:bodyPr/>
                    <a:lstStyle/>
                    <a:p>
                      <a:pPr algn="ctr" fontAlgn="ctr"/>
                      <a:r>
                        <a:rPr lang="en-US" sz="1000" b="0" i="0" u="none" strike="noStrike">
                          <a:solidFill>
                            <a:srgbClr val="000000"/>
                          </a:solidFill>
                          <a:effectLst/>
                          <a:latin typeface="Calibri"/>
                        </a:rPr>
                        <a:t>C</a:t>
                      </a:r>
                    </a:p>
                  </a:txBody>
                  <a:tcPr marL="7052" marR="7052" marT="7052"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8CEE6"/>
                    </a:solidFill>
                  </a:tcPr>
                </a:tc>
                <a:tc>
                  <a:txBody>
                    <a:bodyPr/>
                    <a:lstStyle/>
                    <a:p>
                      <a:pPr algn="ctr" fontAlgn="ctr"/>
                      <a:r>
                        <a:rPr lang="en-US" sz="1000" b="0" i="0" u="none" strike="noStrike">
                          <a:solidFill>
                            <a:srgbClr val="000000"/>
                          </a:solidFill>
                          <a:effectLst/>
                          <a:latin typeface="Calibri"/>
                        </a:rPr>
                        <a:t>-0.366</a:t>
                      </a:r>
                    </a:p>
                  </a:txBody>
                  <a:tcPr marL="7052" marR="7052" marT="7052"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8CEE6"/>
                    </a:solidFill>
                  </a:tcPr>
                </a:tc>
                <a:tc>
                  <a:txBody>
                    <a:bodyPr/>
                    <a:lstStyle/>
                    <a:p>
                      <a:pPr algn="ctr" fontAlgn="ctr"/>
                      <a:r>
                        <a:rPr lang="en-US" sz="1000" b="0" i="0" u="none" strike="noStrike">
                          <a:solidFill>
                            <a:srgbClr val="000000"/>
                          </a:solidFill>
                          <a:effectLst/>
                          <a:latin typeface="Calibri"/>
                        </a:rPr>
                        <a:t>-0.308</a:t>
                      </a:r>
                    </a:p>
                  </a:txBody>
                  <a:tcPr marL="7052" marR="7052" marT="7052"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8CEE6"/>
                    </a:solidFill>
                  </a:tcPr>
                </a:tc>
                <a:tc>
                  <a:txBody>
                    <a:bodyPr/>
                    <a:lstStyle/>
                    <a:p>
                      <a:pPr algn="ctr" fontAlgn="ctr"/>
                      <a:r>
                        <a:rPr lang="en-US" sz="1000" b="0" i="0" u="none" strike="noStrike">
                          <a:solidFill>
                            <a:srgbClr val="000000"/>
                          </a:solidFill>
                          <a:effectLst/>
                          <a:latin typeface="Calibri"/>
                        </a:rPr>
                        <a:t>0.017</a:t>
                      </a:r>
                    </a:p>
                  </a:txBody>
                  <a:tcPr marL="7052" marR="7052" marT="7052"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8CEE6"/>
                    </a:solidFill>
                  </a:tcPr>
                </a:tc>
                <a:tc>
                  <a:txBody>
                    <a:bodyPr/>
                    <a:lstStyle/>
                    <a:p>
                      <a:pPr algn="ctr" fontAlgn="ctr"/>
                      <a:r>
                        <a:rPr lang="en-US" sz="1000" b="0" i="0" u="none" strike="noStrike">
                          <a:solidFill>
                            <a:srgbClr val="000000"/>
                          </a:solidFill>
                          <a:effectLst/>
                          <a:latin typeface="Calibri"/>
                        </a:rPr>
                        <a:t>-0.013</a:t>
                      </a:r>
                    </a:p>
                  </a:txBody>
                  <a:tcPr marL="7052" marR="7052" marT="7052"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8CEE6"/>
                    </a:solidFill>
                  </a:tcPr>
                </a:tc>
                <a:tc>
                  <a:txBody>
                    <a:bodyPr/>
                    <a:lstStyle/>
                    <a:p>
                      <a:pPr algn="ctr" fontAlgn="ctr"/>
                      <a:r>
                        <a:rPr lang="en-US" sz="1000" b="0" i="0" u="none" strike="noStrike">
                          <a:solidFill>
                            <a:srgbClr val="000000"/>
                          </a:solidFill>
                          <a:effectLst/>
                          <a:latin typeface="Calibri"/>
                        </a:rPr>
                        <a:t>0.263</a:t>
                      </a:r>
                    </a:p>
                  </a:txBody>
                  <a:tcPr marL="7052" marR="7052" marT="7052"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8CEE6"/>
                    </a:solidFill>
                  </a:tcPr>
                </a:tc>
                <a:tc>
                  <a:txBody>
                    <a:bodyPr/>
                    <a:lstStyle/>
                    <a:p>
                      <a:pPr algn="ctr" fontAlgn="ctr"/>
                      <a:r>
                        <a:rPr lang="en-US" sz="1000" b="0" i="0" u="none" strike="noStrike">
                          <a:solidFill>
                            <a:srgbClr val="000000"/>
                          </a:solidFill>
                          <a:effectLst/>
                          <a:latin typeface="Calibri"/>
                        </a:rPr>
                        <a:t>-0.187</a:t>
                      </a:r>
                    </a:p>
                  </a:txBody>
                  <a:tcPr marL="7052" marR="7052" marT="7052"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8CEE6"/>
                    </a:solidFill>
                  </a:tcPr>
                </a:tc>
                <a:tc>
                  <a:txBody>
                    <a:bodyPr/>
                    <a:lstStyle/>
                    <a:p>
                      <a:pPr algn="ctr" fontAlgn="ctr"/>
                      <a:r>
                        <a:rPr lang="en-US" sz="1000" b="0" i="0" u="none" strike="noStrike">
                          <a:solidFill>
                            <a:srgbClr val="000000"/>
                          </a:solidFill>
                          <a:effectLst/>
                          <a:latin typeface="Calibri"/>
                        </a:rPr>
                        <a:t>-0.235</a:t>
                      </a:r>
                    </a:p>
                  </a:txBody>
                  <a:tcPr marL="7052" marR="7052" marT="7052"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8CEE6"/>
                    </a:solidFill>
                  </a:tcPr>
                </a:tc>
                <a:tc>
                  <a:txBody>
                    <a:bodyPr/>
                    <a:lstStyle/>
                    <a:p>
                      <a:pPr algn="ctr" fontAlgn="ctr"/>
                      <a:r>
                        <a:rPr lang="en-US" sz="1000" b="0" i="0" u="none" strike="noStrike">
                          <a:solidFill>
                            <a:srgbClr val="000000"/>
                          </a:solidFill>
                          <a:effectLst/>
                          <a:latin typeface="Calibri"/>
                        </a:rPr>
                        <a:t>-0.003</a:t>
                      </a:r>
                    </a:p>
                  </a:txBody>
                  <a:tcPr marL="7052" marR="7052" marT="7052"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8CEE6"/>
                    </a:solidFill>
                  </a:tcPr>
                </a:tc>
                <a:tc>
                  <a:txBody>
                    <a:bodyPr/>
                    <a:lstStyle/>
                    <a:p>
                      <a:pPr algn="ctr" fontAlgn="ctr"/>
                      <a:r>
                        <a:rPr lang="en-US" sz="1000" b="0" i="0" u="none" strike="noStrike">
                          <a:solidFill>
                            <a:srgbClr val="000000"/>
                          </a:solidFill>
                          <a:effectLst/>
                          <a:latin typeface="Calibri"/>
                        </a:rPr>
                        <a:t> </a:t>
                      </a:r>
                    </a:p>
                  </a:txBody>
                  <a:tcPr marL="7052" marR="7052" marT="7052"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8CEE6"/>
                    </a:solidFill>
                  </a:tcPr>
                </a:tc>
                <a:tc>
                  <a:txBody>
                    <a:bodyPr/>
                    <a:lstStyle/>
                    <a:p>
                      <a:pPr algn="ctr" fontAlgn="ctr"/>
                      <a:r>
                        <a:rPr lang="en-US" sz="1000" b="0" i="0" u="none" strike="noStrike">
                          <a:solidFill>
                            <a:srgbClr val="000000"/>
                          </a:solidFill>
                          <a:effectLst/>
                          <a:latin typeface="Calibri"/>
                        </a:rPr>
                        <a:t> </a:t>
                      </a:r>
                    </a:p>
                  </a:txBody>
                  <a:tcPr marL="7052" marR="7052" marT="7052"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8CEE6"/>
                    </a:solidFill>
                  </a:tcPr>
                </a:tc>
                <a:tc>
                  <a:txBody>
                    <a:bodyPr/>
                    <a:lstStyle/>
                    <a:p>
                      <a:pPr algn="ctr" fontAlgn="ctr"/>
                      <a:r>
                        <a:rPr lang="en-US" sz="1000" b="0" i="0" u="none" strike="noStrike">
                          <a:solidFill>
                            <a:srgbClr val="000000"/>
                          </a:solidFill>
                          <a:effectLst/>
                          <a:latin typeface="Calibri"/>
                        </a:rPr>
                        <a:t> </a:t>
                      </a:r>
                    </a:p>
                  </a:txBody>
                  <a:tcPr marL="7052" marR="7052" marT="7052"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8CEE6"/>
                    </a:solidFill>
                  </a:tcPr>
                </a:tc>
                <a:tc>
                  <a:txBody>
                    <a:bodyPr/>
                    <a:lstStyle/>
                    <a:p>
                      <a:pPr algn="ctr" fontAlgn="ctr"/>
                      <a:r>
                        <a:rPr lang="en-US" sz="1000" b="0" i="0" u="none" strike="noStrike">
                          <a:solidFill>
                            <a:srgbClr val="000000"/>
                          </a:solidFill>
                          <a:effectLst/>
                          <a:latin typeface="Calibri"/>
                        </a:rPr>
                        <a:t> </a:t>
                      </a:r>
                    </a:p>
                  </a:txBody>
                  <a:tcPr marL="7052" marR="7052" marT="7052"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8CEE6"/>
                    </a:solidFill>
                  </a:tcPr>
                </a:tc>
                <a:tc>
                  <a:txBody>
                    <a:bodyPr/>
                    <a:lstStyle/>
                    <a:p>
                      <a:pPr algn="ctr" fontAlgn="ctr"/>
                      <a:r>
                        <a:rPr lang="en-US" sz="1000" b="0" i="0" u="none" strike="noStrike">
                          <a:solidFill>
                            <a:srgbClr val="000000"/>
                          </a:solidFill>
                          <a:effectLst/>
                          <a:latin typeface="Calibri"/>
                        </a:rPr>
                        <a:t>-0.555</a:t>
                      </a:r>
                    </a:p>
                  </a:txBody>
                  <a:tcPr marL="7052" marR="7052" marT="7052"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8CEE6"/>
                    </a:solidFill>
                  </a:tcPr>
                </a:tc>
                <a:tc>
                  <a:txBody>
                    <a:bodyPr/>
                    <a:lstStyle/>
                    <a:p>
                      <a:pPr algn="ctr" fontAlgn="ctr"/>
                      <a:r>
                        <a:rPr lang="en-US" sz="1000" b="0" i="0" u="none" strike="noStrike">
                          <a:solidFill>
                            <a:srgbClr val="000000"/>
                          </a:solidFill>
                          <a:effectLst/>
                          <a:latin typeface="Calibri"/>
                        </a:rPr>
                        <a:t>132.4</a:t>
                      </a:r>
                    </a:p>
                  </a:txBody>
                  <a:tcPr marL="7052" marR="7052" marT="7052"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8CEE6"/>
                    </a:solidFill>
                  </a:tcPr>
                </a:tc>
              </a:tr>
              <a:tr h="203851">
                <a:tc rowSpan="3">
                  <a:txBody>
                    <a:bodyPr/>
                    <a:lstStyle/>
                    <a:p>
                      <a:pPr algn="ctr" fontAlgn="ctr"/>
                      <a:r>
                        <a:rPr lang="en-US" sz="1000" b="0" i="0" u="none" strike="noStrike" dirty="0">
                          <a:solidFill>
                            <a:srgbClr val="000000"/>
                          </a:solidFill>
                          <a:effectLst/>
                          <a:latin typeface="Calibri"/>
                        </a:rPr>
                        <a:t>Add self X - 11 </a:t>
                      </a:r>
                      <a:r>
                        <a:rPr lang="en-US" sz="1000" b="0" i="0" u="none" strike="noStrike" dirty="0" smtClean="0">
                          <a:solidFill>
                            <a:srgbClr val="000000"/>
                          </a:solidFill>
                          <a:effectLst/>
                          <a:latin typeface="Calibri"/>
                        </a:rPr>
                        <a:t>parameters</a:t>
                      </a:r>
                      <a:endParaRPr lang="en-US" sz="1000" b="0" i="0" u="none" strike="noStrike" dirty="0">
                        <a:solidFill>
                          <a:srgbClr val="000000"/>
                        </a:solidFill>
                        <a:effectLst/>
                        <a:latin typeface="Calibri"/>
                      </a:endParaRPr>
                    </a:p>
                  </a:txBody>
                  <a:tcPr marL="7052" marR="7052" marT="7052"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BE6F2"/>
                    </a:solidFill>
                  </a:tcPr>
                </a:tc>
                <a:tc>
                  <a:txBody>
                    <a:bodyPr/>
                    <a:lstStyle/>
                    <a:p>
                      <a:pPr algn="ctr" fontAlgn="ctr"/>
                      <a:r>
                        <a:rPr lang="en-US" sz="1000" b="0" i="0" u="none" strike="noStrike">
                          <a:solidFill>
                            <a:srgbClr val="000000"/>
                          </a:solidFill>
                          <a:effectLst/>
                          <a:latin typeface="Calibri"/>
                        </a:rPr>
                        <a:t>A</a:t>
                      </a:r>
                    </a:p>
                  </a:txBody>
                  <a:tcPr marL="7052" marR="7052" marT="7052"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BE6F2"/>
                    </a:solidFill>
                  </a:tcPr>
                </a:tc>
                <a:tc>
                  <a:txBody>
                    <a:bodyPr/>
                    <a:lstStyle/>
                    <a:p>
                      <a:pPr algn="ctr" fontAlgn="ctr"/>
                      <a:r>
                        <a:rPr lang="en-US" sz="1000" b="0" i="0" u="none" strike="noStrike">
                          <a:solidFill>
                            <a:srgbClr val="000000"/>
                          </a:solidFill>
                          <a:effectLst/>
                          <a:latin typeface="Calibri"/>
                        </a:rPr>
                        <a:t>1.53</a:t>
                      </a:r>
                    </a:p>
                  </a:txBody>
                  <a:tcPr marL="7052" marR="7052" marT="7052"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BE6F2"/>
                    </a:solidFill>
                  </a:tcPr>
                </a:tc>
                <a:tc>
                  <a:txBody>
                    <a:bodyPr/>
                    <a:lstStyle/>
                    <a:p>
                      <a:pPr algn="ctr" fontAlgn="ctr"/>
                      <a:r>
                        <a:rPr lang="en-US" sz="1000" b="0" i="0" u="none" strike="noStrike">
                          <a:solidFill>
                            <a:srgbClr val="000000"/>
                          </a:solidFill>
                          <a:effectLst/>
                          <a:latin typeface="Calibri"/>
                        </a:rPr>
                        <a:t>0.199</a:t>
                      </a:r>
                    </a:p>
                  </a:txBody>
                  <a:tcPr marL="7052" marR="7052" marT="7052"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BE6F2"/>
                    </a:solidFill>
                  </a:tcPr>
                </a:tc>
                <a:tc>
                  <a:txBody>
                    <a:bodyPr/>
                    <a:lstStyle/>
                    <a:p>
                      <a:pPr algn="ctr" fontAlgn="ctr"/>
                      <a:r>
                        <a:rPr lang="en-US" sz="1000" b="0" i="0" u="none" strike="noStrike" dirty="0">
                          <a:solidFill>
                            <a:srgbClr val="000000"/>
                          </a:solidFill>
                          <a:effectLst/>
                          <a:latin typeface="Calibri"/>
                        </a:rPr>
                        <a:t>-0.017</a:t>
                      </a:r>
                    </a:p>
                  </a:txBody>
                  <a:tcPr marL="7052" marR="7052" marT="7052"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BE6F2"/>
                    </a:solidFill>
                  </a:tcPr>
                </a:tc>
                <a:tc>
                  <a:txBody>
                    <a:bodyPr/>
                    <a:lstStyle/>
                    <a:p>
                      <a:pPr algn="ctr" fontAlgn="ctr"/>
                      <a:r>
                        <a:rPr lang="en-US" sz="1000" b="0" i="0" u="none" strike="noStrike">
                          <a:solidFill>
                            <a:srgbClr val="000000"/>
                          </a:solidFill>
                          <a:effectLst/>
                          <a:latin typeface="Calibri"/>
                        </a:rPr>
                        <a:t>0.229</a:t>
                      </a:r>
                    </a:p>
                  </a:txBody>
                  <a:tcPr marL="7052" marR="7052" marT="7052"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BE6F2"/>
                    </a:solidFill>
                  </a:tcPr>
                </a:tc>
                <a:tc>
                  <a:txBody>
                    <a:bodyPr/>
                    <a:lstStyle/>
                    <a:p>
                      <a:pPr algn="ctr" fontAlgn="ctr"/>
                      <a:r>
                        <a:rPr lang="en-US" sz="1000" b="0" i="0" u="none" strike="noStrike">
                          <a:solidFill>
                            <a:srgbClr val="000000"/>
                          </a:solidFill>
                          <a:effectLst/>
                          <a:latin typeface="Calibri"/>
                        </a:rPr>
                        <a:t>-1.428</a:t>
                      </a:r>
                    </a:p>
                  </a:txBody>
                  <a:tcPr marL="7052" marR="7052" marT="7052"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BE6F2"/>
                    </a:solidFill>
                  </a:tcPr>
                </a:tc>
                <a:tc>
                  <a:txBody>
                    <a:bodyPr/>
                    <a:lstStyle/>
                    <a:p>
                      <a:pPr algn="ctr" fontAlgn="ctr"/>
                      <a:r>
                        <a:rPr lang="en-US" sz="1000" b="0" i="0" u="none" strike="noStrike">
                          <a:solidFill>
                            <a:srgbClr val="000000"/>
                          </a:solidFill>
                          <a:effectLst/>
                          <a:latin typeface="Calibri"/>
                        </a:rPr>
                        <a:t>-4.001</a:t>
                      </a:r>
                    </a:p>
                  </a:txBody>
                  <a:tcPr marL="7052" marR="7052" marT="7052"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BE6F2"/>
                    </a:solidFill>
                  </a:tcPr>
                </a:tc>
                <a:tc>
                  <a:txBody>
                    <a:bodyPr/>
                    <a:lstStyle/>
                    <a:p>
                      <a:pPr algn="ctr" fontAlgn="ctr"/>
                      <a:r>
                        <a:rPr lang="en-US" sz="1000" b="0" i="0" u="none" strike="noStrike">
                          <a:solidFill>
                            <a:srgbClr val="000000"/>
                          </a:solidFill>
                          <a:effectLst/>
                          <a:latin typeface="Calibri"/>
                        </a:rPr>
                        <a:t>0.197</a:t>
                      </a:r>
                    </a:p>
                  </a:txBody>
                  <a:tcPr marL="7052" marR="7052" marT="7052"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BE6F2"/>
                    </a:solidFill>
                  </a:tcPr>
                </a:tc>
                <a:tc>
                  <a:txBody>
                    <a:bodyPr/>
                    <a:lstStyle/>
                    <a:p>
                      <a:pPr algn="ctr" fontAlgn="ctr"/>
                      <a:r>
                        <a:rPr lang="en-US" sz="1000" b="0" i="0" u="none" strike="noStrike">
                          <a:solidFill>
                            <a:srgbClr val="000000"/>
                          </a:solidFill>
                          <a:effectLst/>
                          <a:latin typeface="Calibri"/>
                        </a:rPr>
                        <a:t>0.091</a:t>
                      </a:r>
                    </a:p>
                  </a:txBody>
                  <a:tcPr marL="7052" marR="7052" marT="7052"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BE6F2"/>
                    </a:solidFill>
                  </a:tcPr>
                </a:tc>
                <a:tc>
                  <a:txBody>
                    <a:bodyPr/>
                    <a:lstStyle/>
                    <a:p>
                      <a:pPr algn="ctr" fontAlgn="ctr"/>
                      <a:r>
                        <a:rPr lang="en-US" sz="1000" b="0" i="0" u="none" strike="noStrike">
                          <a:solidFill>
                            <a:srgbClr val="000000"/>
                          </a:solidFill>
                          <a:effectLst/>
                          <a:latin typeface="Calibri"/>
                        </a:rPr>
                        <a:t>-0.043</a:t>
                      </a:r>
                    </a:p>
                  </a:txBody>
                  <a:tcPr marL="7052" marR="7052" marT="7052"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BE6F2"/>
                    </a:solidFill>
                  </a:tcPr>
                </a:tc>
                <a:tc>
                  <a:txBody>
                    <a:bodyPr/>
                    <a:lstStyle/>
                    <a:p>
                      <a:pPr algn="ctr" fontAlgn="ctr"/>
                      <a:r>
                        <a:rPr lang="en-US" sz="1000" b="0" i="0" u="none" strike="noStrike">
                          <a:solidFill>
                            <a:srgbClr val="000000"/>
                          </a:solidFill>
                          <a:effectLst/>
                          <a:latin typeface="Calibri"/>
                        </a:rPr>
                        <a:t>-0.049</a:t>
                      </a:r>
                    </a:p>
                  </a:txBody>
                  <a:tcPr marL="7052" marR="7052" marT="7052"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BE6F2"/>
                    </a:solidFill>
                  </a:tcPr>
                </a:tc>
                <a:tc>
                  <a:txBody>
                    <a:bodyPr/>
                    <a:lstStyle/>
                    <a:p>
                      <a:pPr algn="ctr" fontAlgn="ctr"/>
                      <a:r>
                        <a:rPr lang="en-US" sz="1000" b="0" i="0" u="none" strike="noStrike">
                          <a:solidFill>
                            <a:srgbClr val="000000"/>
                          </a:solidFill>
                          <a:effectLst/>
                          <a:latin typeface="Calibri"/>
                        </a:rPr>
                        <a:t> </a:t>
                      </a:r>
                    </a:p>
                  </a:txBody>
                  <a:tcPr marL="7052" marR="7052" marT="7052"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BE6F2"/>
                    </a:solidFill>
                  </a:tcPr>
                </a:tc>
                <a:tc>
                  <a:txBody>
                    <a:bodyPr/>
                    <a:lstStyle/>
                    <a:p>
                      <a:pPr algn="ctr" fontAlgn="ctr"/>
                      <a:r>
                        <a:rPr lang="en-US" sz="1000" b="0" i="0" u="none" strike="noStrike">
                          <a:solidFill>
                            <a:srgbClr val="000000"/>
                          </a:solidFill>
                          <a:effectLst/>
                          <a:latin typeface="Calibri"/>
                        </a:rPr>
                        <a:t> </a:t>
                      </a:r>
                    </a:p>
                  </a:txBody>
                  <a:tcPr marL="7052" marR="7052" marT="7052"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BE6F2"/>
                    </a:solidFill>
                  </a:tcPr>
                </a:tc>
                <a:tc>
                  <a:txBody>
                    <a:bodyPr/>
                    <a:lstStyle/>
                    <a:p>
                      <a:pPr algn="ctr" fontAlgn="ctr"/>
                      <a:r>
                        <a:rPr lang="en-US" sz="1000" b="0" i="0" u="none" strike="noStrike">
                          <a:solidFill>
                            <a:srgbClr val="000000"/>
                          </a:solidFill>
                          <a:effectLst/>
                          <a:latin typeface="Calibri"/>
                        </a:rPr>
                        <a:t>-0.742</a:t>
                      </a:r>
                    </a:p>
                  </a:txBody>
                  <a:tcPr marL="7052" marR="7052" marT="7052"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BE6F2"/>
                    </a:solidFill>
                  </a:tcPr>
                </a:tc>
                <a:tc>
                  <a:txBody>
                    <a:bodyPr/>
                    <a:lstStyle/>
                    <a:p>
                      <a:pPr algn="ctr" fontAlgn="ctr"/>
                      <a:r>
                        <a:rPr lang="en-US" sz="1000" b="0" i="0" u="none" strike="noStrike">
                          <a:solidFill>
                            <a:srgbClr val="000000"/>
                          </a:solidFill>
                          <a:effectLst/>
                          <a:latin typeface="Calibri"/>
                        </a:rPr>
                        <a:t>22.7</a:t>
                      </a:r>
                    </a:p>
                  </a:txBody>
                  <a:tcPr marL="7052" marR="7052" marT="7052"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BE6F2"/>
                    </a:solidFill>
                  </a:tcPr>
                </a:tc>
              </a:tr>
              <a:tr h="203851">
                <a:tc vMerge="1">
                  <a:txBody>
                    <a:bodyPr/>
                    <a:lstStyle/>
                    <a:p>
                      <a:endParaRPr lang="en-US"/>
                    </a:p>
                  </a:txBody>
                  <a:tcPr/>
                </a:tc>
                <a:tc>
                  <a:txBody>
                    <a:bodyPr/>
                    <a:lstStyle/>
                    <a:p>
                      <a:pPr algn="ctr" fontAlgn="ctr"/>
                      <a:r>
                        <a:rPr lang="en-US" sz="1000" b="0" i="0" u="none" strike="noStrike">
                          <a:solidFill>
                            <a:srgbClr val="000000"/>
                          </a:solidFill>
                          <a:effectLst/>
                          <a:latin typeface="Calibri"/>
                        </a:rPr>
                        <a:t>B</a:t>
                      </a:r>
                    </a:p>
                  </a:txBody>
                  <a:tcPr marL="7052" marR="7052" marT="7052"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BE6F2"/>
                    </a:solidFill>
                  </a:tcPr>
                </a:tc>
                <a:tc>
                  <a:txBody>
                    <a:bodyPr/>
                    <a:lstStyle/>
                    <a:p>
                      <a:pPr algn="ctr" fontAlgn="ctr"/>
                      <a:r>
                        <a:rPr lang="en-US" sz="1000" b="0" i="0" u="none" strike="noStrike">
                          <a:solidFill>
                            <a:srgbClr val="000000"/>
                          </a:solidFill>
                          <a:effectLst/>
                          <a:latin typeface="Calibri"/>
                        </a:rPr>
                        <a:t>0.509</a:t>
                      </a:r>
                    </a:p>
                  </a:txBody>
                  <a:tcPr marL="7052" marR="7052" marT="7052"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BE6F2"/>
                    </a:solidFill>
                  </a:tcPr>
                </a:tc>
                <a:tc>
                  <a:txBody>
                    <a:bodyPr/>
                    <a:lstStyle/>
                    <a:p>
                      <a:pPr algn="ctr" fontAlgn="ctr"/>
                      <a:r>
                        <a:rPr lang="en-US" sz="1000" b="0" i="0" u="none" strike="noStrike">
                          <a:solidFill>
                            <a:srgbClr val="000000"/>
                          </a:solidFill>
                          <a:effectLst/>
                          <a:latin typeface="Calibri"/>
                        </a:rPr>
                        <a:t>0.319</a:t>
                      </a:r>
                    </a:p>
                  </a:txBody>
                  <a:tcPr marL="7052" marR="7052" marT="7052"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BE6F2"/>
                    </a:solidFill>
                  </a:tcPr>
                </a:tc>
                <a:tc>
                  <a:txBody>
                    <a:bodyPr/>
                    <a:lstStyle/>
                    <a:p>
                      <a:pPr algn="ctr" fontAlgn="ctr"/>
                      <a:r>
                        <a:rPr lang="en-US" sz="1000" b="0" i="0" u="none" strike="noStrike">
                          <a:solidFill>
                            <a:srgbClr val="000000"/>
                          </a:solidFill>
                          <a:effectLst/>
                          <a:latin typeface="Calibri"/>
                        </a:rPr>
                        <a:t>0.057</a:t>
                      </a:r>
                    </a:p>
                  </a:txBody>
                  <a:tcPr marL="7052" marR="7052" marT="7052"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BE6F2"/>
                    </a:solidFill>
                  </a:tcPr>
                </a:tc>
                <a:tc>
                  <a:txBody>
                    <a:bodyPr/>
                    <a:lstStyle/>
                    <a:p>
                      <a:pPr algn="ctr" fontAlgn="ctr"/>
                      <a:r>
                        <a:rPr lang="en-US" sz="1000" b="0" i="0" u="none" strike="noStrike">
                          <a:solidFill>
                            <a:srgbClr val="000000"/>
                          </a:solidFill>
                          <a:effectLst/>
                          <a:latin typeface="Calibri"/>
                        </a:rPr>
                        <a:t>0.046</a:t>
                      </a:r>
                    </a:p>
                  </a:txBody>
                  <a:tcPr marL="7052" marR="7052" marT="7052"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BE6F2"/>
                    </a:solidFill>
                  </a:tcPr>
                </a:tc>
                <a:tc>
                  <a:txBody>
                    <a:bodyPr/>
                    <a:lstStyle/>
                    <a:p>
                      <a:pPr algn="ctr" fontAlgn="ctr"/>
                      <a:r>
                        <a:rPr lang="en-US" sz="1000" b="0" i="0" u="none" strike="noStrike">
                          <a:solidFill>
                            <a:srgbClr val="000000"/>
                          </a:solidFill>
                          <a:effectLst/>
                          <a:latin typeface="Calibri"/>
                        </a:rPr>
                        <a:t>0.507</a:t>
                      </a:r>
                    </a:p>
                  </a:txBody>
                  <a:tcPr marL="7052" marR="7052" marT="7052"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BE6F2"/>
                    </a:solidFill>
                  </a:tcPr>
                </a:tc>
                <a:tc>
                  <a:txBody>
                    <a:bodyPr/>
                    <a:lstStyle/>
                    <a:p>
                      <a:pPr algn="ctr" fontAlgn="ctr"/>
                      <a:r>
                        <a:rPr lang="en-US" sz="1000" b="0" i="0" u="none" strike="noStrike">
                          <a:solidFill>
                            <a:srgbClr val="000000"/>
                          </a:solidFill>
                          <a:effectLst/>
                          <a:latin typeface="Calibri"/>
                        </a:rPr>
                        <a:t>1.706</a:t>
                      </a:r>
                    </a:p>
                  </a:txBody>
                  <a:tcPr marL="7052" marR="7052" marT="7052"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BE6F2"/>
                    </a:solidFill>
                  </a:tcPr>
                </a:tc>
                <a:tc>
                  <a:txBody>
                    <a:bodyPr/>
                    <a:lstStyle/>
                    <a:p>
                      <a:pPr algn="ctr" fontAlgn="ctr"/>
                      <a:r>
                        <a:rPr lang="en-US" sz="1000" b="0" i="0" u="none" strike="noStrike">
                          <a:solidFill>
                            <a:srgbClr val="000000"/>
                          </a:solidFill>
                          <a:effectLst/>
                          <a:latin typeface="Calibri"/>
                        </a:rPr>
                        <a:t>-0.06</a:t>
                      </a:r>
                    </a:p>
                  </a:txBody>
                  <a:tcPr marL="7052" marR="7052" marT="7052"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BE6F2"/>
                    </a:solidFill>
                  </a:tcPr>
                </a:tc>
                <a:tc>
                  <a:txBody>
                    <a:bodyPr/>
                    <a:lstStyle/>
                    <a:p>
                      <a:pPr algn="ctr" fontAlgn="ctr"/>
                      <a:r>
                        <a:rPr lang="en-US" sz="1000" b="0" i="0" u="none" strike="noStrike">
                          <a:solidFill>
                            <a:srgbClr val="000000"/>
                          </a:solidFill>
                          <a:effectLst/>
                          <a:latin typeface="Calibri"/>
                        </a:rPr>
                        <a:t>-0.125</a:t>
                      </a:r>
                    </a:p>
                  </a:txBody>
                  <a:tcPr marL="7052" marR="7052" marT="7052"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BE6F2"/>
                    </a:solidFill>
                  </a:tcPr>
                </a:tc>
                <a:tc>
                  <a:txBody>
                    <a:bodyPr/>
                    <a:lstStyle/>
                    <a:p>
                      <a:pPr algn="ctr" fontAlgn="ctr"/>
                      <a:r>
                        <a:rPr lang="en-US" sz="1000" b="0" i="0" u="none" strike="noStrike" dirty="0">
                          <a:solidFill>
                            <a:srgbClr val="000000"/>
                          </a:solidFill>
                          <a:effectLst/>
                          <a:latin typeface="Calibri"/>
                        </a:rPr>
                        <a:t>-0.113</a:t>
                      </a:r>
                    </a:p>
                  </a:txBody>
                  <a:tcPr marL="7052" marR="7052" marT="7052"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BE6F2"/>
                    </a:solidFill>
                  </a:tcPr>
                </a:tc>
                <a:tc>
                  <a:txBody>
                    <a:bodyPr/>
                    <a:lstStyle/>
                    <a:p>
                      <a:pPr algn="ctr" fontAlgn="ctr"/>
                      <a:r>
                        <a:rPr lang="en-US" sz="1000" b="0" i="0" u="none" strike="noStrike">
                          <a:solidFill>
                            <a:srgbClr val="000000"/>
                          </a:solidFill>
                          <a:effectLst/>
                          <a:latin typeface="Calibri"/>
                        </a:rPr>
                        <a:t>-0.229</a:t>
                      </a:r>
                    </a:p>
                  </a:txBody>
                  <a:tcPr marL="7052" marR="7052" marT="7052"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BE6F2"/>
                    </a:solidFill>
                  </a:tcPr>
                </a:tc>
                <a:tc>
                  <a:txBody>
                    <a:bodyPr/>
                    <a:lstStyle/>
                    <a:p>
                      <a:pPr algn="ctr" fontAlgn="ctr"/>
                      <a:r>
                        <a:rPr lang="en-US" sz="1000" b="0" i="0" u="none" strike="noStrike">
                          <a:solidFill>
                            <a:srgbClr val="000000"/>
                          </a:solidFill>
                          <a:effectLst/>
                          <a:latin typeface="Calibri"/>
                        </a:rPr>
                        <a:t> </a:t>
                      </a:r>
                    </a:p>
                  </a:txBody>
                  <a:tcPr marL="7052" marR="7052" marT="7052"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BE6F2"/>
                    </a:solidFill>
                  </a:tcPr>
                </a:tc>
                <a:tc>
                  <a:txBody>
                    <a:bodyPr/>
                    <a:lstStyle/>
                    <a:p>
                      <a:pPr algn="ctr" fontAlgn="ctr"/>
                      <a:r>
                        <a:rPr lang="en-US" sz="1000" b="0" i="0" u="none" strike="noStrike">
                          <a:solidFill>
                            <a:srgbClr val="000000"/>
                          </a:solidFill>
                          <a:effectLst/>
                          <a:latin typeface="Calibri"/>
                        </a:rPr>
                        <a:t> </a:t>
                      </a:r>
                    </a:p>
                  </a:txBody>
                  <a:tcPr marL="7052" marR="7052" marT="7052"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BE6F2"/>
                    </a:solidFill>
                  </a:tcPr>
                </a:tc>
                <a:tc>
                  <a:txBody>
                    <a:bodyPr/>
                    <a:lstStyle/>
                    <a:p>
                      <a:pPr algn="ctr" fontAlgn="ctr"/>
                      <a:r>
                        <a:rPr lang="en-US" sz="1000" b="0" i="0" u="none" strike="noStrike">
                          <a:solidFill>
                            <a:srgbClr val="000000"/>
                          </a:solidFill>
                          <a:effectLst/>
                          <a:latin typeface="Calibri"/>
                        </a:rPr>
                        <a:t>0.116</a:t>
                      </a:r>
                    </a:p>
                  </a:txBody>
                  <a:tcPr marL="7052" marR="7052" marT="7052"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BE6F2"/>
                    </a:solidFill>
                  </a:tcPr>
                </a:tc>
                <a:tc>
                  <a:txBody>
                    <a:bodyPr/>
                    <a:lstStyle/>
                    <a:p>
                      <a:pPr algn="ctr" fontAlgn="ctr"/>
                      <a:r>
                        <a:rPr lang="en-US" sz="1000" b="0" i="0" u="none" strike="noStrike">
                          <a:solidFill>
                            <a:srgbClr val="000000"/>
                          </a:solidFill>
                          <a:effectLst/>
                          <a:latin typeface="Calibri"/>
                        </a:rPr>
                        <a:t>29.7</a:t>
                      </a:r>
                    </a:p>
                  </a:txBody>
                  <a:tcPr marL="7052" marR="7052" marT="7052"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BE6F2"/>
                    </a:solidFill>
                  </a:tcPr>
                </a:tc>
              </a:tr>
              <a:tr h="203851">
                <a:tc vMerge="1">
                  <a:txBody>
                    <a:bodyPr/>
                    <a:lstStyle/>
                    <a:p>
                      <a:endParaRPr lang="en-US"/>
                    </a:p>
                  </a:txBody>
                  <a:tcPr/>
                </a:tc>
                <a:tc>
                  <a:txBody>
                    <a:bodyPr/>
                    <a:lstStyle/>
                    <a:p>
                      <a:pPr algn="ctr" fontAlgn="ctr"/>
                      <a:r>
                        <a:rPr lang="en-US" sz="1000" b="0" i="0" u="none" strike="noStrike">
                          <a:solidFill>
                            <a:srgbClr val="000000"/>
                          </a:solidFill>
                          <a:effectLst/>
                          <a:latin typeface="Calibri"/>
                        </a:rPr>
                        <a:t>C</a:t>
                      </a:r>
                    </a:p>
                  </a:txBody>
                  <a:tcPr marL="7052" marR="7052" marT="7052"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BE6F2"/>
                    </a:solidFill>
                  </a:tcPr>
                </a:tc>
                <a:tc>
                  <a:txBody>
                    <a:bodyPr/>
                    <a:lstStyle/>
                    <a:p>
                      <a:pPr algn="ctr" fontAlgn="ctr"/>
                      <a:r>
                        <a:rPr lang="en-US" sz="1000" b="0" i="0" u="none" strike="noStrike">
                          <a:solidFill>
                            <a:srgbClr val="000000"/>
                          </a:solidFill>
                          <a:effectLst/>
                          <a:latin typeface="Calibri"/>
                        </a:rPr>
                        <a:t>-0.366</a:t>
                      </a:r>
                    </a:p>
                  </a:txBody>
                  <a:tcPr marL="7052" marR="7052" marT="7052"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BE6F2"/>
                    </a:solidFill>
                  </a:tcPr>
                </a:tc>
                <a:tc>
                  <a:txBody>
                    <a:bodyPr/>
                    <a:lstStyle/>
                    <a:p>
                      <a:pPr algn="ctr" fontAlgn="ctr"/>
                      <a:r>
                        <a:rPr lang="en-US" sz="1000" b="0" i="0" u="none" strike="noStrike">
                          <a:solidFill>
                            <a:srgbClr val="000000"/>
                          </a:solidFill>
                          <a:effectLst/>
                          <a:latin typeface="Calibri"/>
                        </a:rPr>
                        <a:t>-0.293</a:t>
                      </a:r>
                    </a:p>
                  </a:txBody>
                  <a:tcPr marL="7052" marR="7052" marT="7052"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BE6F2"/>
                    </a:solidFill>
                  </a:tcPr>
                </a:tc>
                <a:tc>
                  <a:txBody>
                    <a:bodyPr/>
                    <a:lstStyle/>
                    <a:p>
                      <a:pPr algn="ctr" fontAlgn="ctr"/>
                      <a:r>
                        <a:rPr lang="en-US" sz="1000" b="0" i="0" u="none" strike="noStrike">
                          <a:solidFill>
                            <a:srgbClr val="000000"/>
                          </a:solidFill>
                          <a:effectLst/>
                          <a:latin typeface="Calibri"/>
                        </a:rPr>
                        <a:t>-0.036</a:t>
                      </a:r>
                    </a:p>
                  </a:txBody>
                  <a:tcPr marL="7052" marR="7052" marT="7052"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BE6F2"/>
                    </a:solidFill>
                  </a:tcPr>
                </a:tc>
                <a:tc>
                  <a:txBody>
                    <a:bodyPr/>
                    <a:lstStyle/>
                    <a:p>
                      <a:pPr algn="ctr" fontAlgn="ctr"/>
                      <a:r>
                        <a:rPr lang="en-US" sz="1000" b="0" i="0" u="none" strike="noStrike">
                          <a:solidFill>
                            <a:srgbClr val="000000"/>
                          </a:solidFill>
                          <a:effectLst/>
                          <a:latin typeface="Calibri"/>
                        </a:rPr>
                        <a:t>-0.02</a:t>
                      </a:r>
                    </a:p>
                  </a:txBody>
                  <a:tcPr marL="7052" marR="7052" marT="7052"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BE6F2"/>
                    </a:solidFill>
                  </a:tcPr>
                </a:tc>
                <a:tc>
                  <a:txBody>
                    <a:bodyPr/>
                    <a:lstStyle/>
                    <a:p>
                      <a:pPr algn="ctr" fontAlgn="ctr"/>
                      <a:r>
                        <a:rPr lang="en-US" sz="1000" b="0" i="0" u="none" strike="noStrike">
                          <a:solidFill>
                            <a:srgbClr val="000000"/>
                          </a:solidFill>
                          <a:effectLst/>
                          <a:latin typeface="Calibri"/>
                        </a:rPr>
                        <a:t>0.28</a:t>
                      </a:r>
                    </a:p>
                  </a:txBody>
                  <a:tcPr marL="7052" marR="7052" marT="7052"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BE6F2"/>
                    </a:solidFill>
                  </a:tcPr>
                </a:tc>
                <a:tc>
                  <a:txBody>
                    <a:bodyPr/>
                    <a:lstStyle/>
                    <a:p>
                      <a:pPr algn="ctr" fontAlgn="ctr"/>
                      <a:r>
                        <a:rPr lang="en-US" sz="1000" b="0" i="0" u="none" strike="noStrike">
                          <a:solidFill>
                            <a:srgbClr val="000000"/>
                          </a:solidFill>
                          <a:effectLst/>
                          <a:latin typeface="Calibri"/>
                        </a:rPr>
                        <a:t>-0.22</a:t>
                      </a:r>
                    </a:p>
                  </a:txBody>
                  <a:tcPr marL="7052" marR="7052" marT="7052"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BE6F2"/>
                    </a:solidFill>
                  </a:tcPr>
                </a:tc>
                <a:tc>
                  <a:txBody>
                    <a:bodyPr/>
                    <a:lstStyle/>
                    <a:p>
                      <a:pPr algn="ctr" fontAlgn="ctr"/>
                      <a:r>
                        <a:rPr lang="en-US" sz="1000" b="0" i="0" u="none" strike="noStrike">
                          <a:solidFill>
                            <a:srgbClr val="000000"/>
                          </a:solidFill>
                          <a:effectLst/>
                          <a:latin typeface="Calibri"/>
                        </a:rPr>
                        <a:t>0.04</a:t>
                      </a:r>
                    </a:p>
                  </a:txBody>
                  <a:tcPr marL="7052" marR="7052" marT="7052"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BE6F2"/>
                    </a:solidFill>
                  </a:tcPr>
                </a:tc>
                <a:tc>
                  <a:txBody>
                    <a:bodyPr/>
                    <a:lstStyle/>
                    <a:p>
                      <a:pPr algn="ctr" fontAlgn="ctr"/>
                      <a:r>
                        <a:rPr lang="en-US" sz="1000" b="0" i="0" u="none" strike="noStrike">
                          <a:solidFill>
                            <a:srgbClr val="000000"/>
                          </a:solidFill>
                          <a:effectLst/>
                          <a:latin typeface="Calibri"/>
                        </a:rPr>
                        <a:t>0.084</a:t>
                      </a:r>
                    </a:p>
                  </a:txBody>
                  <a:tcPr marL="7052" marR="7052" marT="7052"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BE6F2"/>
                    </a:solidFill>
                  </a:tcPr>
                </a:tc>
                <a:tc>
                  <a:txBody>
                    <a:bodyPr/>
                    <a:lstStyle/>
                    <a:p>
                      <a:pPr algn="ctr" fontAlgn="ctr"/>
                      <a:r>
                        <a:rPr lang="en-US" sz="1000" b="0" i="0" u="none" strike="noStrike">
                          <a:solidFill>
                            <a:srgbClr val="000000"/>
                          </a:solidFill>
                          <a:effectLst/>
                          <a:latin typeface="Calibri"/>
                        </a:rPr>
                        <a:t>0.159</a:t>
                      </a:r>
                    </a:p>
                  </a:txBody>
                  <a:tcPr marL="7052" marR="7052" marT="7052"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BE6F2"/>
                    </a:solidFill>
                  </a:tcPr>
                </a:tc>
                <a:tc>
                  <a:txBody>
                    <a:bodyPr/>
                    <a:lstStyle/>
                    <a:p>
                      <a:pPr algn="ctr" fontAlgn="ctr"/>
                      <a:r>
                        <a:rPr lang="en-US" sz="1000" b="0" i="0" u="none" strike="noStrike">
                          <a:solidFill>
                            <a:srgbClr val="000000"/>
                          </a:solidFill>
                          <a:effectLst/>
                          <a:latin typeface="Calibri"/>
                        </a:rPr>
                        <a:t>0.019</a:t>
                      </a:r>
                    </a:p>
                  </a:txBody>
                  <a:tcPr marL="7052" marR="7052" marT="7052"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BE6F2"/>
                    </a:solidFill>
                  </a:tcPr>
                </a:tc>
                <a:tc>
                  <a:txBody>
                    <a:bodyPr/>
                    <a:lstStyle/>
                    <a:p>
                      <a:pPr algn="ctr" fontAlgn="ctr"/>
                      <a:r>
                        <a:rPr lang="en-US" sz="1000" b="0" i="0" u="none" strike="noStrike">
                          <a:solidFill>
                            <a:srgbClr val="000000"/>
                          </a:solidFill>
                          <a:effectLst/>
                          <a:latin typeface="Calibri"/>
                        </a:rPr>
                        <a:t> </a:t>
                      </a:r>
                    </a:p>
                  </a:txBody>
                  <a:tcPr marL="7052" marR="7052" marT="7052"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BE6F2"/>
                    </a:solidFill>
                  </a:tcPr>
                </a:tc>
                <a:tc>
                  <a:txBody>
                    <a:bodyPr/>
                    <a:lstStyle/>
                    <a:p>
                      <a:pPr algn="ctr" fontAlgn="ctr"/>
                      <a:r>
                        <a:rPr lang="en-US" sz="1000" b="0" i="0" u="none" strike="noStrike">
                          <a:solidFill>
                            <a:srgbClr val="000000"/>
                          </a:solidFill>
                          <a:effectLst/>
                          <a:latin typeface="Calibri"/>
                        </a:rPr>
                        <a:t> </a:t>
                      </a:r>
                    </a:p>
                  </a:txBody>
                  <a:tcPr marL="7052" marR="7052" marT="7052"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BE6F2"/>
                    </a:solidFill>
                  </a:tcPr>
                </a:tc>
                <a:tc>
                  <a:txBody>
                    <a:bodyPr/>
                    <a:lstStyle/>
                    <a:p>
                      <a:pPr algn="ctr" fontAlgn="ctr"/>
                      <a:r>
                        <a:rPr lang="en-US" sz="1000" b="0" i="0" u="none" strike="noStrike">
                          <a:solidFill>
                            <a:srgbClr val="000000"/>
                          </a:solidFill>
                          <a:effectLst/>
                          <a:latin typeface="Calibri"/>
                        </a:rPr>
                        <a:t>-0.581</a:t>
                      </a:r>
                    </a:p>
                  </a:txBody>
                  <a:tcPr marL="7052" marR="7052" marT="7052"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BE6F2"/>
                    </a:solidFill>
                  </a:tcPr>
                </a:tc>
                <a:tc>
                  <a:txBody>
                    <a:bodyPr/>
                    <a:lstStyle/>
                    <a:p>
                      <a:pPr algn="ctr" fontAlgn="ctr"/>
                      <a:r>
                        <a:rPr lang="en-US" sz="1000" b="0" i="0" u="none" strike="noStrike">
                          <a:solidFill>
                            <a:srgbClr val="000000"/>
                          </a:solidFill>
                          <a:effectLst/>
                          <a:latin typeface="Calibri"/>
                        </a:rPr>
                        <a:t>125.3</a:t>
                      </a:r>
                    </a:p>
                  </a:txBody>
                  <a:tcPr marL="7052" marR="7052" marT="7052"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BE6F2"/>
                    </a:solidFill>
                  </a:tcPr>
                </a:tc>
              </a:tr>
              <a:tr h="203851">
                <a:tc rowSpan="3">
                  <a:txBody>
                    <a:bodyPr/>
                    <a:lstStyle/>
                    <a:p>
                      <a:pPr algn="ctr" fontAlgn="ctr"/>
                      <a:r>
                        <a:rPr lang="en-US" sz="1000" b="0" i="0" u="none" strike="noStrike" dirty="0">
                          <a:solidFill>
                            <a:srgbClr val="000000"/>
                          </a:solidFill>
                          <a:effectLst/>
                          <a:latin typeface="Calibri"/>
                        </a:rPr>
                        <a:t>Add Ref X - 12 </a:t>
                      </a:r>
                      <a:r>
                        <a:rPr lang="en-US" sz="1000" b="0" i="0" u="none" strike="noStrike" dirty="0" smtClean="0">
                          <a:solidFill>
                            <a:srgbClr val="000000"/>
                          </a:solidFill>
                          <a:effectLst/>
                          <a:latin typeface="Calibri"/>
                        </a:rPr>
                        <a:t>parameters</a:t>
                      </a:r>
                      <a:endParaRPr lang="en-US" sz="1000" b="0" i="0" u="none" strike="noStrike" dirty="0">
                        <a:solidFill>
                          <a:srgbClr val="000000"/>
                        </a:solidFill>
                        <a:effectLst/>
                        <a:latin typeface="Calibri"/>
                      </a:endParaRPr>
                    </a:p>
                  </a:txBody>
                  <a:tcPr marL="7052" marR="7052" marT="7052"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8CEE6"/>
                    </a:solidFill>
                  </a:tcPr>
                </a:tc>
                <a:tc>
                  <a:txBody>
                    <a:bodyPr/>
                    <a:lstStyle/>
                    <a:p>
                      <a:pPr algn="ctr" fontAlgn="ctr"/>
                      <a:r>
                        <a:rPr lang="en-US" sz="1000" b="0" i="0" u="none" strike="noStrike">
                          <a:solidFill>
                            <a:srgbClr val="000000"/>
                          </a:solidFill>
                          <a:effectLst/>
                          <a:latin typeface="Calibri"/>
                        </a:rPr>
                        <a:t>A</a:t>
                      </a:r>
                    </a:p>
                  </a:txBody>
                  <a:tcPr marL="7052" marR="7052" marT="7052"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8CEE6"/>
                    </a:solidFill>
                  </a:tcPr>
                </a:tc>
                <a:tc>
                  <a:txBody>
                    <a:bodyPr/>
                    <a:lstStyle/>
                    <a:p>
                      <a:pPr algn="ctr" fontAlgn="ctr"/>
                      <a:r>
                        <a:rPr lang="en-US" sz="1000" b="0" i="0" u="none" strike="noStrike">
                          <a:solidFill>
                            <a:srgbClr val="000000"/>
                          </a:solidFill>
                          <a:effectLst/>
                          <a:latin typeface="Calibri"/>
                        </a:rPr>
                        <a:t>1.893</a:t>
                      </a:r>
                    </a:p>
                  </a:txBody>
                  <a:tcPr marL="7052" marR="7052" marT="7052"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8CEE6"/>
                    </a:solidFill>
                  </a:tcPr>
                </a:tc>
                <a:tc>
                  <a:txBody>
                    <a:bodyPr/>
                    <a:lstStyle/>
                    <a:p>
                      <a:pPr algn="ctr" fontAlgn="ctr"/>
                      <a:r>
                        <a:rPr lang="en-US" sz="1000" b="0" i="0" u="none" strike="noStrike">
                          <a:solidFill>
                            <a:srgbClr val="000000"/>
                          </a:solidFill>
                          <a:effectLst/>
                          <a:latin typeface="Calibri"/>
                        </a:rPr>
                        <a:t>-0.825</a:t>
                      </a:r>
                    </a:p>
                  </a:txBody>
                  <a:tcPr marL="7052" marR="7052" marT="7052"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8CEE6"/>
                    </a:solidFill>
                  </a:tcPr>
                </a:tc>
                <a:tc>
                  <a:txBody>
                    <a:bodyPr/>
                    <a:lstStyle/>
                    <a:p>
                      <a:pPr algn="ctr" fontAlgn="ctr"/>
                      <a:r>
                        <a:rPr lang="en-US" sz="1000" b="0" i="0" u="none" strike="noStrike">
                          <a:solidFill>
                            <a:srgbClr val="000000"/>
                          </a:solidFill>
                          <a:effectLst/>
                          <a:latin typeface="Calibri"/>
                        </a:rPr>
                        <a:t>-0.124</a:t>
                      </a:r>
                    </a:p>
                  </a:txBody>
                  <a:tcPr marL="7052" marR="7052" marT="7052"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8CEE6"/>
                    </a:solidFill>
                  </a:tcPr>
                </a:tc>
                <a:tc>
                  <a:txBody>
                    <a:bodyPr/>
                    <a:lstStyle/>
                    <a:p>
                      <a:pPr algn="ctr" fontAlgn="ctr"/>
                      <a:r>
                        <a:rPr lang="en-US" sz="1000" b="0" i="0" u="none" strike="noStrike">
                          <a:solidFill>
                            <a:srgbClr val="000000"/>
                          </a:solidFill>
                          <a:effectLst/>
                          <a:latin typeface="Calibri"/>
                        </a:rPr>
                        <a:t>-0.112</a:t>
                      </a:r>
                    </a:p>
                  </a:txBody>
                  <a:tcPr marL="7052" marR="7052" marT="7052"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8CEE6"/>
                    </a:solidFill>
                  </a:tcPr>
                </a:tc>
                <a:tc>
                  <a:txBody>
                    <a:bodyPr/>
                    <a:lstStyle/>
                    <a:p>
                      <a:pPr algn="ctr" fontAlgn="ctr"/>
                      <a:r>
                        <a:rPr lang="en-US" sz="1000" b="0" i="0" u="none" strike="noStrike">
                          <a:solidFill>
                            <a:srgbClr val="000000"/>
                          </a:solidFill>
                          <a:effectLst/>
                          <a:latin typeface="Calibri"/>
                        </a:rPr>
                        <a:t>-1.171</a:t>
                      </a:r>
                    </a:p>
                  </a:txBody>
                  <a:tcPr marL="7052" marR="7052" marT="7052"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8CEE6"/>
                    </a:solidFill>
                  </a:tcPr>
                </a:tc>
                <a:tc>
                  <a:txBody>
                    <a:bodyPr/>
                    <a:lstStyle/>
                    <a:p>
                      <a:pPr algn="ctr" fontAlgn="ctr"/>
                      <a:r>
                        <a:rPr lang="en-US" sz="1000" b="0" i="0" u="none" strike="noStrike">
                          <a:solidFill>
                            <a:srgbClr val="000000"/>
                          </a:solidFill>
                          <a:effectLst/>
                          <a:latin typeface="Calibri"/>
                        </a:rPr>
                        <a:t>-2.998</a:t>
                      </a:r>
                    </a:p>
                  </a:txBody>
                  <a:tcPr marL="7052" marR="7052" marT="7052"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8CEE6"/>
                    </a:solidFill>
                  </a:tcPr>
                </a:tc>
                <a:tc>
                  <a:txBody>
                    <a:bodyPr/>
                    <a:lstStyle/>
                    <a:p>
                      <a:pPr algn="ctr" fontAlgn="ctr"/>
                      <a:r>
                        <a:rPr lang="en-US" sz="1000" b="0" i="0" u="none" strike="noStrike">
                          <a:solidFill>
                            <a:srgbClr val="000000"/>
                          </a:solidFill>
                          <a:effectLst/>
                          <a:latin typeface="Calibri"/>
                        </a:rPr>
                        <a:t>0.085</a:t>
                      </a:r>
                    </a:p>
                  </a:txBody>
                  <a:tcPr marL="7052" marR="7052" marT="7052"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8CEE6"/>
                    </a:solidFill>
                  </a:tcPr>
                </a:tc>
                <a:tc>
                  <a:txBody>
                    <a:bodyPr/>
                    <a:lstStyle/>
                    <a:p>
                      <a:pPr algn="ctr" fontAlgn="ctr"/>
                      <a:r>
                        <a:rPr lang="en-US" sz="1000" b="0" i="0" u="none" strike="noStrike">
                          <a:solidFill>
                            <a:srgbClr val="000000"/>
                          </a:solidFill>
                          <a:effectLst/>
                          <a:latin typeface="Calibri"/>
                        </a:rPr>
                        <a:t>0.038</a:t>
                      </a:r>
                    </a:p>
                  </a:txBody>
                  <a:tcPr marL="7052" marR="7052" marT="7052"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8CEE6"/>
                    </a:solidFill>
                  </a:tcPr>
                </a:tc>
                <a:tc>
                  <a:txBody>
                    <a:bodyPr/>
                    <a:lstStyle/>
                    <a:p>
                      <a:pPr algn="ctr" fontAlgn="ctr"/>
                      <a:r>
                        <a:rPr lang="en-US" sz="1000" b="0" i="0" u="none" strike="noStrike">
                          <a:solidFill>
                            <a:srgbClr val="000000"/>
                          </a:solidFill>
                          <a:effectLst/>
                          <a:latin typeface="Calibri"/>
                        </a:rPr>
                        <a:t>0.019</a:t>
                      </a:r>
                    </a:p>
                  </a:txBody>
                  <a:tcPr marL="7052" marR="7052" marT="7052"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8CEE6"/>
                    </a:solidFill>
                  </a:tcPr>
                </a:tc>
                <a:tc>
                  <a:txBody>
                    <a:bodyPr/>
                    <a:lstStyle/>
                    <a:p>
                      <a:pPr algn="ctr" fontAlgn="ctr"/>
                      <a:r>
                        <a:rPr lang="en-US" sz="1000" b="0" i="0" u="none" strike="noStrike">
                          <a:solidFill>
                            <a:srgbClr val="000000"/>
                          </a:solidFill>
                          <a:effectLst/>
                          <a:latin typeface="Calibri"/>
                        </a:rPr>
                        <a:t>-0.003</a:t>
                      </a:r>
                    </a:p>
                  </a:txBody>
                  <a:tcPr marL="7052" marR="7052" marT="7052"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8CEE6"/>
                    </a:solidFill>
                  </a:tcPr>
                </a:tc>
                <a:tc>
                  <a:txBody>
                    <a:bodyPr/>
                    <a:lstStyle/>
                    <a:p>
                      <a:pPr algn="ctr" fontAlgn="ctr"/>
                      <a:r>
                        <a:rPr lang="en-US" sz="1000" b="0" i="0" u="none" strike="noStrike">
                          <a:solidFill>
                            <a:srgbClr val="000000"/>
                          </a:solidFill>
                          <a:effectLst/>
                          <a:latin typeface="Calibri"/>
                        </a:rPr>
                        <a:t>0.001</a:t>
                      </a:r>
                    </a:p>
                  </a:txBody>
                  <a:tcPr marL="7052" marR="7052" marT="7052"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8CEE6"/>
                    </a:solidFill>
                  </a:tcPr>
                </a:tc>
                <a:tc>
                  <a:txBody>
                    <a:bodyPr/>
                    <a:lstStyle/>
                    <a:p>
                      <a:pPr algn="ctr" fontAlgn="ctr"/>
                      <a:r>
                        <a:rPr lang="en-US" sz="1000" b="0" i="0" u="none" strike="noStrike">
                          <a:solidFill>
                            <a:srgbClr val="000000"/>
                          </a:solidFill>
                          <a:effectLst/>
                          <a:latin typeface="Calibri"/>
                        </a:rPr>
                        <a:t> </a:t>
                      </a:r>
                    </a:p>
                  </a:txBody>
                  <a:tcPr marL="7052" marR="7052" marT="7052"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8CEE6"/>
                    </a:solidFill>
                  </a:tcPr>
                </a:tc>
                <a:tc>
                  <a:txBody>
                    <a:bodyPr/>
                    <a:lstStyle/>
                    <a:p>
                      <a:pPr algn="ctr" fontAlgn="ctr"/>
                      <a:r>
                        <a:rPr lang="en-US" sz="1000" b="0" i="0" u="none" strike="noStrike">
                          <a:solidFill>
                            <a:srgbClr val="000000"/>
                          </a:solidFill>
                          <a:effectLst/>
                          <a:latin typeface="Calibri"/>
                        </a:rPr>
                        <a:t>2.051</a:t>
                      </a:r>
                    </a:p>
                  </a:txBody>
                  <a:tcPr marL="7052" marR="7052" marT="7052"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8CEE6"/>
                    </a:solidFill>
                  </a:tcPr>
                </a:tc>
                <a:tc>
                  <a:txBody>
                    <a:bodyPr/>
                    <a:lstStyle/>
                    <a:p>
                      <a:pPr algn="ctr" fontAlgn="ctr"/>
                      <a:r>
                        <a:rPr lang="en-US" sz="1000" b="0" i="0" u="none" strike="noStrike">
                          <a:solidFill>
                            <a:srgbClr val="000000"/>
                          </a:solidFill>
                          <a:effectLst/>
                          <a:latin typeface="Calibri"/>
                        </a:rPr>
                        <a:t>20.7</a:t>
                      </a:r>
                    </a:p>
                  </a:txBody>
                  <a:tcPr marL="7052" marR="7052" marT="7052"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8CEE6"/>
                    </a:solidFill>
                  </a:tcPr>
                </a:tc>
              </a:tr>
              <a:tr h="203851">
                <a:tc vMerge="1">
                  <a:txBody>
                    <a:bodyPr/>
                    <a:lstStyle/>
                    <a:p>
                      <a:endParaRPr lang="en-US"/>
                    </a:p>
                  </a:txBody>
                  <a:tcPr/>
                </a:tc>
                <a:tc>
                  <a:txBody>
                    <a:bodyPr/>
                    <a:lstStyle/>
                    <a:p>
                      <a:pPr algn="ctr" fontAlgn="ctr"/>
                      <a:r>
                        <a:rPr lang="en-US" sz="1000" b="0" i="0" u="none" strike="noStrike">
                          <a:solidFill>
                            <a:srgbClr val="000000"/>
                          </a:solidFill>
                          <a:effectLst/>
                          <a:latin typeface="Calibri"/>
                        </a:rPr>
                        <a:t>B</a:t>
                      </a:r>
                    </a:p>
                  </a:txBody>
                  <a:tcPr marL="7052" marR="7052" marT="7052"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8CEE6"/>
                    </a:solidFill>
                  </a:tcPr>
                </a:tc>
                <a:tc>
                  <a:txBody>
                    <a:bodyPr/>
                    <a:lstStyle/>
                    <a:p>
                      <a:pPr algn="ctr" fontAlgn="ctr"/>
                      <a:r>
                        <a:rPr lang="en-US" sz="1000" b="0" i="0" u="none" strike="noStrike">
                          <a:solidFill>
                            <a:srgbClr val="000000"/>
                          </a:solidFill>
                          <a:effectLst/>
                          <a:latin typeface="Calibri"/>
                        </a:rPr>
                        <a:t>0.475</a:t>
                      </a:r>
                    </a:p>
                  </a:txBody>
                  <a:tcPr marL="7052" marR="7052" marT="7052"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8CEE6"/>
                    </a:solidFill>
                  </a:tcPr>
                </a:tc>
                <a:tc>
                  <a:txBody>
                    <a:bodyPr/>
                    <a:lstStyle/>
                    <a:p>
                      <a:pPr algn="ctr" fontAlgn="ctr"/>
                      <a:r>
                        <a:rPr lang="en-US" sz="1000" b="0" i="0" u="none" strike="noStrike">
                          <a:solidFill>
                            <a:srgbClr val="000000"/>
                          </a:solidFill>
                          <a:effectLst/>
                          <a:latin typeface="Calibri"/>
                        </a:rPr>
                        <a:t>0.517</a:t>
                      </a:r>
                    </a:p>
                  </a:txBody>
                  <a:tcPr marL="7052" marR="7052" marT="7052"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8CEE6"/>
                    </a:solidFill>
                  </a:tcPr>
                </a:tc>
                <a:tc>
                  <a:txBody>
                    <a:bodyPr/>
                    <a:lstStyle/>
                    <a:p>
                      <a:pPr algn="ctr" fontAlgn="ctr"/>
                      <a:r>
                        <a:rPr lang="en-US" sz="1000" b="0" i="0" u="none" strike="noStrike">
                          <a:solidFill>
                            <a:srgbClr val="000000"/>
                          </a:solidFill>
                          <a:effectLst/>
                          <a:latin typeface="Calibri"/>
                        </a:rPr>
                        <a:t>0</a:t>
                      </a:r>
                    </a:p>
                  </a:txBody>
                  <a:tcPr marL="7052" marR="7052" marT="7052"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8CEE6"/>
                    </a:solidFill>
                  </a:tcPr>
                </a:tc>
                <a:tc>
                  <a:txBody>
                    <a:bodyPr/>
                    <a:lstStyle/>
                    <a:p>
                      <a:pPr algn="ctr" fontAlgn="ctr"/>
                      <a:r>
                        <a:rPr lang="en-US" sz="1000" b="0" i="0" u="none" strike="noStrike">
                          <a:solidFill>
                            <a:srgbClr val="000000"/>
                          </a:solidFill>
                          <a:effectLst/>
                          <a:latin typeface="Calibri"/>
                        </a:rPr>
                        <a:t>0.008</a:t>
                      </a:r>
                    </a:p>
                  </a:txBody>
                  <a:tcPr marL="7052" marR="7052" marT="7052"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8CEE6"/>
                    </a:solidFill>
                  </a:tcPr>
                </a:tc>
                <a:tc>
                  <a:txBody>
                    <a:bodyPr/>
                    <a:lstStyle/>
                    <a:p>
                      <a:pPr algn="ctr" fontAlgn="ctr"/>
                      <a:r>
                        <a:rPr lang="en-US" sz="1000" b="0" i="0" u="none" strike="noStrike">
                          <a:solidFill>
                            <a:srgbClr val="000000"/>
                          </a:solidFill>
                          <a:effectLst/>
                          <a:latin typeface="Calibri"/>
                        </a:rPr>
                        <a:t>0.381</a:t>
                      </a:r>
                    </a:p>
                  </a:txBody>
                  <a:tcPr marL="7052" marR="7052" marT="7052"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8CEE6"/>
                    </a:solidFill>
                  </a:tcPr>
                </a:tc>
                <a:tc>
                  <a:txBody>
                    <a:bodyPr/>
                    <a:lstStyle/>
                    <a:p>
                      <a:pPr algn="ctr" fontAlgn="ctr"/>
                      <a:r>
                        <a:rPr lang="en-US" sz="1000" b="0" i="0" u="none" strike="noStrike">
                          <a:solidFill>
                            <a:srgbClr val="000000"/>
                          </a:solidFill>
                          <a:effectLst/>
                          <a:latin typeface="Calibri"/>
                        </a:rPr>
                        <a:t>1.307</a:t>
                      </a:r>
                    </a:p>
                  </a:txBody>
                  <a:tcPr marL="7052" marR="7052" marT="7052"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8CEE6"/>
                    </a:solidFill>
                  </a:tcPr>
                </a:tc>
                <a:tc>
                  <a:txBody>
                    <a:bodyPr/>
                    <a:lstStyle/>
                    <a:p>
                      <a:pPr algn="ctr" fontAlgn="ctr"/>
                      <a:r>
                        <a:rPr lang="en-US" sz="1000" b="0" i="0" u="none" strike="noStrike">
                          <a:solidFill>
                            <a:srgbClr val="000000"/>
                          </a:solidFill>
                          <a:effectLst/>
                          <a:latin typeface="Calibri"/>
                        </a:rPr>
                        <a:t>-0.01</a:t>
                      </a:r>
                    </a:p>
                  </a:txBody>
                  <a:tcPr marL="7052" marR="7052" marT="7052"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8CEE6"/>
                    </a:solidFill>
                  </a:tcPr>
                </a:tc>
                <a:tc>
                  <a:txBody>
                    <a:bodyPr/>
                    <a:lstStyle/>
                    <a:p>
                      <a:pPr algn="ctr" fontAlgn="ctr"/>
                      <a:r>
                        <a:rPr lang="en-US" sz="1000" b="0" i="0" u="none" strike="noStrike">
                          <a:solidFill>
                            <a:srgbClr val="000000"/>
                          </a:solidFill>
                          <a:effectLst/>
                          <a:latin typeface="Calibri"/>
                        </a:rPr>
                        <a:t>-0.023</a:t>
                      </a:r>
                    </a:p>
                  </a:txBody>
                  <a:tcPr marL="7052" marR="7052" marT="7052"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8CEE6"/>
                    </a:solidFill>
                  </a:tcPr>
                </a:tc>
                <a:tc>
                  <a:txBody>
                    <a:bodyPr/>
                    <a:lstStyle/>
                    <a:p>
                      <a:pPr algn="ctr" fontAlgn="ctr"/>
                      <a:r>
                        <a:rPr lang="en-US" sz="1000" b="0" i="0" u="none" strike="noStrike">
                          <a:solidFill>
                            <a:srgbClr val="000000"/>
                          </a:solidFill>
                          <a:effectLst/>
                          <a:latin typeface="Calibri"/>
                        </a:rPr>
                        <a:t>0.008</a:t>
                      </a:r>
                    </a:p>
                  </a:txBody>
                  <a:tcPr marL="7052" marR="7052" marT="7052"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8CEE6"/>
                    </a:solidFill>
                  </a:tcPr>
                </a:tc>
                <a:tc>
                  <a:txBody>
                    <a:bodyPr/>
                    <a:lstStyle/>
                    <a:p>
                      <a:pPr algn="ctr" fontAlgn="ctr"/>
                      <a:r>
                        <a:rPr lang="en-US" sz="1000" b="0" i="0" u="none" strike="noStrike">
                          <a:solidFill>
                            <a:srgbClr val="000000"/>
                          </a:solidFill>
                          <a:effectLst/>
                          <a:latin typeface="Calibri"/>
                        </a:rPr>
                        <a:t>0.051</a:t>
                      </a:r>
                    </a:p>
                  </a:txBody>
                  <a:tcPr marL="7052" marR="7052" marT="7052"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8CEE6"/>
                    </a:solidFill>
                  </a:tcPr>
                </a:tc>
                <a:tc>
                  <a:txBody>
                    <a:bodyPr/>
                    <a:lstStyle/>
                    <a:p>
                      <a:pPr algn="ctr" fontAlgn="ctr"/>
                      <a:r>
                        <a:rPr lang="en-US" sz="1000" b="0" i="0" u="none" strike="noStrike">
                          <a:solidFill>
                            <a:srgbClr val="000000"/>
                          </a:solidFill>
                          <a:effectLst/>
                          <a:latin typeface="Calibri"/>
                        </a:rPr>
                        <a:t>0</a:t>
                      </a:r>
                    </a:p>
                  </a:txBody>
                  <a:tcPr marL="7052" marR="7052" marT="7052"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8CEE6"/>
                    </a:solidFill>
                  </a:tcPr>
                </a:tc>
                <a:tc>
                  <a:txBody>
                    <a:bodyPr/>
                    <a:lstStyle/>
                    <a:p>
                      <a:pPr algn="ctr" fontAlgn="ctr"/>
                      <a:r>
                        <a:rPr lang="en-US" sz="1000" b="0" i="0" u="none" strike="noStrike">
                          <a:solidFill>
                            <a:srgbClr val="000000"/>
                          </a:solidFill>
                          <a:effectLst/>
                          <a:latin typeface="Calibri"/>
                        </a:rPr>
                        <a:t> </a:t>
                      </a:r>
                    </a:p>
                  </a:txBody>
                  <a:tcPr marL="7052" marR="7052" marT="7052"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8CEE6"/>
                    </a:solidFill>
                  </a:tcPr>
                </a:tc>
                <a:tc>
                  <a:txBody>
                    <a:bodyPr/>
                    <a:lstStyle/>
                    <a:p>
                      <a:pPr algn="ctr" fontAlgn="ctr"/>
                      <a:r>
                        <a:rPr lang="en-US" sz="1000" b="0" i="0" u="none" strike="noStrike">
                          <a:solidFill>
                            <a:srgbClr val="000000"/>
                          </a:solidFill>
                          <a:effectLst/>
                          <a:latin typeface="Calibri"/>
                        </a:rPr>
                        <a:t>-0.503</a:t>
                      </a:r>
                    </a:p>
                  </a:txBody>
                  <a:tcPr marL="7052" marR="7052" marT="7052"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8CEE6"/>
                    </a:solidFill>
                  </a:tcPr>
                </a:tc>
                <a:tc>
                  <a:txBody>
                    <a:bodyPr/>
                    <a:lstStyle/>
                    <a:p>
                      <a:pPr algn="ctr" fontAlgn="ctr"/>
                      <a:r>
                        <a:rPr lang="en-US" sz="1000" b="0" i="0" u="none" strike="noStrike">
                          <a:solidFill>
                            <a:srgbClr val="000000"/>
                          </a:solidFill>
                          <a:effectLst/>
                          <a:latin typeface="Calibri"/>
                        </a:rPr>
                        <a:t>23.1</a:t>
                      </a:r>
                    </a:p>
                  </a:txBody>
                  <a:tcPr marL="7052" marR="7052" marT="7052"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8CEE6"/>
                    </a:solidFill>
                  </a:tcPr>
                </a:tc>
              </a:tr>
              <a:tr h="203851">
                <a:tc vMerge="1">
                  <a:txBody>
                    <a:bodyPr/>
                    <a:lstStyle/>
                    <a:p>
                      <a:endParaRPr lang="en-US"/>
                    </a:p>
                  </a:txBody>
                  <a:tcPr/>
                </a:tc>
                <a:tc>
                  <a:txBody>
                    <a:bodyPr/>
                    <a:lstStyle/>
                    <a:p>
                      <a:pPr algn="ctr" fontAlgn="ctr"/>
                      <a:r>
                        <a:rPr lang="en-US" sz="1000" b="0" i="0" u="none" strike="noStrike">
                          <a:solidFill>
                            <a:srgbClr val="000000"/>
                          </a:solidFill>
                          <a:effectLst/>
                          <a:latin typeface="Calibri"/>
                        </a:rPr>
                        <a:t>C</a:t>
                      </a:r>
                    </a:p>
                  </a:txBody>
                  <a:tcPr marL="7052" marR="7052" marT="7052"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8CEE6"/>
                    </a:solidFill>
                  </a:tcPr>
                </a:tc>
                <a:tc>
                  <a:txBody>
                    <a:bodyPr/>
                    <a:lstStyle/>
                    <a:p>
                      <a:pPr algn="ctr" fontAlgn="ctr"/>
                      <a:r>
                        <a:rPr lang="en-US" sz="1000" b="0" i="0" u="none" strike="noStrike">
                          <a:solidFill>
                            <a:srgbClr val="000000"/>
                          </a:solidFill>
                          <a:effectLst/>
                          <a:latin typeface="Calibri"/>
                        </a:rPr>
                        <a:t>-0.467</a:t>
                      </a:r>
                    </a:p>
                  </a:txBody>
                  <a:tcPr marL="7052" marR="7052" marT="7052"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8CEE6"/>
                    </a:solidFill>
                  </a:tcPr>
                </a:tc>
                <a:tc>
                  <a:txBody>
                    <a:bodyPr/>
                    <a:lstStyle/>
                    <a:p>
                      <a:pPr algn="ctr" fontAlgn="ctr"/>
                      <a:r>
                        <a:rPr lang="en-US" sz="1000" b="0" i="0" u="none" strike="noStrike">
                          <a:solidFill>
                            <a:srgbClr val="000000"/>
                          </a:solidFill>
                          <a:effectLst/>
                          <a:latin typeface="Calibri"/>
                        </a:rPr>
                        <a:t>-0.383</a:t>
                      </a:r>
                    </a:p>
                  </a:txBody>
                  <a:tcPr marL="7052" marR="7052" marT="7052"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8CEE6"/>
                    </a:solidFill>
                  </a:tcPr>
                </a:tc>
                <a:tc>
                  <a:txBody>
                    <a:bodyPr/>
                    <a:lstStyle/>
                    <a:p>
                      <a:pPr algn="ctr" fontAlgn="ctr"/>
                      <a:r>
                        <a:rPr lang="en-US" sz="1000" b="0" i="0" u="none" strike="noStrike">
                          <a:solidFill>
                            <a:srgbClr val="000000"/>
                          </a:solidFill>
                          <a:effectLst/>
                          <a:latin typeface="Calibri"/>
                        </a:rPr>
                        <a:t>-0.02</a:t>
                      </a:r>
                    </a:p>
                  </a:txBody>
                  <a:tcPr marL="7052" marR="7052" marT="7052"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8CEE6"/>
                    </a:solidFill>
                  </a:tcPr>
                </a:tc>
                <a:tc>
                  <a:txBody>
                    <a:bodyPr/>
                    <a:lstStyle/>
                    <a:p>
                      <a:pPr algn="ctr" fontAlgn="ctr"/>
                      <a:r>
                        <a:rPr lang="en-US" sz="1000" b="0" i="0" u="none" strike="noStrike">
                          <a:solidFill>
                            <a:srgbClr val="000000"/>
                          </a:solidFill>
                          <a:effectLst/>
                          <a:latin typeface="Calibri"/>
                        </a:rPr>
                        <a:t>-0.009</a:t>
                      </a:r>
                    </a:p>
                  </a:txBody>
                  <a:tcPr marL="7052" marR="7052" marT="7052"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8CEE6"/>
                    </a:solidFill>
                  </a:tcPr>
                </a:tc>
                <a:tc>
                  <a:txBody>
                    <a:bodyPr/>
                    <a:lstStyle/>
                    <a:p>
                      <a:pPr algn="ctr" fontAlgn="ctr"/>
                      <a:r>
                        <a:rPr lang="en-US" sz="1000" b="0" i="0" u="none" strike="noStrike">
                          <a:solidFill>
                            <a:srgbClr val="000000"/>
                          </a:solidFill>
                          <a:effectLst/>
                          <a:latin typeface="Calibri"/>
                        </a:rPr>
                        <a:t>0.597</a:t>
                      </a:r>
                    </a:p>
                  </a:txBody>
                  <a:tcPr marL="7052" marR="7052" marT="7052"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8CEE6"/>
                    </a:solidFill>
                  </a:tcPr>
                </a:tc>
                <a:tc>
                  <a:txBody>
                    <a:bodyPr/>
                    <a:lstStyle/>
                    <a:p>
                      <a:pPr algn="ctr" fontAlgn="ctr"/>
                      <a:r>
                        <a:rPr lang="en-US" sz="1000" b="0" i="0" u="none" strike="noStrike">
                          <a:solidFill>
                            <a:srgbClr val="000000"/>
                          </a:solidFill>
                          <a:effectLst/>
                          <a:latin typeface="Calibri"/>
                        </a:rPr>
                        <a:t>-0.527</a:t>
                      </a:r>
                    </a:p>
                  </a:txBody>
                  <a:tcPr marL="7052" marR="7052" marT="7052"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8CEE6"/>
                    </a:solidFill>
                  </a:tcPr>
                </a:tc>
                <a:tc>
                  <a:txBody>
                    <a:bodyPr/>
                    <a:lstStyle/>
                    <a:p>
                      <a:pPr algn="ctr" fontAlgn="ctr"/>
                      <a:r>
                        <a:rPr lang="en-US" sz="1000" b="0" i="0" u="none" strike="noStrike">
                          <a:solidFill>
                            <a:srgbClr val="000000"/>
                          </a:solidFill>
                          <a:effectLst/>
                          <a:latin typeface="Calibri"/>
                        </a:rPr>
                        <a:t>0.008</a:t>
                      </a:r>
                    </a:p>
                  </a:txBody>
                  <a:tcPr marL="7052" marR="7052" marT="7052"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8CEE6"/>
                    </a:solidFill>
                  </a:tcPr>
                </a:tc>
                <a:tc>
                  <a:txBody>
                    <a:bodyPr/>
                    <a:lstStyle/>
                    <a:p>
                      <a:pPr algn="ctr" fontAlgn="ctr"/>
                      <a:r>
                        <a:rPr lang="en-US" sz="1000" b="0" i="0" u="none" strike="noStrike">
                          <a:solidFill>
                            <a:srgbClr val="000000"/>
                          </a:solidFill>
                          <a:effectLst/>
                          <a:latin typeface="Calibri"/>
                        </a:rPr>
                        <a:t>-0.011</a:t>
                      </a:r>
                    </a:p>
                  </a:txBody>
                  <a:tcPr marL="7052" marR="7052" marT="7052"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8CEE6"/>
                    </a:solidFill>
                  </a:tcPr>
                </a:tc>
                <a:tc>
                  <a:txBody>
                    <a:bodyPr/>
                    <a:lstStyle/>
                    <a:p>
                      <a:pPr algn="ctr" fontAlgn="ctr"/>
                      <a:r>
                        <a:rPr lang="en-US" sz="1000" b="0" i="0" u="none" strike="noStrike">
                          <a:solidFill>
                            <a:srgbClr val="000000"/>
                          </a:solidFill>
                          <a:effectLst/>
                          <a:latin typeface="Calibri"/>
                        </a:rPr>
                        <a:t>0.128</a:t>
                      </a:r>
                    </a:p>
                  </a:txBody>
                  <a:tcPr marL="7052" marR="7052" marT="7052"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8CEE6"/>
                    </a:solidFill>
                  </a:tcPr>
                </a:tc>
                <a:tc>
                  <a:txBody>
                    <a:bodyPr/>
                    <a:lstStyle/>
                    <a:p>
                      <a:pPr algn="ctr" fontAlgn="ctr"/>
                      <a:r>
                        <a:rPr lang="en-US" sz="1000" b="0" i="0" u="none" strike="noStrike">
                          <a:solidFill>
                            <a:srgbClr val="000000"/>
                          </a:solidFill>
                          <a:effectLst/>
                          <a:latin typeface="Calibri"/>
                        </a:rPr>
                        <a:t>0.012</a:t>
                      </a:r>
                    </a:p>
                  </a:txBody>
                  <a:tcPr marL="7052" marR="7052" marT="7052"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8CEE6"/>
                    </a:solidFill>
                  </a:tcPr>
                </a:tc>
                <a:tc>
                  <a:txBody>
                    <a:bodyPr/>
                    <a:lstStyle/>
                    <a:p>
                      <a:pPr algn="ctr" fontAlgn="ctr"/>
                      <a:r>
                        <a:rPr lang="en-US" sz="1000" b="0" i="0" u="none" strike="noStrike">
                          <a:solidFill>
                            <a:srgbClr val="000000"/>
                          </a:solidFill>
                          <a:effectLst/>
                          <a:latin typeface="Calibri"/>
                        </a:rPr>
                        <a:t>0</a:t>
                      </a:r>
                    </a:p>
                  </a:txBody>
                  <a:tcPr marL="7052" marR="7052" marT="7052"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8CEE6"/>
                    </a:solidFill>
                  </a:tcPr>
                </a:tc>
                <a:tc>
                  <a:txBody>
                    <a:bodyPr/>
                    <a:lstStyle/>
                    <a:p>
                      <a:pPr algn="ctr" fontAlgn="ctr"/>
                      <a:r>
                        <a:rPr lang="en-US" sz="1000" b="0" i="0" u="none" strike="noStrike">
                          <a:solidFill>
                            <a:srgbClr val="000000"/>
                          </a:solidFill>
                          <a:effectLst/>
                          <a:latin typeface="Calibri"/>
                        </a:rPr>
                        <a:t> </a:t>
                      </a:r>
                    </a:p>
                  </a:txBody>
                  <a:tcPr marL="7052" marR="7052" marT="7052"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8CEE6"/>
                    </a:solidFill>
                  </a:tcPr>
                </a:tc>
                <a:tc>
                  <a:txBody>
                    <a:bodyPr/>
                    <a:lstStyle/>
                    <a:p>
                      <a:pPr algn="ctr" fontAlgn="ctr"/>
                      <a:r>
                        <a:rPr lang="en-US" sz="1000" b="0" i="0" u="none" strike="noStrike">
                          <a:solidFill>
                            <a:srgbClr val="000000"/>
                          </a:solidFill>
                          <a:effectLst/>
                          <a:latin typeface="Calibri"/>
                        </a:rPr>
                        <a:t>0.334</a:t>
                      </a:r>
                    </a:p>
                  </a:txBody>
                  <a:tcPr marL="7052" marR="7052" marT="7052"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8CEE6"/>
                    </a:solidFill>
                  </a:tcPr>
                </a:tc>
                <a:tc>
                  <a:txBody>
                    <a:bodyPr/>
                    <a:lstStyle/>
                    <a:p>
                      <a:pPr algn="ctr" fontAlgn="ctr"/>
                      <a:r>
                        <a:rPr lang="en-US" sz="1000" b="0" i="0" u="none" strike="noStrike" dirty="0">
                          <a:solidFill>
                            <a:srgbClr val="000000"/>
                          </a:solidFill>
                          <a:effectLst/>
                          <a:latin typeface="Calibri"/>
                        </a:rPr>
                        <a:t>98.6</a:t>
                      </a:r>
                    </a:p>
                  </a:txBody>
                  <a:tcPr marL="7052" marR="7052" marT="7052"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8CEE6"/>
                    </a:solidFill>
                  </a:tcPr>
                </a:tc>
              </a:tr>
              <a:tr h="203851">
                <a:tc rowSpan="3">
                  <a:txBody>
                    <a:bodyPr/>
                    <a:lstStyle/>
                    <a:p>
                      <a:pPr algn="ctr" fontAlgn="ctr"/>
                      <a:r>
                        <a:rPr lang="en-US" sz="1000" b="0" i="0" u="none" strike="noStrike" dirty="0">
                          <a:solidFill>
                            <a:srgbClr val="000000"/>
                          </a:solidFill>
                          <a:effectLst/>
                          <a:latin typeface="Calibri"/>
                        </a:rPr>
                        <a:t>Add Ref Y - 13 </a:t>
                      </a:r>
                      <a:r>
                        <a:rPr lang="en-US" sz="1000" b="0" i="0" u="none" strike="noStrike" dirty="0" smtClean="0">
                          <a:solidFill>
                            <a:srgbClr val="000000"/>
                          </a:solidFill>
                          <a:effectLst/>
                          <a:latin typeface="Calibri"/>
                        </a:rPr>
                        <a:t>parameters</a:t>
                      </a:r>
                      <a:endParaRPr lang="en-US" sz="1000" b="0" i="0" u="none" strike="noStrike" dirty="0">
                        <a:solidFill>
                          <a:srgbClr val="000000"/>
                        </a:solidFill>
                        <a:effectLst/>
                        <a:latin typeface="Calibri"/>
                      </a:endParaRPr>
                    </a:p>
                  </a:txBody>
                  <a:tcPr marL="7052" marR="7052" marT="7052"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BE6F2"/>
                    </a:solidFill>
                  </a:tcPr>
                </a:tc>
                <a:tc>
                  <a:txBody>
                    <a:bodyPr/>
                    <a:lstStyle/>
                    <a:p>
                      <a:pPr algn="ctr" fontAlgn="ctr"/>
                      <a:r>
                        <a:rPr lang="en-US" sz="1000" b="0" i="0" u="none" strike="noStrike">
                          <a:solidFill>
                            <a:srgbClr val="000000"/>
                          </a:solidFill>
                          <a:effectLst/>
                          <a:latin typeface="Calibri"/>
                        </a:rPr>
                        <a:t>A</a:t>
                      </a:r>
                    </a:p>
                  </a:txBody>
                  <a:tcPr marL="7052" marR="7052" marT="7052"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BE6F2"/>
                    </a:solidFill>
                  </a:tcPr>
                </a:tc>
                <a:tc>
                  <a:txBody>
                    <a:bodyPr/>
                    <a:lstStyle/>
                    <a:p>
                      <a:pPr algn="ctr" fontAlgn="ctr"/>
                      <a:r>
                        <a:rPr lang="en-US" sz="1000" b="0" i="0" u="none" strike="noStrike">
                          <a:solidFill>
                            <a:srgbClr val="000000"/>
                          </a:solidFill>
                          <a:effectLst/>
                          <a:latin typeface="Calibri"/>
                        </a:rPr>
                        <a:t>2.03</a:t>
                      </a:r>
                    </a:p>
                  </a:txBody>
                  <a:tcPr marL="7052" marR="7052" marT="7052"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BE6F2"/>
                    </a:solidFill>
                  </a:tcPr>
                </a:tc>
                <a:tc>
                  <a:txBody>
                    <a:bodyPr/>
                    <a:lstStyle/>
                    <a:p>
                      <a:pPr algn="ctr" fontAlgn="ctr"/>
                      <a:r>
                        <a:rPr lang="en-US" sz="1000" b="0" i="0" u="none" strike="noStrike">
                          <a:solidFill>
                            <a:srgbClr val="000000"/>
                          </a:solidFill>
                          <a:effectLst/>
                          <a:latin typeface="Calibri"/>
                        </a:rPr>
                        <a:t>-1.278</a:t>
                      </a:r>
                    </a:p>
                  </a:txBody>
                  <a:tcPr marL="7052" marR="7052" marT="7052"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BE6F2"/>
                    </a:solidFill>
                  </a:tcPr>
                </a:tc>
                <a:tc>
                  <a:txBody>
                    <a:bodyPr/>
                    <a:lstStyle/>
                    <a:p>
                      <a:pPr algn="ctr" fontAlgn="ctr"/>
                      <a:r>
                        <a:rPr lang="en-US" sz="1000" b="0" i="0" u="none" strike="noStrike">
                          <a:solidFill>
                            <a:srgbClr val="000000"/>
                          </a:solidFill>
                          <a:effectLst/>
                          <a:latin typeface="Calibri"/>
                        </a:rPr>
                        <a:t>0.006</a:t>
                      </a:r>
                    </a:p>
                  </a:txBody>
                  <a:tcPr marL="7052" marR="7052" marT="7052"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BE6F2"/>
                    </a:solidFill>
                  </a:tcPr>
                </a:tc>
                <a:tc>
                  <a:txBody>
                    <a:bodyPr/>
                    <a:lstStyle/>
                    <a:p>
                      <a:pPr algn="ctr" fontAlgn="ctr"/>
                      <a:r>
                        <a:rPr lang="en-US" sz="1000" b="0" i="0" u="none" strike="noStrike">
                          <a:solidFill>
                            <a:srgbClr val="000000"/>
                          </a:solidFill>
                          <a:effectLst/>
                          <a:latin typeface="Calibri"/>
                        </a:rPr>
                        <a:t>0.11</a:t>
                      </a:r>
                    </a:p>
                  </a:txBody>
                  <a:tcPr marL="7052" marR="7052" marT="7052"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BE6F2"/>
                    </a:solidFill>
                  </a:tcPr>
                </a:tc>
                <a:tc>
                  <a:txBody>
                    <a:bodyPr/>
                    <a:lstStyle/>
                    <a:p>
                      <a:pPr algn="ctr" fontAlgn="ctr"/>
                      <a:r>
                        <a:rPr lang="en-US" sz="1000" b="0" i="0" u="none" strike="noStrike">
                          <a:solidFill>
                            <a:srgbClr val="000000"/>
                          </a:solidFill>
                          <a:effectLst/>
                          <a:latin typeface="Calibri"/>
                        </a:rPr>
                        <a:t>-1.077</a:t>
                      </a:r>
                    </a:p>
                  </a:txBody>
                  <a:tcPr marL="7052" marR="7052" marT="7052"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BE6F2"/>
                    </a:solidFill>
                  </a:tcPr>
                </a:tc>
                <a:tc>
                  <a:txBody>
                    <a:bodyPr/>
                    <a:lstStyle/>
                    <a:p>
                      <a:pPr algn="ctr" fontAlgn="ctr"/>
                      <a:r>
                        <a:rPr lang="en-US" sz="1000" b="0" i="0" u="none" strike="noStrike">
                          <a:solidFill>
                            <a:srgbClr val="000000"/>
                          </a:solidFill>
                          <a:effectLst/>
                          <a:latin typeface="Calibri"/>
                        </a:rPr>
                        <a:t>0.074</a:t>
                      </a:r>
                    </a:p>
                  </a:txBody>
                  <a:tcPr marL="7052" marR="7052" marT="7052"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BE6F2"/>
                    </a:solidFill>
                  </a:tcPr>
                </a:tc>
                <a:tc>
                  <a:txBody>
                    <a:bodyPr/>
                    <a:lstStyle/>
                    <a:p>
                      <a:pPr algn="ctr" fontAlgn="ctr"/>
                      <a:r>
                        <a:rPr lang="en-US" sz="1000" b="0" i="0" u="none" strike="noStrike">
                          <a:solidFill>
                            <a:srgbClr val="000000"/>
                          </a:solidFill>
                          <a:effectLst/>
                          <a:latin typeface="Calibri"/>
                        </a:rPr>
                        <a:t>0.074</a:t>
                      </a:r>
                    </a:p>
                  </a:txBody>
                  <a:tcPr marL="7052" marR="7052" marT="7052"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BE6F2"/>
                    </a:solidFill>
                  </a:tcPr>
                </a:tc>
                <a:tc>
                  <a:txBody>
                    <a:bodyPr/>
                    <a:lstStyle/>
                    <a:p>
                      <a:pPr algn="ctr" fontAlgn="ctr"/>
                      <a:r>
                        <a:rPr lang="en-US" sz="1000" b="0" i="0" u="none" strike="noStrike">
                          <a:solidFill>
                            <a:srgbClr val="000000"/>
                          </a:solidFill>
                          <a:effectLst/>
                          <a:latin typeface="Calibri"/>
                        </a:rPr>
                        <a:t>0.093</a:t>
                      </a:r>
                    </a:p>
                  </a:txBody>
                  <a:tcPr marL="7052" marR="7052" marT="7052"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BE6F2"/>
                    </a:solidFill>
                  </a:tcPr>
                </a:tc>
                <a:tc>
                  <a:txBody>
                    <a:bodyPr/>
                    <a:lstStyle/>
                    <a:p>
                      <a:pPr algn="ctr" fontAlgn="ctr"/>
                      <a:r>
                        <a:rPr lang="en-US" sz="1000" b="0" i="0" u="none" strike="noStrike">
                          <a:solidFill>
                            <a:srgbClr val="000000"/>
                          </a:solidFill>
                          <a:effectLst/>
                          <a:latin typeface="Calibri"/>
                        </a:rPr>
                        <a:t>-0.027</a:t>
                      </a:r>
                    </a:p>
                  </a:txBody>
                  <a:tcPr marL="7052" marR="7052" marT="7052"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BE6F2"/>
                    </a:solidFill>
                  </a:tcPr>
                </a:tc>
                <a:tc>
                  <a:txBody>
                    <a:bodyPr/>
                    <a:lstStyle/>
                    <a:p>
                      <a:pPr algn="ctr" fontAlgn="ctr"/>
                      <a:r>
                        <a:rPr lang="en-US" sz="1000" b="0" i="0" u="none" strike="noStrike">
                          <a:solidFill>
                            <a:srgbClr val="000000"/>
                          </a:solidFill>
                          <a:effectLst/>
                          <a:latin typeface="Calibri"/>
                        </a:rPr>
                        <a:t>-0.002</a:t>
                      </a:r>
                    </a:p>
                  </a:txBody>
                  <a:tcPr marL="7052" marR="7052" marT="7052"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BE6F2"/>
                    </a:solidFill>
                  </a:tcPr>
                </a:tc>
                <a:tc>
                  <a:txBody>
                    <a:bodyPr/>
                    <a:lstStyle/>
                    <a:p>
                      <a:pPr algn="ctr" fontAlgn="ctr"/>
                      <a:r>
                        <a:rPr lang="en-US" sz="1000" b="0" i="0" u="none" strike="noStrike" dirty="0">
                          <a:solidFill>
                            <a:srgbClr val="000000"/>
                          </a:solidFill>
                          <a:effectLst/>
                          <a:latin typeface="Calibri"/>
                        </a:rPr>
                        <a:t>0</a:t>
                      </a:r>
                    </a:p>
                  </a:txBody>
                  <a:tcPr marL="7052" marR="7052" marT="7052"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BE6F2"/>
                    </a:solidFill>
                  </a:tcPr>
                </a:tc>
                <a:tc>
                  <a:txBody>
                    <a:bodyPr/>
                    <a:lstStyle/>
                    <a:p>
                      <a:pPr algn="ctr" fontAlgn="ctr"/>
                      <a:r>
                        <a:rPr lang="en-US" sz="1000" b="0" i="0" u="none" strike="noStrike">
                          <a:solidFill>
                            <a:srgbClr val="000000"/>
                          </a:solidFill>
                          <a:effectLst/>
                          <a:latin typeface="Calibri"/>
                        </a:rPr>
                        <a:t>0.001</a:t>
                      </a:r>
                    </a:p>
                  </a:txBody>
                  <a:tcPr marL="7052" marR="7052" marT="7052"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BE6F2"/>
                    </a:solidFill>
                  </a:tcPr>
                </a:tc>
                <a:tc>
                  <a:txBody>
                    <a:bodyPr/>
                    <a:lstStyle/>
                    <a:p>
                      <a:pPr algn="ctr" fontAlgn="ctr"/>
                      <a:r>
                        <a:rPr lang="en-US" sz="1000" b="0" i="0" u="none" strike="noStrike">
                          <a:solidFill>
                            <a:srgbClr val="000000"/>
                          </a:solidFill>
                          <a:effectLst/>
                          <a:latin typeface="Calibri"/>
                        </a:rPr>
                        <a:t>2.949</a:t>
                      </a:r>
                    </a:p>
                  </a:txBody>
                  <a:tcPr marL="7052" marR="7052" marT="7052"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BE6F2"/>
                    </a:solidFill>
                  </a:tcPr>
                </a:tc>
                <a:tc>
                  <a:txBody>
                    <a:bodyPr/>
                    <a:lstStyle/>
                    <a:p>
                      <a:pPr algn="ctr" fontAlgn="ctr"/>
                      <a:r>
                        <a:rPr lang="en-US" sz="1000" b="0" i="0" u="none" strike="noStrike">
                          <a:solidFill>
                            <a:srgbClr val="000000"/>
                          </a:solidFill>
                          <a:effectLst/>
                          <a:latin typeface="Calibri"/>
                        </a:rPr>
                        <a:t>19.4</a:t>
                      </a:r>
                    </a:p>
                  </a:txBody>
                  <a:tcPr marL="7052" marR="7052" marT="7052"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BE6F2"/>
                    </a:solidFill>
                  </a:tcPr>
                </a:tc>
              </a:tr>
              <a:tr h="203851">
                <a:tc vMerge="1">
                  <a:txBody>
                    <a:bodyPr/>
                    <a:lstStyle/>
                    <a:p>
                      <a:endParaRPr lang="en-US"/>
                    </a:p>
                  </a:txBody>
                  <a:tcPr/>
                </a:tc>
                <a:tc>
                  <a:txBody>
                    <a:bodyPr/>
                    <a:lstStyle/>
                    <a:p>
                      <a:pPr algn="ctr" fontAlgn="ctr"/>
                      <a:r>
                        <a:rPr lang="en-US" sz="1000" b="0" i="0" u="none" strike="noStrike">
                          <a:solidFill>
                            <a:srgbClr val="000000"/>
                          </a:solidFill>
                          <a:effectLst/>
                          <a:latin typeface="Calibri"/>
                        </a:rPr>
                        <a:t>B</a:t>
                      </a:r>
                    </a:p>
                  </a:txBody>
                  <a:tcPr marL="7052" marR="7052" marT="7052"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BE6F2"/>
                    </a:solidFill>
                  </a:tcPr>
                </a:tc>
                <a:tc>
                  <a:txBody>
                    <a:bodyPr/>
                    <a:lstStyle/>
                    <a:p>
                      <a:pPr algn="ctr" fontAlgn="ctr"/>
                      <a:r>
                        <a:rPr lang="en-US" sz="1000" b="0" i="0" u="none" strike="noStrike">
                          <a:solidFill>
                            <a:srgbClr val="000000"/>
                          </a:solidFill>
                          <a:effectLst/>
                          <a:latin typeface="Calibri"/>
                        </a:rPr>
                        <a:t>0.472</a:t>
                      </a:r>
                    </a:p>
                  </a:txBody>
                  <a:tcPr marL="7052" marR="7052" marT="7052"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BE6F2"/>
                    </a:solidFill>
                  </a:tcPr>
                </a:tc>
                <a:tc>
                  <a:txBody>
                    <a:bodyPr/>
                    <a:lstStyle/>
                    <a:p>
                      <a:pPr algn="ctr" fontAlgn="ctr"/>
                      <a:r>
                        <a:rPr lang="en-US" sz="1000" b="0" i="0" u="none" strike="noStrike">
                          <a:solidFill>
                            <a:srgbClr val="000000"/>
                          </a:solidFill>
                          <a:effectLst/>
                          <a:latin typeface="Calibri"/>
                        </a:rPr>
                        <a:t>0.508</a:t>
                      </a:r>
                    </a:p>
                  </a:txBody>
                  <a:tcPr marL="7052" marR="7052" marT="7052"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BE6F2"/>
                    </a:solidFill>
                  </a:tcPr>
                </a:tc>
                <a:tc>
                  <a:txBody>
                    <a:bodyPr/>
                    <a:lstStyle/>
                    <a:p>
                      <a:pPr algn="ctr" fontAlgn="ctr"/>
                      <a:r>
                        <a:rPr lang="en-US" sz="1000" b="0" i="0" u="none" strike="noStrike">
                          <a:solidFill>
                            <a:srgbClr val="000000"/>
                          </a:solidFill>
                          <a:effectLst/>
                          <a:latin typeface="Calibri"/>
                        </a:rPr>
                        <a:t>0.01</a:t>
                      </a:r>
                    </a:p>
                  </a:txBody>
                  <a:tcPr marL="7052" marR="7052" marT="7052"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BE6F2"/>
                    </a:solidFill>
                  </a:tcPr>
                </a:tc>
                <a:tc>
                  <a:txBody>
                    <a:bodyPr/>
                    <a:lstStyle/>
                    <a:p>
                      <a:pPr algn="ctr" fontAlgn="ctr"/>
                      <a:r>
                        <a:rPr lang="en-US" sz="1000" b="0" i="0" u="none" strike="noStrike">
                          <a:solidFill>
                            <a:srgbClr val="000000"/>
                          </a:solidFill>
                          <a:effectLst/>
                          <a:latin typeface="Calibri"/>
                        </a:rPr>
                        <a:t>0.007</a:t>
                      </a:r>
                    </a:p>
                  </a:txBody>
                  <a:tcPr marL="7052" marR="7052" marT="7052"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BE6F2"/>
                    </a:solidFill>
                  </a:tcPr>
                </a:tc>
                <a:tc>
                  <a:txBody>
                    <a:bodyPr/>
                    <a:lstStyle/>
                    <a:p>
                      <a:pPr algn="ctr" fontAlgn="ctr"/>
                      <a:r>
                        <a:rPr lang="en-US" sz="1000" b="0" i="0" u="none" strike="noStrike">
                          <a:solidFill>
                            <a:srgbClr val="000000"/>
                          </a:solidFill>
                          <a:effectLst/>
                          <a:latin typeface="Calibri"/>
                        </a:rPr>
                        <a:t>0.368</a:t>
                      </a:r>
                    </a:p>
                  </a:txBody>
                  <a:tcPr marL="7052" marR="7052" marT="7052"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BE6F2"/>
                    </a:solidFill>
                  </a:tcPr>
                </a:tc>
                <a:tc>
                  <a:txBody>
                    <a:bodyPr/>
                    <a:lstStyle/>
                    <a:p>
                      <a:pPr algn="ctr" fontAlgn="ctr"/>
                      <a:r>
                        <a:rPr lang="en-US" sz="1000" b="0" i="0" u="none" strike="noStrike">
                          <a:solidFill>
                            <a:srgbClr val="000000"/>
                          </a:solidFill>
                          <a:effectLst/>
                          <a:latin typeface="Calibri"/>
                        </a:rPr>
                        <a:t>-0.014</a:t>
                      </a:r>
                    </a:p>
                  </a:txBody>
                  <a:tcPr marL="7052" marR="7052" marT="7052"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BE6F2"/>
                    </a:solidFill>
                  </a:tcPr>
                </a:tc>
                <a:tc>
                  <a:txBody>
                    <a:bodyPr/>
                    <a:lstStyle/>
                    <a:p>
                      <a:pPr algn="ctr" fontAlgn="ctr"/>
                      <a:r>
                        <a:rPr lang="en-US" sz="1000" b="0" i="0" u="none" strike="noStrike">
                          <a:solidFill>
                            <a:srgbClr val="000000"/>
                          </a:solidFill>
                          <a:effectLst/>
                          <a:latin typeface="Calibri"/>
                        </a:rPr>
                        <a:t>-0.014</a:t>
                      </a:r>
                    </a:p>
                  </a:txBody>
                  <a:tcPr marL="7052" marR="7052" marT="7052"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BE6F2"/>
                    </a:solidFill>
                  </a:tcPr>
                </a:tc>
                <a:tc>
                  <a:txBody>
                    <a:bodyPr/>
                    <a:lstStyle/>
                    <a:p>
                      <a:pPr algn="ctr" fontAlgn="ctr"/>
                      <a:r>
                        <a:rPr lang="en-US" sz="1000" b="0" i="0" u="none" strike="noStrike">
                          <a:solidFill>
                            <a:srgbClr val="000000"/>
                          </a:solidFill>
                          <a:effectLst/>
                          <a:latin typeface="Calibri"/>
                        </a:rPr>
                        <a:t>-0.031</a:t>
                      </a:r>
                    </a:p>
                  </a:txBody>
                  <a:tcPr marL="7052" marR="7052" marT="7052"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BE6F2"/>
                    </a:solidFill>
                  </a:tcPr>
                </a:tc>
                <a:tc>
                  <a:txBody>
                    <a:bodyPr/>
                    <a:lstStyle/>
                    <a:p>
                      <a:pPr algn="ctr" fontAlgn="ctr"/>
                      <a:r>
                        <a:rPr lang="en-US" sz="1000" b="0" i="0" u="none" strike="noStrike">
                          <a:solidFill>
                            <a:srgbClr val="000000"/>
                          </a:solidFill>
                          <a:effectLst/>
                          <a:latin typeface="Calibri"/>
                        </a:rPr>
                        <a:t>-0.018</a:t>
                      </a:r>
                    </a:p>
                  </a:txBody>
                  <a:tcPr marL="7052" marR="7052" marT="7052"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BE6F2"/>
                    </a:solidFill>
                  </a:tcPr>
                </a:tc>
                <a:tc>
                  <a:txBody>
                    <a:bodyPr/>
                    <a:lstStyle/>
                    <a:p>
                      <a:pPr algn="ctr" fontAlgn="ctr"/>
                      <a:r>
                        <a:rPr lang="en-US" sz="1000" b="0" i="0" u="none" strike="noStrike">
                          <a:solidFill>
                            <a:srgbClr val="000000"/>
                          </a:solidFill>
                          <a:effectLst/>
                          <a:latin typeface="Calibri"/>
                        </a:rPr>
                        <a:t>-0.005</a:t>
                      </a:r>
                    </a:p>
                  </a:txBody>
                  <a:tcPr marL="7052" marR="7052" marT="7052"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BE6F2"/>
                    </a:solidFill>
                  </a:tcPr>
                </a:tc>
                <a:tc>
                  <a:txBody>
                    <a:bodyPr/>
                    <a:lstStyle/>
                    <a:p>
                      <a:pPr algn="ctr" fontAlgn="ctr"/>
                      <a:r>
                        <a:rPr lang="en-US" sz="1000" b="0" i="0" u="none" strike="noStrike">
                          <a:solidFill>
                            <a:srgbClr val="000000"/>
                          </a:solidFill>
                          <a:effectLst/>
                          <a:latin typeface="Calibri"/>
                        </a:rPr>
                        <a:t>0</a:t>
                      </a:r>
                    </a:p>
                  </a:txBody>
                  <a:tcPr marL="7052" marR="7052" marT="7052"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BE6F2"/>
                    </a:solidFill>
                  </a:tcPr>
                </a:tc>
                <a:tc>
                  <a:txBody>
                    <a:bodyPr/>
                    <a:lstStyle/>
                    <a:p>
                      <a:pPr algn="ctr" fontAlgn="ctr"/>
                      <a:r>
                        <a:rPr lang="en-US" sz="1000" b="0" i="0" u="none" strike="noStrike">
                          <a:solidFill>
                            <a:srgbClr val="000000"/>
                          </a:solidFill>
                          <a:effectLst/>
                          <a:latin typeface="Calibri"/>
                        </a:rPr>
                        <a:t>0</a:t>
                      </a:r>
                    </a:p>
                  </a:txBody>
                  <a:tcPr marL="7052" marR="7052" marT="7052"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BE6F2"/>
                    </a:solidFill>
                  </a:tcPr>
                </a:tc>
                <a:tc>
                  <a:txBody>
                    <a:bodyPr/>
                    <a:lstStyle/>
                    <a:p>
                      <a:pPr algn="ctr" fontAlgn="ctr"/>
                      <a:r>
                        <a:rPr lang="en-US" sz="1000" b="0" i="0" u="none" strike="noStrike">
                          <a:solidFill>
                            <a:srgbClr val="000000"/>
                          </a:solidFill>
                          <a:effectLst/>
                          <a:latin typeface="Calibri"/>
                        </a:rPr>
                        <a:t>-0.511</a:t>
                      </a:r>
                    </a:p>
                  </a:txBody>
                  <a:tcPr marL="7052" marR="7052" marT="7052"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BE6F2"/>
                    </a:solidFill>
                  </a:tcPr>
                </a:tc>
                <a:tc>
                  <a:txBody>
                    <a:bodyPr/>
                    <a:lstStyle/>
                    <a:p>
                      <a:pPr algn="ctr" fontAlgn="ctr"/>
                      <a:r>
                        <a:rPr lang="en-US" sz="1000" b="0" i="0" u="none" strike="noStrike">
                          <a:solidFill>
                            <a:srgbClr val="000000"/>
                          </a:solidFill>
                          <a:effectLst/>
                          <a:latin typeface="Calibri"/>
                        </a:rPr>
                        <a:t>22.4</a:t>
                      </a:r>
                    </a:p>
                  </a:txBody>
                  <a:tcPr marL="7052" marR="7052" marT="7052"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BE6F2"/>
                    </a:solidFill>
                  </a:tcPr>
                </a:tc>
              </a:tr>
              <a:tr h="203851">
                <a:tc vMerge="1">
                  <a:txBody>
                    <a:bodyPr/>
                    <a:lstStyle/>
                    <a:p>
                      <a:endParaRPr lang="en-US"/>
                    </a:p>
                  </a:txBody>
                  <a:tcPr/>
                </a:tc>
                <a:tc>
                  <a:txBody>
                    <a:bodyPr/>
                    <a:lstStyle/>
                    <a:p>
                      <a:pPr algn="ctr" fontAlgn="ctr"/>
                      <a:r>
                        <a:rPr lang="en-US" sz="1000" b="0" i="0" u="none" strike="noStrike">
                          <a:solidFill>
                            <a:srgbClr val="000000"/>
                          </a:solidFill>
                          <a:effectLst/>
                          <a:latin typeface="Calibri"/>
                        </a:rPr>
                        <a:t>C</a:t>
                      </a:r>
                    </a:p>
                  </a:txBody>
                  <a:tcPr marL="7052" marR="7052" marT="7052"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BE6F2"/>
                    </a:solidFill>
                  </a:tcPr>
                </a:tc>
                <a:tc>
                  <a:txBody>
                    <a:bodyPr/>
                    <a:lstStyle/>
                    <a:p>
                      <a:pPr algn="ctr" fontAlgn="ctr"/>
                      <a:r>
                        <a:rPr lang="en-US" sz="1000" b="0" i="0" u="none" strike="noStrike">
                          <a:solidFill>
                            <a:srgbClr val="000000"/>
                          </a:solidFill>
                          <a:effectLst/>
                          <a:latin typeface="Calibri"/>
                        </a:rPr>
                        <a:t>-0.512</a:t>
                      </a:r>
                    </a:p>
                  </a:txBody>
                  <a:tcPr marL="7052" marR="7052" marT="7052"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BE6F2"/>
                    </a:solidFill>
                  </a:tcPr>
                </a:tc>
                <a:tc>
                  <a:txBody>
                    <a:bodyPr/>
                    <a:lstStyle/>
                    <a:p>
                      <a:pPr algn="ctr" fontAlgn="ctr"/>
                      <a:r>
                        <a:rPr lang="en-US" sz="1000" b="0" i="0" u="none" strike="noStrike">
                          <a:solidFill>
                            <a:srgbClr val="000000"/>
                          </a:solidFill>
                          <a:effectLst/>
                          <a:latin typeface="Calibri"/>
                        </a:rPr>
                        <a:t>-0.332</a:t>
                      </a:r>
                    </a:p>
                  </a:txBody>
                  <a:tcPr marL="7052" marR="7052" marT="7052"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BE6F2"/>
                    </a:solidFill>
                  </a:tcPr>
                </a:tc>
                <a:tc>
                  <a:txBody>
                    <a:bodyPr/>
                    <a:lstStyle/>
                    <a:p>
                      <a:pPr algn="ctr" fontAlgn="ctr"/>
                      <a:r>
                        <a:rPr lang="en-US" sz="1000" b="0" i="0" u="none" strike="noStrike">
                          <a:solidFill>
                            <a:srgbClr val="000000"/>
                          </a:solidFill>
                          <a:effectLst/>
                          <a:latin typeface="Calibri"/>
                        </a:rPr>
                        <a:t>-0.034</a:t>
                      </a:r>
                    </a:p>
                  </a:txBody>
                  <a:tcPr marL="7052" marR="7052" marT="7052"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BE6F2"/>
                    </a:solidFill>
                  </a:tcPr>
                </a:tc>
                <a:tc>
                  <a:txBody>
                    <a:bodyPr/>
                    <a:lstStyle/>
                    <a:p>
                      <a:pPr algn="ctr" fontAlgn="ctr"/>
                      <a:r>
                        <a:rPr lang="en-US" sz="1000" b="0" i="0" u="none" strike="noStrike">
                          <a:solidFill>
                            <a:srgbClr val="000000"/>
                          </a:solidFill>
                          <a:effectLst/>
                          <a:latin typeface="Calibri"/>
                        </a:rPr>
                        <a:t>-0.007</a:t>
                      </a:r>
                    </a:p>
                  </a:txBody>
                  <a:tcPr marL="7052" marR="7052" marT="7052"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BE6F2"/>
                    </a:solidFill>
                  </a:tcPr>
                </a:tc>
                <a:tc>
                  <a:txBody>
                    <a:bodyPr/>
                    <a:lstStyle/>
                    <a:p>
                      <a:pPr algn="ctr" fontAlgn="ctr"/>
                      <a:r>
                        <a:rPr lang="en-US" sz="1000" b="0" i="0" u="none" strike="noStrike">
                          <a:solidFill>
                            <a:srgbClr val="000000"/>
                          </a:solidFill>
                          <a:effectLst/>
                          <a:latin typeface="Calibri"/>
                        </a:rPr>
                        <a:t>0.75</a:t>
                      </a:r>
                    </a:p>
                  </a:txBody>
                  <a:tcPr marL="7052" marR="7052" marT="7052"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BE6F2"/>
                    </a:solidFill>
                  </a:tcPr>
                </a:tc>
                <a:tc>
                  <a:txBody>
                    <a:bodyPr/>
                    <a:lstStyle/>
                    <a:p>
                      <a:pPr algn="ctr" fontAlgn="ctr"/>
                      <a:r>
                        <a:rPr lang="en-US" sz="1000" b="0" i="0" u="none" strike="noStrike">
                          <a:solidFill>
                            <a:srgbClr val="000000"/>
                          </a:solidFill>
                          <a:effectLst/>
                          <a:latin typeface="Calibri"/>
                        </a:rPr>
                        <a:t>0.048</a:t>
                      </a:r>
                    </a:p>
                  </a:txBody>
                  <a:tcPr marL="7052" marR="7052" marT="7052"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BE6F2"/>
                    </a:solidFill>
                  </a:tcPr>
                </a:tc>
                <a:tc>
                  <a:txBody>
                    <a:bodyPr/>
                    <a:lstStyle/>
                    <a:p>
                      <a:pPr algn="ctr" fontAlgn="ctr"/>
                      <a:r>
                        <a:rPr lang="en-US" sz="1000" b="0" i="0" u="none" strike="noStrike">
                          <a:solidFill>
                            <a:srgbClr val="000000"/>
                          </a:solidFill>
                          <a:effectLst/>
                          <a:latin typeface="Calibri"/>
                        </a:rPr>
                        <a:t>0.048</a:t>
                      </a:r>
                    </a:p>
                  </a:txBody>
                  <a:tcPr marL="7052" marR="7052" marT="7052"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BE6F2"/>
                    </a:solidFill>
                  </a:tcPr>
                </a:tc>
                <a:tc>
                  <a:txBody>
                    <a:bodyPr/>
                    <a:lstStyle/>
                    <a:p>
                      <a:pPr algn="ctr" fontAlgn="ctr"/>
                      <a:r>
                        <a:rPr lang="en-US" sz="1000" b="0" i="0" u="none" strike="noStrike">
                          <a:solidFill>
                            <a:srgbClr val="000000"/>
                          </a:solidFill>
                          <a:effectLst/>
                          <a:latin typeface="Calibri"/>
                        </a:rPr>
                        <a:t>0.068</a:t>
                      </a:r>
                    </a:p>
                  </a:txBody>
                  <a:tcPr marL="7052" marR="7052" marT="7052"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BE6F2"/>
                    </a:solidFill>
                  </a:tcPr>
                </a:tc>
                <a:tc>
                  <a:txBody>
                    <a:bodyPr/>
                    <a:lstStyle/>
                    <a:p>
                      <a:pPr algn="ctr" fontAlgn="ctr"/>
                      <a:r>
                        <a:rPr lang="en-US" sz="1000" b="0" i="0" u="none" strike="noStrike">
                          <a:solidFill>
                            <a:srgbClr val="000000"/>
                          </a:solidFill>
                          <a:effectLst/>
                          <a:latin typeface="Calibri"/>
                        </a:rPr>
                        <a:t>0.124</a:t>
                      </a:r>
                    </a:p>
                  </a:txBody>
                  <a:tcPr marL="7052" marR="7052" marT="7052"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BE6F2"/>
                    </a:solidFill>
                  </a:tcPr>
                </a:tc>
                <a:tc>
                  <a:txBody>
                    <a:bodyPr/>
                    <a:lstStyle/>
                    <a:p>
                      <a:pPr algn="ctr" fontAlgn="ctr"/>
                      <a:r>
                        <a:rPr lang="en-US" sz="1000" b="0" i="0" u="none" strike="noStrike">
                          <a:solidFill>
                            <a:srgbClr val="000000"/>
                          </a:solidFill>
                          <a:effectLst/>
                          <a:latin typeface="Calibri"/>
                        </a:rPr>
                        <a:t>0.036</a:t>
                      </a:r>
                    </a:p>
                  </a:txBody>
                  <a:tcPr marL="7052" marR="7052" marT="7052"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BE6F2"/>
                    </a:solidFill>
                  </a:tcPr>
                </a:tc>
                <a:tc>
                  <a:txBody>
                    <a:bodyPr/>
                    <a:lstStyle/>
                    <a:p>
                      <a:pPr algn="ctr" fontAlgn="ctr"/>
                      <a:r>
                        <a:rPr lang="en-US" sz="1000" b="0" i="0" u="none" strike="noStrike">
                          <a:solidFill>
                            <a:srgbClr val="000000"/>
                          </a:solidFill>
                          <a:effectLst/>
                          <a:latin typeface="Calibri"/>
                        </a:rPr>
                        <a:t>0</a:t>
                      </a:r>
                    </a:p>
                  </a:txBody>
                  <a:tcPr marL="7052" marR="7052" marT="7052"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BE6F2"/>
                    </a:solidFill>
                  </a:tcPr>
                </a:tc>
                <a:tc>
                  <a:txBody>
                    <a:bodyPr/>
                    <a:lstStyle/>
                    <a:p>
                      <a:pPr algn="ctr" fontAlgn="ctr"/>
                      <a:r>
                        <a:rPr lang="en-US" sz="1000" b="0" i="0" u="none" strike="noStrike">
                          <a:solidFill>
                            <a:srgbClr val="000000"/>
                          </a:solidFill>
                          <a:effectLst/>
                          <a:latin typeface="Calibri"/>
                        </a:rPr>
                        <a:t>0</a:t>
                      </a:r>
                    </a:p>
                  </a:txBody>
                  <a:tcPr marL="7052" marR="7052" marT="7052"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BE6F2"/>
                    </a:solidFill>
                  </a:tcPr>
                </a:tc>
                <a:tc>
                  <a:txBody>
                    <a:bodyPr/>
                    <a:lstStyle/>
                    <a:p>
                      <a:pPr algn="ctr" fontAlgn="ctr"/>
                      <a:r>
                        <a:rPr lang="en-US" sz="1000" b="0" i="0" u="none" strike="noStrike">
                          <a:solidFill>
                            <a:srgbClr val="000000"/>
                          </a:solidFill>
                          <a:effectLst/>
                          <a:latin typeface="Calibri"/>
                        </a:rPr>
                        <a:t>0.859</a:t>
                      </a:r>
                    </a:p>
                  </a:txBody>
                  <a:tcPr marL="7052" marR="7052" marT="7052"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BE6F2"/>
                    </a:solidFill>
                  </a:tcPr>
                </a:tc>
                <a:tc>
                  <a:txBody>
                    <a:bodyPr/>
                    <a:lstStyle/>
                    <a:p>
                      <a:pPr algn="ctr" fontAlgn="ctr"/>
                      <a:r>
                        <a:rPr lang="en-US" sz="1000" b="0" i="0" u="none" strike="noStrike">
                          <a:solidFill>
                            <a:srgbClr val="000000"/>
                          </a:solidFill>
                          <a:effectLst/>
                          <a:latin typeface="Calibri"/>
                        </a:rPr>
                        <a:t>85.6</a:t>
                      </a:r>
                    </a:p>
                  </a:txBody>
                  <a:tcPr marL="7052" marR="7052" marT="7052"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BE6F2"/>
                    </a:solidFill>
                  </a:tcPr>
                </a:tc>
              </a:tr>
              <a:tr h="203851">
                <a:tc rowSpan="3">
                  <a:txBody>
                    <a:bodyPr/>
                    <a:lstStyle/>
                    <a:p>
                      <a:pPr algn="ctr" fontAlgn="ctr"/>
                      <a:r>
                        <a:rPr lang="en-US" sz="1000" b="0" i="0" u="none" strike="noStrike" dirty="0" smtClean="0">
                          <a:solidFill>
                            <a:srgbClr val="000000"/>
                          </a:solidFill>
                          <a:effectLst/>
                          <a:latin typeface="Calibri"/>
                        </a:rPr>
                        <a:t>Geometric factor </a:t>
                      </a:r>
                      <a:br>
                        <a:rPr lang="en-US" sz="1000" b="0" i="0" u="none" strike="noStrike" dirty="0" smtClean="0">
                          <a:solidFill>
                            <a:srgbClr val="000000"/>
                          </a:solidFill>
                          <a:effectLst/>
                          <a:latin typeface="Calibri"/>
                        </a:rPr>
                      </a:br>
                      <a:r>
                        <a:rPr lang="en-US" sz="1000" b="0" i="0" u="none" strike="noStrike" dirty="0" smtClean="0">
                          <a:solidFill>
                            <a:srgbClr val="000000"/>
                          </a:solidFill>
                          <a:effectLst/>
                          <a:latin typeface="Calibri"/>
                        </a:rPr>
                        <a:t>(</a:t>
                      </a:r>
                      <a:r>
                        <a:rPr lang="en-US" sz="1000" b="0" i="0" u="none" strike="noStrike" dirty="0">
                          <a:solidFill>
                            <a:srgbClr val="000000"/>
                          </a:solidFill>
                          <a:effectLst/>
                          <a:latin typeface="Calibri"/>
                        </a:rPr>
                        <a:t>as per </a:t>
                      </a:r>
                      <a:r>
                        <a:rPr lang="en-US" sz="1000" b="0" i="0" u="none" strike="noStrike" dirty="0" err="1">
                          <a:solidFill>
                            <a:srgbClr val="000000"/>
                          </a:solidFill>
                          <a:effectLst/>
                          <a:latin typeface="Calibri"/>
                        </a:rPr>
                        <a:t>Siwon's</a:t>
                      </a:r>
                      <a:r>
                        <a:rPr lang="en-US" sz="1000" b="0" i="0" u="none" strike="noStrike" dirty="0">
                          <a:solidFill>
                            <a:srgbClr val="000000"/>
                          </a:solidFill>
                          <a:effectLst/>
                          <a:latin typeface="Calibri"/>
                        </a:rPr>
                        <a:t> method)</a:t>
                      </a:r>
                    </a:p>
                  </a:txBody>
                  <a:tcPr marL="7052" marR="7052" marT="7052"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8CEE6"/>
                    </a:solidFill>
                  </a:tcPr>
                </a:tc>
                <a:tc>
                  <a:txBody>
                    <a:bodyPr/>
                    <a:lstStyle/>
                    <a:p>
                      <a:pPr algn="ctr" fontAlgn="ctr"/>
                      <a:r>
                        <a:rPr lang="en-US" sz="1000" b="0" i="0" u="none" strike="noStrike">
                          <a:solidFill>
                            <a:srgbClr val="000000"/>
                          </a:solidFill>
                          <a:effectLst/>
                          <a:latin typeface="Calibri"/>
                        </a:rPr>
                        <a:t>A</a:t>
                      </a:r>
                    </a:p>
                  </a:txBody>
                  <a:tcPr marL="7052" marR="7052" marT="7052"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8CEE6"/>
                    </a:solidFill>
                  </a:tcPr>
                </a:tc>
                <a:tc>
                  <a:txBody>
                    <a:bodyPr/>
                    <a:lstStyle/>
                    <a:p>
                      <a:pPr algn="ctr" fontAlgn="ctr"/>
                      <a:r>
                        <a:rPr lang="en-US" sz="1000" b="0" i="0" u="none" strike="noStrike">
                          <a:solidFill>
                            <a:srgbClr val="000000"/>
                          </a:solidFill>
                          <a:effectLst/>
                          <a:latin typeface="Calibri"/>
                        </a:rPr>
                        <a:t>2.03</a:t>
                      </a:r>
                    </a:p>
                  </a:txBody>
                  <a:tcPr marL="7052" marR="7052" marT="7052"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BE6F2"/>
                    </a:solidFill>
                  </a:tcPr>
                </a:tc>
                <a:tc>
                  <a:txBody>
                    <a:bodyPr/>
                    <a:lstStyle/>
                    <a:p>
                      <a:pPr algn="ctr" fontAlgn="ctr"/>
                      <a:r>
                        <a:rPr lang="en-US" sz="1000" b="0" i="0" u="none" strike="noStrike">
                          <a:solidFill>
                            <a:srgbClr val="000000"/>
                          </a:solidFill>
                          <a:effectLst/>
                          <a:latin typeface="Calibri"/>
                        </a:rPr>
                        <a:t>-1.278</a:t>
                      </a:r>
                    </a:p>
                  </a:txBody>
                  <a:tcPr marL="7052" marR="7052" marT="7052"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BE6F2"/>
                    </a:solidFill>
                  </a:tcPr>
                </a:tc>
                <a:tc>
                  <a:txBody>
                    <a:bodyPr/>
                    <a:lstStyle/>
                    <a:p>
                      <a:pPr algn="ctr" fontAlgn="ctr"/>
                      <a:r>
                        <a:rPr lang="en-US" sz="1000" b="0" i="0" u="none" strike="noStrike">
                          <a:solidFill>
                            <a:srgbClr val="000000"/>
                          </a:solidFill>
                          <a:effectLst/>
                          <a:latin typeface="Calibri"/>
                        </a:rPr>
                        <a:t>0.006</a:t>
                      </a:r>
                    </a:p>
                  </a:txBody>
                  <a:tcPr marL="7052" marR="7052" marT="7052"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BE6F2"/>
                    </a:solidFill>
                  </a:tcPr>
                </a:tc>
                <a:tc>
                  <a:txBody>
                    <a:bodyPr/>
                    <a:lstStyle/>
                    <a:p>
                      <a:pPr algn="ctr" fontAlgn="ctr"/>
                      <a:r>
                        <a:rPr lang="en-US" sz="1000" b="0" i="0" u="none" strike="noStrike">
                          <a:solidFill>
                            <a:srgbClr val="000000"/>
                          </a:solidFill>
                          <a:effectLst/>
                          <a:latin typeface="Calibri"/>
                        </a:rPr>
                        <a:t>0.11</a:t>
                      </a:r>
                    </a:p>
                  </a:txBody>
                  <a:tcPr marL="7052" marR="7052" marT="7052"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BE6F2"/>
                    </a:solidFill>
                  </a:tcPr>
                </a:tc>
                <a:tc>
                  <a:txBody>
                    <a:bodyPr/>
                    <a:lstStyle/>
                    <a:p>
                      <a:pPr algn="ctr" fontAlgn="ctr"/>
                      <a:r>
                        <a:rPr lang="en-US" sz="1000" b="0" i="0" u="none" strike="noStrike">
                          <a:solidFill>
                            <a:srgbClr val="000000"/>
                          </a:solidFill>
                          <a:effectLst/>
                          <a:latin typeface="Calibri"/>
                        </a:rPr>
                        <a:t>-1.077</a:t>
                      </a:r>
                    </a:p>
                  </a:txBody>
                  <a:tcPr marL="7052" marR="7052" marT="7052"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BE6F2"/>
                    </a:solidFill>
                  </a:tcPr>
                </a:tc>
                <a:tc>
                  <a:txBody>
                    <a:bodyPr/>
                    <a:lstStyle/>
                    <a:p>
                      <a:pPr algn="ctr" fontAlgn="ctr"/>
                      <a:r>
                        <a:rPr lang="en-US" sz="1000" b="0" i="0" u="none" strike="noStrike">
                          <a:solidFill>
                            <a:srgbClr val="000000"/>
                          </a:solidFill>
                          <a:effectLst/>
                          <a:latin typeface="Calibri"/>
                        </a:rPr>
                        <a:t>0.074</a:t>
                      </a:r>
                    </a:p>
                  </a:txBody>
                  <a:tcPr marL="7052" marR="7052" marT="7052"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BE6F2"/>
                    </a:solidFill>
                  </a:tcPr>
                </a:tc>
                <a:tc>
                  <a:txBody>
                    <a:bodyPr/>
                    <a:lstStyle/>
                    <a:p>
                      <a:pPr algn="ctr" fontAlgn="ctr"/>
                      <a:r>
                        <a:rPr lang="en-US" sz="1000" b="0" i="0" u="none" strike="noStrike">
                          <a:solidFill>
                            <a:srgbClr val="000000"/>
                          </a:solidFill>
                          <a:effectLst/>
                          <a:latin typeface="Calibri"/>
                        </a:rPr>
                        <a:t>0.074</a:t>
                      </a:r>
                    </a:p>
                  </a:txBody>
                  <a:tcPr marL="7052" marR="7052" marT="7052"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BE6F2"/>
                    </a:solidFill>
                  </a:tcPr>
                </a:tc>
                <a:tc>
                  <a:txBody>
                    <a:bodyPr/>
                    <a:lstStyle/>
                    <a:p>
                      <a:pPr algn="ctr" fontAlgn="ctr"/>
                      <a:r>
                        <a:rPr lang="en-US" sz="1000" b="0" i="0" u="none" strike="noStrike">
                          <a:solidFill>
                            <a:srgbClr val="000000"/>
                          </a:solidFill>
                          <a:effectLst/>
                          <a:latin typeface="Calibri"/>
                        </a:rPr>
                        <a:t>0.093</a:t>
                      </a:r>
                    </a:p>
                  </a:txBody>
                  <a:tcPr marL="7052" marR="7052" marT="7052"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BE6F2"/>
                    </a:solidFill>
                  </a:tcPr>
                </a:tc>
                <a:tc>
                  <a:txBody>
                    <a:bodyPr/>
                    <a:lstStyle/>
                    <a:p>
                      <a:pPr algn="ctr" fontAlgn="ctr"/>
                      <a:r>
                        <a:rPr lang="en-US" sz="1000" b="0" i="0" u="none" strike="noStrike">
                          <a:solidFill>
                            <a:srgbClr val="000000"/>
                          </a:solidFill>
                          <a:effectLst/>
                          <a:latin typeface="Calibri"/>
                        </a:rPr>
                        <a:t>-0.027</a:t>
                      </a:r>
                    </a:p>
                  </a:txBody>
                  <a:tcPr marL="7052" marR="7052" marT="7052"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BE6F2"/>
                    </a:solidFill>
                  </a:tcPr>
                </a:tc>
                <a:tc>
                  <a:txBody>
                    <a:bodyPr/>
                    <a:lstStyle/>
                    <a:p>
                      <a:pPr algn="ctr" fontAlgn="ctr"/>
                      <a:r>
                        <a:rPr lang="en-US" sz="1000" b="0" i="0" u="none" strike="noStrike">
                          <a:solidFill>
                            <a:srgbClr val="000000"/>
                          </a:solidFill>
                          <a:effectLst/>
                          <a:latin typeface="Calibri"/>
                        </a:rPr>
                        <a:t>-0.002</a:t>
                      </a:r>
                    </a:p>
                  </a:txBody>
                  <a:tcPr marL="7052" marR="7052" marT="7052"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BE6F2"/>
                    </a:solidFill>
                  </a:tcPr>
                </a:tc>
                <a:tc>
                  <a:txBody>
                    <a:bodyPr/>
                    <a:lstStyle/>
                    <a:p>
                      <a:pPr algn="ctr" fontAlgn="ctr"/>
                      <a:r>
                        <a:rPr lang="en-US" sz="1000" b="0" i="0" u="none" strike="noStrike">
                          <a:solidFill>
                            <a:srgbClr val="000000"/>
                          </a:solidFill>
                          <a:effectLst/>
                          <a:latin typeface="Calibri"/>
                        </a:rPr>
                        <a:t>0</a:t>
                      </a:r>
                    </a:p>
                  </a:txBody>
                  <a:tcPr marL="7052" marR="7052" marT="7052"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BE6F2"/>
                    </a:solidFill>
                  </a:tcPr>
                </a:tc>
                <a:tc>
                  <a:txBody>
                    <a:bodyPr/>
                    <a:lstStyle/>
                    <a:p>
                      <a:pPr algn="ctr" fontAlgn="ctr"/>
                      <a:r>
                        <a:rPr lang="en-US" sz="1000" b="0" i="0" u="none" strike="noStrike">
                          <a:solidFill>
                            <a:srgbClr val="000000"/>
                          </a:solidFill>
                          <a:effectLst/>
                          <a:latin typeface="Calibri"/>
                        </a:rPr>
                        <a:t>0.001</a:t>
                      </a:r>
                    </a:p>
                  </a:txBody>
                  <a:tcPr marL="7052" marR="7052" marT="7052"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8CEE6"/>
                    </a:solidFill>
                  </a:tcPr>
                </a:tc>
                <a:tc>
                  <a:txBody>
                    <a:bodyPr/>
                    <a:lstStyle/>
                    <a:p>
                      <a:pPr algn="ctr" fontAlgn="ctr"/>
                      <a:r>
                        <a:rPr lang="en-US" sz="1000" b="0" i="0" u="none" strike="noStrike" dirty="0">
                          <a:solidFill>
                            <a:srgbClr val="000000"/>
                          </a:solidFill>
                          <a:effectLst/>
                          <a:latin typeface="Calibri"/>
                        </a:rPr>
                        <a:t>2.949</a:t>
                      </a:r>
                    </a:p>
                  </a:txBody>
                  <a:tcPr marL="7052" marR="7052" marT="7052"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8CEE6"/>
                    </a:solidFill>
                  </a:tcPr>
                </a:tc>
                <a:tc>
                  <a:txBody>
                    <a:bodyPr/>
                    <a:lstStyle/>
                    <a:p>
                      <a:pPr algn="ctr" fontAlgn="ctr"/>
                      <a:r>
                        <a:rPr lang="en-US" sz="1000" b="0" i="0" u="none" strike="noStrike" dirty="0">
                          <a:solidFill>
                            <a:srgbClr val="000000"/>
                          </a:solidFill>
                          <a:effectLst/>
                          <a:latin typeface="Calibri"/>
                        </a:rPr>
                        <a:t>39.6</a:t>
                      </a:r>
                    </a:p>
                  </a:txBody>
                  <a:tcPr marL="7052" marR="7052" marT="7052"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8CEE6"/>
                    </a:solidFill>
                  </a:tcPr>
                </a:tc>
              </a:tr>
              <a:tr h="203851">
                <a:tc vMerge="1">
                  <a:txBody>
                    <a:bodyPr/>
                    <a:lstStyle/>
                    <a:p>
                      <a:endParaRPr lang="en-US"/>
                    </a:p>
                  </a:txBody>
                  <a:tcPr/>
                </a:tc>
                <a:tc>
                  <a:txBody>
                    <a:bodyPr/>
                    <a:lstStyle/>
                    <a:p>
                      <a:pPr algn="ctr" fontAlgn="ctr"/>
                      <a:r>
                        <a:rPr lang="en-US" sz="1000" b="0" i="0" u="none" strike="noStrike">
                          <a:solidFill>
                            <a:srgbClr val="000000"/>
                          </a:solidFill>
                          <a:effectLst/>
                          <a:latin typeface="Calibri"/>
                        </a:rPr>
                        <a:t>B</a:t>
                      </a:r>
                    </a:p>
                  </a:txBody>
                  <a:tcPr marL="7052" marR="7052" marT="7052"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8CEE6"/>
                    </a:solidFill>
                  </a:tcPr>
                </a:tc>
                <a:tc>
                  <a:txBody>
                    <a:bodyPr/>
                    <a:lstStyle/>
                    <a:p>
                      <a:pPr algn="ctr" fontAlgn="ctr"/>
                      <a:r>
                        <a:rPr lang="en-US" sz="1000" b="0" i="0" u="none" strike="noStrike">
                          <a:solidFill>
                            <a:srgbClr val="000000"/>
                          </a:solidFill>
                          <a:effectLst/>
                          <a:latin typeface="Calibri"/>
                        </a:rPr>
                        <a:t>0.472</a:t>
                      </a:r>
                    </a:p>
                  </a:txBody>
                  <a:tcPr marL="7052" marR="7052" marT="7052"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BE6F2"/>
                    </a:solidFill>
                  </a:tcPr>
                </a:tc>
                <a:tc>
                  <a:txBody>
                    <a:bodyPr/>
                    <a:lstStyle/>
                    <a:p>
                      <a:pPr algn="ctr" fontAlgn="ctr"/>
                      <a:r>
                        <a:rPr lang="en-US" sz="1000" b="0" i="0" u="none" strike="noStrike">
                          <a:solidFill>
                            <a:srgbClr val="000000"/>
                          </a:solidFill>
                          <a:effectLst/>
                          <a:latin typeface="Calibri"/>
                        </a:rPr>
                        <a:t>0.508</a:t>
                      </a:r>
                    </a:p>
                  </a:txBody>
                  <a:tcPr marL="7052" marR="7052" marT="7052"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BE6F2"/>
                    </a:solidFill>
                  </a:tcPr>
                </a:tc>
                <a:tc>
                  <a:txBody>
                    <a:bodyPr/>
                    <a:lstStyle/>
                    <a:p>
                      <a:pPr algn="ctr" fontAlgn="ctr"/>
                      <a:r>
                        <a:rPr lang="en-US" sz="1000" b="0" i="0" u="none" strike="noStrike">
                          <a:solidFill>
                            <a:srgbClr val="000000"/>
                          </a:solidFill>
                          <a:effectLst/>
                          <a:latin typeface="Calibri"/>
                        </a:rPr>
                        <a:t>0.01</a:t>
                      </a:r>
                    </a:p>
                  </a:txBody>
                  <a:tcPr marL="7052" marR="7052" marT="7052"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BE6F2"/>
                    </a:solidFill>
                  </a:tcPr>
                </a:tc>
                <a:tc>
                  <a:txBody>
                    <a:bodyPr/>
                    <a:lstStyle/>
                    <a:p>
                      <a:pPr algn="ctr" fontAlgn="ctr"/>
                      <a:r>
                        <a:rPr lang="en-US" sz="1000" b="0" i="0" u="none" strike="noStrike">
                          <a:solidFill>
                            <a:srgbClr val="000000"/>
                          </a:solidFill>
                          <a:effectLst/>
                          <a:latin typeface="Calibri"/>
                        </a:rPr>
                        <a:t>0.007</a:t>
                      </a:r>
                    </a:p>
                  </a:txBody>
                  <a:tcPr marL="7052" marR="7052" marT="7052"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BE6F2"/>
                    </a:solidFill>
                  </a:tcPr>
                </a:tc>
                <a:tc>
                  <a:txBody>
                    <a:bodyPr/>
                    <a:lstStyle/>
                    <a:p>
                      <a:pPr algn="ctr" fontAlgn="ctr"/>
                      <a:r>
                        <a:rPr lang="en-US" sz="1000" b="0" i="0" u="none" strike="noStrike">
                          <a:solidFill>
                            <a:srgbClr val="000000"/>
                          </a:solidFill>
                          <a:effectLst/>
                          <a:latin typeface="Calibri"/>
                        </a:rPr>
                        <a:t>0.368</a:t>
                      </a:r>
                    </a:p>
                  </a:txBody>
                  <a:tcPr marL="7052" marR="7052" marT="7052"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BE6F2"/>
                    </a:solidFill>
                  </a:tcPr>
                </a:tc>
                <a:tc>
                  <a:txBody>
                    <a:bodyPr/>
                    <a:lstStyle/>
                    <a:p>
                      <a:pPr algn="ctr" fontAlgn="ctr"/>
                      <a:r>
                        <a:rPr lang="en-US" sz="1000" b="0" i="0" u="none" strike="noStrike" dirty="0">
                          <a:solidFill>
                            <a:srgbClr val="000000"/>
                          </a:solidFill>
                          <a:effectLst/>
                          <a:latin typeface="Calibri"/>
                        </a:rPr>
                        <a:t>-0.014</a:t>
                      </a:r>
                    </a:p>
                  </a:txBody>
                  <a:tcPr marL="7052" marR="7052" marT="7052"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BE6F2"/>
                    </a:solidFill>
                  </a:tcPr>
                </a:tc>
                <a:tc>
                  <a:txBody>
                    <a:bodyPr/>
                    <a:lstStyle/>
                    <a:p>
                      <a:pPr algn="ctr" fontAlgn="ctr"/>
                      <a:r>
                        <a:rPr lang="en-US" sz="1000" b="0" i="0" u="none" strike="noStrike">
                          <a:solidFill>
                            <a:srgbClr val="000000"/>
                          </a:solidFill>
                          <a:effectLst/>
                          <a:latin typeface="Calibri"/>
                        </a:rPr>
                        <a:t>-0.014</a:t>
                      </a:r>
                    </a:p>
                  </a:txBody>
                  <a:tcPr marL="7052" marR="7052" marT="7052"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BE6F2"/>
                    </a:solidFill>
                  </a:tcPr>
                </a:tc>
                <a:tc>
                  <a:txBody>
                    <a:bodyPr/>
                    <a:lstStyle/>
                    <a:p>
                      <a:pPr algn="ctr" fontAlgn="ctr"/>
                      <a:r>
                        <a:rPr lang="en-US" sz="1000" b="0" i="0" u="none" strike="noStrike">
                          <a:solidFill>
                            <a:srgbClr val="000000"/>
                          </a:solidFill>
                          <a:effectLst/>
                          <a:latin typeface="Calibri"/>
                        </a:rPr>
                        <a:t>-0.031</a:t>
                      </a:r>
                    </a:p>
                  </a:txBody>
                  <a:tcPr marL="7052" marR="7052" marT="7052"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BE6F2"/>
                    </a:solidFill>
                  </a:tcPr>
                </a:tc>
                <a:tc>
                  <a:txBody>
                    <a:bodyPr/>
                    <a:lstStyle/>
                    <a:p>
                      <a:pPr algn="ctr" fontAlgn="ctr"/>
                      <a:r>
                        <a:rPr lang="en-US" sz="1000" b="0" i="0" u="none" strike="noStrike">
                          <a:solidFill>
                            <a:srgbClr val="000000"/>
                          </a:solidFill>
                          <a:effectLst/>
                          <a:latin typeface="Calibri"/>
                        </a:rPr>
                        <a:t>-0.018</a:t>
                      </a:r>
                    </a:p>
                  </a:txBody>
                  <a:tcPr marL="7052" marR="7052" marT="7052"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BE6F2"/>
                    </a:solidFill>
                  </a:tcPr>
                </a:tc>
                <a:tc>
                  <a:txBody>
                    <a:bodyPr/>
                    <a:lstStyle/>
                    <a:p>
                      <a:pPr algn="ctr" fontAlgn="ctr"/>
                      <a:r>
                        <a:rPr lang="en-US" sz="1000" b="0" i="0" u="none" strike="noStrike">
                          <a:solidFill>
                            <a:srgbClr val="000000"/>
                          </a:solidFill>
                          <a:effectLst/>
                          <a:latin typeface="Calibri"/>
                        </a:rPr>
                        <a:t>-0.005</a:t>
                      </a:r>
                    </a:p>
                  </a:txBody>
                  <a:tcPr marL="7052" marR="7052" marT="7052"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BE6F2"/>
                    </a:solidFill>
                  </a:tcPr>
                </a:tc>
                <a:tc>
                  <a:txBody>
                    <a:bodyPr/>
                    <a:lstStyle/>
                    <a:p>
                      <a:pPr algn="ctr" fontAlgn="ctr"/>
                      <a:r>
                        <a:rPr lang="en-US" sz="1000" b="0" i="0" u="none" strike="noStrike">
                          <a:solidFill>
                            <a:srgbClr val="000000"/>
                          </a:solidFill>
                          <a:effectLst/>
                          <a:latin typeface="Calibri"/>
                        </a:rPr>
                        <a:t>0</a:t>
                      </a:r>
                    </a:p>
                  </a:txBody>
                  <a:tcPr marL="7052" marR="7052" marT="7052"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BE6F2"/>
                    </a:solidFill>
                  </a:tcPr>
                </a:tc>
                <a:tc>
                  <a:txBody>
                    <a:bodyPr/>
                    <a:lstStyle/>
                    <a:p>
                      <a:pPr algn="ctr" fontAlgn="ctr"/>
                      <a:r>
                        <a:rPr lang="en-US" sz="1000" b="0" i="0" u="none" strike="noStrike">
                          <a:solidFill>
                            <a:srgbClr val="000000"/>
                          </a:solidFill>
                          <a:effectLst/>
                          <a:latin typeface="Calibri"/>
                        </a:rPr>
                        <a:t>0</a:t>
                      </a:r>
                    </a:p>
                  </a:txBody>
                  <a:tcPr marL="7052" marR="7052" marT="7052"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8CEE6"/>
                    </a:solidFill>
                  </a:tcPr>
                </a:tc>
                <a:tc>
                  <a:txBody>
                    <a:bodyPr/>
                    <a:lstStyle/>
                    <a:p>
                      <a:pPr algn="ctr" fontAlgn="ctr"/>
                      <a:r>
                        <a:rPr lang="en-US" sz="1000" b="0" i="0" u="none" strike="noStrike">
                          <a:solidFill>
                            <a:srgbClr val="000000"/>
                          </a:solidFill>
                          <a:effectLst/>
                          <a:latin typeface="Calibri"/>
                        </a:rPr>
                        <a:t>-0.511</a:t>
                      </a:r>
                    </a:p>
                  </a:txBody>
                  <a:tcPr marL="7052" marR="7052" marT="7052"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8CEE6"/>
                    </a:solidFill>
                  </a:tcPr>
                </a:tc>
                <a:tc>
                  <a:txBody>
                    <a:bodyPr/>
                    <a:lstStyle/>
                    <a:p>
                      <a:pPr algn="ctr" fontAlgn="ctr"/>
                      <a:r>
                        <a:rPr lang="en-US" sz="1000" b="0" i="0" u="none" strike="noStrike" dirty="0">
                          <a:solidFill>
                            <a:srgbClr val="000000"/>
                          </a:solidFill>
                          <a:effectLst/>
                          <a:latin typeface="Calibri"/>
                        </a:rPr>
                        <a:t>32.5</a:t>
                      </a:r>
                    </a:p>
                  </a:txBody>
                  <a:tcPr marL="7052" marR="7052" marT="7052"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8CEE6"/>
                    </a:solidFill>
                  </a:tcPr>
                </a:tc>
              </a:tr>
              <a:tr h="203851">
                <a:tc vMerge="1">
                  <a:txBody>
                    <a:bodyPr/>
                    <a:lstStyle/>
                    <a:p>
                      <a:endParaRPr lang="en-US"/>
                    </a:p>
                  </a:txBody>
                  <a:tcPr/>
                </a:tc>
                <a:tc>
                  <a:txBody>
                    <a:bodyPr/>
                    <a:lstStyle/>
                    <a:p>
                      <a:pPr algn="ctr" fontAlgn="ctr"/>
                      <a:r>
                        <a:rPr lang="en-US" sz="1000" b="0" i="0" u="none" strike="noStrike" dirty="0">
                          <a:solidFill>
                            <a:srgbClr val="000000"/>
                          </a:solidFill>
                          <a:effectLst/>
                          <a:latin typeface="Calibri"/>
                        </a:rPr>
                        <a:t>C</a:t>
                      </a:r>
                    </a:p>
                  </a:txBody>
                  <a:tcPr marL="7052" marR="7052" marT="7052"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8CEE6"/>
                    </a:solidFill>
                  </a:tcPr>
                </a:tc>
                <a:tc>
                  <a:txBody>
                    <a:bodyPr/>
                    <a:lstStyle/>
                    <a:p>
                      <a:pPr algn="ctr" fontAlgn="ctr"/>
                      <a:r>
                        <a:rPr lang="en-US" sz="1000" b="0" i="0" u="none" strike="noStrike">
                          <a:solidFill>
                            <a:srgbClr val="000000"/>
                          </a:solidFill>
                          <a:effectLst/>
                          <a:latin typeface="Calibri"/>
                        </a:rPr>
                        <a:t>-0.512</a:t>
                      </a:r>
                    </a:p>
                  </a:txBody>
                  <a:tcPr marL="7052" marR="7052" marT="7052"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BE6F2"/>
                    </a:solidFill>
                  </a:tcPr>
                </a:tc>
                <a:tc>
                  <a:txBody>
                    <a:bodyPr/>
                    <a:lstStyle/>
                    <a:p>
                      <a:pPr algn="ctr" fontAlgn="ctr"/>
                      <a:r>
                        <a:rPr lang="en-US" sz="1000" b="0" i="0" u="none" strike="noStrike">
                          <a:solidFill>
                            <a:srgbClr val="000000"/>
                          </a:solidFill>
                          <a:effectLst/>
                          <a:latin typeface="Calibri"/>
                        </a:rPr>
                        <a:t>-0.332</a:t>
                      </a:r>
                    </a:p>
                  </a:txBody>
                  <a:tcPr marL="7052" marR="7052" marT="7052"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BE6F2"/>
                    </a:solidFill>
                  </a:tcPr>
                </a:tc>
                <a:tc>
                  <a:txBody>
                    <a:bodyPr/>
                    <a:lstStyle/>
                    <a:p>
                      <a:pPr algn="ctr" fontAlgn="ctr"/>
                      <a:r>
                        <a:rPr lang="en-US" sz="1000" b="0" i="0" u="none" strike="noStrike">
                          <a:solidFill>
                            <a:srgbClr val="000000"/>
                          </a:solidFill>
                          <a:effectLst/>
                          <a:latin typeface="Calibri"/>
                        </a:rPr>
                        <a:t>-0.034</a:t>
                      </a:r>
                    </a:p>
                  </a:txBody>
                  <a:tcPr marL="7052" marR="7052" marT="7052"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BE6F2"/>
                    </a:solidFill>
                  </a:tcPr>
                </a:tc>
                <a:tc>
                  <a:txBody>
                    <a:bodyPr/>
                    <a:lstStyle/>
                    <a:p>
                      <a:pPr algn="ctr" fontAlgn="ctr"/>
                      <a:r>
                        <a:rPr lang="en-US" sz="1000" b="0" i="0" u="none" strike="noStrike">
                          <a:solidFill>
                            <a:srgbClr val="000000"/>
                          </a:solidFill>
                          <a:effectLst/>
                          <a:latin typeface="Calibri"/>
                        </a:rPr>
                        <a:t>-0.007</a:t>
                      </a:r>
                    </a:p>
                  </a:txBody>
                  <a:tcPr marL="7052" marR="7052" marT="7052"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BE6F2"/>
                    </a:solidFill>
                  </a:tcPr>
                </a:tc>
                <a:tc>
                  <a:txBody>
                    <a:bodyPr/>
                    <a:lstStyle/>
                    <a:p>
                      <a:pPr algn="ctr" fontAlgn="ctr"/>
                      <a:r>
                        <a:rPr lang="en-US" sz="1000" b="0" i="0" u="none" strike="noStrike">
                          <a:solidFill>
                            <a:srgbClr val="000000"/>
                          </a:solidFill>
                          <a:effectLst/>
                          <a:latin typeface="Calibri"/>
                        </a:rPr>
                        <a:t>0.75</a:t>
                      </a:r>
                    </a:p>
                  </a:txBody>
                  <a:tcPr marL="7052" marR="7052" marT="7052"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BE6F2"/>
                    </a:solidFill>
                  </a:tcPr>
                </a:tc>
                <a:tc>
                  <a:txBody>
                    <a:bodyPr/>
                    <a:lstStyle/>
                    <a:p>
                      <a:pPr algn="ctr" fontAlgn="ctr"/>
                      <a:r>
                        <a:rPr lang="en-US" sz="1000" b="0" i="0" u="none" strike="noStrike">
                          <a:solidFill>
                            <a:srgbClr val="000000"/>
                          </a:solidFill>
                          <a:effectLst/>
                          <a:latin typeface="Calibri"/>
                        </a:rPr>
                        <a:t>0.048</a:t>
                      </a:r>
                    </a:p>
                  </a:txBody>
                  <a:tcPr marL="7052" marR="7052" marT="7052"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BE6F2"/>
                    </a:solidFill>
                  </a:tcPr>
                </a:tc>
                <a:tc>
                  <a:txBody>
                    <a:bodyPr/>
                    <a:lstStyle/>
                    <a:p>
                      <a:pPr algn="ctr" fontAlgn="ctr"/>
                      <a:r>
                        <a:rPr lang="en-US" sz="1000" b="0" i="0" u="none" strike="noStrike">
                          <a:solidFill>
                            <a:srgbClr val="000000"/>
                          </a:solidFill>
                          <a:effectLst/>
                          <a:latin typeface="Calibri"/>
                        </a:rPr>
                        <a:t>0.048</a:t>
                      </a:r>
                    </a:p>
                  </a:txBody>
                  <a:tcPr marL="7052" marR="7052" marT="7052"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BE6F2"/>
                    </a:solidFill>
                  </a:tcPr>
                </a:tc>
                <a:tc>
                  <a:txBody>
                    <a:bodyPr/>
                    <a:lstStyle/>
                    <a:p>
                      <a:pPr algn="ctr" fontAlgn="ctr"/>
                      <a:r>
                        <a:rPr lang="en-US" sz="1000" b="0" i="0" u="none" strike="noStrike">
                          <a:solidFill>
                            <a:srgbClr val="000000"/>
                          </a:solidFill>
                          <a:effectLst/>
                          <a:latin typeface="Calibri"/>
                        </a:rPr>
                        <a:t>0.068</a:t>
                      </a:r>
                    </a:p>
                  </a:txBody>
                  <a:tcPr marL="7052" marR="7052" marT="7052"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BE6F2"/>
                    </a:solidFill>
                  </a:tcPr>
                </a:tc>
                <a:tc>
                  <a:txBody>
                    <a:bodyPr/>
                    <a:lstStyle/>
                    <a:p>
                      <a:pPr algn="ctr" fontAlgn="ctr"/>
                      <a:r>
                        <a:rPr lang="en-US" sz="1000" b="0" i="0" u="none" strike="noStrike">
                          <a:solidFill>
                            <a:srgbClr val="000000"/>
                          </a:solidFill>
                          <a:effectLst/>
                          <a:latin typeface="Calibri"/>
                        </a:rPr>
                        <a:t>0.124</a:t>
                      </a:r>
                    </a:p>
                  </a:txBody>
                  <a:tcPr marL="7052" marR="7052" marT="7052"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BE6F2"/>
                    </a:solidFill>
                  </a:tcPr>
                </a:tc>
                <a:tc>
                  <a:txBody>
                    <a:bodyPr/>
                    <a:lstStyle/>
                    <a:p>
                      <a:pPr algn="ctr" fontAlgn="ctr"/>
                      <a:r>
                        <a:rPr lang="en-US" sz="1000" b="0" i="0" u="none" strike="noStrike">
                          <a:solidFill>
                            <a:srgbClr val="000000"/>
                          </a:solidFill>
                          <a:effectLst/>
                          <a:latin typeface="Calibri"/>
                        </a:rPr>
                        <a:t>0.036</a:t>
                      </a:r>
                    </a:p>
                  </a:txBody>
                  <a:tcPr marL="7052" marR="7052" marT="7052"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BE6F2"/>
                    </a:solidFill>
                  </a:tcPr>
                </a:tc>
                <a:tc>
                  <a:txBody>
                    <a:bodyPr/>
                    <a:lstStyle/>
                    <a:p>
                      <a:pPr algn="ctr" fontAlgn="ctr"/>
                      <a:r>
                        <a:rPr lang="en-US" sz="1000" b="0" i="0" u="none" strike="noStrike">
                          <a:solidFill>
                            <a:srgbClr val="000000"/>
                          </a:solidFill>
                          <a:effectLst/>
                          <a:latin typeface="Calibri"/>
                        </a:rPr>
                        <a:t>0</a:t>
                      </a:r>
                    </a:p>
                  </a:txBody>
                  <a:tcPr marL="7052" marR="7052" marT="7052"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BE6F2"/>
                    </a:solidFill>
                  </a:tcPr>
                </a:tc>
                <a:tc>
                  <a:txBody>
                    <a:bodyPr/>
                    <a:lstStyle/>
                    <a:p>
                      <a:pPr algn="ctr" fontAlgn="ctr"/>
                      <a:r>
                        <a:rPr lang="en-US" sz="1000" b="0" i="0" u="none" strike="noStrike">
                          <a:solidFill>
                            <a:srgbClr val="000000"/>
                          </a:solidFill>
                          <a:effectLst/>
                          <a:latin typeface="Calibri"/>
                        </a:rPr>
                        <a:t>0</a:t>
                      </a:r>
                    </a:p>
                  </a:txBody>
                  <a:tcPr marL="7052" marR="7052" marT="7052"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8CEE6"/>
                    </a:solidFill>
                  </a:tcPr>
                </a:tc>
                <a:tc>
                  <a:txBody>
                    <a:bodyPr/>
                    <a:lstStyle/>
                    <a:p>
                      <a:pPr algn="ctr" fontAlgn="ctr"/>
                      <a:r>
                        <a:rPr lang="en-US" sz="1000" b="0" i="0" u="none" strike="noStrike">
                          <a:solidFill>
                            <a:srgbClr val="000000"/>
                          </a:solidFill>
                          <a:effectLst/>
                          <a:latin typeface="Calibri"/>
                        </a:rPr>
                        <a:t>0.859</a:t>
                      </a:r>
                    </a:p>
                  </a:txBody>
                  <a:tcPr marL="7052" marR="7052" marT="7052"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8CEE6"/>
                    </a:solidFill>
                  </a:tcPr>
                </a:tc>
                <a:tc>
                  <a:txBody>
                    <a:bodyPr/>
                    <a:lstStyle/>
                    <a:p>
                      <a:pPr algn="ctr" fontAlgn="ctr"/>
                      <a:r>
                        <a:rPr lang="en-US" sz="1000" b="0" i="0" u="none" strike="noStrike" dirty="0">
                          <a:solidFill>
                            <a:srgbClr val="000000"/>
                          </a:solidFill>
                          <a:effectLst/>
                          <a:latin typeface="Calibri"/>
                        </a:rPr>
                        <a:t>34.6</a:t>
                      </a:r>
                    </a:p>
                  </a:txBody>
                  <a:tcPr marL="7052" marR="7052" marT="7052"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8CEE6"/>
                    </a:solidFill>
                  </a:tcPr>
                </a:tc>
              </a:tr>
            </a:tbl>
          </a:graphicData>
        </a:graphic>
      </p:graphicFrame>
      <p:sp>
        <p:nvSpPr>
          <p:cNvPr id="9" name="Content Placeholder 2"/>
          <p:cNvSpPr txBox="1">
            <a:spLocks/>
          </p:cNvSpPr>
          <p:nvPr/>
        </p:nvSpPr>
        <p:spPr>
          <a:xfrm>
            <a:off x="4986674" y="1081128"/>
            <a:ext cx="4049816" cy="545604"/>
          </a:xfrm>
          <a:prstGeom prst="rect">
            <a:avLst/>
          </a:prstGeom>
        </p:spPr>
        <p:txBody>
          <a:bodyPr vert="horz" lIns="91440" tIns="45720" rIns="91440" bIns="45720" rtlCol="0">
            <a:normAutofit fontScale="47500" lnSpcReduction="20000"/>
          </a:bodyPr>
          <a:lstStyle>
            <a:lvl1pPr marL="182880" indent="-182880" algn="l" defTabSz="914400" rtl="0" eaLnBrk="1" latinLnBrk="0" hangingPunct="1">
              <a:spcBef>
                <a:spcPct val="20000"/>
              </a:spcBef>
              <a:buClr>
                <a:schemeClr val="accent1"/>
              </a:buClr>
              <a:buSzPct val="85000"/>
              <a:buFont typeface="Arial" pitchFamily="34" charset="0"/>
              <a:buChar char="•"/>
              <a:defRPr sz="2400" b="0" i="0" kern="1200">
                <a:solidFill>
                  <a:schemeClr val="tx1"/>
                </a:solidFill>
                <a:latin typeface="Helvetica Light"/>
                <a:ea typeface="+mn-ea"/>
                <a:cs typeface="Helvetica Light"/>
              </a:defRPr>
            </a:lvl1pPr>
            <a:lvl2pPr marL="457200" indent="-182880" algn="l" defTabSz="914400" rtl="0" eaLnBrk="1" latinLnBrk="0" hangingPunct="1">
              <a:spcBef>
                <a:spcPct val="20000"/>
              </a:spcBef>
              <a:buClr>
                <a:schemeClr val="accent1"/>
              </a:buClr>
              <a:buSzPct val="85000"/>
              <a:buFont typeface="Arial" pitchFamily="34" charset="0"/>
              <a:buChar char="•"/>
              <a:defRPr sz="2000" b="0" i="0" kern="1200">
                <a:solidFill>
                  <a:schemeClr val="tx1"/>
                </a:solidFill>
                <a:latin typeface="Helvetica Light"/>
                <a:ea typeface="+mn-ea"/>
                <a:cs typeface="Helvetica Light"/>
              </a:defRPr>
            </a:lvl2pPr>
            <a:lvl3pPr marL="731520" indent="-182880" algn="l" defTabSz="914400" rtl="0" eaLnBrk="1" latinLnBrk="0" hangingPunct="1">
              <a:spcBef>
                <a:spcPct val="20000"/>
              </a:spcBef>
              <a:buClr>
                <a:schemeClr val="accent1"/>
              </a:buClr>
              <a:buSzPct val="90000"/>
              <a:buFont typeface="Arial" pitchFamily="34" charset="0"/>
              <a:buChar char="•"/>
              <a:defRPr sz="1800" b="0" i="0" kern="1200">
                <a:solidFill>
                  <a:schemeClr val="tx1"/>
                </a:solidFill>
                <a:latin typeface="Helvetica Light"/>
                <a:ea typeface="+mn-ea"/>
                <a:cs typeface="Helvetica Light"/>
              </a:defRPr>
            </a:lvl3pPr>
            <a:lvl4pPr marL="1005840" indent="-182880" algn="l" defTabSz="914400" rtl="0" eaLnBrk="1" latinLnBrk="0" hangingPunct="1">
              <a:spcBef>
                <a:spcPct val="20000"/>
              </a:spcBef>
              <a:buClr>
                <a:schemeClr val="accent1"/>
              </a:buClr>
              <a:buFont typeface="Arial" pitchFamily="34" charset="0"/>
              <a:buChar char="•"/>
              <a:defRPr sz="1600" b="0" i="0" kern="1200">
                <a:solidFill>
                  <a:schemeClr val="tx1"/>
                </a:solidFill>
                <a:latin typeface="Helvetica Light"/>
                <a:ea typeface="+mn-ea"/>
                <a:cs typeface="Helvetica Light"/>
              </a:defRPr>
            </a:lvl4pPr>
            <a:lvl5pPr marL="1188720" indent="-137160" algn="l" defTabSz="914400" rtl="0" eaLnBrk="1" latinLnBrk="0" hangingPunct="1">
              <a:spcBef>
                <a:spcPct val="20000"/>
              </a:spcBef>
              <a:buClr>
                <a:schemeClr val="accent1"/>
              </a:buClr>
              <a:buSzPct val="100000"/>
              <a:buFont typeface="Arial" pitchFamily="34" charset="0"/>
              <a:buChar char="•"/>
              <a:defRPr sz="1400" b="0" i="0" kern="1200" baseline="0">
                <a:solidFill>
                  <a:schemeClr val="tx1"/>
                </a:solidFill>
                <a:latin typeface="Helvetica Light"/>
                <a:ea typeface="+mn-ea"/>
                <a:cs typeface="Helvetica Light"/>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a:lstStyle>
          <a:p>
            <a:pPr marL="0" indent="0">
              <a:buFont typeface="Arial" pitchFamily="34" charset="0"/>
              <a:buNone/>
            </a:pPr>
            <a:r>
              <a:rPr lang="en-GB" dirty="0" smtClean="0"/>
              <a:t>IPA-YI' = </a:t>
            </a:r>
            <a:r>
              <a:rPr lang="en-GB" dirty="0" smtClean="0">
                <a:latin typeface="Symbol" charset="2"/>
                <a:cs typeface="Symbol" charset="2"/>
              </a:rPr>
              <a:t>a</a:t>
            </a:r>
            <a:r>
              <a:rPr lang="en-GB" baseline="-25000" dirty="0" smtClean="0"/>
              <a:t>1</a:t>
            </a:r>
            <a:r>
              <a:rPr lang="en-GB" dirty="0" smtClean="0">
                <a:solidFill>
                  <a:schemeClr val="accent5">
                    <a:lumMod val="75000"/>
                  </a:schemeClr>
                </a:solidFill>
              </a:rPr>
              <a:t>IPB-YI</a:t>
            </a:r>
            <a:r>
              <a:rPr lang="en-GB" dirty="0" smtClean="0"/>
              <a:t>' + </a:t>
            </a:r>
            <a:r>
              <a:rPr lang="en-GB" dirty="0" smtClean="0">
                <a:latin typeface="Symbol" charset="2"/>
                <a:cs typeface="Symbol" charset="2"/>
              </a:rPr>
              <a:t>a</a:t>
            </a:r>
            <a:r>
              <a:rPr lang="en-GB" baseline="-25000" dirty="0" smtClean="0"/>
              <a:t>2</a:t>
            </a:r>
            <a:r>
              <a:rPr lang="en-GB" dirty="0" smtClean="0">
                <a:solidFill>
                  <a:srgbClr val="7153A1"/>
                </a:solidFill>
              </a:rPr>
              <a:t>IPB-YQ</a:t>
            </a:r>
            <a:r>
              <a:rPr lang="en-GB" dirty="0" smtClean="0"/>
              <a:t>' + </a:t>
            </a:r>
            <a:r>
              <a:rPr lang="en-GB" dirty="0" smtClean="0">
                <a:latin typeface="Symbol" charset="2"/>
                <a:cs typeface="Symbol" charset="2"/>
              </a:rPr>
              <a:t>a</a:t>
            </a:r>
            <a:r>
              <a:rPr lang="en-GB" baseline="-25000" dirty="0" smtClean="0"/>
              <a:t>3</a:t>
            </a:r>
            <a:r>
              <a:rPr lang="en-GB" dirty="0" smtClean="0">
                <a:solidFill>
                  <a:srgbClr val="4CC2F5"/>
                </a:solidFill>
              </a:rPr>
              <a:t>IPB-XI </a:t>
            </a:r>
            <a:r>
              <a:rPr lang="en-GB" dirty="0" smtClean="0"/>
              <a:t>+ </a:t>
            </a:r>
            <a:r>
              <a:rPr lang="en-GB" dirty="0" smtClean="0">
                <a:latin typeface="Symbol" charset="2"/>
                <a:cs typeface="Symbol" charset="2"/>
              </a:rPr>
              <a:t>a</a:t>
            </a:r>
            <a:r>
              <a:rPr lang="en-GB" baseline="-25000" dirty="0" smtClean="0"/>
              <a:t>4</a:t>
            </a:r>
            <a:r>
              <a:rPr lang="en-GB" dirty="0" smtClean="0">
                <a:solidFill>
                  <a:srgbClr val="4CC2F5"/>
                </a:solidFill>
              </a:rPr>
              <a:t>IPB-XQ </a:t>
            </a:r>
            <a:br>
              <a:rPr lang="en-GB" dirty="0" smtClean="0">
                <a:solidFill>
                  <a:srgbClr val="4CC2F5"/>
                </a:solidFill>
              </a:rPr>
            </a:br>
            <a:r>
              <a:rPr lang="en-GB" dirty="0" smtClean="0">
                <a:solidFill>
                  <a:srgbClr val="4CC2F5"/>
                </a:solidFill>
              </a:rPr>
              <a:t>            </a:t>
            </a:r>
            <a:r>
              <a:rPr lang="en-GB" dirty="0" smtClean="0">
                <a:solidFill>
                  <a:srgbClr val="000000"/>
                </a:solidFill>
              </a:rPr>
              <a:t>+</a:t>
            </a:r>
            <a:r>
              <a:rPr lang="en-GB" dirty="0" smtClean="0">
                <a:solidFill>
                  <a:srgbClr val="4CC2F5"/>
                </a:solidFill>
              </a:rPr>
              <a:t> </a:t>
            </a:r>
            <a:r>
              <a:rPr lang="en-GB" dirty="0" smtClean="0">
                <a:latin typeface="Symbol" charset="2"/>
                <a:cs typeface="Symbol" charset="2"/>
              </a:rPr>
              <a:t>a</a:t>
            </a:r>
            <a:r>
              <a:rPr lang="en-GB" baseline="-25000" dirty="0" smtClean="0"/>
              <a:t>5</a:t>
            </a:r>
            <a:r>
              <a:rPr lang="en-GB" dirty="0" smtClean="0">
                <a:solidFill>
                  <a:srgbClr val="7153A1"/>
                </a:solidFill>
              </a:rPr>
              <a:t>IPC-YI</a:t>
            </a:r>
            <a:r>
              <a:rPr lang="en-GB" dirty="0" smtClean="0"/>
              <a:t>'</a:t>
            </a:r>
            <a:r>
              <a:rPr lang="en-GB" dirty="0" smtClean="0">
                <a:solidFill>
                  <a:srgbClr val="7153A1"/>
                </a:solidFill>
              </a:rPr>
              <a:t> </a:t>
            </a:r>
            <a:r>
              <a:rPr lang="en-GB" dirty="0" smtClean="0"/>
              <a:t>+ </a:t>
            </a:r>
            <a:r>
              <a:rPr lang="en-GB" dirty="0" smtClean="0">
                <a:latin typeface="Symbol" charset="2"/>
                <a:cs typeface="Symbol" charset="2"/>
              </a:rPr>
              <a:t>a</a:t>
            </a:r>
            <a:r>
              <a:rPr lang="en-GB" baseline="-25000" dirty="0" smtClean="0"/>
              <a:t>6</a:t>
            </a:r>
            <a:r>
              <a:rPr lang="en-GB" dirty="0" smtClean="0">
                <a:solidFill>
                  <a:srgbClr val="7153A1"/>
                </a:solidFill>
              </a:rPr>
              <a:t>IPC-YQ</a:t>
            </a:r>
            <a:r>
              <a:rPr lang="en-GB" dirty="0" smtClean="0"/>
              <a:t>'</a:t>
            </a:r>
            <a:r>
              <a:rPr lang="en-GB" dirty="0" smtClean="0">
                <a:solidFill>
                  <a:srgbClr val="7153A1"/>
                </a:solidFill>
              </a:rPr>
              <a:t> </a:t>
            </a:r>
            <a:r>
              <a:rPr lang="en-GB" dirty="0" smtClean="0"/>
              <a:t>+ </a:t>
            </a:r>
            <a:r>
              <a:rPr lang="en-GB" dirty="0" smtClean="0">
                <a:latin typeface="Symbol" charset="2"/>
                <a:cs typeface="Symbol" charset="2"/>
              </a:rPr>
              <a:t>a</a:t>
            </a:r>
            <a:r>
              <a:rPr lang="en-GB" baseline="-25000" dirty="0" smtClean="0"/>
              <a:t>7</a:t>
            </a:r>
            <a:r>
              <a:rPr lang="en-GB" dirty="0" smtClean="0">
                <a:solidFill>
                  <a:srgbClr val="4CC2F5"/>
                </a:solidFill>
              </a:rPr>
              <a:t>IPC-XI </a:t>
            </a:r>
            <a:r>
              <a:rPr lang="en-GB" dirty="0" smtClean="0"/>
              <a:t>+ </a:t>
            </a:r>
            <a:r>
              <a:rPr lang="en-GB" dirty="0" smtClean="0">
                <a:latin typeface="Symbol" charset="2"/>
                <a:cs typeface="Symbol" charset="2"/>
              </a:rPr>
              <a:t>a</a:t>
            </a:r>
            <a:r>
              <a:rPr lang="en-GB" baseline="-25000" dirty="0" smtClean="0"/>
              <a:t>8</a:t>
            </a:r>
            <a:r>
              <a:rPr lang="en-GB" dirty="0" smtClean="0">
                <a:solidFill>
                  <a:schemeClr val="accent3">
                    <a:lumMod val="60000"/>
                    <a:lumOff val="40000"/>
                  </a:schemeClr>
                </a:solidFill>
              </a:rPr>
              <a:t>IPC-XQ</a:t>
            </a:r>
            <a:r>
              <a:rPr lang="en-GB" dirty="0" smtClean="0"/>
              <a:t> </a:t>
            </a:r>
            <a:br>
              <a:rPr lang="en-GB" dirty="0" smtClean="0"/>
            </a:br>
            <a:r>
              <a:rPr lang="en-GB" dirty="0" smtClean="0"/>
              <a:t>            + </a:t>
            </a:r>
            <a:r>
              <a:rPr lang="en-GB" dirty="0" smtClean="0">
                <a:latin typeface="Symbol" charset="2"/>
                <a:cs typeface="Symbol" charset="2"/>
              </a:rPr>
              <a:t>a</a:t>
            </a:r>
            <a:r>
              <a:rPr lang="en-GB" baseline="-25000" dirty="0" smtClean="0"/>
              <a:t>9</a:t>
            </a:r>
            <a:r>
              <a:rPr lang="en-GB" dirty="0" smtClean="0">
                <a:solidFill>
                  <a:srgbClr val="B55475"/>
                </a:solidFill>
              </a:rPr>
              <a:t>IPA-XI </a:t>
            </a:r>
            <a:r>
              <a:rPr lang="en-GB" dirty="0" smtClean="0"/>
              <a:t>+ </a:t>
            </a:r>
            <a:r>
              <a:rPr lang="en-GB" dirty="0" smtClean="0">
                <a:latin typeface="Symbol" charset="2"/>
                <a:cs typeface="Symbol" charset="2"/>
              </a:rPr>
              <a:t>a</a:t>
            </a:r>
            <a:r>
              <a:rPr lang="en-GB" baseline="-25000" dirty="0" smtClean="0"/>
              <a:t>10</a:t>
            </a:r>
            <a:r>
              <a:rPr lang="en-GB" dirty="0" smtClean="0">
                <a:solidFill>
                  <a:schemeClr val="accent2">
                    <a:lumMod val="75000"/>
                  </a:schemeClr>
                </a:solidFill>
              </a:rPr>
              <a:t>IPA-XQ </a:t>
            </a:r>
            <a:r>
              <a:rPr lang="en-GB" dirty="0" smtClean="0">
                <a:solidFill>
                  <a:srgbClr val="000000"/>
                </a:solidFill>
              </a:rPr>
              <a:t>+ </a:t>
            </a:r>
            <a:r>
              <a:rPr lang="en-GB" dirty="0" smtClean="0">
                <a:latin typeface="Symbol" charset="2"/>
                <a:cs typeface="Symbol" charset="2"/>
              </a:rPr>
              <a:t>a</a:t>
            </a:r>
            <a:r>
              <a:rPr lang="en-GB" baseline="-25000" dirty="0" smtClean="0"/>
              <a:t>11</a:t>
            </a:r>
            <a:r>
              <a:rPr lang="en-GB" dirty="0" smtClean="0">
                <a:solidFill>
                  <a:srgbClr val="24A60C"/>
                </a:solidFill>
              </a:rPr>
              <a:t>Ref-Y </a:t>
            </a:r>
            <a:r>
              <a:rPr lang="en-GB" dirty="0" smtClean="0"/>
              <a:t>+</a:t>
            </a:r>
            <a:r>
              <a:rPr lang="en-GB" dirty="0" smtClean="0">
                <a:solidFill>
                  <a:srgbClr val="24A60C"/>
                </a:solidFill>
              </a:rPr>
              <a:t> </a:t>
            </a:r>
            <a:r>
              <a:rPr lang="en-GB" dirty="0" smtClean="0">
                <a:latin typeface="Symbol" charset="2"/>
                <a:cs typeface="Symbol" charset="2"/>
              </a:rPr>
              <a:t>a</a:t>
            </a:r>
            <a:r>
              <a:rPr lang="en-GB" baseline="-25000" dirty="0" smtClean="0"/>
              <a:t>12</a:t>
            </a:r>
            <a:r>
              <a:rPr lang="en-GB" dirty="0" smtClean="0">
                <a:solidFill>
                  <a:srgbClr val="24A60C"/>
                </a:solidFill>
              </a:rPr>
              <a:t>Ref-X</a:t>
            </a:r>
            <a:r>
              <a:rPr lang="en-GB" dirty="0" smtClean="0"/>
              <a:t> + </a:t>
            </a:r>
            <a:r>
              <a:rPr lang="en-GB" dirty="0" smtClean="0">
                <a:latin typeface="Symbol" charset="2"/>
                <a:cs typeface="Symbol" charset="2"/>
              </a:rPr>
              <a:t>a</a:t>
            </a:r>
            <a:r>
              <a:rPr lang="en-GB" baseline="-25000" dirty="0" smtClean="0"/>
              <a:t>13</a:t>
            </a:r>
            <a:r>
              <a:rPr lang="en-GB" dirty="0" smtClean="0"/>
              <a:t> </a:t>
            </a:r>
          </a:p>
        </p:txBody>
      </p:sp>
    </p:spTree>
    <p:extLst>
      <p:ext uri="{BB962C8B-B14F-4D97-AF65-F5344CB8AC3E}">
        <p14:creationId xmlns:p14="http://schemas.microsoft.com/office/powerpoint/2010/main" val="3994521933"/>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2"/>
          </p:nvPr>
        </p:nvSpPr>
        <p:spPr/>
        <p:txBody>
          <a:bodyPr/>
          <a:lstStyle/>
          <a:p>
            <a:r>
              <a:rPr lang="en-GB" smtClean="0">
                <a:solidFill>
                  <a:schemeClr val="bg1"/>
                </a:solidFill>
              </a:rPr>
              <a:t>Thursday, 30 July 2015</a:t>
            </a:r>
            <a:endParaRPr lang="en-US" dirty="0"/>
          </a:p>
        </p:txBody>
      </p:sp>
      <p:sp>
        <p:nvSpPr>
          <p:cNvPr id="5" name="Title 1"/>
          <p:cNvSpPr>
            <a:spLocks noGrp="1"/>
          </p:cNvSpPr>
          <p:nvPr>
            <p:ph type="title"/>
          </p:nvPr>
        </p:nvSpPr>
        <p:spPr>
          <a:xfrm>
            <a:off x="457199" y="1028700"/>
            <a:ext cx="8229600" cy="990600"/>
          </a:xfrm>
        </p:spPr>
        <p:txBody>
          <a:bodyPr>
            <a:normAutofit/>
          </a:bodyPr>
          <a:lstStyle/>
          <a:p>
            <a:r>
              <a:rPr lang="en-US" dirty="0" smtClean="0"/>
              <a:t>December 714 MHz BPF run</a:t>
            </a:r>
            <a:endParaRPr lang="en-US" dirty="0"/>
          </a:p>
        </p:txBody>
      </p:sp>
      <p:sp>
        <p:nvSpPr>
          <p:cNvPr id="2" name="Slide Number Placeholder 1"/>
          <p:cNvSpPr>
            <a:spLocks noGrp="1"/>
          </p:cNvSpPr>
          <p:nvPr>
            <p:ph type="sldNum" sz="quarter" idx="4"/>
          </p:nvPr>
        </p:nvSpPr>
        <p:spPr/>
        <p:txBody>
          <a:bodyPr/>
          <a:lstStyle/>
          <a:p>
            <a:fld id="{0CFEC368-1D7A-4F81-ABF6-AE0E36BAF64C}" type="slidenum">
              <a:rPr lang="en-US" smtClean="0"/>
              <a:pPr/>
              <a:t>13</a:t>
            </a:fld>
            <a:endParaRPr lang="en-US" dirty="0"/>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2822319384"/>
              </p:ext>
            </p:extLst>
          </p:nvPr>
        </p:nvGraphicFramePr>
        <p:xfrm>
          <a:off x="472480" y="2276872"/>
          <a:ext cx="8229599" cy="3456387"/>
        </p:xfrm>
        <a:graphic>
          <a:graphicData uri="http://schemas.openxmlformats.org/drawingml/2006/table">
            <a:tbl>
              <a:tblPr/>
              <a:tblGrid>
                <a:gridCol w="2928101"/>
                <a:gridCol w="591076"/>
                <a:gridCol w="591076"/>
                <a:gridCol w="591076"/>
                <a:gridCol w="591076"/>
                <a:gridCol w="591076"/>
                <a:gridCol w="591076"/>
                <a:gridCol w="591076"/>
                <a:gridCol w="1163966"/>
              </a:tblGrid>
              <a:tr h="314217">
                <a:tc gridSpan="2">
                  <a:txBody>
                    <a:bodyPr/>
                    <a:lstStyle/>
                    <a:p>
                      <a:pPr algn="ctr" fontAlgn="ctr"/>
                      <a:r>
                        <a:rPr lang="en-US" sz="1000" b="1" i="1" u="none" strike="noStrike" dirty="0">
                          <a:solidFill>
                            <a:srgbClr val="000000"/>
                          </a:solidFill>
                          <a:effectLst/>
                          <a:latin typeface="Calibri"/>
                        </a:rPr>
                        <a:t>714 MHZ BPF DECEMBER: resol_0dB_8_FB_off</a:t>
                      </a:r>
                    </a:p>
                  </a:txBody>
                  <a:tcPr marL="9093" marR="9093" marT="9093"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tcPr>
                </a:tc>
                <a:tc hMerge="1">
                  <a:txBody>
                    <a:bodyPr/>
                    <a:lstStyle/>
                    <a:p>
                      <a:endParaRPr lang="en-US"/>
                    </a:p>
                  </a:txBody>
                  <a:tcPr/>
                </a:tc>
                <a:tc gridSpan="6">
                  <a:txBody>
                    <a:bodyPr/>
                    <a:lstStyle/>
                    <a:p>
                      <a:pPr algn="ctr" fontAlgn="ctr"/>
                      <a:r>
                        <a:rPr lang="en-US" sz="1000" b="0" i="0" u="none" strike="noStrike">
                          <a:solidFill>
                            <a:srgbClr val="FFFFFF"/>
                          </a:solidFill>
                          <a:effectLst/>
                          <a:latin typeface="Calibri"/>
                        </a:rPr>
                        <a:t>FIT PARAMETERS</a:t>
                      </a:r>
                    </a:p>
                  </a:txBody>
                  <a:tcPr marL="9093" marR="9093" marT="9093"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7252A0"/>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algn="l" fontAlgn="b"/>
                      <a:r>
                        <a:rPr lang="en-US" sz="1000" b="0" i="0" u="none" strike="noStrike">
                          <a:solidFill>
                            <a:srgbClr val="000000"/>
                          </a:solidFill>
                          <a:effectLst/>
                          <a:latin typeface="Calibri"/>
                        </a:rPr>
                        <a:t> </a:t>
                      </a:r>
                    </a:p>
                  </a:txBody>
                  <a:tcPr marL="9093" marR="9093" marT="9093"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tcPr>
                </a:tc>
              </a:tr>
              <a:tr h="314217">
                <a:tc>
                  <a:txBody>
                    <a:bodyPr/>
                    <a:lstStyle/>
                    <a:p>
                      <a:pPr algn="ctr" fontAlgn="ctr"/>
                      <a:r>
                        <a:rPr lang="en-US" sz="1000" b="0" i="0" u="none" strike="noStrike" dirty="0">
                          <a:solidFill>
                            <a:srgbClr val="FFFFFF"/>
                          </a:solidFill>
                          <a:effectLst/>
                          <a:latin typeface="Calibri"/>
                        </a:rPr>
                        <a:t>Resolution run</a:t>
                      </a:r>
                    </a:p>
                  </a:txBody>
                  <a:tcPr marL="9093" marR="9093" marT="9093"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7252A0"/>
                    </a:solidFill>
                  </a:tcPr>
                </a:tc>
                <a:tc>
                  <a:txBody>
                    <a:bodyPr/>
                    <a:lstStyle/>
                    <a:p>
                      <a:pPr algn="ctr" fontAlgn="ctr"/>
                      <a:r>
                        <a:rPr lang="en-US" sz="1000" b="0" i="0" u="none" strike="noStrike">
                          <a:solidFill>
                            <a:srgbClr val="FFFFFF"/>
                          </a:solidFill>
                          <a:effectLst/>
                          <a:latin typeface="Calibri"/>
                        </a:rPr>
                        <a:t>IP BPM</a:t>
                      </a:r>
                    </a:p>
                  </a:txBody>
                  <a:tcPr marL="9093" marR="9093" marT="9093"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7252A0"/>
                    </a:solidFill>
                  </a:tcPr>
                </a:tc>
                <a:tc>
                  <a:txBody>
                    <a:bodyPr/>
                    <a:lstStyle/>
                    <a:p>
                      <a:pPr algn="ctr" fontAlgn="ctr"/>
                      <a:r>
                        <a:rPr lang="fr-FR" sz="1000" b="0" i="0" u="none" strike="noStrike">
                          <a:solidFill>
                            <a:srgbClr val="FFFFFF"/>
                          </a:solidFill>
                          <a:effectLst/>
                          <a:latin typeface="Symbol"/>
                        </a:rPr>
                        <a:t> </a:t>
                      </a:r>
                      <a:r>
                        <a:rPr lang="fr-FR" sz="1000" b="0" i="0" u="none" strike="noStrike">
                          <a:solidFill>
                            <a:srgbClr val="FFFFFF"/>
                          </a:solidFill>
                          <a:effectLst/>
                          <a:latin typeface="Calibri"/>
                        </a:rPr>
                        <a:t>YI'</a:t>
                      </a:r>
                    </a:p>
                  </a:txBody>
                  <a:tcPr marL="9093" marR="9093" marT="9093"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7252A0"/>
                    </a:solidFill>
                  </a:tcPr>
                </a:tc>
                <a:tc>
                  <a:txBody>
                    <a:bodyPr/>
                    <a:lstStyle/>
                    <a:p>
                      <a:pPr algn="ctr" fontAlgn="ctr"/>
                      <a:r>
                        <a:rPr lang="fr-FR" sz="1000" b="0" i="0" u="none" strike="noStrike">
                          <a:solidFill>
                            <a:srgbClr val="FFFFFF"/>
                          </a:solidFill>
                          <a:effectLst/>
                          <a:latin typeface="Calibri"/>
                        </a:rPr>
                        <a:t> YQ'</a:t>
                      </a:r>
                    </a:p>
                  </a:txBody>
                  <a:tcPr marL="9093" marR="9093" marT="9093"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7252A0"/>
                    </a:solidFill>
                  </a:tcPr>
                </a:tc>
                <a:tc>
                  <a:txBody>
                    <a:bodyPr/>
                    <a:lstStyle/>
                    <a:p>
                      <a:pPr algn="ctr" fontAlgn="ctr"/>
                      <a:r>
                        <a:rPr lang="fr-FR" sz="1000" b="0" i="0" u="none" strike="noStrike">
                          <a:solidFill>
                            <a:srgbClr val="FFFFFF"/>
                          </a:solidFill>
                          <a:effectLst/>
                          <a:latin typeface="Symbol"/>
                        </a:rPr>
                        <a:t> </a:t>
                      </a:r>
                      <a:r>
                        <a:rPr lang="fr-FR" sz="1000" b="0" i="0" u="none" strike="noStrike">
                          <a:solidFill>
                            <a:srgbClr val="FFFFFF"/>
                          </a:solidFill>
                          <a:effectLst/>
                          <a:latin typeface="Calibri"/>
                        </a:rPr>
                        <a:t>YI'</a:t>
                      </a:r>
                    </a:p>
                  </a:txBody>
                  <a:tcPr marL="9093" marR="9093" marT="9093"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7252A0"/>
                    </a:solidFill>
                  </a:tcPr>
                </a:tc>
                <a:tc>
                  <a:txBody>
                    <a:bodyPr/>
                    <a:lstStyle/>
                    <a:p>
                      <a:pPr algn="ctr" fontAlgn="ctr"/>
                      <a:r>
                        <a:rPr lang="fr-FR" sz="1000" b="0" i="0" u="none" strike="noStrike">
                          <a:solidFill>
                            <a:srgbClr val="FFFFFF"/>
                          </a:solidFill>
                          <a:effectLst/>
                          <a:latin typeface="Calibri"/>
                        </a:rPr>
                        <a:t> YQ'</a:t>
                      </a:r>
                    </a:p>
                  </a:txBody>
                  <a:tcPr marL="9093" marR="9093" marT="9093"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7252A0"/>
                    </a:solidFill>
                  </a:tcPr>
                </a:tc>
                <a:tc>
                  <a:txBody>
                    <a:bodyPr/>
                    <a:lstStyle/>
                    <a:p>
                      <a:pPr algn="ctr" fontAlgn="ctr"/>
                      <a:r>
                        <a:rPr lang="en-US" sz="1000" b="0" i="0" u="none" strike="noStrike">
                          <a:solidFill>
                            <a:srgbClr val="FFFFFF"/>
                          </a:solidFill>
                          <a:effectLst/>
                          <a:latin typeface="Calibri"/>
                        </a:rPr>
                        <a:t>Ref Y</a:t>
                      </a:r>
                    </a:p>
                  </a:txBody>
                  <a:tcPr marL="9093" marR="9093" marT="9093"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7252A0"/>
                    </a:solidFill>
                  </a:tcPr>
                </a:tc>
                <a:tc>
                  <a:txBody>
                    <a:bodyPr/>
                    <a:lstStyle/>
                    <a:p>
                      <a:pPr algn="ctr" fontAlgn="ctr"/>
                      <a:r>
                        <a:rPr lang="en-US" sz="1000" b="0" i="0" u="none" strike="noStrike">
                          <a:solidFill>
                            <a:srgbClr val="FFFFFF"/>
                          </a:solidFill>
                          <a:effectLst/>
                          <a:latin typeface="Calibri"/>
                        </a:rPr>
                        <a:t>Constant</a:t>
                      </a:r>
                    </a:p>
                  </a:txBody>
                  <a:tcPr marL="9093" marR="9093" marT="9093"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7252A0"/>
                    </a:solidFill>
                  </a:tcPr>
                </a:tc>
                <a:tc>
                  <a:txBody>
                    <a:bodyPr/>
                    <a:lstStyle/>
                    <a:p>
                      <a:pPr algn="ctr" fontAlgn="ctr"/>
                      <a:r>
                        <a:rPr lang="en-US" sz="1000" b="0" i="0" u="none" strike="noStrike">
                          <a:solidFill>
                            <a:srgbClr val="FFFFFF"/>
                          </a:solidFill>
                          <a:effectLst/>
                          <a:latin typeface="Calibri"/>
                        </a:rPr>
                        <a:t>Resolution (nm)</a:t>
                      </a:r>
                    </a:p>
                  </a:txBody>
                  <a:tcPr marL="9093" marR="9093" marT="9093"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7252A0"/>
                    </a:solidFill>
                  </a:tcPr>
                </a:tc>
              </a:tr>
              <a:tr h="314217">
                <a:tc rowSpan="3">
                  <a:txBody>
                    <a:bodyPr/>
                    <a:lstStyle/>
                    <a:p>
                      <a:pPr algn="ctr" fontAlgn="ctr"/>
                      <a:r>
                        <a:rPr lang="en-US" sz="1000" b="0" i="0" u="none" strike="noStrike">
                          <a:solidFill>
                            <a:srgbClr val="000000"/>
                          </a:solidFill>
                          <a:effectLst/>
                          <a:latin typeface="Calibri"/>
                        </a:rPr>
                        <a:t>3 parameters - Integration 53:63 - Calibration after fitting</a:t>
                      </a:r>
                    </a:p>
                  </a:txBody>
                  <a:tcPr marL="9093" marR="9093" marT="9093"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BE6F2"/>
                    </a:solidFill>
                  </a:tcPr>
                </a:tc>
                <a:tc>
                  <a:txBody>
                    <a:bodyPr/>
                    <a:lstStyle/>
                    <a:p>
                      <a:pPr algn="ctr" fontAlgn="ctr"/>
                      <a:r>
                        <a:rPr lang="en-US" sz="1000" b="0" i="0" u="none" strike="noStrike" dirty="0">
                          <a:solidFill>
                            <a:srgbClr val="000000"/>
                          </a:solidFill>
                          <a:effectLst/>
                          <a:latin typeface="Calibri"/>
                        </a:rPr>
                        <a:t>A</a:t>
                      </a:r>
                    </a:p>
                  </a:txBody>
                  <a:tcPr marL="9093" marR="9093" marT="9093"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BE6F2"/>
                    </a:solidFill>
                  </a:tcPr>
                </a:tc>
                <a:tc>
                  <a:txBody>
                    <a:bodyPr/>
                    <a:lstStyle/>
                    <a:p>
                      <a:pPr algn="ctr" fontAlgn="ctr"/>
                      <a:r>
                        <a:rPr lang="en-US" sz="1000" b="0" i="0" u="none" strike="noStrike">
                          <a:solidFill>
                            <a:srgbClr val="000000"/>
                          </a:solidFill>
                          <a:effectLst/>
                          <a:latin typeface="Calibri"/>
                        </a:rPr>
                        <a:t>-1.228</a:t>
                      </a:r>
                    </a:p>
                  </a:txBody>
                  <a:tcPr marL="9093" marR="9093" marT="9093"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BE6F2"/>
                    </a:solidFill>
                  </a:tcPr>
                </a:tc>
                <a:tc>
                  <a:txBody>
                    <a:bodyPr/>
                    <a:lstStyle/>
                    <a:p>
                      <a:pPr algn="ctr" fontAlgn="ctr"/>
                      <a:r>
                        <a:rPr lang="en-US" sz="1000" b="0" i="0" u="none" strike="noStrike">
                          <a:solidFill>
                            <a:srgbClr val="000000"/>
                          </a:solidFill>
                          <a:effectLst/>
                          <a:latin typeface="Calibri"/>
                        </a:rPr>
                        <a:t> </a:t>
                      </a:r>
                    </a:p>
                  </a:txBody>
                  <a:tcPr marL="9093" marR="9093" marT="9093"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BE6F2"/>
                    </a:solidFill>
                  </a:tcPr>
                </a:tc>
                <a:tc>
                  <a:txBody>
                    <a:bodyPr/>
                    <a:lstStyle/>
                    <a:p>
                      <a:pPr algn="ctr" fontAlgn="ctr"/>
                      <a:r>
                        <a:rPr lang="en-US" sz="1000" b="0" i="0" u="none" strike="noStrike">
                          <a:solidFill>
                            <a:srgbClr val="000000"/>
                          </a:solidFill>
                          <a:effectLst/>
                          <a:latin typeface="Calibri"/>
                        </a:rPr>
                        <a:t>0.272</a:t>
                      </a:r>
                    </a:p>
                  </a:txBody>
                  <a:tcPr marL="9093" marR="9093" marT="9093"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BE6F2"/>
                    </a:solidFill>
                  </a:tcPr>
                </a:tc>
                <a:tc>
                  <a:txBody>
                    <a:bodyPr/>
                    <a:lstStyle/>
                    <a:p>
                      <a:pPr algn="ctr" fontAlgn="ctr"/>
                      <a:r>
                        <a:rPr lang="en-US" sz="1000" b="0" i="0" u="none" strike="noStrike">
                          <a:solidFill>
                            <a:srgbClr val="000000"/>
                          </a:solidFill>
                          <a:effectLst/>
                          <a:latin typeface="Calibri"/>
                        </a:rPr>
                        <a:t> </a:t>
                      </a:r>
                    </a:p>
                  </a:txBody>
                  <a:tcPr marL="9093" marR="9093" marT="9093"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BE6F2"/>
                    </a:solidFill>
                  </a:tcPr>
                </a:tc>
                <a:tc>
                  <a:txBody>
                    <a:bodyPr/>
                    <a:lstStyle/>
                    <a:p>
                      <a:pPr algn="ctr" fontAlgn="ctr"/>
                      <a:r>
                        <a:rPr lang="en-US" sz="1000" b="0" i="0" u="none" strike="noStrike">
                          <a:solidFill>
                            <a:srgbClr val="000000"/>
                          </a:solidFill>
                          <a:effectLst/>
                          <a:latin typeface="Calibri"/>
                        </a:rPr>
                        <a:t> </a:t>
                      </a:r>
                    </a:p>
                  </a:txBody>
                  <a:tcPr marL="9093" marR="9093" marT="9093"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BE6F2"/>
                    </a:solidFill>
                  </a:tcPr>
                </a:tc>
                <a:tc>
                  <a:txBody>
                    <a:bodyPr/>
                    <a:lstStyle/>
                    <a:p>
                      <a:pPr algn="ctr" fontAlgn="ctr"/>
                      <a:r>
                        <a:rPr lang="en-US" sz="1000" b="0" i="0" u="none" strike="noStrike">
                          <a:solidFill>
                            <a:srgbClr val="000000"/>
                          </a:solidFill>
                          <a:effectLst/>
                          <a:latin typeface="Calibri"/>
                        </a:rPr>
                        <a:t>3.13</a:t>
                      </a:r>
                    </a:p>
                  </a:txBody>
                  <a:tcPr marL="9093" marR="9093" marT="9093"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BE6F2"/>
                    </a:solidFill>
                  </a:tcPr>
                </a:tc>
                <a:tc>
                  <a:txBody>
                    <a:bodyPr/>
                    <a:lstStyle/>
                    <a:p>
                      <a:pPr algn="ctr" fontAlgn="ctr"/>
                      <a:r>
                        <a:rPr lang="en-US" sz="1000" b="0" i="0" u="none" strike="noStrike">
                          <a:solidFill>
                            <a:srgbClr val="000000"/>
                          </a:solidFill>
                          <a:effectLst/>
                          <a:latin typeface="Calibri"/>
                        </a:rPr>
                        <a:t>53.4</a:t>
                      </a:r>
                    </a:p>
                  </a:txBody>
                  <a:tcPr marL="9093" marR="9093" marT="9093"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BE6F2"/>
                    </a:solidFill>
                  </a:tcPr>
                </a:tc>
              </a:tr>
              <a:tr h="314217">
                <a:tc vMerge="1">
                  <a:txBody>
                    <a:bodyPr/>
                    <a:lstStyle/>
                    <a:p>
                      <a:endParaRPr lang="en-US"/>
                    </a:p>
                  </a:txBody>
                  <a:tcPr/>
                </a:tc>
                <a:tc>
                  <a:txBody>
                    <a:bodyPr/>
                    <a:lstStyle/>
                    <a:p>
                      <a:pPr algn="ctr" fontAlgn="ctr"/>
                      <a:r>
                        <a:rPr lang="en-US" sz="1000" b="0" i="0" u="none" strike="noStrike">
                          <a:solidFill>
                            <a:srgbClr val="000000"/>
                          </a:solidFill>
                          <a:effectLst/>
                          <a:latin typeface="Calibri"/>
                        </a:rPr>
                        <a:t>B</a:t>
                      </a:r>
                    </a:p>
                  </a:txBody>
                  <a:tcPr marL="9093" marR="9093" marT="9093"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BE6F2"/>
                    </a:solidFill>
                  </a:tcPr>
                </a:tc>
                <a:tc>
                  <a:txBody>
                    <a:bodyPr/>
                    <a:lstStyle/>
                    <a:p>
                      <a:pPr algn="ctr" fontAlgn="ctr"/>
                      <a:r>
                        <a:rPr lang="en-US" sz="1000" b="0" i="0" u="none" strike="noStrike" dirty="0">
                          <a:solidFill>
                            <a:srgbClr val="000000"/>
                          </a:solidFill>
                          <a:effectLst/>
                          <a:latin typeface="Calibri"/>
                        </a:rPr>
                        <a:t>-0.741</a:t>
                      </a:r>
                    </a:p>
                  </a:txBody>
                  <a:tcPr marL="9093" marR="9093" marT="9093"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BE6F2"/>
                    </a:solidFill>
                  </a:tcPr>
                </a:tc>
                <a:tc>
                  <a:txBody>
                    <a:bodyPr/>
                    <a:lstStyle/>
                    <a:p>
                      <a:pPr algn="ctr" fontAlgn="ctr"/>
                      <a:r>
                        <a:rPr lang="en-US" sz="1000" b="0" i="0" u="none" strike="noStrike">
                          <a:solidFill>
                            <a:srgbClr val="000000"/>
                          </a:solidFill>
                          <a:effectLst/>
                          <a:latin typeface="Calibri"/>
                        </a:rPr>
                        <a:t> </a:t>
                      </a:r>
                    </a:p>
                  </a:txBody>
                  <a:tcPr marL="9093" marR="9093" marT="9093"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BE6F2"/>
                    </a:solidFill>
                  </a:tcPr>
                </a:tc>
                <a:tc>
                  <a:txBody>
                    <a:bodyPr/>
                    <a:lstStyle/>
                    <a:p>
                      <a:pPr algn="ctr" fontAlgn="ctr"/>
                      <a:r>
                        <a:rPr lang="en-US" sz="1000" b="0" i="0" u="none" strike="noStrike">
                          <a:solidFill>
                            <a:srgbClr val="000000"/>
                          </a:solidFill>
                          <a:effectLst/>
                          <a:latin typeface="Calibri"/>
                        </a:rPr>
                        <a:t>0.195</a:t>
                      </a:r>
                    </a:p>
                  </a:txBody>
                  <a:tcPr marL="9093" marR="9093" marT="9093"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BE6F2"/>
                    </a:solidFill>
                  </a:tcPr>
                </a:tc>
                <a:tc>
                  <a:txBody>
                    <a:bodyPr/>
                    <a:lstStyle/>
                    <a:p>
                      <a:pPr algn="ctr" fontAlgn="ctr"/>
                      <a:r>
                        <a:rPr lang="en-US" sz="1000" b="0" i="0" u="none" strike="noStrike">
                          <a:solidFill>
                            <a:srgbClr val="000000"/>
                          </a:solidFill>
                          <a:effectLst/>
                          <a:latin typeface="Calibri"/>
                        </a:rPr>
                        <a:t> </a:t>
                      </a:r>
                    </a:p>
                  </a:txBody>
                  <a:tcPr marL="9093" marR="9093" marT="9093"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BE6F2"/>
                    </a:solidFill>
                  </a:tcPr>
                </a:tc>
                <a:tc>
                  <a:txBody>
                    <a:bodyPr/>
                    <a:lstStyle/>
                    <a:p>
                      <a:pPr algn="ctr" fontAlgn="ctr"/>
                      <a:r>
                        <a:rPr lang="en-US" sz="1000" b="0" i="0" u="none" strike="noStrike">
                          <a:solidFill>
                            <a:srgbClr val="000000"/>
                          </a:solidFill>
                          <a:effectLst/>
                          <a:latin typeface="Calibri"/>
                        </a:rPr>
                        <a:t> </a:t>
                      </a:r>
                    </a:p>
                  </a:txBody>
                  <a:tcPr marL="9093" marR="9093" marT="9093"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BE6F2"/>
                    </a:solidFill>
                  </a:tcPr>
                </a:tc>
                <a:tc>
                  <a:txBody>
                    <a:bodyPr/>
                    <a:lstStyle/>
                    <a:p>
                      <a:pPr algn="ctr" fontAlgn="ctr"/>
                      <a:r>
                        <a:rPr lang="en-US" sz="1000" b="0" i="0" u="none" strike="noStrike">
                          <a:solidFill>
                            <a:srgbClr val="000000"/>
                          </a:solidFill>
                          <a:effectLst/>
                          <a:latin typeface="Calibri"/>
                        </a:rPr>
                        <a:t>2.237</a:t>
                      </a:r>
                    </a:p>
                  </a:txBody>
                  <a:tcPr marL="9093" marR="9093" marT="9093"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BE6F2"/>
                    </a:solidFill>
                  </a:tcPr>
                </a:tc>
                <a:tc>
                  <a:txBody>
                    <a:bodyPr/>
                    <a:lstStyle/>
                    <a:p>
                      <a:pPr algn="ctr" fontAlgn="ctr"/>
                      <a:r>
                        <a:rPr lang="en-US" sz="1000" b="0" i="0" u="none" strike="noStrike">
                          <a:solidFill>
                            <a:srgbClr val="000000"/>
                          </a:solidFill>
                          <a:effectLst/>
                          <a:latin typeface="Calibri"/>
                        </a:rPr>
                        <a:t>56.6</a:t>
                      </a:r>
                    </a:p>
                  </a:txBody>
                  <a:tcPr marL="9093" marR="9093" marT="9093"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BE6F2"/>
                    </a:solidFill>
                  </a:tcPr>
                </a:tc>
              </a:tr>
              <a:tr h="314217">
                <a:tc vMerge="1">
                  <a:txBody>
                    <a:bodyPr/>
                    <a:lstStyle/>
                    <a:p>
                      <a:endParaRPr lang="en-US"/>
                    </a:p>
                  </a:txBody>
                  <a:tcPr/>
                </a:tc>
                <a:tc>
                  <a:txBody>
                    <a:bodyPr/>
                    <a:lstStyle/>
                    <a:p>
                      <a:pPr algn="ctr" fontAlgn="ctr"/>
                      <a:r>
                        <a:rPr lang="en-US" sz="1000" b="0" i="0" u="none" strike="noStrike">
                          <a:solidFill>
                            <a:srgbClr val="000000"/>
                          </a:solidFill>
                          <a:effectLst/>
                          <a:latin typeface="Calibri"/>
                        </a:rPr>
                        <a:t>C</a:t>
                      </a:r>
                    </a:p>
                  </a:txBody>
                  <a:tcPr marL="9093" marR="9093" marT="9093"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BE6F2"/>
                    </a:solidFill>
                  </a:tcPr>
                </a:tc>
                <a:tc>
                  <a:txBody>
                    <a:bodyPr/>
                    <a:lstStyle/>
                    <a:p>
                      <a:pPr algn="ctr" fontAlgn="ctr"/>
                      <a:r>
                        <a:rPr lang="en-US" sz="1000" b="0" i="0" u="none" strike="noStrike">
                          <a:solidFill>
                            <a:srgbClr val="000000"/>
                          </a:solidFill>
                          <a:effectLst/>
                          <a:latin typeface="Calibri"/>
                        </a:rPr>
                        <a:t>3.119</a:t>
                      </a:r>
                    </a:p>
                  </a:txBody>
                  <a:tcPr marL="9093" marR="9093" marT="9093"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BE6F2"/>
                    </a:solidFill>
                  </a:tcPr>
                </a:tc>
                <a:tc>
                  <a:txBody>
                    <a:bodyPr/>
                    <a:lstStyle/>
                    <a:p>
                      <a:pPr algn="ctr" fontAlgn="ctr"/>
                      <a:r>
                        <a:rPr lang="en-US" sz="1000" b="0" i="0" u="none" strike="noStrike">
                          <a:solidFill>
                            <a:srgbClr val="000000"/>
                          </a:solidFill>
                          <a:effectLst/>
                          <a:latin typeface="Calibri"/>
                        </a:rPr>
                        <a:t> </a:t>
                      </a:r>
                    </a:p>
                  </a:txBody>
                  <a:tcPr marL="9093" marR="9093" marT="9093"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BE6F2"/>
                    </a:solidFill>
                  </a:tcPr>
                </a:tc>
                <a:tc>
                  <a:txBody>
                    <a:bodyPr/>
                    <a:lstStyle/>
                    <a:p>
                      <a:pPr algn="ctr" fontAlgn="ctr"/>
                      <a:r>
                        <a:rPr lang="en-US" sz="1000" b="0" i="0" u="none" strike="noStrike">
                          <a:solidFill>
                            <a:srgbClr val="000000"/>
                          </a:solidFill>
                          <a:effectLst/>
                          <a:latin typeface="Calibri"/>
                        </a:rPr>
                        <a:t>3.707</a:t>
                      </a:r>
                    </a:p>
                  </a:txBody>
                  <a:tcPr marL="9093" marR="9093" marT="9093"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BE6F2"/>
                    </a:solidFill>
                  </a:tcPr>
                </a:tc>
                <a:tc>
                  <a:txBody>
                    <a:bodyPr/>
                    <a:lstStyle/>
                    <a:p>
                      <a:pPr algn="ctr" fontAlgn="ctr"/>
                      <a:r>
                        <a:rPr lang="en-US" sz="1000" b="0" i="0" u="none" strike="noStrike">
                          <a:solidFill>
                            <a:srgbClr val="000000"/>
                          </a:solidFill>
                          <a:effectLst/>
                          <a:latin typeface="Calibri"/>
                        </a:rPr>
                        <a:t> </a:t>
                      </a:r>
                    </a:p>
                  </a:txBody>
                  <a:tcPr marL="9093" marR="9093" marT="9093"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BE6F2"/>
                    </a:solidFill>
                  </a:tcPr>
                </a:tc>
                <a:tc>
                  <a:txBody>
                    <a:bodyPr/>
                    <a:lstStyle/>
                    <a:p>
                      <a:pPr algn="ctr" fontAlgn="ctr"/>
                      <a:r>
                        <a:rPr lang="en-US" sz="1000" b="0" i="0" u="none" strike="noStrike">
                          <a:solidFill>
                            <a:srgbClr val="000000"/>
                          </a:solidFill>
                          <a:effectLst/>
                          <a:latin typeface="Calibri"/>
                        </a:rPr>
                        <a:t> </a:t>
                      </a:r>
                    </a:p>
                  </a:txBody>
                  <a:tcPr marL="9093" marR="9093" marT="9093"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BE6F2"/>
                    </a:solidFill>
                  </a:tcPr>
                </a:tc>
                <a:tc>
                  <a:txBody>
                    <a:bodyPr/>
                    <a:lstStyle/>
                    <a:p>
                      <a:pPr algn="ctr" fontAlgn="ctr"/>
                      <a:r>
                        <a:rPr lang="en-US" sz="1000" b="0" i="0" u="none" strike="noStrike">
                          <a:solidFill>
                            <a:srgbClr val="000000"/>
                          </a:solidFill>
                          <a:effectLst/>
                          <a:latin typeface="Calibri"/>
                        </a:rPr>
                        <a:t>-10.362</a:t>
                      </a:r>
                    </a:p>
                  </a:txBody>
                  <a:tcPr marL="9093" marR="9093" marT="9093"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BE6F2"/>
                    </a:solidFill>
                  </a:tcPr>
                </a:tc>
                <a:tc>
                  <a:txBody>
                    <a:bodyPr/>
                    <a:lstStyle/>
                    <a:p>
                      <a:pPr algn="ctr" fontAlgn="ctr"/>
                      <a:r>
                        <a:rPr lang="en-US" sz="1000" b="0" i="0" u="none" strike="noStrike">
                          <a:solidFill>
                            <a:srgbClr val="000000"/>
                          </a:solidFill>
                          <a:effectLst/>
                          <a:latin typeface="Calibri"/>
                        </a:rPr>
                        <a:t>37.6</a:t>
                      </a:r>
                    </a:p>
                  </a:txBody>
                  <a:tcPr marL="9093" marR="9093" marT="9093"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BE6F2"/>
                    </a:solidFill>
                  </a:tcPr>
                </a:tc>
              </a:tr>
              <a:tr h="314217">
                <a:tc rowSpan="3">
                  <a:txBody>
                    <a:bodyPr/>
                    <a:lstStyle/>
                    <a:p>
                      <a:pPr algn="ctr" fontAlgn="ctr"/>
                      <a:r>
                        <a:rPr lang="en-US" sz="1000" b="0" i="0" u="none" strike="noStrike">
                          <a:solidFill>
                            <a:srgbClr val="000000"/>
                          </a:solidFill>
                          <a:effectLst/>
                          <a:latin typeface="Calibri"/>
                        </a:rPr>
                        <a:t>Add Q' 5 parameter fit - Integreation 53:63 - Calibration after fitting</a:t>
                      </a:r>
                    </a:p>
                  </a:txBody>
                  <a:tcPr marL="9093" marR="9093" marT="9093"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8CEE6"/>
                    </a:solidFill>
                  </a:tcPr>
                </a:tc>
                <a:tc>
                  <a:txBody>
                    <a:bodyPr/>
                    <a:lstStyle/>
                    <a:p>
                      <a:pPr algn="ctr" fontAlgn="ctr"/>
                      <a:r>
                        <a:rPr lang="en-US" sz="1000" b="0" i="0" u="none" strike="noStrike">
                          <a:solidFill>
                            <a:srgbClr val="000000"/>
                          </a:solidFill>
                          <a:effectLst/>
                          <a:latin typeface="Calibri"/>
                        </a:rPr>
                        <a:t>A</a:t>
                      </a:r>
                    </a:p>
                  </a:txBody>
                  <a:tcPr marL="9093" marR="9093" marT="9093"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8CEE6"/>
                    </a:solidFill>
                  </a:tcPr>
                </a:tc>
                <a:tc>
                  <a:txBody>
                    <a:bodyPr/>
                    <a:lstStyle/>
                    <a:p>
                      <a:pPr algn="ctr" fontAlgn="ctr"/>
                      <a:r>
                        <a:rPr lang="en-US" sz="1000" b="0" i="0" u="none" strike="noStrike">
                          <a:solidFill>
                            <a:srgbClr val="000000"/>
                          </a:solidFill>
                          <a:effectLst/>
                          <a:latin typeface="Calibri"/>
                        </a:rPr>
                        <a:t>-1.3</a:t>
                      </a:r>
                    </a:p>
                  </a:txBody>
                  <a:tcPr marL="9093" marR="9093" marT="9093"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8CEE6"/>
                    </a:solidFill>
                  </a:tcPr>
                </a:tc>
                <a:tc>
                  <a:txBody>
                    <a:bodyPr/>
                    <a:lstStyle/>
                    <a:p>
                      <a:pPr algn="ctr" fontAlgn="ctr"/>
                      <a:r>
                        <a:rPr lang="en-US" sz="1000" b="0" i="0" u="none" strike="noStrike">
                          <a:solidFill>
                            <a:srgbClr val="000000"/>
                          </a:solidFill>
                          <a:effectLst/>
                          <a:latin typeface="Calibri"/>
                        </a:rPr>
                        <a:t>-0.674</a:t>
                      </a:r>
                    </a:p>
                  </a:txBody>
                  <a:tcPr marL="9093" marR="9093" marT="9093"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8CEE6"/>
                    </a:solidFill>
                  </a:tcPr>
                </a:tc>
                <a:tc>
                  <a:txBody>
                    <a:bodyPr/>
                    <a:lstStyle/>
                    <a:p>
                      <a:pPr algn="ctr" fontAlgn="ctr"/>
                      <a:r>
                        <a:rPr lang="en-US" sz="1000" b="0" i="0" u="none" strike="noStrike" dirty="0">
                          <a:solidFill>
                            <a:srgbClr val="000000"/>
                          </a:solidFill>
                          <a:effectLst/>
                          <a:latin typeface="Calibri"/>
                        </a:rPr>
                        <a:t>0.25</a:t>
                      </a:r>
                    </a:p>
                  </a:txBody>
                  <a:tcPr marL="9093" marR="9093" marT="9093"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8CEE6"/>
                    </a:solidFill>
                  </a:tcPr>
                </a:tc>
                <a:tc>
                  <a:txBody>
                    <a:bodyPr/>
                    <a:lstStyle/>
                    <a:p>
                      <a:pPr algn="ctr" fontAlgn="ctr"/>
                      <a:r>
                        <a:rPr lang="en-US" sz="1000" b="0" i="0" u="none" strike="noStrike">
                          <a:solidFill>
                            <a:srgbClr val="000000"/>
                          </a:solidFill>
                          <a:effectLst/>
                          <a:latin typeface="Calibri"/>
                        </a:rPr>
                        <a:t>-0.33</a:t>
                      </a:r>
                    </a:p>
                  </a:txBody>
                  <a:tcPr marL="9093" marR="9093" marT="9093"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8CEE6"/>
                    </a:solidFill>
                  </a:tcPr>
                </a:tc>
                <a:tc>
                  <a:txBody>
                    <a:bodyPr/>
                    <a:lstStyle/>
                    <a:p>
                      <a:pPr algn="ctr" fontAlgn="ctr"/>
                      <a:r>
                        <a:rPr lang="en-US" sz="1000" b="0" i="0" u="none" strike="noStrike">
                          <a:solidFill>
                            <a:srgbClr val="000000"/>
                          </a:solidFill>
                          <a:effectLst/>
                          <a:latin typeface="Calibri"/>
                        </a:rPr>
                        <a:t> </a:t>
                      </a:r>
                    </a:p>
                  </a:txBody>
                  <a:tcPr marL="9093" marR="9093" marT="9093"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8CEE6"/>
                    </a:solidFill>
                  </a:tcPr>
                </a:tc>
                <a:tc>
                  <a:txBody>
                    <a:bodyPr/>
                    <a:lstStyle/>
                    <a:p>
                      <a:pPr algn="ctr" fontAlgn="ctr"/>
                      <a:r>
                        <a:rPr lang="en-US" sz="1000" b="0" i="0" u="none" strike="noStrike">
                          <a:solidFill>
                            <a:srgbClr val="000000"/>
                          </a:solidFill>
                          <a:effectLst/>
                          <a:latin typeface="Calibri"/>
                        </a:rPr>
                        <a:t>1.326</a:t>
                      </a:r>
                    </a:p>
                  </a:txBody>
                  <a:tcPr marL="9093" marR="9093" marT="9093"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8CEE6"/>
                    </a:solidFill>
                  </a:tcPr>
                </a:tc>
                <a:tc>
                  <a:txBody>
                    <a:bodyPr/>
                    <a:lstStyle/>
                    <a:p>
                      <a:pPr algn="ctr" fontAlgn="ctr"/>
                      <a:r>
                        <a:rPr lang="en-US" sz="1000" b="0" i="0" u="none" strike="noStrike">
                          <a:solidFill>
                            <a:srgbClr val="000000"/>
                          </a:solidFill>
                          <a:effectLst/>
                          <a:latin typeface="Calibri"/>
                        </a:rPr>
                        <a:t>35.3</a:t>
                      </a:r>
                    </a:p>
                  </a:txBody>
                  <a:tcPr marL="9093" marR="9093" marT="9093"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8CEE6"/>
                    </a:solidFill>
                  </a:tcPr>
                </a:tc>
              </a:tr>
              <a:tr h="314217">
                <a:tc vMerge="1">
                  <a:txBody>
                    <a:bodyPr/>
                    <a:lstStyle/>
                    <a:p>
                      <a:endParaRPr lang="en-US"/>
                    </a:p>
                  </a:txBody>
                  <a:tcPr/>
                </a:tc>
                <a:tc>
                  <a:txBody>
                    <a:bodyPr/>
                    <a:lstStyle/>
                    <a:p>
                      <a:pPr algn="ctr" fontAlgn="ctr"/>
                      <a:r>
                        <a:rPr lang="en-US" sz="1000" b="0" i="0" u="none" strike="noStrike">
                          <a:solidFill>
                            <a:srgbClr val="000000"/>
                          </a:solidFill>
                          <a:effectLst/>
                          <a:latin typeface="Calibri"/>
                        </a:rPr>
                        <a:t>B</a:t>
                      </a:r>
                    </a:p>
                  </a:txBody>
                  <a:tcPr marL="9093" marR="9093" marT="9093"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8CEE6"/>
                    </a:solidFill>
                  </a:tcPr>
                </a:tc>
                <a:tc>
                  <a:txBody>
                    <a:bodyPr/>
                    <a:lstStyle/>
                    <a:p>
                      <a:pPr algn="ctr" fontAlgn="ctr"/>
                      <a:r>
                        <a:rPr lang="en-US" sz="1000" b="0" i="0" u="none" strike="noStrike">
                          <a:solidFill>
                            <a:srgbClr val="000000"/>
                          </a:solidFill>
                          <a:effectLst/>
                          <a:latin typeface="Calibri"/>
                        </a:rPr>
                        <a:t>-0.731</a:t>
                      </a:r>
                    </a:p>
                  </a:txBody>
                  <a:tcPr marL="9093" marR="9093" marT="9093"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8CEE6"/>
                    </a:solidFill>
                  </a:tcPr>
                </a:tc>
                <a:tc>
                  <a:txBody>
                    <a:bodyPr/>
                    <a:lstStyle/>
                    <a:p>
                      <a:pPr algn="ctr" fontAlgn="ctr"/>
                      <a:r>
                        <a:rPr lang="en-US" sz="1000" b="0" i="0" u="none" strike="noStrike">
                          <a:solidFill>
                            <a:srgbClr val="000000"/>
                          </a:solidFill>
                          <a:effectLst/>
                          <a:latin typeface="Calibri"/>
                        </a:rPr>
                        <a:t>0.29</a:t>
                      </a:r>
                    </a:p>
                  </a:txBody>
                  <a:tcPr marL="9093" marR="9093" marT="9093"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8CEE6"/>
                    </a:solidFill>
                  </a:tcPr>
                </a:tc>
                <a:tc>
                  <a:txBody>
                    <a:bodyPr/>
                    <a:lstStyle/>
                    <a:p>
                      <a:pPr algn="ctr" fontAlgn="ctr"/>
                      <a:r>
                        <a:rPr lang="en-US" sz="1000" b="0" i="0" u="none" strike="noStrike">
                          <a:solidFill>
                            <a:srgbClr val="000000"/>
                          </a:solidFill>
                          <a:effectLst/>
                          <a:latin typeface="Calibri"/>
                        </a:rPr>
                        <a:t>0.189</a:t>
                      </a:r>
                    </a:p>
                  </a:txBody>
                  <a:tcPr marL="9093" marR="9093" marT="9093"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8CEE6"/>
                    </a:solidFill>
                  </a:tcPr>
                </a:tc>
                <a:tc>
                  <a:txBody>
                    <a:bodyPr/>
                    <a:lstStyle/>
                    <a:p>
                      <a:pPr algn="ctr" fontAlgn="ctr"/>
                      <a:r>
                        <a:rPr lang="en-US" sz="1000" b="0" i="0" u="none" strike="noStrike" dirty="0">
                          <a:solidFill>
                            <a:srgbClr val="000000"/>
                          </a:solidFill>
                          <a:effectLst/>
                          <a:latin typeface="Calibri"/>
                        </a:rPr>
                        <a:t>-0.187</a:t>
                      </a:r>
                    </a:p>
                  </a:txBody>
                  <a:tcPr marL="9093" marR="9093" marT="9093"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8CEE6"/>
                    </a:solidFill>
                  </a:tcPr>
                </a:tc>
                <a:tc>
                  <a:txBody>
                    <a:bodyPr/>
                    <a:lstStyle/>
                    <a:p>
                      <a:pPr algn="ctr" fontAlgn="ctr"/>
                      <a:r>
                        <a:rPr lang="en-US" sz="1000" b="0" i="0" u="none" strike="noStrike" dirty="0">
                          <a:solidFill>
                            <a:srgbClr val="000000"/>
                          </a:solidFill>
                          <a:effectLst/>
                          <a:latin typeface="Calibri"/>
                        </a:rPr>
                        <a:t> </a:t>
                      </a:r>
                    </a:p>
                  </a:txBody>
                  <a:tcPr marL="9093" marR="9093" marT="9093"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8CEE6"/>
                    </a:solidFill>
                  </a:tcPr>
                </a:tc>
                <a:tc>
                  <a:txBody>
                    <a:bodyPr/>
                    <a:lstStyle/>
                    <a:p>
                      <a:pPr algn="ctr" fontAlgn="ctr"/>
                      <a:r>
                        <a:rPr lang="en-US" sz="1000" b="0" i="0" u="none" strike="noStrike">
                          <a:solidFill>
                            <a:srgbClr val="000000"/>
                          </a:solidFill>
                          <a:effectLst/>
                          <a:latin typeface="Calibri"/>
                        </a:rPr>
                        <a:t>2.001</a:t>
                      </a:r>
                    </a:p>
                  </a:txBody>
                  <a:tcPr marL="9093" marR="9093" marT="9093"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8CEE6"/>
                    </a:solidFill>
                  </a:tcPr>
                </a:tc>
                <a:tc>
                  <a:txBody>
                    <a:bodyPr/>
                    <a:lstStyle/>
                    <a:p>
                      <a:pPr algn="ctr" fontAlgn="ctr"/>
                      <a:r>
                        <a:rPr lang="en-US" sz="1000" b="0" i="0" u="none" strike="noStrike">
                          <a:solidFill>
                            <a:srgbClr val="000000"/>
                          </a:solidFill>
                          <a:effectLst/>
                          <a:latin typeface="Calibri"/>
                        </a:rPr>
                        <a:t>40.2</a:t>
                      </a:r>
                    </a:p>
                  </a:txBody>
                  <a:tcPr marL="9093" marR="9093" marT="9093"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8CEE6"/>
                    </a:solidFill>
                  </a:tcPr>
                </a:tc>
              </a:tr>
              <a:tr h="314217">
                <a:tc vMerge="1">
                  <a:txBody>
                    <a:bodyPr/>
                    <a:lstStyle/>
                    <a:p>
                      <a:endParaRPr lang="en-US"/>
                    </a:p>
                  </a:txBody>
                  <a:tcPr/>
                </a:tc>
                <a:tc>
                  <a:txBody>
                    <a:bodyPr/>
                    <a:lstStyle/>
                    <a:p>
                      <a:pPr algn="ctr" fontAlgn="ctr"/>
                      <a:r>
                        <a:rPr lang="en-US" sz="1000" b="0" i="0" u="none" strike="noStrike">
                          <a:solidFill>
                            <a:srgbClr val="000000"/>
                          </a:solidFill>
                          <a:effectLst/>
                          <a:latin typeface="Calibri"/>
                        </a:rPr>
                        <a:t>C</a:t>
                      </a:r>
                    </a:p>
                  </a:txBody>
                  <a:tcPr marL="9093" marR="9093" marT="9093"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8CEE6"/>
                    </a:solidFill>
                  </a:tcPr>
                </a:tc>
                <a:tc>
                  <a:txBody>
                    <a:bodyPr/>
                    <a:lstStyle/>
                    <a:p>
                      <a:pPr algn="ctr" fontAlgn="ctr"/>
                      <a:r>
                        <a:rPr lang="en-US" sz="1000" b="0" i="0" u="none" strike="noStrike">
                          <a:solidFill>
                            <a:srgbClr val="000000"/>
                          </a:solidFill>
                          <a:effectLst/>
                          <a:latin typeface="Calibri"/>
                        </a:rPr>
                        <a:t>3.262</a:t>
                      </a:r>
                    </a:p>
                  </a:txBody>
                  <a:tcPr marL="9093" marR="9093" marT="9093"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8CEE6"/>
                    </a:solidFill>
                  </a:tcPr>
                </a:tc>
                <a:tc>
                  <a:txBody>
                    <a:bodyPr/>
                    <a:lstStyle/>
                    <a:p>
                      <a:pPr algn="ctr" fontAlgn="ctr"/>
                      <a:r>
                        <a:rPr lang="en-US" sz="1000" b="0" i="0" u="none" strike="noStrike">
                          <a:solidFill>
                            <a:srgbClr val="000000"/>
                          </a:solidFill>
                          <a:effectLst/>
                          <a:latin typeface="Calibri"/>
                        </a:rPr>
                        <a:t>-2.057</a:t>
                      </a:r>
                    </a:p>
                  </a:txBody>
                  <a:tcPr marL="9093" marR="9093" marT="9093"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8CEE6"/>
                    </a:solidFill>
                  </a:tcPr>
                </a:tc>
                <a:tc>
                  <a:txBody>
                    <a:bodyPr/>
                    <a:lstStyle/>
                    <a:p>
                      <a:pPr algn="ctr" fontAlgn="ctr"/>
                      <a:r>
                        <a:rPr lang="en-US" sz="1000" b="0" i="0" u="none" strike="noStrike">
                          <a:solidFill>
                            <a:srgbClr val="000000"/>
                          </a:solidFill>
                          <a:effectLst/>
                          <a:latin typeface="Calibri"/>
                        </a:rPr>
                        <a:t>4.043</a:t>
                      </a:r>
                    </a:p>
                  </a:txBody>
                  <a:tcPr marL="9093" marR="9093" marT="9093"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8CEE6"/>
                    </a:solidFill>
                  </a:tcPr>
                </a:tc>
                <a:tc>
                  <a:txBody>
                    <a:bodyPr/>
                    <a:lstStyle/>
                    <a:p>
                      <a:pPr algn="ctr" fontAlgn="ctr"/>
                      <a:r>
                        <a:rPr lang="en-US" sz="1000" b="0" i="0" u="none" strike="noStrike">
                          <a:solidFill>
                            <a:srgbClr val="000000"/>
                          </a:solidFill>
                          <a:effectLst/>
                          <a:latin typeface="Calibri"/>
                        </a:rPr>
                        <a:t>1.081</a:t>
                      </a:r>
                    </a:p>
                  </a:txBody>
                  <a:tcPr marL="9093" marR="9093" marT="9093"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8CEE6"/>
                    </a:solidFill>
                  </a:tcPr>
                </a:tc>
                <a:tc>
                  <a:txBody>
                    <a:bodyPr/>
                    <a:lstStyle/>
                    <a:p>
                      <a:pPr algn="ctr" fontAlgn="ctr"/>
                      <a:r>
                        <a:rPr lang="en-US" sz="1000" b="0" i="0" u="none" strike="noStrike">
                          <a:solidFill>
                            <a:srgbClr val="000000"/>
                          </a:solidFill>
                          <a:effectLst/>
                          <a:latin typeface="Calibri"/>
                        </a:rPr>
                        <a:t> </a:t>
                      </a:r>
                    </a:p>
                  </a:txBody>
                  <a:tcPr marL="9093" marR="9093" marT="9093"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8CEE6"/>
                    </a:solidFill>
                  </a:tcPr>
                </a:tc>
                <a:tc>
                  <a:txBody>
                    <a:bodyPr/>
                    <a:lstStyle/>
                    <a:p>
                      <a:pPr algn="ctr" fontAlgn="ctr"/>
                      <a:r>
                        <a:rPr lang="en-US" sz="1000" b="0" i="0" u="none" strike="noStrike">
                          <a:solidFill>
                            <a:srgbClr val="000000"/>
                          </a:solidFill>
                          <a:effectLst/>
                          <a:latin typeface="Calibri"/>
                        </a:rPr>
                        <a:t>-6.943</a:t>
                      </a:r>
                    </a:p>
                  </a:txBody>
                  <a:tcPr marL="9093" marR="9093" marT="9093"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8CEE6"/>
                    </a:solidFill>
                  </a:tcPr>
                </a:tc>
                <a:tc>
                  <a:txBody>
                    <a:bodyPr/>
                    <a:lstStyle/>
                    <a:p>
                      <a:pPr algn="ctr" fontAlgn="ctr"/>
                      <a:r>
                        <a:rPr lang="en-US" sz="1000" b="0" i="0" u="none" strike="noStrike">
                          <a:solidFill>
                            <a:srgbClr val="000000"/>
                          </a:solidFill>
                          <a:effectLst/>
                          <a:latin typeface="Calibri"/>
                        </a:rPr>
                        <a:t>25.5</a:t>
                      </a:r>
                    </a:p>
                  </a:txBody>
                  <a:tcPr marL="9093" marR="9093" marT="9093"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8CEE6"/>
                    </a:solidFill>
                  </a:tcPr>
                </a:tc>
              </a:tr>
              <a:tr h="314217">
                <a:tc rowSpan="3">
                  <a:txBody>
                    <a:bodyPr/>
                    <a:lstStyle/>
                    <a:p>
                      <a:pPr algn="ctr" fontAlgn="ctr"/>
                      <a:r>
                        <a:rPr lang="en-US" sz="1000" b="0" i="0" u="none" strike="noStrike">
                          <a:solidFill>
                            <a:srgbClr val="000000"/>
                          </a:solidFill>
                          <a:effectLst/>
                          <a:latin typeface="Calibri"/>
                        </a:rPr>
                        <a:t>Add Ref Y - 6 paramter fit - Integration 53:63 - Calibration after fitting</a:t>
                      </a:r>
                    </a:p>
                  </a:txBody>
                  <a:tcPr marL="9093" marR="9093" marT="9093"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BE6F2"/>
                    </a:solidFill>
                  </a:tcPr>
                </a:tc>
                <a:tc>
                  <a:txBody>
                    <a:bodyPr/>
                    <a:lstStyle/>
                    <a:p>
                      <a:pPr algn="ctr" fontAlgn="ctr"/>
                      <a:r>
                        <a:rPr lang="en-US" sz="1000" b="0" i="0" u="none" strike="noStrike">
                          <a:solidFill>
                            <a:srgbClr val="000000"/>
                          </a:solidFill>
                          <a:effectLst/>
                          <a:latin typeface="Calibri"/>
                        </a:rPr>
                        <a:t>A</a:t>
                      </a:r>
                    </a:p>
                  </a:txBody>
                  <a:tcPr marL="9093" marR="9093" marT="9093"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BE6F2"/>
                    </a:solidFill>
                  </a:tcPr>
                </a:tc>
                <a:tc>
                  <a:txBody>
                    <a:bodyPr/>
                    <a:lstStyle/>
                    <a:p>
                      <a:pPr algn="ctr" fontAlgn="ctr"/>
                      <a:r>
                        <a:rPr lang="en-US" sz="1000" b="0" i="0" u="none" strike="noStrike">
                          <a:solidFill>
                            <a:srgbClr val="000000"/>
                          </a:solidFill>
                          <a:effectLst/>
                          <a:latin typeface="Calibri"/>
                        </a:rPr>
                        <a:t>-1.276</a:t>
                      </a:r>
                    </a:p>
                  </a:txBody>
                  <a:tcPr marL="9093" marR="9093" marT="9093"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BE6F2"/>
                    </a:solidFill>
                  </a:tcPr>
                </a:tc>
                <a:tc>
                  <a:txBody>
                    <a:bodyPr/>
                    <a:lstStyle/>
                    <a:p>
                      <a:pPr algn="ctr" fontAlgn="ctr"/>
                      <a:r>
                        <a:rPr lang="en-US" sz="1000" b="0" i="0" u="none" strike="noStrike">
                          <a:solidFill>
                            <a:srgbClr val="000000"/>
                          </a:solidFill>
                          <a:effectLst/>
                          <a:latin typeface="Calibri"/>
                        </a:rPr>
                        <a:t>-0.455</a:t>
                      </a:r>
                    </a:p>
                  </a:txBody>
                  <a:tcPr marL="9093" marR="9093" marT="9093"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BE6F2"/>
                    </a:solidFill>
                  </a:tcPr>
                </a:tc>
                <a:tc>
                  <a:txBody>
                    <a:bodyPr/>
                    <a:lstStyle/>
                    <a:p>
                      <a:pPr algn="ctr" fontAlgn="ctr"/>
                      <a:r>
                        <a:rPr lang="en-US" sz="1000" b="0" i="0" u="none" strike="noStrike">
                          <a:solidFill>
                            <a:srgbClr val="000000"/>
                          </a:solidFill>
                          <a:effectLst/>
                          <a:latin typeface="Calibri"/>
                        </a:rPr>
                        <a:t>0.252</a:t>
                      </a:r>
                    </a:p>
                  </a:txBody>
                  <a:tcPr marL="9093" marR="9093" marT="9093"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BE6F2"/>
                    </a:solidFill>
                  </a:tcPr>
                </a:tc>
                <a:tc>
                  <a:txBody>
                    <a:bodyPr/>
                    <a:lstStyle/>
                    <a:p>
                      <a:pPr algn="ctr" fontAlgn="ctr"/>
                      <a:r>
                        <a:rPr lang="en-US" sz="1000" b="0" i="0" u="none" strike="noStrike">
                          <a:solidFill>
                            <a:srgbClr val="000000"/>
                          </a:solidFill>
                          <a:effectLst/>
                          <a:latin typeface="Calibri"/>
                        </a:rPr>
                        <a:t>-0.312</a:t>
                      </a:r>
                    </a:p>
                  </a:txBody>
                  <a:tcPr marL="9093" marR="9093" marT="9093"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BE6F2"/>
                    </a:solidFill>
                  </a:tcPr>
                </a:tc>
                <a:tc>
                  <a:txBody>
                    <a:bodyPr/>
                    <a:lstStyle/>
                    <a:p>
                      <a:pPr algn="ctr" fontAlgn="ctr"/>
                      <a:r>
                        <a:rPr lang="en-US" sz="1000" b="0" i="0" u="none" strike="noStrike">
                          <a:solidFill>
                            <a:srgbClr val="000000"/>
                          </a:solidFill>
                          <a:effectLst/>
                          <a:latin typeface="Calibri"/>
                        </a:rPr>
                        <a:t>0.000135</a:t>
                      </a:r>
                    </a:p>
                  </a:txBody>
                  <a:tcPr marL="9093" marR="9093" marT="9093"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BE6F2"/>
                    </a:solidFill>
                  </a:tcPr>
                </a:tc>
                <a:tc>
                  <a:txBody>
                    <a:bodyPr/>
                    <a:lstStyle/>
                    <a:p>
                      <a:pPr algn="ctr" fontAlgn="ctr"/>
                      <a:r>
                        <a:rPr lang="en-US" sz="1000" b="0" i="0" u="none" strike="noStrike">
                          <a:solidFill>
                            <a:srgbClr val="000000"/>
                          </a:solidFill>
                          <a:effectLst/>
                          <a:latin typeface="Calibri"/>
                        </a:rPr>
                        <a:t>2.334</a:t>
                      </a:r>
                    </a:p>
                  </a:txBody>
                  <a:tcPr marL="9093" marR="9093" marT="9093"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BE6F2"/>
                    </a:solidFill>
                  </a:tcPr>
                </a:tc>
                <a:tc>
                  <a:txBody>
                    <a:bodyPr/>
                    <a:lstStyle/>
                    <a:p>
                      <a:pPr algn="ctr" fontAlgn="ctr"/>
                      <a:r>
                        <a:rPr lang="en-US" sz="1000" b="0" i="0" u="none" strike="noStrike">
                          <a:solidFill>
                            <a:srgbClr val="000000"/>
                          </a:solidFill>
                          <a:effectLst/>
                          <a:latin typeface="Calibri"/>
                        </a:rPr>
                        <a:t>35.8</a:t>
                      </a:r>
                    </a:p>
                  </a:txBody>
                  <a:tcPr marL="9093" marR="9093" marT="9093"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BE6F2"/>
                    </a:solidFill>
                  </a:tcPr>
                </a:tc>
              </a:tr>
              <a:tr h="314217">
                <a:tc vMerge="1">
                  <a:txBody>
                    <a:bodyPr/>
                    <a:lstStyle/>
                    <a:p>
                      <a:endParaRPr lang="en-US"/>
                    </a:p>
                  </a:txBody>
                  <a:tcPr/>
                </a:tc>
                <a:tc>
                  <a:txBody>
                    <a:bodyPr/>
                    <a:lstStyle/>
                    <a:p>
                      <a:pPr algn="ctr" fontAlgn="ctr"/>
                      <a:r>
                        <a:rPr lang="en-US" sz="1000" b="0" i="0" u="none" strike="noStrike">
                          <a:solidFill>
                            <a:srgbClr val="000000"/>
                          </a:solidFill>
                          <a:effectLst/>
                          <a:latin typeface="Calibri"/>
                        </a:rPr>
                        <a:t>B</a:t>
                      </a:r>
                    </a:p>
                  </a:txBody>
                  <a:tcPr marL="9093" marR="9093" marT="9093"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BE6F2"/>
                    </a:solidFill>
                  </a:tcPr>
                </a:tc>
                <a:tc>
                  <a:txBody>
                    <a:bodyPr/>
                    <a:lstStyle/>
                    <a:p>
                      <a:pPr algn="ctr" fontAlgn="ctr"/>
                      <a:r>
                        <a:rPr lang="en-US" sz="1000" b="0" i="0" u="none" strike="noStrike">
                          <a:solidFill>
                            <a:srgbClr val="000000"/>
                          </a:solidFill>
                          <a:effectLst/>
                          <a:latin typeface="Calibri"/>
                        </a:rPr>
                        <a:t>-0.74</a:t>
                      </a:r>
                    </a:p>
                  </a:txBody>
                  <a:tcPr marL="9093" marR="9093" marT="9093"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BE6F2"/>
                    </a:solidFill>
                  </a:tcPr>
                </a:tc>
                <a:tc>
                  <a:txBody>
                    <a:bodyPr/>
                    <a:lstStyle/>
                    <a:p>
                      <a:pPr algn="ctr" fontAlgn="ctr"/>
                      <a:r>
                        <a:rPr lang="en-US" sz="1000" b="0" i="0" u="none" strike="noStrike">
                          <a:solidFill>
                            <a:srgbClr val="000000"/>
                          </a:solidFill>
                          <a:effectLst/>
                          <a:latin typeface="Calibri"/>
                        </a:rPr>
                        <a:t>0.188</a:t>
                      </a:r>
                    </a:p>
                  </a:txBody>
                  <a:tcPr marL="9093" marR="9093" marT="9093"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BE6F2"/>
                    </a:solidFill>
                  </a:tcPr>
                </a:tc>
                <a:tc>
                  <a:txBody>
                    <a:bodyPr/>
                    <a:lstStyle/>
                    <a:p>
                      <a:pPr algn="ctr" fontAlgn="ctr"/>
                      <a:r>
                        <a:rPr lang="en-US" sz="1000" b="0" i="0" u="none" strike="noStrike">
                          <a:solidFill>
                            <a:srgbClr val="000000"/>
                          </a:solidFill>
                          <a:effectLst/>
                          <a:latin typeface="Calibri"/>
                        </a:rPr>
                        <a:t>0.188</a:t>
                      </a:r>
                    </a:p>
                  </a:txBody>
                  <a:tcPr marL="9093" marR="9093" marT="9093"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BE6F2"/>
                    </a:solidFill>
                  </a:tcPr>
                </a:tc>
                <a:tc>
                  <a:txBody>
                    <a:bodyPr/>
                    <a:lstStyle/>
                    <a:p>
                      <a:pPr algn="ctr" fontAlgn="ctr"/>
                      <a:r>
                        <a:rPr lang="en-US" sz="1000" b="0" i="0" u="none" strike="noStrike">
                          <a:solidFill>
                            <a:srgbClr val="000000"/>
                          </a:solidFill>
                          <a:effectLst/>
                          <a:latin typeface="Calibri"/>
                        </a:rPr>
                        <a:t>-0.212</a:t>
                      </a:r>
                    </a:p>
                  </a:txBody>
                  <a:tcPr marL="9093" marR="9093" marT="9093"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BE6F2"/>
                    </a:solidFill>
                  </a:tcPr>
                </a:tc>
                <a:tc>
                  <a:txBody>
                    <a:bodyPr/>
                    <a:lstStyle/>
                    <a:p>
                      <a:pPr algn="ctr" fontAlgn="ctr"/>
                      <a:r>
                        <a:rPr lang="en-US" sz="1000" b="0" i="0" u="none" strike="noStrike">
                          <a:solidFill>
                            <a:srgbClr val="000000"/>
                          </a:solidFill>
                          <a:effectLst/>
                          <a:latin typeface="Calibri"/>
                        </a:rPr>
                        <a:t>0.000068</a:t>
                      </a:r>
                    </a:p>
                  </a:txBody>
                  <a:tcPr marL="9093" marR="9093" marT="9093"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BE6F2"/>
                    </a:solidFill>
                  </a:tcPr>
                </a:tc>
                <a:tc>
                  <a:txBody>
                    <a:bodyPr/>
                    <a:lstStyle/>
                    <a:p>
                      <a:pPr algn="ctr" fontAlgn="ctr"/>
                      <a:r>
                        <a:rPr lang="en-US" sz="1000" b="0" i="0" u="none" strike="noStrike">
                          <a:solidFill>
                            <a:srgbClr val="000000"/>
                          </a:solidFill>
                          <a:effectLst/>
                          <a:latin typeface="Calibri"/>
                        </a:rPr>
                        <a:t>2.305</a:t>
                      </a:r>
                    </a:p>
                  </a:txBody>
                  <a:tcPr marL="9093" marR="9093" marT="9093"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BE6F2"/>
                    </a:solidFill>
                  </a:tcPr>
                </a:tc>
                <a:tc>
                  <a:txBody>
                    <a:bodyPr/>
                    <a:lstStyle/>
                    <a:p>
                      <a:pPr algn="ctr" fontAlgn="ctr"/>
                      <a:r>
                        <a:rPr lang="en-US" sz="1000" b="0" i="0" u="none" strike="noStrike">
                          <a:solidFill>
                            <a:srgbClr val="000000"/>
                          </a:solidFill>
                          <a:effectLst/>
                          <a:latin typeface="Calibri"/>
                        </a:rPr>
                        <a:t>40.1</a:t>
                      </a:r>
                    </a:p>
                  </a:txBody>
                  <a:tcPr marL="9093" marR="9093" marT="9093"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BE6F2"/>
                    </a:solidFill>
                  </a:tcPr>
                </a:tc>
              </a:tr>
              <a:tr h="314217">
                <a:tc vMerge="1">
                  <a:txBody>
                    <a:bodyPr/>
                    <a:lstStyle/>
                    <a:p>
                      <a:endParaRPr lang="en-US"/>
                    </a:p>
                  </a:txBody>
                  <a:tcPr/>
                </a:tc>
                <a:tc>
                  <a:txBody>
                    <a:bodyPr/>
                    <a:lstStyle/>
                    <a:p>
                      <a:pPr algn="ctr" fontAlgn="ctr"/>
                      <a:r>
                        <a:rPr lang="en-US" sz="1000" b="0" i="0" u="none" strike="noStrike">
                          <a:solidFill>
                            <a:srgbClr val="000000"/>
                          </a:solidFill>
                          <a:effectLst/>
                          <a:latin typeface="Calibri"/>
                        </a:rPr>
                        <a:t>C</a:t>
                      </a:r>
                    </a:p>
                  </a:txBody>
                  <a:tcPr marL="9093" marR="9093" marT="9093"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BE6F2"/>
                    </a:solidFill>
                  </a:tcPr>
                </a:tc>
                <a:tc>
                  <a:txBody>
                    <a:bodyPr/>
                    <a:lstStyle/>
                    <a:p>
                      <a:pPr algn="ctr" fontAlgn="ctr"/>
                      <a:r>
                        <a:rPr lang="en-US" sz="1000" b="0" i="0" u="none" strike="noStrike">
                          <a:solidFill>
                            <a:srgbClr val="000000"/>
                          </a:solidFill>
                          <a:effectLst/>
                          <a:latin typeface="Calibri"/>
                        </a:rPr>
                        <a:t>3.261</a:t>
                      </a:r>
                    </a:p>
                  </a:txBody>
                  <a:tcPr marL="9093" marR="9093" marT="9093"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BE6F2"/>
                    </a:solidFill>
                  </a:tcPr>
                </a:tc>
                <a:tc>
                  <a:txBody>
                    <a:bodyPr/>
                    <a:lstStyle/>
                    <a:p>
                      <a:pPr algn="ctr" fontAlgn="ctr"/>
                      <a:r>
                        <a:rPr lang="en-US" sz="1000" b="0" i="0" u="none" strike="noStrike">
                          <a:solidFill>
                            <a:srgbClr val="000000"/>
                          </a:solidFill>
                          <a:effectLst/>
                          <a:latin typeface="Calibri"/>
                        </a:rPr>
                        <a:t>-2.078</a:t>
                      </a:r>
                    </a:p>
                  </a:txBody>
                  <a:tcPr marL="9093" marR="9093" marT="9093"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BE6F2"/>
                    </a:solidFill>
                  </a:tcPr>
                </a:tc>
                <a:tc>
                  <a:txBody>
                    <a:bodyPr/>
                    <a:lstStyle/>
                    <a:p>
                      <a:pPr algn="ctr" fontAlgn="ctr"/>
                      <a:r>
                        <a:rPr lang="en-US" sz="1000" b="0" i="0" u="none" strike="noStrike">
                          <a:solidFill>
                            <a:srgbClr val="000000"/>
                          </a:solidFill>
                          <a:effectLst/>
                          <a:latin typeface="Calibri"/>
                        </a:rPr>
                        <a:t>4.047</a:t>
                      </a:r>
                    </a:p>
                  </a:txBody>
                  <a:tcPr marL="9093" marR="9093" marT="9093"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BE6F2"/>
                    </a:solidFill>
                  </a:tcPr>
                </a:tc>
                <a:tc>
                  <a:txBody>
                    <a:bodyPr/>
                    <a:lstStyle/>
                    <a:p>
                      <a:pPr algn="ctr" fontAlgn="ctr"/>
                      <a:r>
                        <a:rPr lang="en-US" sz="1000" b="0" i="0" u="none" strike="noStrike">
                          <a:solidFill>
                            <a:srgbClr val="000000"/>
                          </a:solidFill>
                          <a:effectLst/>
                          <a:latin typeface="Calibri"/>
                        </a:rPr>
                        <a:t>1.103</a:t>
                      </a:r>
                    </a:p>
                  </a:txBody>
                  <a:tcPr marL="9093" marR="9093" marT="9093"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BE6F2"/>
                    </a:solidFill>
                  </a:tcPr>
                </a:tc>
                <a:tc>
                  <a:txBody>
                    <a:bodyPr/>
                    <a:lstStyle/>
                    <a:p>
                      <a:pPr algn="ctr" fontAlgn="ctr"/>
                      <a:r>
                        <a:rPr lang="en-US" sz="1000" b="0" i="0" u="none" strike="noStrike">
                          <a:solidFill>
                            <a:srgbClr val="000000"/>
                          </a:solidFill>
                          <a:effectLst/>
                          <a:latin typeface="Calibri"/>
                        </a:rPr>
                        <a:t>0.000022</a:t>
                      </a:r>
                    </a:p>
                  </a:txBody>
                  <a:tcPr marL="9093" marR="9093" marT="9093"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BE6F2"/>
                    </a:solidFill>
                  </a:tcPr>
                </a:tc>
                <a:tc>
                  <a:txBody>
                    <a:bodyPr/>
                    <a:lstStyle/>
                    <a:p>
                      <a:pPr algn="ctr" fontAlgn="ctr"/>
                      <a:r>
                        <a:rPr lang="en-US" sz="1000" b="0" i="0" u="none" strike="noStrike">
                          <a:solidFill>
                            <a:srgbClr val="000000"/>
                          </a:solidFill>
                          <a:effectLst/>
                          <a:latin typeface="Calibri"/>
                        </a:rPr>
                        <a:t>-6.801</a:t>
                      </a:r>
                    </a:p>
                  </a:txBody>
                  <a:tcPr marL="9093" marR="9093" marT="9093"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BE6F2"/>
                    </a:solidFill>
                  </a:tcPr>
                </a:tc>
                <a:tc>
                  <a:txBody>
                    <a:bodyPr/>
                    <a:lstStyle/>
                    <a:p>
                      <a:pPr algn="ctr" fontAlgn="ctr"/>
                      <a:r>
                        <a:rPr lang="en-US" sz="1000" b="0" i="0" u="none" strike="noStrike" dirty="0">
                          <a:solidFill>
                            <a:srgbClr val="000000"/>
                          </a:solidFill>
                          <a:effectLst/>
                          <a:latin typeface="Calibri"/>
                        </a:rPr>
                        <a:t>25.4</a:t>
                      </a:r>
                    </a:p>
                  </a:txBody>
                  <a:tcPr marL="9093" marR="9093" marT="9093"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BE6F2"/>
                    </a:solidFill>
                  </a:tcPr>
                </a:tc>
              </a:tr>
            </a:tbl>
          </a:graphicData>
        </a:graphic>
      </p:graphicFrame>
    </p:spTree>
    <p:extLst>
      <p:ext uri="{BB962C8B-B14F-4D97-AF65-F5344CB8AC3E}">
        <p14:creationId xmlns:p14="http://schemas.microsoft.com/office/powerpoint/2010/main" val="2569036532"/>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2"/>
          </p:nvPr>
        </p:nvSpPr>
        <p:spPr/>
        <p:txBody>
          <a:bodyPr/>
          <a:lstStyle/>
          <a:p>
            <a:r>
              <a:rPr lang="en-GB" smtClean="0">
                <a:solidFill>
                  <a:schemeClr val="bg1"/>
                </a:solidFill>
              </a:rPr>
              <a:t>Thursday, 30 July 2015</a:t>
            </a:r>
            <a:endParaRPr lang="en-US" dirty="0"/>
          </a:p>
        </p:txBody>
      </p:sp>
      <p:sp>
        <p:nvSpPr>
          <p:cNvPr id="5" name="Title 1"/>
          <p:cNvSpPr>
            <a:spLocks noGrp="1"/>
          </p:cNvSpPr>
          <p:nvPr>
            <p:ph type="title"/>
          </p:nvPr>
        </p:nvSpPr>
        <p:spPr>
          <a:xfrm>
            <a:off x="457199" y="980728"/>
            <a:ext cx="8229600" cy="750540"/>
          </a:xfrm>
        </p:spPr>
        <p:txBody>
          <a:bodyPr>
            <a:normAutofit/>
          </a:bodyPr>
          <a:lstStyle/>
          <a:p>
            <a:r>
              <a:rPr lang="en-US" dirty="0" smtClean="0"/>
              <a:t>IPA calibration with C-band BPFs</a:t>
            </a:r>
            <a:endParaRPr lang="en-US" dirty="0"/>
          </a:p>
        </p:txBody>
      </p:sp>
      <p:sp>
        <p:nvSpPr>
          <p:cNvPr id="2" name="Slide Number Placeholder 1"/>
          <p:cNvSpPr>
            <a:spLocks noGrp="1"/>
          </p:cNvSpPr>
          <p:nvPr>
            <p:ph type="sldNum" sz="quarter" idx="4"/>
          </p:nvPr>
        </p:nvSpPr>
        <p:spPr/>
        <p:txBody>
          <a:bodyPr/>
          <a:lstStyle/>
          <a:p>
            <a:fld id="{0CFEC368-1D7A-4F81-ABF6-AE0E36BAF64C}" type="slidenum">
              <a:rPr lang="en-US" smtClean="0"/>
              <a:pPr/>
              <a:t>14</a:t>
            </a:fld>
            <a:endParaRPr lang="en-US" dirty="0"/>
          </a:p>
        </p:txBody>
      </p:sp>
      <p:pic>
        <p:nvPicPr>
          <p:cNvPr id="6" name="Picture 5" descr="A.png"/>
          <p:cNvPicPr>
            <a:picLocks noChangeAspect="1"/>
          </p:cNvPicPr>
          <p:nvPr/>
        </p:nvPicPr>
        <p:blipFill rotWithShape="1">
          <a:blip r:embed="rId2">
            <a:extLst>
              <a:ext uri="{28A0092B-C50C-407E-A947-70E740481C1C}">
                <a14:useLocalDpi xmlns:a14="http://schemas.microsoft.com/office/drawing/2010/main" val="0"/>
              </a:ext>
            </a:extLst>
          </a:blip>
          <a:srcRect l="7222" t="4007" r="7000" b="4372"/>
          <a:stretch/>
        </p:blipFill>
        <p:spPr>
          <a:xfrm>
            <a:off x="525920" y="1844824"/>
            <a:ext cx="8222544" cy="4686424"/>
          </a:xfrm>
          <a:prstGeom prst="rect">
            <a:avLst/>
          </a:prstGeom>
        </p:spPr>
      </p:pic>
    </p:spTree>
    <p:extLst>
      <p:ext uri="{BB962C8B-B14F-4D97-AF65-F5344CB8AC3E}">
        <p14:creationId xmlns:p14="http://schemas.microsoft.com/office/powerpoint/2010/main" val="1458398874"/>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2"/>
          </p:nvPr>
        </p:nvSpPr>
        <p:spPr/>
        <p:txBody>
          <a:bodyPr/>
          <a:lstStyle/>
          <a:p>
            <a:r>
              <a:rPr lang="en-GB" smtClean="0">
                <a:solidFill>
                  <a:schemeClr val="bg1"/>
                </a:solidFill>
              </a:rPr>
              <a:t>Thursday, 30 July 2015</a:t>
            </a:r>
            <a:endParaRPr lang="en-US" dirty="0"/>
          </a:p>
        </p:txBody>
      </p:sp>
      <p:sp>
        <p:nvSpPr>
          <p:cNvPr id="5" name="Title 1"/>
          <p:cNvSpPr>
            <a:spLocks noGrp="1"/>
          </p:cNvSpPr>
          <p:nvPr>
            <p:ph type="title"/>
          </p:nvPr>
        </p:nvSpPr>
        <p:spPr>
          <a:xfrm>
            <a:off x="457199" y="980728"/>
            <a:ext cx="8229600" cy="750540"/>
          </a:xfrm>
        </p:spPr>
        <p:txBody>
          <a:bodyPr>
            <a:normAutofit/>
          </a:bodyPr>
          <a:lstStyle/>
          <a:p>
            <a:r>
              <a:rPr lang="en-US" dirty="0"/>
              <a:t>IPB calibration with C-band BPFs</a:t>
            </a:r>
            <a:endParaRPr lang="en-US" dirty="0"/>
          </a:p>
        </p:txBody>
      </p:sp>
      <p:sp>
        <p:nvSpPr>
          <p:cNvPr id="2" name="Slide Number Placeholder 1"/>
          <p:cNvSpPr>
            <a:spLocks noGrp="1"/>
          </p:cNvSpPr>
          <p:nvPr>
            <p:ph type="sldNum" sz="quarter" idx="4"/>
          </p:nvPr>
        </p:nvSpPr>
        <p:spPr/>
        <p:txBody>
          <a:bodyPr/>
          <a:lstStyle/>
          <a:p>
            <a:fld id="{0CFEC368-1D7A-4F81-ABF6-AE0E36BAF64C}" type="slidenum">
              <a:rPr lang="en-US" smtClean="0"/>
              <a:pPr/>
              <a:t>15</a:t>
            </a:fld>
            <a:endParaRPr lang="en-US" dirty="0"/>
          </a:p>
        </p:txBody>
      </p:sp>
      <p:pic>
        <p:nvPicPr>
          <p:cNvPr id="3" name="Picture 2" descr="B.png"/>
          <p:cNvPicPr>
            <a:picLocks noChangeAspect="1"/>
          </p:cNvPicPr>
          <p:nvPr/>
        </p:nvPicPr>
        <p:blipFill rotWithShape="1">
          <a:blip r:embed="rId2">
            <a:extLst>
              <a:ext uri="{28A0092B-C50C-407E-A947-70E740481C1C}">
                <a14:useLocalDpi xmlns:a14="http://schemas.microsoft.com/office/drawing/2010/main" val="0"/>
              </a:ext>
            </a:extLst>
          </a:blip>
          <a:srcRect l="7778" t="4737" r="7222" b="5100"/>
          <a:stretch/>
        </p:blipFill>
        <p:spPr>
          <a:xfrm>
            <a:off x="457199" y="1869576"/>
            <a:ext cx="8291264" cy="4692963"/>
          </a:xfrm>
          <a:prstGeom prst="rect">
            <a:avLst/>
          </a:prstGeom>
        </p:spPr>
      </p:pic>
    </p:spTree>
    <p:extLst>
      <p:ext uri="{BB962C8B-B14F-4D97-AF65-F5344CB8AC3E}">
        <p14:creationId xmlns:p14="http://schemas.microsoft.com/office/powerpoint/2010/main" val="989638041"/>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2"/>
          </p:nvPr>
        </p:nvSpPr>
        <p:spPr/>
        <p:txBody>
          <a:bodyPr/>
          <a:lstStyle/>
          <a:p>
            <a:r>
              <a:rPr lang="en-GB" smtClean="0">
                <a:solidFill>
                  <a:schemeClr val="bg1"/>
                </a:solidFill>
              </a:rPr>
              <a:t>Thursday, 30 July 2015</a:t>
            </a:r>
            <a:endParaRPr lang="en-US" dirty="0"/>
          </a:p>
        </p:txBody>
      </p:sp>
      <p:sp>
        <p:nvSpPr>
          <p:cNvPr id="5" name="Title 1"/>
          <p:cNvSpPr>
            <a:spLocks noGrp="1"/>
          </p:cNvSpPr>
          <p:nvPr>
            <p:ph type="title"/>
          </p:nvPr>
        </p:nvSpPr>
        <p:spPr>
          <a:xfrm>
            <a:off x="457199" y="980728"/>
            <a:ext cx="8229600" cy="750540"/>
          </a:xfrm>
        </p:spPr>
        <p:txBody>
          <a:bodyPr>
            <a:normAutofit/>
          </a:bodyPr>
          <a:lstStyle/>
          <a:p>
            <a:r>
              <a:rPr lang="en-US" dirty="0"/>
              <a:t>IPC calibration with C-band BPFs</a:t>
            </a:r>
            <a:endParaRPr lang="en-US" dirty="0"/>
          </a:p>
        </p:txBody>
      </p:sp>
      <p:sp>
        <p:nvSpPr>
          <p:cNvPr id="2" name="Slide Number Placeholder 1"/>
          <p:cNvSpPr>
            <a:spLocks noGrp="1"/>
          </p:cNvSpPr>
          <p:nvPr>
            <p:ph type="sldNum" sz="quarter" idx="4"/>
          </p:nvPr>
        </p:nvSpPr>
        <p:spPr/>
        <p:txBody>
          <a:bodyPr/>
          <a:lstStyle/>
          <a:p>
            <a:fld id="{0CFEC368-1D7A-4F81-ABF6-AE0E36BAF64C}" type="slidenum">
              <a:rPr lang="en-US" smtClean="0"/>
              <a:pPr/>
              <a:t>16</a:t>
            </a:fld>
            <a:endParaRPr lang="en-US" dirty="0"/>
          </a:p>
        </p:txBody>
      </p:sp>
      <p:pic>
        <p:nvPicPr>
          <p:cNvPr id="3" name="Picture 2" descr="C.png"/>
          <p:cNvPicPr>
            <a:picLocks noChangeAspect="1"/>
          </p:cNvPicPr>
          <p:nvPr/>
        </p:nvPicPr>
        <p:blipFill rotWithShape="1">
          <a:blip r:embed="rId2">
            <a:extLst>
              <a:ext uri="{28A0092B-C50C-407E-A947-70E740481C1C}">
                <a14:useLocalDpi xmlns:a14="http://schemas.microsoft.com/office/drawing/2010/main" val="0"/>
              </a:ext>
            </a:extLst>
          </a:blip>
          <a:srcRect l="8001" t="5361" r="7333" b="4683"/>
          <a:stretch/>
        </p:blipFill>
        <p:spPr>
          <a:xfrm>
            <a:off x="457199" y="1844824"/>
            <a:ext cx="8229600" cy="4665600"/>
          </a:xfrm>
          <a:prstGeom prst="rect">
            <a:avLst/>
          </a:prstGeom>
        </p:spPr>
      </p:pic>
    </p:spTree>
    <p:extLst>
      <p:ext uri="{BB962C8B-B14F-4D97-AF65-F5344CB8AC3E}">
        <p14:creationId xmlns:p14="http://schemas.microsoft.com/office/powerpoint/2010/main" val="3648894170"/>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2"/>
          </p:nvPr>
        </p:nvSpPr>
        <p:spPr/>
        <p:txBody>
          <a:bodyPr/>
          <a:lstStyle/>
          <a:p>
            <a:r>
              <a:rPr lang="en-GB" smtClean="0">
                <a:solidFill>
                  <a:schemeClr val="bg1"/>
                </a:solidFill>
              </a:rPr>
              <a:t>Thursday, 30 July 2015</a:t>
            </a:r>
            <a:endParaRPr lang="en-US" dirty="0"/>
          </a:p>
        </p:txBody>
      </p:sp>
      <p:sp>
        <p:nvSpPr>
          <p:cNvPr id="5" name="Title 1"/>
          <p:cNvSpPr>
            <a:spLocks noGrp="1"/>
          </p:cNvSpPr>
          <p:nvPr>
            <p:ph type="title"/>
          </p:nvPr>
        </p:nvSpPr>
        <p:spPr>
          <a:xfrm>
            <a:off x="457199" y="908720"/>
            <a:ext cx="8229600" cy="990600"/>
          </a:xfrm>
        </p:spPr>
        <p:txBody>
          <a:bodyPr>
            <a:normAutofit/>
          </a:bodyPr>
          <a:lstStyle/>
          <a:p>
            <a:r>
              <a:rPr lang="en-US" dirty="0" err="1" smtClean="0"/>
              <a:t>Siwon’s</a:t>
            </a:r>
            <a:r>
              <a:rPr lang="en-US" dirty="0"/>
              <a:t> </a:t>
            </a:r>
            <a:r>
              <a:rPr lang="en-US" dirty="0" smtClean="0"/>
              <a:t>method</a:t>
            </a:r>
            <a:endParaRPr lang="en-US" dirty="0"/>
          </a:p>
        </p:txBody>
      </p:sp>
      <p:sp>
        <p:nvSpPr>
          <p:cNvPr id="2" name="Slide Number Placeholder 1"/>
          <p:cNvSpPr>
            <a:spLocks noGrp="1"/>
          </p:cNvSpPr>
          <p:nvPr>
            <p:ph type="sldNum" sz="quarter" idx="4"/>
          </p:nvPr>
        </p:nvSpPr>
        <p:spPr/>
        <p:txBody>
          <a:bodyPr/>
          <a:lstStyle/>
          <a:p>
            <a:fld id="{0CFEC368-1D7A-4F81-ABF6-AE0E36BAF64C}" type="slidenum">
              <a:rPr lang="en-US" smtClean="0"/>
              <a:pPr/>
              <a:t>2</a:t>
            </a:fld>
            <a:endParaRPr lang="en-US" dirty="0"/>
          </a:p>
        </p:txBody>
      </p:sp>
      <p:pic>
        <p:nvPicPr>
          <p:cNvPr id="8" name="Picture 7" descr="Screen Shot 2015-07-29 at 11.12.46.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87624" y="1920415"/>
            <a:ext cx="6578661" cy="4748945"/>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880860622"/>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2"/>
          </p:nvPr>
        </p:nvSpPr>
        <p:spPr/>
        <p:txBody>
          <a:bodyPr/>
          <a:lstStyle/>
          <a:p>
            <a:r>
              <a:rPr lang="en-GB" smtClean="0">
                <a:solidFill>
                  <a:schemeClr val="bg1"/>
                </a:solidFill>
              </a:rPr>
              <a:t>Thursday, 30 July 2015</a:t>
            </a:r>
            <a:endParaRPr lang="en-US" dirty="0"/>
          </a:p>
        </p:txBody>
      </p:sp>
      <p:sp>
        <p:nvSpPr>
          <p:cNvPr id="5" name="Title 1"/>
          <p:cNvSpPr>
            <a:spLocks noGrp="1"/>
          </p:cNvSpPr>
          <p:nvPr>
            <p:ph type="title"/>
          </p:nvPr>
        </p:nvSpPr>
        <p:spPr>
          <a:xfrm>
            <a:off x="457199" y="908720"/>
            <a:ext cx="8229600" cy="990600"/>
          </a:xfrm>
        </p:spPr>
        <p:txBody>
          <a:bodyPr>
            <a:normAutofit/>
          </a:bodyPr>
          <a:lstStyle/>
          <a:p>
            <a:r>
              <a:rPr lang="en-US" dirty="0" err="1" smtClean="0"/>
              <a:t>Siwon’s</a:t>
            </a:r>
            <a:r>
              <a:rPr lang="en-US" dirty="0"/>
              <a:t> </a:t>
            </a:r>
            <a:r>
              <a:rPr lang="en-US" dirty="0" smtClean="0"/>
              <a:t>method</a:t>
            </a:r>
            <a:endParaRPr lang="en-US" dirty="0"/>
          </a:p>
        </p:txBody>
      </p:sp>
      <p:sp>
        <p:nvSpPr>
          <p:cNvPr id="2" name="Slide Number Placeholder 1"/>
          <p:cNvSpPr>
            <a:spLocks noGrp="1"/>
          </p:cNvSpPr>
          <p:nvPr>
            <p:ph type="sldNum" sz="quarter" idx="4"/>
          </p:nvPr>
        </p:nvSpPr>
        <p:spPr/>
        <p:txBody>
          <a:bodyPr/>
          <a:lstStyle/>
          <a:p>
            <a:fld id="{0CFEC368-1D7A-4F81-ABF6-AE0E36BAF64C}" type="slidenum">
              <a:rPr lang="en-US" smtClean="0"/>
              <a:pPr/>
              <a:t>3</a:t>
            </a:fld>
            <a:endParaRPr lang="en-US" dirty="0"/>
          </a:p>
        </p:txBody>
      </p:sp>
      <p:pic>
        <p:nvPicPr>
          <p:cNvPr id="8" name="Picture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39552" y="1938238"/>
            <a:ext cx="6578661" cy="4713299"/>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1122317893"/>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2"/>
          </p:nvPr>
        </p:nvSpPr>
        <p:spPr/>
        <p:txBody>
          <a:bodyPr/>
          <a:lstStyle/>
          <a:p>
            <a:r>
              <a:rPr lang="en-GB" smtClean="0">
                <a:solidFill>
                  <a:schemeClr val="bg1"/>
                </a:solidFill>
              </a:rPr>
              <a:t>Thursday, 30 July 2015</a:t>
            </a:r>
            <a:endParaRPr lang="en-US" dirty="0"/>
          </a:p>
        </p:txBody>
      </p:sp>
      <p:sp>
        <p:nvSpPr>
          <p:cNvPr id="5" name="Title 1"/>
          <p:cNvSpPr>
            <a:spLocks noGrp="1"/>
          </p:cNvSpPr>
          <p:nvPr>
            <p:ph type="title"/>
          </p:nvPr>
        </p:nvSpPr>
        <p:spPr>
          <a:xfrm>
            <a:off x="457199" y="908720"/>
            <a:ext cx="8229600" cy="990600"/>
          </a:xfrm>
        </p:spPr>
        <p:txBody>
          <a:bodyPr>
            <a:normAutofit/>
          </a:bodyPr>
          <a:lstStyle/>
          <a:p>
            <a:r>
              <a:rPr lang="en-US" dirty="0" err="1" smtClean="0"/>
              <a:t>Siwon’s</a:t>
            </a:r>
            <a:r>
              <a:rPr lang="en-US" dirty="0"/>
              <a:t> </a:t>
            </a:r>
            <a:r>
              <a:rPr lang="en-US" dirty="0" smtClean="0"/>
              <a:t>method</a:t>
            </a:r>
            <a:endParaRPr lang="en-US" dirty="0"/>
          </a:p>
        </p:txBody>
      </p:sp>
      <p:sp>
        <p:nvSpPr>
          <p:cNvPr id="2" name="Slide Number Placeholder 1"/>
          <p:cNvSpPr>
            <a:spLocks noGrp="1"/>
          </p:cNvSpPr>
          <p:nvPr>
            <p:ph type="sldNum" sz="quarter" idx="4"/>
          </p:nvPr>
        </p:nvSpPr>
        <p:spPr/>
        <p:txBody>
          <a:bodyPr/>
          <a:lstStyle/>
          <a:p>
            <a:fld id="{0CFEC368-1D7A-4F81-ABF6-AE0E36BAF64C}" type="slidenum">
              <a:rPr lang="en-US" smtClean="0"/>
              <a:pPr/>
              <a:t>4</a:t>
            </a:fld>
            <a:endParaRPr lang="en-US" dirty="0"/>
          </a:p>
        </p:txBody>
      </p:sp>
      <p:pic>
        <p:nvPicPr>
          <p:cNvPr id="3" name="Picture 2" descr="Screen Shot 2015-07-29 at 11.14.07.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75656" y="1925712"/>
            <a:ext cx="5588000" cy="711200"/>
          </a:xfrm>
          <a:prstGeom prst="rect">
            <a:avLst/>
          </a:prstGeom>
          <a:ln>
            <a:noFill/>
          </a:ln>
          <a:effectLst>
            <a:outerShdw blurRad="292100" dist="139700" dir="2700000" algn="tl" rotWithShape="0">
              <a:srgbClr val="333333">
                <a:alpha val="65000"/>
              </a:srgbClr>
            </a:outerShdw>
          </a:effectLst>
        </p:spPr>
      </p:pic>
      <p:pic>
        <p:nvPicPr>
          <p:cNvPr id="6" name="Picture 5" descr="Screen Shot 2015-07-29 at 11.18.21.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088624" y="3008464"/>
            <a:ext cx="4481973" cy="944942"/>
          </a:xfrm>
          <a:prstGeom prst="rect">
            <a:avLst/>
          </a:prstGeom>
          <a:ln>
            <a:noFill/>
          </a:ln>
          <a:effectLst>
            <a:outerShdw blurRad="292100" dist="139700" dir="2700000" algn="tl" rotWithShape="0">
              <a:srgbClr val="333333">
                <a:alpha val="65000"/>
              </a:srgbClr>
            </a:outerShdw>
          </a:effectLst>
        </p:spPr>
      </p:pic>
      <p:pic>
        <p:nvPicPr>
          <p:cNvPr id="9" name="Picture 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088624" y="4180752"/>
            <a:ext cx="4481973" cy="942232"/>
          </a:xfrm>
          <a:prstGeom prst="rect">
            <a:avLst/>
          </a:prstGeom>
          <a:ln>
            <a:noFill/>
          </a:ln>
          <a:effectLst>
            <a:outerShdw blurRad="292100" dist="139700" dir="2700000" algn="tl" rotWithShape="0">
              <a:srgbClr val="333333">
                <a:alpha val="65000"/>
              </a:srgbClr>
            </a:outerShdw>
          </a:effectLst>
        </p:spPr>
      </p:pic>
      <p:pic>
        <p:nvPicPr>
          <p:cNvPr id="10" name="Picture 9"/>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088624" y="5411016"/>
            <a:ext cx="4481974" cy="1042320"/>
          </a:xfrm>
          <a:prstGeom prst="rect">
            <a:avLst/>
          </a:prstGeom>
          <a:ln>
            <a:noFill/>
          </a:ln>
          <a:effectLst>
            <a:outerShdw blurRad="292100" dist="139700" dir="2700000" algn="tl" rotWithShape="0">
              <a:srgbClr val="333333">
                <a:alpha val="65000"/>
              </a:srgbClr>
            </a:outerShdw>
          </a:effectLst>
        </p:spPr>
      </p:pic>
      <p:sp>
        <p:nvSpPr>
          <p:cNvPr id="7" name="TextBox 6"/>
          <p:cNvSpPr txBox="1"/>
          <p:nvPr/>
        </p:nvSpPr>
        <p:spPr>
          <a:xfrm>
            <a:off x="539552" y="3388350"/>
            <a:ext cx="1133644" cy="369332"/>
          </a:xfrm>
          <a:prstGeom prst="rect">
            <a:avLst/>
          </a:prstGeom>
          <a:noFill/>
        </p:spPr>
        <p:txBody>
          <a:bodyPr wrap="none" rtlCol="0">
            <a:spAutoFit/>
          </a:bodyPr>
          <a:lstStyle/>
          <a:p>
            <a:r>
              <a:rPr lang="en-US" dirty="0" smtClean="0"/>
              <a:t>IPBPM-A</a:t>
            </a:r>
            <a:endParaRPr lang="en-US" dirty="0"/>
          </a:p>
        </p:txBody>
      </p:sp>
      <p:sp>
        <p:nvSpPr>
          <p:cNvPr id="11" name="TextBox 10"/>
          <p:cNvSpPr txBox="1"/>
          <p:nvPr/>
        </p:nvSpPr>
        <p:spPr>
          <a:xfrm>
            <a:off x="539552" y="4437112"/>
            <a:ext cx="1133806" cy="369332"/>
          </a:xfrm>
          <a:prstGeom prst="rect">
            <a:avLst/>
          </a:prstGeom>
          <a:noFill/>
        </p:spPr>
        <p:txBody>
          <a:bodyPr wrap="none" rtlCol="0">
            <a:spAutoFit/>
          </a:bodyPr>
          <a:lstStyle/>
          <a:p>
            <a:r>
              <a:rPr lang="en-US" dirty="0" smtClean="0"/>
              <a:t>IPBPM-B</a:t>
            </a:r>
            <a:endParaRPr lang="en-US" dirty="0"/>
          </a:p>
        </p:txBody>
      </p:sp>
      <p:sp>
        <p:nvSpPr>
          <p:cNvPr id="12" name="TextBox 11"/>
          <p:cNvSpPr txBox="1"/>
          <p:nvPr/>
        </p:nvSpPr>
        <p:spPr>
          <a:xfrm>
            <a:off x="539552" y="5733256"/>
            <a:ext cx="1146543" cy="369332"/>
          </a:xfrm>
          <a:prstGeom prst="rect">
            <a:avLst/>
          </a:prstGeom>
          <a:noFill/>
        </p:spPr>
        <p:txBody>
          <a:bodyPr wrap="none" rtlCol="0">
            <a:spAutoFit/>
          </a:bodyPr>
          <a:lstStyle/>
          <a:p>
            <a:r>
              <a:rPr lang="en-US" dirty="0" smtClean="0"/>
              <a:t>IPBPM-C</a:t>
            </a:r>
            <a:endParaRPr lang="en-US" dirty="0"/>
          </a:p>
        </p:txBody>
      </p:sp>
      <p:pic>
        <p:nvPicPr>
          <p:cNvPr id="13" name="Picture 12" descr="Screen Shot 2015-07-29 at 11.24.57.png"/>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247025" y="4590132"/>
            <a:ext cx="1231900" cy="927100"/>
          </a:xfrm>
          <a:prstGeom prst="rect">
            <a:avLst/>
          </a:prstGeom>
          <a:ln>
            <a:noFill/>
          </a:ln>
          <a:effectLst>
            <a:outerShdw blurRad="292100" dist="139700" dir="2700000" algn="tl" rotWithShape="0">
              <a:srgbClr val="333333">
                <a:alpha val="65000"/>
              </a:srgbClr>
            </a:outerShdw>
          </a:effectLst>
        </p:spPr>
      </p:pic>
      <p:sp>
        <p:nvSpPr>
          <p:cNvPr id="14" name="TextBox 13"/>
          <p:cNvSpPr txBox="1"/>
          <p:nvPr/>
        </p:nvSpPr>
        <p:spPr>
          <a:xfrm>
            <a:off x="7164288" y="3410997"/>
            <a:ext cx="1279154" cy="954107"/>
          </a:xfrm>
          <a:prstGeom prst="rect">
            <a:avLst/>
          </a:prstGeom>
          <a:noFill/>
        </p:spPr>
        <p:txBody>
          <a:bodyPr wrap="none" rtlCol="0">
            <a:spAutoFit/>
          </a:bodyPr>
          <a:lstStyle/>
          <a:p>
            <a:r>
              <a:rPr lang="en-US" sz="1400" dirty="0" smtClean="0"/>
              <a:t>My results</a:t>
            </a:r>
            <a:br>
              <a:rPr lang="en-US" sz="1400" dirty="0" smtClean="0"/>
            </a:br>
            <a:r>
              <a:rPr lang="en-US" sz="1400" dirty="0" smtClean="0"/>
              <a:t>using </a:t>
            </a:r>
            <a:r>
              <a:rPr lang="en-US" sz="1400" dirty="0" err="1" smtClean="0"/>
              <a:t>Siwon’s</a:t>
            </a:r>
            <a:r>
              <a:rPr lang="en-US" sz="1400" dirty="0" smtClean="0"/>
              <a:t/>
            </a:r>
            <a:br>
              <a:rPr lang="en-US" sz="1400" dirty="0" smtClean="0"/>
            </a:br>
            <a:r>
              <a:rPr lang="en-US" sz="1400" dirty="0" smtClean="0"/>
              <a:t>method of</a:t>
            </a:r>
            <a:br>
              <a:rPr lang="en-US" sz="1400" dirty="0" smtClean="0"/>
            </a:br>
            <a:r>
              <a:rPr lang="en-US" sz="1400" dirty="0" smtClean="0"/>
              <a:t>calculation:</a:t>
            </a:r>
            <a:endParaRPr lang="en-US" sz="1400" dirty="0"/>
          </a:p>
        </p:txBody>
      </p:sp>
    </p:spTree>
    <p:extLst>
      <p:ext uri="{BB962C8B-B14F-4D97-AF65-F5344CB8AC3E}">
        <p14:creationId xmlns:p14="http://schemas.microsoft.com/office/powerpoint/2010/main" val="232334840"/>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2019300"/>
            <a:ext cx="8435280" cy="4650060"/>
          </a:xfrm>
        </p:spPr>
        <p:txBody>
          <a:bodyPr>
            <a:normAutofit/>
          </a:bodyPr>
          <a:lstStyle/>
          <a:p>
            <a:pPr marL="0" indent="0">
              <a:buNone/>
            </a:pPr>
            <a:r>
              <a:rPr lang="en-GB" sz="1800" dirty="0" smtClean="0"/>
              <a:t>All I and Q values [counts] normalised by reference signals.</a:t>
            </a:r>
          </a:p>
          <a:p>
            <a:pPr marL="0" indent="0">
              <a:buNone/>
            </a:pPr>
            <a:endParaRPr lang="en-GB" sz="1800" dirty="0" smtClean="0"/>
          </a:p>
          <a:p>
            <a:pPr marL="0" indent="0">
              <a:buNone/>
            </a:pPr>
            <a:r>
              <a:rPr lang="en-GB" sz="1800" dirty="0" smtClean="0"/>
              <a:t>Example for predicting IPA-</a:t>
            </a:r>
            <a:r>
              <a:rPr lang="en-GB" sz="1800" dirty="0" smtClean="0"/>
              <a:t>YI</a:t>
            </a:r>
            <a:r>
              <a:rPr lang="fr-FR" sz="1800" dirty="0"/>
              <a:t>'</a:t>
            </a:r>
            <a:endParaRPr lang="en-GB" sz="1800" dirty="0" smtClean="0"/>
          </a:p>
          <a:p>
            <a:pPr marL="0" indent="0">
              <a:buNone/>
            </a:pPr>
            <a:r>
              <a:rPr lang="en-GB" dirty="0" smtClean="0"/>
              <a:t>IPA-YI' = </a:t>
            </a:r>
            <a:r>
              <a:rPr lang="en-GB" dirty="0" smtClean="0">
                <a:latin typeface="Symbol" charset="2"/>
                <a:cs typeface="Symbol" charset="2"/>
              </a:rPr>
              <a:t>a</a:t>
            </a:r>
            <a:r>
              <a:rPr lang="en-GB" baseline="-25000" dirty="0" smtClean="0"/>
              <a:t>1</a:t>
            </a:r>
            <a:r>
              <a:rPr lang="en-GB" dirty="0" smtClean="0">
                <a:solidFill>
                  <a:schemeClr val="accent5">
                    <a:lumMod val="75000"/>
                  </a:schemeClr>
                </a:solidFill>
              </a:rPr>
              <a:t>IPB-YI</a:t>
            </a:r>
            <a:r>
              <a:rPr lang="en-GB" dirty="0" smtClean="0"/>
              <a:t>' + </a:t>
            </a:r>
            <a:r>
              <a:rPr lang="en-GB" dirty="0" smtClean="0">
                <a:latin typeface="Symbol" charset="2"/>
                <a:cs typeface="Symbol" charset="2"/>
              </a:rPr>
              <a:t>a</a:t>
            </a:r>
            <a:r>
              <a:rPr lang="en-GB" baseline="-25000" dirty="0" smtClean="0"/>
              <a:t>2</a:t>
            </a:r>
            <a:r>
              <a:rPr lang="en-GB" dirty="0" smtClean="0">
                <a:solidFill>
                  <a:srgbClr val="7153A1"/>
                </a:solidFill>
              </a:rPr>
              <a:t>IPB-YQ</a:t>
            </a:r>
            <a:r>
              <a:rPr lang="en-GB" dirty="0" smtClean="0"/>
              <a:t>' + </a:t>
            </a:r>
            <a:r>
              <a:rPr lang="en-GB" dirty="0" smtClean="0">
                <a:latin typeface="Symbol" charset="2"/>
                <a:cs typeface="Symbol" charset="2"/>
              </a:rPr>
              <a:t>a</a:t>
            </a:r>
            <a:r>
              <a:rPr lang="en-GB" baseline="-25000" dirty="0" smtClean="0"/>
              <a:t>3</a:t>
            </a:r>
            <a:r>
              <a:rPr lang="en-GB" dirty="0" smtClean="0">
                <a:solidFill>
                  <a:srgbClr val="4CC2F5"/>
                </a:solidFill>
              </a:rPr>
              <a:t>IPB-XI </a:t>
            </a:r>
            <a:r>
              <a:rPr lang="en-GB" dirty="0" smtClean="0"/>
              <a:t>+ </a:t>
            </a:r>
            <a:r>
              <a:rPr lang="en-GB" dirty="0" smtClean="0">
                <a:latin typeface="Symbol" charset="2"/>
                <a:cs typeface="Symbol" charset="2"/>
              </a:rPr>
              <a:t>a</a:t>
            </a:r>
            <a:r>
              <a:rPr lang="en-GB" baseline="-25000" dirty="0" smtClean="0"/>
              <a:t>4</a:t>
            </a:r>
            <a:r>
              <a:rPr lang="en-GB" dirty="0" smtClean="0">
                <a:solidFill>
                  <a:srgbClr val="4CC2F5"/>
                </a:solidFill>
              </a:rPr>
              <a:t>IPB-XQ </a:t>
            </a:r>
            <a:br>
              <a:rPr lang="en-GB" dirty="0" smtClean="0">
                <a:solidFill>
                  <a:srgbClr val="4CC2F5"/>
                </a:solidFill>
              </a:rPr>
            </a:br>
            <a:r>
              <a:rPr lang="en-GB" dirty="0" smtClean="0">
                <a:solidFill>
                  <a:srgbClr val="4CC2F5"/>
                </a:solidFill>
              </a:rPr>
              <a:t>            </a:t>
            </a:r>
            <a:r>
              <a:rPr lang="en-GB" dirty="0" smtClean="0">
                <a:solidFill>
                  <a:srgbClr val="000000"/>
                </a:solidFill>
              </a:rPr>
              <a:t>+</a:t>
            </a:r>
            <a:r>
              <a:rPr lang="en-GB" dirty="0" smtClean="0">
                <a:solidFill>
                  <a:srgbClr val="4CC2F5"/>
                </a:solidFill>
              </a:rPr>
              <a:t> </a:t>
            </a:r>
            <a:r>
              <a:rPr lang="en-GB" dirty="0" smtClean="0">
                <a:latin typeface="Symbol" charset="2"/>
                <a:cs typeface="Symbol" charset="2"/>
              </a:rPr>
              <a:t>a</a:t>
            </a:r>
            <a:r>
              <a:rPr lang="en-GB" baseline="-25000" dirty="0" smtClean="0"/>
              <a:t>5</a:t>
            </a:r>
            <a:r>
              <a:rPr lang="en-GB" dirty="0" smtClean="0">
                <a:solidFill>
                  <a:srgbClr val="7153A1"/>
                </a:solidFill>
              </a:rPr>
              <a:t>IPC-YI</a:t>
            </a:r>
            <a:r>
              <a:rPr lang="en-GB" dirty="0" smtClean="0"/>
              <a:t>'</a:t>
            </a:r>
            <a:r>
              <a:rPr lang="en-GB" dirty="0" smtClean="0">
                <a:solidFill>
                  <a:srgbClr val="7153A1"/>
                </a:solidFill>
              </a:rPr>
              <a:t> </a:t>
            </a:r>
            <a:r>
              <a:rPr lang="en-GB" dirty="0" smtClean="0"/>
              <a:t>+ </a:t>
            </a:r>
            <a:r>
              <a:rPr lang="en-GB" dirty="0" smtClean="0">
                <a:latin typeface="Symbol" charset="2"/>
                <a:cs typeface="Symbol" charset="2"/>
              </a:rPr>
              <a:t>a</a:t>
            </a:r>
            <a:r>
              <a:rPr lang="en-GB" baseline="-25000" dirty="0" smtClean="0"/>
              <a:t>6</a:t>
            </a:r>
            <a:r>
              <a:rPr lang="en-GB" dirty="0" smtClean="0">
                <a:solidFill>
                  <a:srgbClr val="7153A1"/>
                </a:solidFill>
              </a:rPr>
              <a:t>IPC-YQ</a:t>
            </a:r>
            <a:r>
              <a:rPr lang="en-GB" dirty="0" smtClean="0"/>
              <a:t>'</a:t>
            </a:r>
            <a:r>
              <a:rPr lang="en-GB" dirty="0" smtClean="0">
                <a:solidFill>
                  <a:srgbClr val="7153A1"/>
                </a:solidFill>
              </a:rPr>
              <a:t> </a:t>
            </a:r>
            <a:r>
              <a:rPr lang="en-GB" dirty="0" smtClean="0"/>
              <a:t>+ </a:t>
            </a:r>
            <a:r>
              <a:rPr lang="en-GB" dirty="0" smtClean="0">
                <a:latin typeface="Symbol" charset="2"/>
                <a:cs typeface="Symbol" charset="2"/>
              </a:rPr>
              <a:t>a</a:t>
            </a:r>
            <a:r>
              <a:rPr lang="en-GB" baseline="-25000" dirty="0" smtClean="0"/>
              <a:t>7</a:t>
            </a:r>
            <a:r>
              <a:rPr lang="en-GB" dirty="0" smtClean="0">
                <a:solidFill>
                  <a:srgbClr val="4CC2F5"/>
                </a:solidFill>
              </a:rPr>
              <a:t>IPC-XI </a:t>
            </a:r>
            <a:r>
              <a:rPr lang="en-GB" dirty="0" smtClean="0"/>
              <a:t>+ </a:t>
            </a:r>
            <a:r>
              <a:rPr lang="en-GB" dirty="0" smtClean="0">
                <a:latin typeface="Symbol" charset="2"/>
                <a:cs typeface="Symbol" charset="2"/>
              </a:rPr>
              <a:t>a</a:t>
            </a:r>
            <a:r>
              <a:rPr lang="en-GB" baseline="-25000" dirty="0" smtClean="0"/>
              <a:t>8</a:t>
            </a:r>
            <a:r>
              <a:rPr lang="en-GB" dirty="0" smtClean="0">
                <a:solidFill>
                  <a:schemeClr val="accent3">
                    <a:lumMod val="60000"/>
                    <a:lumOff val="40000"/>
                  </a:schemeClr>
                </a:solidFill>
              </a:rPr>
              <a:t>IPC-XQ</a:t>
            </a:r>
            <a:r>
              <a:rPr lang="en-GB" dirty="0" smtClean="0"/>
              <a:t> </a:t>
            </a:r>
            <a:br>
              <a:rPr lang="en-GB" dirty="0" smtClean="0"/>
            </a:br>
            <a:r>
              <a:rPr lang="en-GB" dirty="0" smtClean="0"/>
              <a:t>            + </a:t>
            </a:r>
            <a:r>
              <a:rPr lang="en-GB" dirty="0" smtClean="0">
                <a:latin typeface="Symbol" charset="2"/>
                <a:cs typeface="Symbol" charset="2"/>
              </a:rPr>
              <a:t>a</a:t>
            </a:r>
            <a:r>
              <a:rPr lang="en-GB" baseline="-25000" dirty="0" smtClean="0"/>
              <a:t>9</a:t>
            </a:r>
            <a:r>
              <a:rPr lang="en-GB" dirty="0" smtClean="0">
                <a:solidFill>
                  <a:srgbClr val="B55475"/>
                </a:solidFill>
              </a:rPr>
              <a:t>IPA-XI </a:t>
            </a:r>
            <a:r>
              <a:rPr lang="en-GB" dirty="0" smtClean="0"/>
              <a:t>+ </a:t>
            </a:r>
            <a:r>
              <a:rPr lang="en-GB" dirty="0" smtClean="0">
                <a:latin typeface="Symbol" charset="2"/>
                <a:cs typeface="Symbol" charset="2"/>
              </a:rPr>
              <a:t>a</a:t>
            </a:r>
            <a:r>
              <a:rPr lang="en-GB" baseline="-25000" dirty="0" smtClean="0"/>
              <a:t>10</a:t>
            </a:r>
            <a:r>
              <a:rPr lang="en-GB" dirty="0" smtClean="0">
                <a:solidFill>
                  <a:schemeClr val="accent2">
                    <a:lumMod val="75000"/>
                  </a:schemeClr>
                </a:solidFill>
              </a:rPr>
              <a:t>IPA-XQ </a:t>
            </a:r>
            <a:r>
              <a:rPr lang="en-GB" dirty="0">
                <a:solidFill>
                  <a:srgbClr val="000000"/>
                </a:solidFill>
              </a:rPr>
              <a:t>+</a:t>
            </a:r>
            <a:r>
              <a:rPr lang="en-GB" dirty="0" smtClean="0">
                <a:solidFill>
                  <a:srgbClr val="000000"/>
                </a:solidFill>
              </a:rPr>
              <a:t> </a:t>
            </a:r>
            <a:r>
              <a:rPr lang="en-GB" dirty="0" smtClean="0">
                <a:latin typeface="Symbol" charset="2"/>
                <a:cs typeface="Symbol" charset="2"/>
              </a:rPr>
              <a:t>a</a:t>
            </a:r>
            <a:r>
              <a:rPr lang="en-GB" baseline="-25000" dirty="0" smtClean="0"/>
              <a:t>11</a:t>
            </a:r>
            <a:r>
              <a:rPr lang="en-GB" dirty="0" smtClean="0">
                <a:solidFill>
                  <a:srgbClr val="24A60C"/>
                </a:solidFill>
              </a:rPr>
              <a:t>Ref-Y </a:t>
            </a:r>
            <a:r>
              <a:rPr lang="en-GB" dirty="0" smtClean="0"/>
              <a:t>+</a:t>
            </a:r>
            <a:r>
              <a:rPr lang="en-GB" dirty="0" smtClean="0">
                <a:solidFill>
                  <a:srgbClr val="24A60C"/>
                </a:solidFill>
              </a:rPr>
              <a:t> </a:t>
            </a:r>
            <a:r>
              <a:rPr lang="en-GB" dirty="0" smtClean="0">
                <a:latin typeface="Symbol" charset="2"/>
                <a:cs typeface="Symbol" charset="2"/>
              </a:rPr>
              <a:t>a</a:t>
            </a:r>
            <a:r>
              <a:rPr lang="en-GB" baseline="-25000" dirty="0" smtClean="0"/>
              <a:t>12</a:t>
            </a:r>
            <a:r>
              <a:rPr lang="en-GB" dirty="0" smtClean="0">
                <a:solidFill>
                  <a:srgbClr val="24A60C"/>
                </a:solidFill>
              </a:rPr>
              <a:t>Ref-X</a:t>
            </a:r>
            <a:r>
              <a:rPr lang="en-GB" dirty="0" smtClean="0"/>
              <a:t> + </a:t>
            </a:r>
            <a:r>
              <a:rPr lang="en-GB" dirty="0" smtClean="0">
                <a:latin typeface="Symbol" charset="2"/>
                <a:cs typeface="Symbol" charset="2"/>
              </a:rPr>
              <a:t>a</a:t>
            </a:r>
            <a:r>
              <a:rPr lang="en-GB" baseline="-25000" dirty="0" smtClean="0"/>
              <a:t>13</a:t>
            </a:r>
            <a:r>
              <a:rPr lang="en-GB" dirty="0" smtClean="0"/>
              <a:t> </a:t>
            </a:r>
          </a:p>
          <a:p>
            <a:pPr marL="0" indent="0" algn="ctr">
              <a:buNone/>
            </a:pPr>
            <a:endParaRPr lang="en-GB" dirty="0" smtClean="0"/>
          </a:p>
          <a:p>
            <a:pPr marL="0" indent="0" algn="ctr">
              <a:lnSpc>
                <a:spcPct val="70000"/>
              </a:lnSpc>
              <a:buNone/>
            </a:pPr>
            <a:r>
              <a:rPr lang="en-GB" dirty="0" err="1" smtClean="0"/>
              <a:t>Resolution</a:t>
            </a:r>
            <a:r>
              <a:rPr lang="en-GB" baseline="-25000" dirty="0" err="1" smtClean="0"/>
              <a:t>IPA</a:t>
            </a:r>
            <a:r>
              <a:rPr lang="en-GB" baseline="-25000" dirty="0" smtClean="0"/>
              <a:t>-Y </a:t>
            </a:r>
            <a:r>
              <a:rPr lang="en-GB" dirty="0" smtClean="0"/>
              <a:t>= </a:t>
            </a:r>
            <a:r>
              <a:rPr lang="en-GB" u="sng" dirty="0" err="1" smtClean="0"/>
              <a:t>std</a:t>
            </a:r>
            <a:r>
              <a:rPr lang="en-GB" u="sng" dirty="0" smtClean="0"/>
              <a:t>(IPA-</a:t>
            </a:r>
            <a:r>
              <a:rPr lang="en-GB" u="sng" dirty="0" err="1" smtClean="0"/>
              <a:t>YI'</a:t>
            </a:r>
            <a:r>
              <a:rPr lang="en-GB" u="sng" baseline="30000" dirty="0" err="1" smtClean="0"/>
              <a:t>meas</a:t>
            </a:r>
            <a:r>
              <a:rPr lang="en-GB" u="sng" dirty="0" smtClean="0"/>
              <a:t> – IPA-</a:t>
            </a:r>
            <a:r>
              <a:rPr lang="en-GB" u="sng" dirty="0" err="1" smtClean="0"/>
              <a:t>YI'</a:t>
            </a:r>
            <a:r>
              <a:rPr lang="en-GB" u="sng" baseline="30000" dirty="0" err="1" smtClean="0"/>
              <a:t>pred</a:t>
            </a:r>
            <a:r>
              <a:rPr lang="en-GB" u="sng" dirty="0" smtClean="0"/>
              <a:t>)</a:t>
            </a:r>
          </a:p>
          <a:p>
            <a:pPr marL="0" indent="0" algn="ctr">
              <a:lnSpc>
                <a:spcPct val="80000"/>
              </a:lnSpc>
              <a:buNone/>
            </a:pPr>
            <a:r>
              <a:rPr lang="en-GB" dirty="0" smtClean="0"/>
              <a:t>		                 </a:t>
            </a:r>
            <a:r>
              <a:rPr lang="en-GB" dirty="0" err="1" smtClean="0"/>
              <a:t>k</a:t>
            </a:r>
            <a:r>
              <a:rPr lang="en-GB" baseline="-25000" dirty="0" err="1" smtClean="0"/>
              <a:t>IPA</a:t>
            </a:r>
            <a:r>
              <a:rPr lang="en-GB" baseline="-25000" dirty="0" smtClean="0"/>
              <a:t>-Y</a:t>
            </a:r>
            <a:r>
              <a:rPr lang="en-GB" dirty="0" smtClean="0"/>
              <a:t> × </a:t>
            </a:r>
            <a:r>
              <a:rPr lang="en-GB" dirty="0" smtClean="0"/>
              <a:t>GF</a:t>
            </a:r>
            <a:endParaRPr lang="en-GB" baseline="-25000" dirty="0" smtClean="0"/>
          </a:p>
          <a:p>
            <a:pPr marL="0" indent="0">
              <a:lnSpc>
                <a:spcPct val="70000"/>
              </a:lnSpc>
              <a:buNone/>
            </a:pPr>
            <a:endParaRPr lang="en-GB" baseline="-25000" dirty="0" smtClean="0"/>
          </a:p>
          <a:p>
            <a:pPr marL="0" indent="0">
              <a:buNone/>
            </a:pPr>
            <a:r>
              <a:rPr lang="en-GB" sz="1800" dirty="0" smtClean="0"/>
              <a:t>k = calibration factor [counts][</a:t>
            </a:r>
            <a:r>
              <a:rPr lang="en-GB" sz="1800" dirty="0" smtClean="0">
                <a:latin typeface="Symbol" charset="2"/>
                <a:cs typeface="Symbol" charset="2"/>
              </a:rPr>
              <a:t>m</a:t>
            </a:r>
            <a:r>
              <a:rPr lang="en-GB" sz="1800" dirty="0" smtClean="0"/>
              <a:t>m]</a:t>
            </a:r>
            <a:r>
              <a:rPr lang="en-GB" sz="1800" baseline="30000" dirty="0" smtClean="0"/>
              <a:t>-1</a:t>
            </a:r>
          </a:p>
          <a:p>
            <a:pPr marL="0" indent="0">
              <a:buNone/>
            </a:pPr>
            <a:r>
              <a:rPr lang="en-GB" sz="1800" dirty="0" smtClean="0"/>
              <a:t>GF = geometric </a:t>
            </a:r>
            <a:r>
              <a:rPr lang="en-GB" sz="1800" dirty="0" smtClean="0"/>
              <a:t>factor</a:t>
            </a:r>
            <a:endParaRPr lang="en-GB" sz="1800" dirty="0"/>
          </a:p>
        </p:txBody>
      </p:sp>
      <p:sp>
        <p:nvSpPr>
          <p:cNvPr id="4" name="Date Placeholder 3"/>
          <p:cNvSpPr>
            <a:spLocks noGrp="1"/>
          </p:cNvSpPr>
          <p:nvPr>
            <p:ph type="dt" sz="half" idx="2"/>
          </p:nvPr>
        </p:nvSpPr>
        <p:spPr/>
        <p:txBody>
          <a:bodyPr/>
          <a:lstStyle/>
          <a:p>
            <a:r>
              <a:rPr lang="en-GB" smtClean="0">
                <a:solidFill>
                  <a:schemeClr val="bg1"/>
                </a:solidFill>
              </a:rPr>
              <a:t>Thursday, 30 July 2015</a:t>
            </a:r>
            <a:endParaRPr lang="en-US" dirty="0"/>
          </a:p>
        </p:txBody>
      </p:sp>
      <p:sp>
        <p:nvSpPr>
          <p:cNvPr id="5" name="Title 1"/>
          <p:cNvSpPr>
            <a:spLocks noGrp="1"/>
          </p:cNvSpPr>
          <p:nvPr>
            <p:ph type="title"/>
          </p:nvPr>
        </p:nvSpPr>
        <p:spPr>
          <a:xfrm>
            <a:off x="457199" y="1028700"/>
            <a:ext cx="8229600" cy="990600"/>
          </a:xfrm>
        </p:spPr>
        <p:txBody>
          <a:bodyPr>
            <a:normAutofit/>
          </a:bodyPr>
          <a:lstStyle/>
          <a:p>
            <a:r>
              <a:rPr lang="en-US" dirty="0" smtClean="0"/>
              <a:t>Multi-parameter </a:t>
            </a:r>
            <a:r>
              <a:rPr lang="en-US" dirty="0" smtClean="0"/>
              <a:t>fit</a:t>
            </a:r>
            <a:endParaRPr lang="en-US" dirty="0"/>
          </a:p>
        </p:txBody>
      </p:sp>
      <p:sp>
        <p:nvSpPr>
          <p:cNvPr id="2" name="Slide Number Placeholder 1"/>
          <p:cNvSpPr>
            <a:spLocks noGrp="1"/>
          </p:cNvSpPr>
          <p:nvPr>
            <p:ph type="sldNum" sz="quarter" idx="4"/>
          </p:nvPr>
        </p:nvSpPr>
        <p:spPr/>
        <p:txBody>
          <a:bodyPr/>
          <a:lstStyle/>
          <a:p>
            <a:fld id="{0CFEC368-1D7A-4F81-ABF6-AE0E36BAF64C}" type="slidenum">
              <a:rPr lang="en-US" smtClean="0"/>
              <a:pPr/>
              <a:t>5</a:t>
            </a:fld>
            <a:endParaRPr lang="en-US" dirty="0"/>
          </a:p>
        </p:txBody>
      </p:sp>
    </p:spTree>
    <p:extLst>
      <p:ext uri="{BB962C8B-B14F-4D97-AF65-F5344CB8AC3E}">
        <p14:creationId xmlns:p14="http://schemas.microsoft.com/office/powerpoint/2010/main" val="1572787584"/>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2132856"/>
            <a:ext cx="8435280" cy="4536504"/>
          </a:xfrm>
        </p:spPr>
        <p:txBody>
          <a:bodyPr>
            <a:normAutofit/>
          </a:bodyPr>
          <a:lstStyle/>
          <a:p>
            <a:pPr marL="0" indent="0">
              <a:buNone/>
            </a:pPr>
            <a:r>
              <a:rPr lang="en-GB" sz="1800" b="1" dirty="0" err="1" smtClean="0">
                <a:latin typeface="Helvetica"/>
                <a:cs typeface="Helvetica"/>
              </a:rPr>
              <a:t>Siwon</a:t>
            </a:r>
            <a:r>
              <a:rPr lang="en-GB" sz="1800" b="1" dirty="0" smtClean="0">
                <a:latin typeface="Helvetica"/>
                <a:cs typeface="Helvetica"/>
              </a:rPr>
              <a:t>/Honda</a:t>
            </a:r>
            <a:r>
              <a:rPr lang="en-GB" sz="1800" b="1" dirty="0" smtClean="0">
                <a:latin typeface="Helvetica"/>
                <a:cs typeface="Helvetica"/>
              </a:rPr>
              <a:t>: </a:t>
            </a:r>
            <a:r>
              <a:rPr lang="en-GB" sz="1800" b="1" dirty="0" smtClean="0">
                <a:solidFill>
                  <a:schemeClr val="accent1">
                    <a:lumMod val="75000"/>
                  </a:schemeClr>
                </a:solidFill>
                <a:latin typeface="Helvetica"/>
                <a:cs typeface="Helvetica"/>
              </a:rPr>
              <a:t>perform fit using I and Q signals in ADC counts</a:t>
            </a:r>
            <a:r>
              <a:rPr lang="en-GB" sz="1800" dirty="0" smtClean="0"/>
              <a:t>. </a:t>
            </a:r>
            <a:br>
              <a:rPr lang="en-GB" sz="1800" dirty="0" smtClean="0"/>
            </a:br>
            <a:r>
              <a:rPr lang="en-GB" sz="1800" dirty="0" smtClean="0"/>
              <a:t>Apply calibration from ADC counts into nm at the very last stage after fit has been applied, using just the calibration factor for the BPM currently calculating resolution for, which is found from a calibration run of that BPM.</a:t>
            </a:r>
          </a:p>
          <a:p>
            <a:pPr marL="0" indent="0">
              <a:buNone/>
            </a:pPr>
            <a:endParaRPr lang="en-GB" sz="1800" dirty="0" smtClean="0"/>
          </a:p>
          <a:p>
            <a:pPr marL="0" indent="0">
              <a:buNone/>
            </a:pPr>
            <a:r>
              <a:rPr lang="en-GB" sz="1800" b="1" dirty="0" smtClean="0">
                <a:latin typeface="Helvetica"/>
                <a:cs typeface="Helvetica"/>
              </a:rPr>
              <a:t>FONT: </a:t>
            </a:r>
            <a:r>
              <a:rPr lang="en-GB" sz="1800" b="1" dirty="0" smtClean="0">
                <a:solidFill>
                  <a:srgbClr val="7153A1"/>
                </a:solidFill>
                <a:latin typeface="Helvetica"/>
                <a:cs typeface="Helvetica"/>
              </a:rPr>
              <a:t>perform fit using calibrated signals converted to positions</a:t>
            </a:r>
            <a:r>
              <a:rPr lang="en-GB" sz="1800" dirty="0" smtClean="0"/>
              <a:t>. </a:t>
            </a:r>
            <a:br>
              <a:rPr lang="en-GB" sz="1800" dirty="0" smtClean="0"/>
            </a:br>
            <a:r>
              <a:rPr lang="en-GB" sz="1800" dirty="0" smtClean="0"/>
              <a:t>Apply calibration from ADC counts into nm before fitting, converting all I’ signals into positions using the three different calibration factors for each BPM determined from separate calibration runs. </a:t>
            </a:r>
            <a:endParaRPr lang="en-GB" sz="1800" dirty="0" smtClean="0"/>
          </a:p>
        </p:txBody>
      </p:sp>
      <p:sp>
        <p:nvSpPr>
          <p:cNvPr id="4" name="Date Placeholder 3"/>
          <p:cNvSpPr>
            <a:spLocks noGrp="1"/>
          </p:cNvSpPr>
          <p:nvPr>
            <p:ph type="dt" sz="half" idx="2"/>
          </p:nvPr>
        </p:nvSpPr>
        <p:spPr/>
        <p:txBody>
          <a:bodyPr/>
          <a:lstStyle/>
          <a:p>
            <a:r>
              <a:rPr lang="en-GB" smtClean="0">
                <a:solidFill>
                  <a:schemeClr val="bg1"/>
                </a:solidFill>
              </a:rPr>
              <a:t>Thursday, 30 July 2015</a:t>
            </a:r>
            <a:endParaRPr lang="en-US" dirty="0"/>
          </a:p>
        </p:txBody>
      </p:sp>
      <p:sp>
        <p:nvSpPr>
          <p:cNvPr id="5" name="Title 1"/>
          <p:cNvSpPr>
            <a:spLocks noGrp="1"/>
          </p:cNvSpPr>
          <p:nvPr>
            <p:ph type="title"/>
          </p:nvPr>
        </p:nvSpPr>
        <p:spPr>
          <a:xfrm>
            <a:off x="457199" y="1028700"/>
            <a:ext cx="8229600" cy="990600"/>
          </a:xfrm>
        </p:spPr>
        <p:txBody>
          <a:bodyPr>
            <a:normAutofit/>
          </a:bodyPr>
          <a:lstStyle/>
          <a:p>
            <a:r>
              <a:rPr lang="en-US" dirty="0" smtClean="0"/>
              <a:t>When to apply calibration factor?</a:t>
            </a:r>
            <a:endParaRPr lang="en-US" dirty="0"/>
          </a:p>
        </p:txBody>
      </p:sp>
      <p:sp>
        <p:nvSpPr>
          <p:cNvPr id="2" name="Slide Number Placeholder 1"/>
          <p:cNvSpPr>
            <a:spLocks noGrp="1"/>
          </p:cNvSpPr>
          <p:nvPr>
            <p:ph type="sldNum" sz="quarter" idx="4"/>
          </p:nvPr>
        </p:nvSpPr>
        <p:spPr/>
        <p:txBody>
          <a:bodyPr/>
          <a:lstStyle/>
          <a:p>
            <a:fld id="{0CFEC368-1D7A-4F81-ABF6-AE0E36BAF64C}" type="slidenum">
              <a:rPr lang="en-US" smtClean="0"/>
              <a:pPr/>
              <a:t>6</a:t>
            </a:fld>
            <a:endParaRPr lang="en-US" dirty="0"/>
          </a:p>
        </p:txBody>
      </p:sp>
    </p:spTree>
    <p:extLst>
      <p:ext uri="{BB962C8B-B14F-4D97-AF65-F5344CB8AC3E}">
        <p14:creationId xmlns:p14="http://schemas.microsoft.com/office/powerpoint/2010/main" val="2768005533"/>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2"/>
          </p:nvPr>
        </p:nvSpPr>
        <p:spPr/>
        <p:txBody>
          <a:bodyPr/>
          <a:lstStyle/>
          <a:p>
            <a:r>
              <a:rPr lang="en-GB" smtClean="0">
                <a:solidFill>
                  <a:schemeClr val="bg1"/>
                </a:solidFill>
              </a:rPr>
              <a:t>Thursday, 30 July 2015</a:t>
            </a:r>
            <a:endParaRPr lang="en-US" dirty="0"/>
          </a:p>
        </p:txBody>
      </p:sp>
      <p:sp>
        <p:nvSpPr>
          <p:cNvPr id="5" name="Title 1"/>
          <p:cNvSpPr>
            <a:spLocks noGrp="1"/>
          </p:cNvSpPr>
          <p:nvPr>
            <p:ph type="title"/>
          </p:nvPr>
        </p:nvSpPr>
        <p:spPr>
          <a:xfrm>
            <a:off x="457199" y="980728"/>
            <a:ext cx="8229600" cy="750540"/>
          </a:xfrm>
        </p:spPr>
        <p:txBody>
          <a:bodyPr>
            <a:normAutofit/>
          </a:bodyPr>
          <a:lstStyle/>
          <a:p>
            <a:r>
              <a:rPr lang="en-US" dirty="0" smtClean="0"/>
              <a:t>Calibrating before and after fitting</a:t>
            </a:r>
            <a:endParaRPr lang="en-US" dirty="0"/>
          </a:p>
        </p:txBody>
      </p:sp>
      <p:sp>
        <p:nvSpPr>
          <p:cNvPr id="2" name="Slide Number Placeholder 1"/>
          <p:cNvSpPr>
            <a:spLocks noGrp="1"/>
          </p:cNvSpPr>
          <p:nvPr>
            <p:ph type="sldNum" sz="quarter" idx="4"/>
          </p:nvPr>
        </p:nvSpPr>
        <p:spPr/>
        <p:txBody>
          <a:bodyPr/>
          <a:lstStyle/>
          <a:p>
            <a:fld id="{0CFEC368-1D7A-4F81-ABF6-AE0E36BAF64C}" type="slidenum">
              <a:rPr lang="en-US" smtClean="0"/>
              <a:pPr/>
              <a:t>7</a:t>
            </a:fld>
            <a:endParaRPr lang="en-US" dirty="0"/>
          </a:p>
        </p:txBody>
      </p:sp>
      <p:graphicFrame>
        <p:nvGraphicFramePr>
          <p:cNvPr id="7" name="Table 6"/>
          <p:cNvGraphicFramePr>
            <a:graphicFrameLocks noGrp="1"/>
          </p:cNvGraphicFramePr>
          <p:nvPr>
            <p:extLst>
              <p:ext uri="{D42A27DB-BD31-4B8C-83A1-F6EECF244321}">
                <p14:modId xmlns:p14="http://schemas.microsoft.com/office/powerpoint/2010/main" val="2118622425"/>
              </p:ext>
            </p:extLst>
          </p:nvPr>
        </p:nvGraphicFramePr>
        <p:xfrm>
          <a:off x="529902" y="2708918"/>
          <a:ext cx="5482258" cy="3816426"/>
        </p:xfrm>
        <a:graphic>
          <a:graphicData uri="http://schemas.openxmlformats.org/drawingml/2006/table">
            <a:tbl>
              <a:tblPr/>
              <a:tblGrid>
                <a:gridCol w="1612368"/>
                <a:gridCol w="667222"/>
                <a:gridCol w="728812"/>
                <a:gridCol w="728812"/>
                <a:gridCol w="728812"/>
                <a:gridCol w="1016232"/>
              </a:tblGrid>
              <a:tr h="306131">
                <a:tc gridSpan="2">
                  <a:txBody>
                    <a:bodyPr/>
                    <a:lstStyle/>
                    <a:p>
                      <a:pPr algn="ctr" fontAlgn="ctr"/>
                      <a:r>
                        <a:rPr lang="hr-HR" sz="1100" b="1" i="1" u="none" strike="noStrike" dirty="0">
                          <a:solidFill>
                            <a:srgbClr val="000000"/>
                          </a:solidFill>
                          <a:effectLst/>
                          <a:latin typeface="Calibri"/>
                        </a:rPr>
                        <a:t>jitRun28_0dB_030_ipbpm_150619</a:t>
                      </a:r>
                    </a:p>
                  </a:txBody>
                  <a:tcPr marL="11422" marR="11422" marT="11422"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tcPr>
                </a:tc>
                <a:tc hMerge="1">
                  <a:txBody>
                    <a:bodyPr/>
                    <a:lstStyle/>
                    <a:p>
                      <a:endParaRPr lang="en-US"/>
                    </a:p>
                  </a:txBody>
                  <a:tcPr/>
                </a:tc>
                <a:tc gridSpan="3">
                  <a:txBody>
                    <a:bodyPr/>
                    <a:lstStyle/>
                    <a:p>
                      <a:pPr algn="ctr" fontAlgn="ctr"/>
                      <a:r>
                        <a:rPr lang="en-US" sz="1100" b="0" i="0" u="none" strike="noStrike" dirty="0">
                          <a:solidFill>
                            <a:srgbClr val="FFFFFF"/>
                          </a:solidFill>
                          <a:effectLst/>
                          <a:latin typeface="Calibri"/>
                        </a:rPr>
                        <a:t>FIT PARAMETERS</a:t>
                      </a:r>
                    </a:p>
                  </a:txBody>
                  <a:tcPr marL="11422" marR="11422" marT="11422"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7252A0"/>
                    </a:solidFill>
                  </a:tcPr>
                </a:tc>
                <a:tc hMerge="1">
                  <a:txBody>
                    <a:bodyPr/>
                    <a:lstStyle/>
                    <a:p>
                      <a:endParaRPr lang="en-US"/>
                    </a:p>
                  </a:txBody>
                  <a:tcPr/>
                </a:tc>
                <a:tc hMerge="1">
                  <a:txBody>
                    <a:bodyPr/>
                    <a:lstStyle/>
                    <a:p>
                      <a:endParaRPr lang="en-US"/>
                    </a:p>
                  </a:txBody>
                  <a:tcPr/>
                </a:tc>
                <a:tc>
                  <a:txBody>
                    <a:bodyPr/>
                    <a:lstStyle/>
                    <a:p>
                      <a:pPr algn="l" fontAlgn="b"/>
                      <a:r>
                        <a:rPr lang="en-US" sz="1100" b="0" i="0" u="none" strike="noStrike">
                          <a:solidFill>
                            <a:srgbClr val="000000"/>
                          </a:solidFill>
                          <a:effectLst/>
                          <a:latin typeface="Calibri"/>
                        </a:rPr>
                        <a:t> </a:t>
                      </a:r>
                    </a:p>
                  </a:txBody>
                  <a:tcPr marL="11422" marR="11422" marT="11422"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tcPr>
                </a:tc>
              </a:tr>
              <a:tr h="326539">
                <a:tc>
                  <a:txBody>
                    <a:bodyPr/>
                    <a:lstStyle/>
                    <a:p>
                      <a:pPr algn="ctr" fontAlgn="ctr"/>
                      <a:r>
                        <a:rPr lang="en-US" sz="1100" b="0" i="0" u="none" strike="noStrike">
                          <a:solidFill>
                            <a:srgbClr val="FFFFFF"/>
                          </a:solidFill>
                          <a:effectLst/>
                          <a:latin typeface="Calibri"/>
                        </a:rPr>
                        <a:t> Fit description</a:t>
                      </a:r>
                    </a:p>
                  </a:txBody>
                  <a:tcPr marL="11422" marR="11422" marT="11422"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7252A0"/>
                    </a:solidFill>
                  </a:tcPr>
                </a:tc>
                <a:tc>
                  <a:txBody>
                    <a:bodyPr/>
                    <a:lstStyle/>
                    <a:p>
                      <a:pPr algn="ctr" fontAlgn="ctr"/>
                      <a:r>
                        <a:rPr lang="en-US" sz="1100" b="0" i="0" u="none" strike="noStrike">
                          <a:solidFill>
                            <a:srgbClr val="FFFFFF"/>
                          </a:solidFill>
                          <a:effectLst/>
                          <a:latin typeface="Calibri"/>
                        </a:rPr>
                        <a:t>IP BPM</a:t>
                      </a:r>
                    </a:p>
                  </a:txBody>
                  <a:tcPr marL="11422" marR="11422" marT="11422"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7252A0"/>
                    </a:solidFill>
                  </a:tcPr>
                </a:tc>
                <a:tc>
                  <a:txBody>
                    <a:bodyPr/>
                    <a:lstStyle/>
                    <a:p>
                      <a:pPr algn="ctr" fontAlgn="ctr"/>
                      <a:r>
                        <a:rPr lang="fr-FR" sz="1100" b="0" i="0" u="none" strike="noStrike" dirty="0">
                          <a:solidFill>
                            <a:srgbClr val="FFFFFF"/>
                          </a:solidFill>
                          <a:effectLst/>
                          <a:latin typeface="Symbol"/>
                        </a:rPr>
                        <a:t> </a:t>
                      </a:r>
                      <a:r>
                        <a:rPr lang="fr-FR" sz="1100" b="0" i="0" u="none" strike="noStrike" dirty="0" smtClean="0">
                          <a:solidFill>
                            <a:srgbClr val="FFFFFF"/>
                          </a:solidFill>
                          <a:effectLst/>
                          <a:latin typeface="Symbol"/>
                        </a:rPr>
                        <a:t>(</a:t>
                      </a:r>
                      <a:r>
                        <a:rPr lang="fr-FR" sz="1100" b="0" i="0" u="none" strike="noStrike" dirty="0" smtClean="0">
                          <a:solidFill>
                            <a:srgbClr val="FFFFFF"/>
                          </a:solidFill>
                          <a:effectLst/>
                          <a:latin typeface="Calibri"/>
                        </a:rPr>
                        <a:t>YI’)</a:t>
                      </a:r>
                      <a:r>
                        <a:rPr lang="fr-FR" sz="1100" b="0" i="0" u="none" strike="noStrike" baseline="-25000" dirty="0" smtClean="0">
                          <a:solidFill>
                            <a:srgbClr val="FFFFFF"/>
                          </a:solidFill>
                          <a:effectLst/>
                          <a:latin typeface="Calibri"/>
                        </a:rPr>
                        <a:t>1</a:t>
                      </a:r>
                      <a:endParaRPr lang="fr-FR" sz="1100" b="0" i="0" u="none" strike="noStrike" baseline="-25000" dirty="0">
                        <a:solidFill>
                          <a:srgbClr val="FFFFFF"/>
                        </a:solidFill>
                        <a:effectLst/>
                        <a:latin typeface="Calibri"/>
                      </a:endParaRPr>
                    </a:p>
                  </a:txBody>
                  <a:tcPr marL="11422" marR="11422" marT="11422"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7252A0"/>
                    </a:solidFill>
                  </a:tcPr>
                </a:tc>
                <a:tc>
                  <a:txBody>
                    <a:bodyPr/>
                    <a:lstStyle/>
                    <a:p>
                      <a:pPr algn="ctr" fontAlgn="ctr"/>
                      <a:r>
                        <a:rPr lang="fr-FR" sz="1100" b="0" i="0" u="none" strike="noStrike" dirty="0" smtClean="0">
                          <a:solidFill>
                            <a:srgbClr val="FFFFFF"/>
                          </a:solidFill>
                          <a:effectLst/>
                          <a:latin typeface="Symbol"/>
                        </a:rPr>
                        <a:t>( </a:t>
                      </a:r>
                      <a:r>
                        <a:rPr lang="fr-FR" sz="1100" b="0" i="0" u="none" strike="noStrike" dirty="0" smtClean="0">
                          <a:solidFill>
                            <a:srgbClr val="FFFFFF"/>
                          </a:solidFill>
                          <a:effectLst/>
                          <a:latin typeface="Calibri"/>
                        </a:rPr>
                        <a:t>YI’)</a:t>
                      </a:r>
                      <a:r>
                        <a:rPr lang="fr-FR" sz="1100" b="0" i="0" u="none" strike="noStrike" baseline="-25000" dirty="0" smtClean="0">
                          <a:solidFill>
                            <a:srgbClr val="FFFFFF"/>
                          </a:solidFill>
                          <a:effectLst/>
                          <a:latin typeface="Calibri"/>
                        </a:rPr>
                        <a:t>2</a:t>
                      </a:r>
                      <a:endParaRPr lang="fr-FR" sz="1100" b="0" i="0" u="none" strike="noStrike" baseline="-25000" dirty="0">
                        <a:solidFill>
                          <a:srgbClr val="FFFFFF"/>
                        </a:solidFill>
                        <a:effectLst/>
                        <a:latin typeface="Calibri"/>
                      </a:endParaRPr>
                    </a:p>
                  </a:txBody>
                  <a:tcPr marL="11422" marR="11422" marT="11422"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7252A0"/>
                    </a:solidFill>
                  </a:tcPr>
                </a:tc>
                <a:tc>
                  <a:txBody>
                    <a:bodyPr/>
                    <a:lstStyle/>
                    <a:p>
                      <a:pPr algn="ctr" fontAlgn="ctr"/>
                      <a:r>
                        <a:rPr lang="en-US" sz="1100" b="0" i="0" u="none" strike="noStrike">
                          <a:solidFill>
                            <a:srgbClr val="FFFFFF"/>
                          </a:solidFill>
                          <a:effectLst/>
                          <a:latin typeface="Calibri"/>
                        </a:rPr>
                        <a:t>Constant</a:t>
                      </a:r>
                    </a:p>
                  </a:txBody>
                  <a:tcPr marL="11422" marR="11422" marT="11422"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7252A0"/>
                    </a:solidFill>
                  </a:tcPr>
                </a:tc>
                <a:tc>
                  <a:txBody>
                    <a:bodyPr/>
                    <a:lstStyle/>
                    <a:p>
                      <a:pPr algn="ctr" fontAlgn="ctr"/>
                      <a:r>
                        <a:rPr lang="en-US" sz="1100" b="0" i="0" u="none" strike="noStrike">
                          <a:solidFill>
                            <a:srgbClr val="FFFFFF"/>
                          </a:solidFill>
                          <a:effectLst/>
                          <a:latin typeface="Calibri"/>
                        </a:rPr>
                        <a:t>Resolution (nm)</a:t>
                      </a:r>
                    </a:p>
                  </a:txBody>
                  <a:tcPr marL="11422" marR="11422" marT="11422"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7252A0"/>
                    </a:solidFill>
                  </a:tcPr>
                </a:tc>
              </a:tr>
              <a:tr h="265313">
                <a:tc rowSpan="3">
                  <a:txBody>
                    <a:bodyPr/>
                    <a:lstStyle/>
                    <a:p>
                      <a:pPr algn="ctr" fontAlgn="ctr"/>
                      <a:r>
                        <a:rPr lang="en-US" sz="1100" b="0" i="0" u="none" strike="noStrike" dirty="0">
                          <a:solidFill>
                            <a:srgbClr val="000000"/>
                          </a:solidFill>
                          <a:effectLst/>
                          <a:latin typeface="Calibri"/>
                        </a:rPr>
                        <a:t>2 parameters - apply calibration factor </a:t>
                      </a:r>
                      <a:r>
                        <a:rPr lang="en-US" sz="1100" b="0" i="1" u="none" strike="noStrike" dirty="0">
                          <a:solidFill>
                            <a:srgbClr val="000000"/>
                          </a:solidFill>
                          <a:effectLst/>
                          <a:latin typeface="Calibri"/>
                        </a:rPr>
                        <a:t>before</a:t>
                      </a:r>
                      <a:r>
                        <a:rPr lang="en-US" sz="1100" b="0" i="0" u="none" strike="noStrike" dirty="0">
                          <a:solidFill>
                            <a:srgbClr val="000000"/>
                          </a:solidFill>
                          <a:effectLst/>
                          <a:latin typeface="Calibri"/>
                        </a:rPr>
                        <a:t> performing fit: </a:t>
                      </a:r>
                      <a:r>
                        <a:rPr lang="en-US" sz="1100" b="0" i="0" u="none" strike="noStrike" dirty="0" smtClean="0">
                          <a:solidFill>
                            <a:srgbClr val="000000"/>
                          </a:solidFill>
                          <a:effectLst/>
                          <a:latin typeface="Calibri"/>
                        </a:rPr>
                        <a:t/>
                      </a:r>
                      <a:br>
                        <a:rPr lang="en-US" sz="1100" b="0" i="0" u="none" strike="noStrike" dirty="0" smtClean="0">
                          <a:solidFill>
                            <a:srgbClr val="000000"/>
                          </a:solidFill>
                          <a:effectLst/>
                          <a:latin typeface="Calibri"/>
                        </a:rPr>
                      </a:br>
                      <a:r>
                        <a:rPr lang="en-US" sz="1100" b="0" i="0" u="none" strike="noStrike" dirty="0" smtClean="0">
                          <a:solidFill>
                            <a:srgbClr val="000000"/>
                          </a:solidFill>
                          <a:effectLst/>
                          <a:latin typeface="Calibri"/>
                        </a:rPr>
                        <a:t>integration </a:t>
                      </a:r>
                      <a:r>
                        <a:rPr lang="en-US" sz="1100" b="0" i="0" u="none" strike="noStrike" dirty="0">
                          <a:solidFill>
                            <a:srgbClr val="000000"/>
                          </a:solidFill>
                          <a:effectLst/>
                          <a:latin typeface="Calibri"/>
                        </a:rPr>
                        <a:t>53:63</a:t>
                      </a:r>
                    </a:p>
                  </a:txBody>
                  <a:tcPr marL="11422" marR="11422" marT="11422"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BE6F2"/>
                    </a:solidFill>
                  </a:tcPr>
                </a:tc>
                <a:tc>
                  <a:txBody>
                    <a:bodyPr/>
                    <a:lstStyle/>
                    <a:p>
                      <a:pPr algn="ctr" fontAlgn="ctr"/>
                      <a:r>
                        <a:rPr lang="en-US" sz="1100" b="0" i="0" u="none" strike="noStrike">
                          <a:solidFill>
                            <a:srgbClr val="000000"/>
                          </a:solidFill>
                          <a:effectLst/>
                          <a:latin typeface="Calibri"/>
                        </a:rPr>
                        <a:t>A</a:t>
                      </a:r>
                    </a:p>
                  </a:txBody>
                  <a:tcPr marL="11422" marR="11422" marT="11422"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BE6F2"/>
                    </a:solidFill>
                  </a:tcPr>
                </a:tc>
                <a:tc>
                  <a:txBody>
                    <a:bodyPr/>
                    <a:lstStyle/>
                    <a:p>
                      <a:pPr algn="ctr" fontAlgn="ctr"/>
                      <a:r>
                        <a:rPr lang="en-US" sz="1100" b="0" i="0" u="none" strike="noStrike">
                          <a:solidFill>
                            <a:srgbClr val="000000"/>
                          </a:solidFill>
                          <a:effectLst/>
                          <a:latin typeface="Calibri"/>
                        </a:rPr>
                        <a:t>1.377</a:t>
                      </a:r>
                    </a:p>
                  </a:txBody>
                  <a:tcPr marL="11422" marR="11422" marT="11422"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BE6F2"/>
                    </a:solidFill>
                  </a:tcPr>
                </a:tc>
                <a:tc>
                  <a:txBody>
                    <a:bodyPr/>
                    <a:lstStyle/>
                    <a:p>
                      <a:pPr algn="ctr" fontAlgn="ctr"/>
                      <a:r>
                        <a:rPr lang="en-US" sz="1100" b="0" i="0" u="none" strike="noStrike">
                          <a:solidFill>
                            <a:srgbClr val="000000"/>
                          </a:solidFill>
                          <a:effectLst/>
                          <a:latin typeface="Calibri"/>
                        </a:rPr>
                        <a:t>-0.432</a:t>
                      </a:r>
                    </a:p>
                  </a:txBody>
                  <a:tcPr marL="11422" marR="11422" marT="11422"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BE6F2"/>
                    </a:solidFill>
                  </a:tcPr>
                </a:tc>
                <a:tc>
                  <a:txBody>
                    <a:bodyPr/>
                    <a:lstStyle/>
                    <a:p>
                      <a:pPr algn="ctr" fontAlgn="ctr"/>
                      <a:r>
                        <a:rPr lang="en-US" sz="1100" b="0" i="0" u="none" strike="noStrike">
                          <a:solidFill>
                            <a:srgbClr val="000000"/>
                          </a:solidFill>
                          <a:effectLst/>
                          <a:latin typeface="Calibri"/>
                        </a:rPr>
                        <a:t> </a:t>
                      </a:r>
                    </a:p>
                  </a:txBody>
                  <a:tcPr marL="11422" marR="11422" marT="11422"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BE6F2"/>
                    </a:solidFill>
                  </a:tcPr>
                </a:tc>
                <a:tc>
                  <a:txBody>
                    <a:bodyPr/>
                    <a:lstStyle/>
                    <a:p>
                      <a:pPr algn="ctr" fontAlgn="ctr"/>
                      <a:r>
                        <a:rPr lang="en-US" sz="1100" b="0" i="0" u="none" strike="noStrike">
                          <a:solidFill>
                            <a:srgbClr val="000000"/>
                          </a:solidFill>
                          <a:effectLst/>
                          <a:latin typeface="Calibri"/>
                        </a:rPr>
                        <a:t>173.6</a:t>
                      </a:r>
                    </a:p>
                  </a:txBody>
                  <a:tcPr marL="11422" marR="11422" marT="11422"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BE6F2"/>
                    </a:solidFill>
                  </a:tcPr>
                </a:tc>
              </a:tr>
              <a:tr h="265313">
                <a:tc vMerge="1">
                  <a:txBody>
                    <a:bodyPr/>
                    <a:lstStyle/>
                    <a:p>
                      <a:endParaRPr lang="en-US"/>
                    </a:p>
                  </a:txBody>
                  <a:tcPr/>
                </a:tc>
                <a:tc>
                  <a:txBody>
                    <a:bodyPr/>
                    <a:lstStyle/>
                    <a:p>
                      <a:pPr algn="ctr" fontAlgn="ctr"/>
                      <a:r>
                        <a:rPr lang="en-US" sz="1100" b="0" i="0" u="none" strike="noStrike">
                          <a:solidFill>
                            <a:srgbClr val="000000"/>
                          </a:solidFill>
                          <a:effectLst/>
                          <a:latin typeface="Calibri"/>
                        </a:rPr>
                        <a:t>B</a:t>
                      </a:r>
                    </a:p>
                  </a:txBody>
                  <a:tcPr marL="11422" marR="11422" marT="11422"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BE6F2"/>
                    </a:solidFill>
                  </a:tcPr>
                </a:tc>
                <a:tc>
                  <a:txBody>
                    <a:bodyPr/>
                    <a:lstStyle/>
                    <a:p>
                      <a:pPr algn="ctr" fontAlgn="ctr"/>
                      <a:r>
                        <a:rPr lang="en-US" sz="1100" b="0" i="0" u="none" strike="noStrike">
                          <a:solidFill>
                            <a:srgbClr val="000000"/>
                          </a:solidFill>
                          <a:effectLst/>
                          <a:latin typeface="Calibri"/>
                        </a:rPr>
                        <a:t>0.677</a:t>
                      </a:r>
                    </a:p>
                  </a:txBody>
                  <a:tcPr marL="11422" marR="11422" marT="11422"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BE6F2"/>
                    </a:solidFill>
                  </a:tcPr>
                </a:tc>
                <a:tc>
                  <a:txBody>
                    <a:bodyPr/>
                    <a:lstStyle/>
                    <a:p>
                      <a:pPr algn="ctr" fontAlgn="ctr"/>
                      <a:r>
                        <a:rPr lang="en-US" sz="1100" b="0" i="0" u="none" strike="noStrike">
                          <a:solidFill>
                            <a:srgbClr val="000000"/>
                          </a:solidFill>
                          <a:effectLst/>
                          <a:latin typeface="Calibri"/>
                        </a:rPr>
                        <a:t>0.358</a:t>
                      </a:r>
                    </a:p>
                  </a:txBody>
                  <a:tcPr marL="11422" marR="11422" marT="11422"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BE6F2"/>
                    </a:solidFill>
                  </a:tcPr>
                </a:tc>
                <a:tc>
                  <a:txBody>
                    <a:bodyPr/>
                    <a:lstStyle/>
                    <a:p>
                      <a:pPr algn="ctr" fontAlgn="ctr"/>
                      <a:r>
                        <a:rPr lang="en-US" sz="1100" b="0" i="0" u="none" strike="noStrike">
                          <a:solidFill>
                            <a:srgbClr val="000000"/>
                          </a:solidFill>
                          <a:effectLst/>
                          <a:latin typeface="Calibri"/>
                        </a:rPr>
                        <a:t> </a:t>
                      </a:r>
                    </a:p>
                  </a:txBody>
                  <a:tcPr marL="11422" marR="11422" marT="11422"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BE6F2"/>
                    </a:solidFill>
                  </a:tcPr>
                </a:tc>
                <a:tc>
                  <a:txBody>
                    <a:bodyPr/>
                    <a:lstStyle/>
                    <a:p>
                      <a:pPr algn="ctr" fontAlgn="ctr"/>
                      <a:r>
                        <a:rPr lang="en-US" sz="1100" b="0" i="0" u="none" strike="noStrike">
                          <a:solidFill>
                            <a:srgbClr val="000000"/>
                          </a:solidFill>
                          <a:effectLst/>
                          <a:latin typeface="Calibri"/>
                        </a:rPr>
                        <a:t>169.7</a:t>
                      </a:r>
                    </a:p>
                  </a:txBody>
                  <a:tcPr marL="11422" marR="11422" marT="11422"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BE6F2"/>
                    </a:solidFill>
                  </a:tcPr>
                </a:tc>
              </a:tr>
              <a:tr h="265313">
                <a:tc vMerge="1">
                  <a:txBody>
                    <a:bodyPr/>
                    <a:lstStyle/>
                    <a:p>
                      <a:endParaRPr lang="en-US"/>
                    </a:p>
                  </a:txBody>
                  <a:tcPr/>
                </a:tc>
                <a:tc>
                  <a:txBody>
                    <a:bodyPr/>
                    <a:lstStyle/>
                    <a:p>
                      <a:pPr algn="ctr" fontAlgn="ctr"/>
                      <a:r>
                        <a:rPr lang="en-US" sz="1100" b="0" i="0" u="none" strike="noStrike">
                          <a:solidFill>
                            <a:srgbClr val="000000"/>
                          </a:solidFill>
                          <a:effectLst/>
                          <a:latin typeface="Calibri"/>
                        </a:rPr>
                        <a:t>C</a:t>
                      </a:r>
                    </a:p>
                  </a:txBody>
                  <a:tcPr marL="11422" marR="11422" marT="11422"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BE6F2"/>
                    </a:solidFill>
                  </a:tcPr>
                </a:tc>
                <a:tc>
                  <a:txBody>
                    <a:bodyPr/>
                    <a:lstStyle/>
                    <a:p>
                      <a:pPr algn="ctr" fontAlgn="ctr"/>
                      <a:r>
                        <a:rPr lang="en-US" sz="1100" b="0" i="0" u="none" strike="noStrike" dirty="0">
                          <a:solidFill>
                            <a:srgbClr val="000000"/>
                          </a:solidFill>
                          <a:effectLst/>
                          <a:latin typeface="Calibri"/>
                        </a:rPr>
                        <a:t>-1.355</a:t>
                      </a:r>
                    </a:p>
                  </a:txBody>
                  <a:tcPr marL="11422" marR="11422" marT="11422"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BE6F2"/>
                    </a:solidFill>
                  </a:tcPr>
                </a:tc>
                <a:tc>
                  <a:txBody>
                    <a:bodyPr/>
                    <a:lstStyle/>
                    <a:p>
                      <a:pPr algn="ctr" fontAlgn="ctr"/>
                      <a:r>
                        <a:rPr lang="en-US" sz="1100" b="0" i="0" u="none" strike="noStrike">
                          <a:solidFill>
                            <a:srgbClr val="000000"/>
                          </a:solidFill>
                          <a:effectLst/>
                          <a:latin typeface="Calibri"/>
                        </a:rPr>
                        <a:t>2.283</a:t>
                      </a:r>
                    </a:p>
                  </a:txBody>
                  <a:tcPr marL="11422" marR="11422" marT="11422"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BE6F2"/>
                    </a:solidFill>
                  </a:tcPr>
                </a:tc>
                <a:tc>
                  <a:txBody>
                    <a:bodyPr/>
                    <a:lstStyle/>
                    <a:p>
                      <a:pPr algn="ctr" fontAlgn="ctr"/>
                      <a:r>
                        <a:rPr lang="en-US" sz="1100" b="0" i="0" u="none" strike="noStrike">
                          <a:solidFill>
                            <a:srgbClr val="000000"/>
                          </a:solidFill>
                          <a:effectLst/>
                          <a:latin typeface="Calibri"/>
                        </a:rPr>
                        <a:t> </a:t>
                      </a:r>
                    </a:p>
                  </a:txBody>
                  <a:tcPr marL="11422" marR="11422" marT="11422"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BE6F2"/>
                    </a:solidFill>
                  </a:tcPr>
                </a:tc>
                <a:tc>
                  <a:txBody>
                    <a:bodyPr/>
                    <a:lstStyle/>
                    <a:p>
                      <a:pPr algn="ctr" fontAlgn="ctr"/>
                      <a:r>
                        <a:rPr lang="en-US" sz="1100" b="0" i="0" u="none" strike="noStrike">
                          <a:solidFill>
                            <a:srgbClr val="000000"/>
                          </a:solidFill>
                          <a:effectLst/>
                          <a:latin typeface="Calibri"/>
                        </a:rPr>
                        <a:t>190.1</a:t>
                      </a:r>
                    </a:p>
                  </a:txBody>
                  <a:tcPr marL="11422" marR="11422" marT="11422"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BE6F2"/>
                    </a:solidFill>
                  </a:tcPr>
                </a:tc>
              </a:tr>
              <a:tr h="265313">
                <a:tc rowSpan="3">
                  <a:txBody>
                    <a:bodyPr/>
                    <a:lstStyle/>
                    <a:p>
                      <a:pPr algn="ctr" fontAlgn="ctr"/>
                      <a:r>
                        <a:rPr lang="en-US" sz="1100" b="0" i="0" u="none" strike="noStrike" dirty="0">
                          <a:solidFill>
                            <a:srgbClr val="000000"/>
                          </a:solidFill>
                          <a:effectLst/>
                          <a:latin typeface="Calibri"/>
                        </a:rPr>
                        <a:t>2 parameters - apply calibration factory</a:t>
                      </a:r>
                      <a:r>
                        <a:rPr lang="en-US" sz="1100" b="0" i="1" u="none" strike="noStrike" dirty="0">
                          <a:solidFill>
                            <a:srgbClr val="000000"/>
                          </a:solidFill>
                          <a:effectLst/>
                          <a:latin typeface="Calibri"/>
                        </a:rPr>
                        <a:t> after</a:t>
                      </a:r>
                      <a:r>
                        <a:rPr lang="en-US" sz="1100" b="0" i="0" u="none" strike="noStrike" dirty="0">
                          <a:solidFill>
                            <a:srgbClr val="000000"/>
                          </a:solidFill>
                          <a:effectLst/>
                          <a:latin typeface="Calibri"/>
                        </a:rPr>
                        <a:t> performing fit: </a:t>
                      </a:r>
                      <a:r>
                        <a:rPr lang="en-US" sz="1100" b="0" i="0" u="none" strike="noStrike" dirty="0" smtClean="0">
                          <a:solidFill>
                            <a:srgbClr val="000000"/>
                          </a:solidFill>
                          <a:effectLst/>
                          <a:latin typeface="Calibri"/>
                        </a:rPr>
                        <a:t/>
                      </a:r>
                      <a:br>
                        <a:rPr lang="en-US" sz="1100" b="0" i="0" u="none" strike="noStrike" dirty="0" smtClean="0">
                          <a:solidFill>
                            <a:srgbClr val="000000"/>
                          </a:solidFill>
                          <a:effectLst/>
                          <a:latin typeface="Calibri"/>
                        </a:rPr>
                      </a:br>
                      <a:r>
                        <a:rPr lang="en-US" sz="1100" b="0" i="0" u="none" strike="noStrike" dirty="0" smtClean="0">
                          <a:solidFill>
                            <a:srgbClr val="000000"/>
                          </a:solidFill>
                          <a:effectLst/>
                          <a:latin typeface="Calibri"/>
                        </a:rPr>
                        <a:t>integration </a:t>
                      </a:r>
                      <a:r>
                        <a:rPr lang="en-US" sz="1100" b="0" i="0" u="none" strike="noStrike" dirty="0">
                          <a:solidFill>
                            <a:srgbClr val="000000"/>
                          </a:solidFill>
                          <a:effectLst/>
                          <a:latin typeface="Calibri"/>
                        </a:rPr>
                        <a:t>53:63</a:t>
                      </a:r>
                    </a:p>
                  </a:txBody>
                  <a:tcPr marL="11422" marR="11422" marT="11422"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8CEE6"/>
                    </a:solidFill>
                  </a:tcPr>
                </a:tc>
                <a:tc>
                  <a:txBody>
                    <a:bodyPr/>
                    <a:lstStyle/>
                    <a:p>
                      <a:pPr algn="ctr" fontAlgn="ctr"/>
                      <a:r>
                        <a:rPr lang="en-US" sz="1100" b="0" i="0" u="none" strike="noStrike">
                          <a:solidFill>
                            <a:srgbClr val="000000"/>
                          </a:solidFill>
                          <a:effectLst/>
                          <a:latin typeface="Calibri"/>
                        </a:rPr>
                        <a:t>A</a:t>
                      </a:r>
                    </a:p>
                  </a:txBody>
                  <a:tcPr marL="11422" marR="11422" marT="11422"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8CEE6"/>
                    </a:solidFill>
                  </a:tcPr>
                </a:tc>
                <a:tc>
                  <a:txBody>
                    <a:bodyPr/>
                    <a:lstStyle/>
                    <a:p>
                      <a:pPr algn="ctr" fontAlgn="ctr"/>
                      <a:r>
                        <a:rPr lang="en-US" sz="1100" b="0" i="0" u="none" strike="noStrike">
                          <a:solidFill>
                            <a:srgbClr val="000000"/>
                          </a:solidFill>
                          <a:effectLst/>
                          <a:latin typeface="Calibri"/>
                        </a:rPr>
                        <a:t>1.447</a:t>
                      </a:r>
                    </a:p>
                  </a:txBody>
                  <a:tcPr marL="11422" marR="11422" marT="11422"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8CEE6"/>
                    </a:solidFill>
                  </a:tcPr>
                </a:tc>
                <a:tc>
                  <a:txBody>
                    <a:bodyPr/>
                    <a:lstStyle/>
                    <a:p>
                      <a:pPr algn="ctr" fontAlgn="ctr"/>
                      <a:r>
                        <a:rPr lang="en-US" sz="1100" b="0" i="0" u="none" strike="noStrike">
                          <a:solidFill>
                            <a:srgbClr val="000000"/>
                          </a:solidFill>
                          <a:effectLst/>
                          <a:latin typeface="Calibri"/>
                        </a:rPr>
                        <a:t>-1.084</a:t>
                      </a:r>
                    </a:p>
                  </a:txBody>
                  <a:tcPr marL="11422" marR="11422" marT="11422"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8CEE6"/>
                    </a:solidFill>
                  </a:tcPr>
                </a:tc>
                <a:tc>
                  <a:txBody>
                    <a:bodyPr/>
                    <a:lstStyle/>
                    <a:p>
                      <a:pPr algn="ctr" fontAlgn="ctr"/>
                      <a:r>
                        <a:rPr lang="en-US" sz="1100" b="0" i="0" u="none" strike="noStrike">
                          <a:solidFill>
                            <a:srgbClr val="000000"/>
                          </a:solidFill>
                          <a:effectLst/>
                          <a:latin typeface="Calibri"/>
                        </a:rPr>
                        <a:t> </a:t>
                      </a:r>
                    </a:p>
                  </a:txBody>
                  <a:tcPr marL="11422" marR="11422" marT="11422"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8CEE6"/>
                    </a:solidFill>
                  </a:tcPr>
                </a:tc>
                <a:tc>
                  <a:txBody>
                    <a:bodyPr/>
                    <a:lstStyle/>
                    <a:p>
                      <a:pPr algn="ctr" fontAlgn="ctr"/>
                      <a:r>
                        <a:rPr lang="en-US" sz="1100" b="0" i="0" u="none" strike="noStrike">
                          <a:solidFill>
                            <a:srgbClr val="000000"/>
                          </a:solidFill>
                          <a:effectLst/>
                          <a:latin typeface="Calibri"/>
                        </a:rPr>
                        <a:t>147.6</a:t>
                      </a:r>
                    </a:p>
                  </a:txBody>
                  <a:tcPr marL="11422" marR="11422" marT="11422"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8CEE6"/>
                    </a:solidFill>
                  </a:tcPr>
                </a:tc>
              </a:tr>
              <a:tr h="265313">
                <a:tc vMerge="1">
                  <a:txBody>
                    <a:bodyPr/>
                    <a:lstStyle/>
                    <a:p>
                      <a:endParaRPr lang="en-US"/>
                    </a:p>
                  </a:txBody>
                  <a:tcPr/>
                </a:tc>
                <a:tc>
                  <a:txBody>
                    <a:bodyPr/>
                    <a:lstStyle/>
                    <a:p>
                      <a:pPr algn="ctr" fontAlgn="ctr"/>
                      <a:r>
                        <a:rPr lang="en-US" sz="1100" b="0" i="0" u="none" strike="noStrike">
                          <a:solidFill>
                            <a:srgbClr val="000000"/>
                          </a:solidFill>
                          <a:effectLst/>
                          <a:latin typeface="Calibri"/>
                        </a:rPr>
                        <a:t>B</a:t>
                      </a:r>
                    </a:p>
                  </a:txBody>
                  <a:tcPr marL="11422" marR="11422" marT="11422"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8CEE6"/>
                    </a:solidFill>
                  </a:tcPr>
                </a:tc>
                <a:tc>
                  <a:txBody>
                    <a:bodyPr/>
                    <a:lstStyle/>
                    <a:p>
                      <a:pPr algn="ctr" fontAlgn="ctr"/>
                      <a:r>
                        <a:rPr lang="en-US" sz="1100" b="0" i="0" u="none" strike="noStrike">
                          <a:solidFill>
                            <a:srgbClr val="000000"/>
                          </a:solidFill>
                          <a:effectLst/>
                          <a:latin typeface="Calibri"/>
                        </a:rPr>
                        <a:t>0.645</a:t>
                      </a:r>
                    </a:p>
                  </a:txBody>
                  <a:tcPr marL="11422" marR="11422" marT="11422"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8CEE6"/>
                    </a:solidFill>
                  </a:tcPr>
                </a:tc>
                <a:tc>
                  <a:txBody>
                    <a:bodyPr/>
                    <a:lstStyle/>
                    <a:p>
                      <a:pPr algn="ctr" fontAlgn="ctr"/>
                      <a:r>
                        <a:rPr lang="en-US" sz="1100" b="0" i="0" u="none" strike="noStrike">
                          <a:solidFill>
                            <a:srgbClr val="000000"/>
                          </a:solidFill>
                          <a:effectLst/>
                          <a:latin typeface="Calibri"/>
                        </a:rPr>
                        <a:t>0.855</a:t>
                      </a:r>
                    </a:p>
                  </a:txBody>
                  <a:tcPr marL="11422" marR="11422" marT="11422"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8CEE6"/>
                    </a:solidFill>
                  </a:tcPr>
                </a:tc>
                <a:tc>
                  <a:txBody>
                    <a:bodyPr/>
                    <a:lstStyle/>
                    <a:p>
                      <a:pPr algn="ctr" fontAlgn="ctr"/>
                      <a:r>
                        <a:rPr lang="en-US" sz="1100" b="0" i="0" u="none" strike="noStrike">
                          <a:solidFill>
                            <a:srgbClr val="000000"/>
                          </a:solidFill>
                          <a:effectLst/>
                          <a:latin typeface="Calibri"/>
                        </a:rPr>
                        <a:t> </a:t>
                      </a:r>
                    </a:p>
                  </a:txBody>
                  <a:tcPr marL="11422" marR="11422" marT="11422"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8CEE6"/>
                    </a:solidFill>
                  </a:tcPr>
                </a:tc>
                <a:tc>
                  <a:txBody>
                    <a:bodyPr/>
                    <a:lstStyle/>
                    <a:p>
                      <a:pPr algn="ctr" fontAlgn="ctr"/>
                      <a:r>
                        <a:rPr lang="en-US" sz="1100" b="0" i="0" u="none" strike="noStrike">
                          <a:solidFill>
                            <a:srgbClr val="000000"/>
                          </a:solidFill>
                          <a:effectLst/>
                          <a:latin typeface="Calibri"/>
                        </a:rPr>
                        <a:t>145.9</a:t>
                      </a:r>
                    </a:p>
                  </a:txBody>
                  <a:tcPr marL="11422" marR="11422" marT="11422"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8CEE6"/>
                    </a:solidFill>
                  </a:tcPr>
                </a:tc>
              </a:tr>
              <a:tr h="265313">
                <a:tc vMerge="1">
                  <a:txBody>
                    <a:bodyPr/>
                    <a:lstStyle/>
                    <a:p>
                      <a:endParaRPr lang="en-US"/>
                    </a:p>
                  </a:txBody>
                  <a:tcPr/>
                </a:tc>
                <a:tc>
                  <a:txBody>
                    <a:bodyPr/>
                    <a:lstStyle/>
                    <a:p>
                      <a:pPr algn="ctr" fontAlgn="ctr"/>
                      <a:r>
                        <a:rPr lang="en-US" sz="1100" b="0" i="0" u="none" strike="noStrike">
                          <a:solidFill>
                            <a:srgbClr val="000000"/>
                          </a:solidFill>
                          <a:effectLst/>
                          <a:latin typeface="Calibri"/>
                        </a:rPr>
                        <a:t>C</a:t>
                      </a:r>
                    </a:p>
                  </a:txBody>
                  <a:tcPr marL="11422" marR="11422" marT="11422"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8CEE6"/>
                    </a:solidFill>
                  </a:tcPr>
                </a:tc>
                <a:tc>
                  <a:txBody>
                    <a:bodyPr/>
                    <a:lstStyle/>
                    <a:p>
                      <a:pPr algn="ctr" fontAlgn="ctr"/>
                      <a:r>
                        <a:rPr lang="en-US" sz="1100" b="0" i="0" u="none" strike="noStrike">
                          <a:solidFill>
                            <a:srgbClr val="000000"/>
                          </a:solidFill>
                          <a:effectLst/>
                          <a:latin typeface="Calibri"/>
                        </a:rPr>
                        <a:t>-0.54</a:t>
                      </a:r>
                    </a:p>
                  </a:txBody>
                  <a:tcPr marL="11422" marR="11422" marT="11422"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8CEE6"/>
                    </a:solidFill>
                  </a:tcPr>
                </a:tc>
                <a:tc>
                  <a:txBody>
                    <a:bodyPr/>
                    <a:lstStyle/>
                    <a:p>
                      <a:pPr algn="ctr" fontAlgn="ctr"/>
                      <a:r>
                        <a:rPr lang="en-US" sz="1100" b="0" i="0" u="none" strike="noStrike">
                          <a:solidFill>
                            <a:srgbClr val="000000"/>
                          </a:solidFill>
                          <a:effectLst/>
                          <a:latin typeface="Calibri"/>
                        </a:rPr>
                        <a:t>0.956</a:t>
                      </a:r>
                    </a:p>
                  </a:txBody>
                  <a:tcPr marL="11422" marR="11422" marT="11422"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8CEE6"/>
                    </a:solidFill>
                  </a:tcPr>
                </a:tc>
                <a:tc>
                  <a:txBody>
                    <a:bodyPr/>
                    <a:lstStyle/>
                    <a:p>
                      <a:pPr algn="ctr" fontAlgn="ctr"/>
                      <a:r>
                        <a:rPr lang="en-US" sz="1100" b="0" i="0" u="none" strike="noStrike">
                          <a:solidFill>
                            <a:srgbClr val="000000"/>
                          </a:solidFill>
                          <a:effectLst/>
                          <a:latin typeface="Calibri"/>
                        </a:rPr>
                        <a:t> </a:t>
                      </a:r>
                    </a:p>
                  </a:txBody>
                  <a:tcPr marL="11422" marR="11422" marT="11422"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8CEE6"/>
                    </a:solidFill>
                  </a:tcPr>
                </a:tc>
                <a:tc>
                  <a:txBody>
                    <a:bodyPr/>
                    <a:lstStyle/>
                    <a:p>
                      <a:pPr algn="ctr" fontAlgn="ctr"/>
                      <a:r>
                        <a:rPr lang="en-US" sz="1100" b="0" i="0" u="none" strike="noStrike">
                          <a:solidFill>
                            <a:srgbClr val="000000"/>
                          </a:solidFill>
                          <a:effectLst/>
                          <a:latin typeface="Calibri"/>
                        </a:rPr>
                        <a:t>363.1</a:t>
                      </a:r>
                    </a:p>
                  </a:txBody>
                  <a:tcPr marL="11422" marR="11422" marT="11422"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8CEE6"/>
                    </a:solidFill>
                  </a:tcPr>
                </a:tc>
              </a:tr>
              <a:tr h="265313">
                <a:tc rowSpan="3">
                  <a:txBody>
                    <a:bodyPr/>
                    <a:lstStyle/>
                    <a:p>
                      <a:pPr algn="ctr" fontAlgn="ctr"/>
                      <a:r>
                        <a:rPr lang="en-US" sz="1100" b="0" i="0" u="none" strike="noStrike" dirty="0">
                          <a:solidFill>
                            <a:srgbClr val="000000"/>
                          </a:solidFill>
                          <a:effectLst/>
                          <a:latin typeface="Calibri"/>
                        </a:rPr>
                        <a:t>  3 parameters - apply calibration factor </a:t>
                      </a:r>
                      <a:r>
                        <a:rPr lang="en-US" sz="1100" b="0" i="1" u="none" strike="noStrike" dirty="0">
                          <a:solidFill>
                            <a:srgbClr val="000000"/>
                          </a:solidFill>
                          <a:effectLst/>
                          <a:latin typeface="Calibri"/>
                        </a:rPr>
                        <a:t>before </a:t>
                      </a:r>
                      <a:r>
                        <a:rPr lang="en-US" sz="1100" b="0" i="0" u="none" strike="noStrike" dirty="0">
                          <a:solidFill>
                            <a:srgbClr val="000000"/>
                          </a:solidFill>
                          <a:effectLst/>
                          <a:latin typeface="Calibri"/>
                        </a:rPr>
                        <a:t>performing fit : </a:t>
                      </a:r>
                      <a:r>
                        <a:rPr lang="en-US" sz="1100" b="0" i="0" u="none" strike="noStrike" dirty="0" smtClean="0">
                          <a:solidFill>
                            <a:srgbClr val="000000"/>
                          </a:solidFill>
                          <a:effectLst/>
                          <a:latin typeface="Calibri"/>
                        </a:rPr>
                        <a:t/>
                      </a:r>
                      <a:br>
                        <a:rPr lang="en-US" sz="1100" b="0" i="0" u="none" strike="noStrike" dirty="0" smtClean="0">
                          <a:solidFill>
                            <a:srgbClr val="000000"/>
                          </a:solidFill>
                          <a:effectLst/>
                          <a:latin typeface="Calibri"/>
                        </a:rPr>
                      </a:br>
                      <a:r>
                        <a:rPr lang="en-US" sz="1100" b="0" i="0" u="none" strike="noStrike" dirty="0" smtClean="0">
                          <a:solidFill>
                            <a:srgbClr val="000000"/>
                          </a:solidFill>
                          <a:effectLst/>
                          <a:latin typeface="Calibri"/>
                        </a:rPr>
                        <a:t>integration </a:t>
                      </a:r>
                      <a:r>
                        <a:rPr lang="en-US" sz="1100" b="0" i="0" u="none" strike="noStrike" dirty="0">
                          <a:solidFill>
                            <a:srgbClr val="000000"/>
                          </a:solidFill>
                          <a:effectLst/>
                          <a:latin typeface="Calibri"/>
                        </a:rPr>
                        <a:t>53:63</a:t>
                      </a:r>
                    </a:p>
                  </a:txBody>
                  <a:tcPr marL="11422" marR="11422" marT="11422"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BE6F2"/>
                    </a:solidFill>
                  </a:tcPr>
                </a:tc>
                <a:tc>
                  <a:txBody>
                    <a:bodyPr/>
                    <a:lstStyle/>
                    <a:p>
                      <a:pPr algn="ctr" fontAlgn="ctr"/>
                      <a:r>
                        <a:rPr lang="en-US" sz="1100" b="0" i="0" u="none" strike="noStrike">
                          <a:solidFill>
                            <a:srgbClr val="000000"/>
                          </a:solidFill>
                          <a:effectLst/>
                          <a:latin typeface="Calibri"/>
                        </a:rPr>
                        <a:t>A</a:t>
                      </a:r>
                    </a:p>
                  </a:txBody>
                  <a:tcPr marL="11422" marR="11422" marT="11422"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BE6F2"/>
                    </a:solidFill>
                  </a:tcPr>
                </a:tc>
                <a:tc>
                  <a:txBody>
                    <a:bodyPr/>
                    <a:lstStyle/>
                    <a:p>
                      <a:pPr algn="ctr" fontAlgn="ctr"/>
                      <a:r>
                        <a:rPr lang="en-US" sz="1100" b="0" i="0" u="none" strike="noStrike" dirty="0">
                          <a:solidFill>
                            <a:srgbClr val="000000"/>
                          </a:solidFill>
                          <a:effectLst/>
                          <a:latin typeface="Calibri"/>
                        </a:rPr>
                        <a:t>0.76</a:t>
                      </a:r>
                    </a:p>
                  </a:txBody>
                  <a:tcPr marL="11422" marR="11422" marT="11422"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BE6F2"/>
                    </a:solidFill>
                  </a:tcPr>
                </a:tc>
                <a:tc>
                  <a:txBody>
                    <a:bodyPr/>
                    <a:lstStyle/>
                    <a:p>
                      <a:pPr algn="ctr" fontAlgn="ctr"/>
                      <a:r>
                        <a:rPr lang="en-US" sz="1100" b="0" i="0" u="none" strike="noStrike">
                          <a:solidFill>
                            <a:srgbClr val="000000"/>
                          </a:solidFill>
                          <a:effectLst/>
                          <a:latin typeface="Calibri"/>
                        </a:rPr>
                        <a:t>-0.869</a:t>
                      </a:r>
                    </a:p>
                  </a:txBody>
                  <a:tcPr marL="11422" marR="11422" marT="11422"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BE6F2"/>
                    </a:solidFill>
                  </a:tcPr>
                </a:tc>
                <a:tc>
                  <a:txBody>
                    <a:bodyPr/>
                    <a:lstStyle/>
                    <a:p>
                      <a:pPr algn="ctr" fontAlgn="ctr"/>
                      <a:r>
                        <a:rPr lang="en-US" sz="1100" b="0" i="0" u="none" strike="noStrike">
                          <a:solidFill>
                            <a:srgbClr val="000000"/>
                          </a:solidFill>
                          <a:effectLst/>
                          <a:latin typeface="Calibri"/>
                        </a:rPr>
                        <a:t>-6.834</a:t>
                      </a:r>
                    </a:p>
                  </a:txBody>
                  <a:tcPr marL="11422" marR="11422" marT="11422"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BE6F2"/>
                    </a:solidFill>
                  </a:tcPr>
                </a:tc>
                <a:tc>
                  <a:txBody>
                    <a:bodyPr/>
                    <a:lstStyle/>
                    <a:p>
                      <a:pPr algn="ctr" fontAlgn="ctr"/>
                      <a:r>
                        <a:rPr lang="en-US" sz="1100" b="0" i="0" u="none" strike="noStrike">
                          <a:solidFill>
                            <a:srgbClr val="000000"/>
                          </a:solidFill>
                          <a:effectLst/>
                          <a:latin typeface="Calibri"/>
                        </a:rPr>
                        <a:t>181.1</a:t>
                      </a:r>
                    </a:p>
                  </a:txBody>
                  <a:tcPr marL="11422" marR="11422" marT="11422"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BE6F2"/>
                    </a:solidFill>
                  </a:tcPr>
                </a:tc>
              </a:tr>
              <a:tr h="265313">
                <a:tc vMerge="1">
                  <a:txBody>
                    <a:bodyPr/>
                    <a:lstStyle/>
                    <a:p>
                      <a:endParaRPr lang="en-US"/>
                    </a:p>
                  </a:txBody>
                  <a:tcPr/>
                </a:tc>
                <a:tc>
                  <a:txBody>
                    <a:bodyPr/>
                    <a:lstStyle/>
                    <a:p>
                      <a:pPr algn="ctr" fontAlgn="ctr"/>
                      <a:r>
                        <a:rPr lang="en-US" sz="1100" b="0" i="0" u="none" strike="noStrike">
                          <a:solidFill>
                            <a:srgbClr val="000000"/>
                          </a:solidFill>
                          <a:effectLst/>
                          <a:latin typeface="Calibri"/>
                        </a:rPr>
                        <a:t>B</a:t>
                      </a:r>
                    </a:p>
                  </a:txBody>
                  <a:tcPr marL="11422" marR="11422" marT="11422"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BE6F2"/>
                    </a:solidFill>
                  </a:tcPr>
                </a:tc>
                <a:tc>
                  <a:txBody>
                    <a:bodyPr/>
                    <a:lstStyle/>
                    <a:p>
                      <a:pPr algn="ctr" fontAlgn="ctr"/>
                      <a:r>
                        <a:rPr lang="en-US" sz="1100" b="0" i="0" u="none" strike="noStrike">
                          <a:solidFill>
                            <a:srgbClr val="000000"/>
                          </a:solidFill>
                          <a:effectLst/>
                          <a:latin typeface="Calibri"/>
                        </a:rPr>
                        <a:t>0.308</a:t>
                      </a:r>
                    </a:p>
                  </a:txBody>
                  <a:tcPr marL="11422" marR="11422" marT="11422"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BE6F2"/>
                    </a:solidFill>
                  </a:tcPr>
                </a:tc>
                <a:tc>
                  <a:txBody>
                    <a:bodyPr/>
                    <a:lstStyle/>
                    <a:p>
                      <a:pPr algn="ctr" fontAlgn="ctr"/>
                      <a:r>
                        <a:rPr lang="en-US" sz="1100" b="0" i="0" u="none" strike="noStrike">
                          <a:solidFill>
                            <a:srgbClr val="000000"/>
                          </a:solidFill>
                          <a:effectLst/>
                          <a:latin typeface="Calibri"/>
                        </a:rPr>
                        <a:t>-0.198</a:t>
                      </a:r>
                    </a:p>
                  </a:txBody>
                  <a:tcPr marL="11422" marR="11422" marT="11422"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BE6F2"/>
                    </a:solidFill>
                  </a:tcPr>
                </a:tc>
                <a:tc>
                  <a:txBody>
                    <a:bodyPr/>
                    <a:lstStyle/>
                    <a:p>
                      <a:pPr algn="ctr" fontAlgn="ctr"/>
                      <a:r>
                        <a:rPr lang="en-US" sz="1100" b="0" i="0" u="none" strike="noStrike">
                          <a:solidFill>
                            <a:srgbClr val="000000"/>
                          </a:solidFill>
                          <a:effectLst/>
                          <a:latin typeface="Calibri"/>
                        </a:rPr>
                        <a:t>-5.87</a:t>
                      </a:r>
                    </a:p>
                  </a:txBody>
                  <a:tcPr marL="11422" marR="11422" marT="11422"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BE6F2"/>
                    </a:solidFill>
                  </a:tcPr>
                </a:tc>
                <a:tc>
                  <a:txBody>
                    <a:bodyPr/>
                    <a:lstStyle/>
                    <a:p>
                      <a:pPr algn="ctr" fontAlgn="ctr"/>
                      <a:r>
                        <a:rPr lang="en-US" sz="1100" b="0" i="0" u="none" strike="noStrike">
                          <a:solidFill>
                            <a:srgbClr val="000000"/>
                          </a:solidFill>
                          <a:effectLst/>
                          <a:latin typeface="Calibri"/>
                        </a:rPr>
                        <a:t>165.4</a:t>
                      </a:r>
                    </a:p>
                  </a:txBody>
                  <a:tcPr marL="11422" marR="11422" marT="11422"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BE6F2"/>
                    </a:solidFill>
                  </a:tcPr>
                </a:tc>
              </a:tr>
              <a:tr h="265313">
                <a:tc vMerge="1">
                  <a:txBody>
                    <a:bodyPr/>
                    <a:lstStyle/>
                    <a:p>
                      <a:endParaRPr lang="en-US"/>
                    </a:p>
                  </a:txBody>
                  <a:tcPr/>
                </a:tc>
                <a:tc>
                  <a:txBody>
                    <a:bodyPr/>
                    <a:lstStyle/>
                    <a:p>
                      <a:pPr algn="ctr" fontAlgn="ctr"/>
                      <a:r>
                        <a:rPr lang="en-US" sz="1100" b="0" i="0" u="none" strike="noStrike">
                          <a:solidFill>
                            <a:srgbClr val="000000"/>
                          </a:solidFill>
                          <a:effectLst/>
                          <a:latin typeface="Calibri"/>
                        </a:rPr>
                        <a:t>C</a:t>
                      </a:r>
                    </a:p>
                  </a:txBody>
                  <a:tcPr marL="11422" marR="11422" marT="11422"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BE6F2"/>
                    </a:solidFill>
                  </a:tcPr>
                </a:tc>
                <a:tc>
                  <a:txBody>
                    <a:bodyPr/>
                    <a:lstStyle/>
                    <a:p>
                      <a:pPr algn="ctr" fontAlgn="ctr"/>
                      <a:r>
                        <a:rPr lang="en-US" sz="1100" b="0" i="0" u="none" strike="noStrike" dirty="0">
                          <a:solidFill>
                            <a:srgbClr val="000000"/>
                          </a:solidFill>
                          <a:effectLst/>
                          <a:latin typeface="Calibri"/>
                        </a:rPr>
                        <a:t>-0.495</a:t>
                      </a:r>
                    </a:p>
                  </a:txBody>
                  <a:tcPr marL="11422" marR="11422" marT="11422"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BE6F2"/>
                    </a:solidFill>
                  </a:tcPr>
                </a:tc>
                <a:tc>
                  <a:txBody>
                    <a:bodyPr/>
                    <a:lstStyle/>
                    <a:p>
                      <a:pPr algn="ctr" fontAlgn="ctr"/>
                      <a:r>
                        <a:rPr lang="en-US" sz="1100" b="0" i="0" u="none" strike="noStrike">
                          <a:solidFill>
                            <a:srgbClr val="000000"/>
                          </a:solidFill>
                          <a:effectLst/>
                          <a:latin typeface="Calibri"/>
                        </a:rPr>
                        <a:t>-0.278</a:t>
                      </a:r>
                    </a:p>
                  </a:txBody>
                  <a:tcPr marL="11422" marR="11422" marT="11422"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BE6F2"/>
                    </a:solidFill>
                  </a:tcPr>
                </a:tc>
                <a:tc>
                  <a:txBody>
                    <a:bodyPr/>
                    <a:lstStyle/>
                    <a:p>
                      <a:pPr algn="ctr" fontAlgn="ctr"/>
                      <a:r>
                        <a:rPr lang="en-US" sz="1100" b="0" i="0" u="none" strike="noStrike">
                          <a:solidFill>
                            <a:srgbClr val="000000"/>
                          </a:solidFill>
                          <a:effectLst/>
                          <a:latin typeface="Calibri"/>
                        </a:rPr>
                        <a:t>-11.322</a:t>
                      </a:r>
                    </a:p>
                  </a:txBody>
                  <a:tcPr marL="11422" marR="11422" marT="11422"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BE6F2"/>
                    </a:solidFill>
                  </a:tcPr>
                </a:tc>
                <a:tc>
                  <a:txBody>
                    <a:bodyPr/>
                    <a:lstStyle/>
                    <a:p>
                      <a:pPr algn="ctr" fontAlgn="ctr"/>
                      <a:r>
                        <a:rPr lang="en-US" sz="1100" b="0" i="0" u="none" strike="noStrike">
                          <a:solidFill>
                            <a:srgbClr val="000000"/>
                          </a:solidFill>
                          <a:effectLst/>
                          <a:latin typeface="Calibri"/>
                        </a:rPr>
                        <a:t>181.6</a:t>
                      </a:r>
                    </a:p>
                  </a:txBody>
                  <a:tcPr marL="11422" marR="11422" marT="11422"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BE6F2"/>
                    </a:solidFill>
                  </a:tcPr>
                </a:tc>
              </a:tr>
              <a:tr h="265313">
                <a:tc rowSpan="3">
                  <a:txBody>
                    <a:bodyPr/>
                    <a:lstStyle/>
                    <a:p>
                      <a:pPr algn="ctr" fontAlgn="ctr"/>
                      <a:r>
                        <a:rPr lang="en-US" sz="1100" b="0" i="0" u="none" strike="noStrike" dirty="0">
                          <a:solidFill>
                            <a:srgbClr val="000000"/>
                          </a:solidFill>
                          <a:effectLst/>
                          <a:latin typeface="Calibri"/>
                        </a:rPr>
                        <a:t>3 parameters - apply calibration factor </a:t>
                      </a:r>
                      <a:r>
                        <a:rPr lang="en-US" sz="1100" b="0" i="1" u="none" strike="noStrike" dirty="0">
                          <a:solidFill>
                            <a:srgbClr val="000000"/>
                          </a:solidFill>
                          <a:effectLst/>
                          <a:latin typeface="Calibri"/>
                        </a:rPr>
                        <a:t>after</a:t>
                      </a:r>
                      <a:r>
                        <a:rPr lang="en-US" sz="1100" b="0" i="0" u="none" strike="noStrike" dirty="0">
                          <a:solidFill>
                            <a:srgbClr val="000000"/>
                          </a:solidFill>
                          <a:effectLst/>
                          <a:latin typeface="Calibri"/>
                        </a:rPr>
                        <a:t> performing fit: </a:t>
                      </a:r>
                      <a:r>
                        <a:rPr lang="en-US" sz="1100" b="0" i="0" u="none" strike="noStrike" dirty="0" smtClean="0">
                          <a:solidFill>
                            <a:srgbClr val="000000"/>
                          </a:solidFill>
                          <a:effectLst/>
                          <a:latin typeface="Calibri"/>
                        </a:rPr>
                        <a:t/>
                      </a:r>
                      <a:br>
                        <a:rPr lang="en-US" sz="1100" b="0" i="0" u="none" strike="noStrike" dirty="0" smtClean="0">
                          <a:solidFill>
                            <a:srgbClr val="000000"/>
                          </a:solidFill>
                          <a:effectLst/>
                          <a:latin typeface="Calibri"/>
                        </a:rPr>
                      </a:br>
                      <a:r>
                        <a:rPr lang="en-US" sz="1100" b="0" i="0" u="none" strike="noStrike" dirty="0" smtClean="0">
                          <a:solidFill>
                            <a:srgbClr val="000000"/>
                          </a:solidFill>
                          <a:effectLst/>
                          <a:latin typeface="Calibri"/>
                        </a:rPr>
                        <a:t>integration </a:t>
                      </a:r>
                      <a:r>
                        <a:rPr lang="en-US" sz="1100" b="0" i="0" u="none" strike="noStrike" dirty="0">
                          <a:solidFill>
                            <a:srgbClr val="000000"/>
                          </a:solidFill>
                          <a:effectLst/>
                          <a:latin typeface="Calibri"/>
                        </a:rPr>
                        <a:t>53:63</a:t>
                      </a:r>
                    </a:p>
                  </a:txBody>
                  <a:tcPr marL="11422" marR="11422" marT="11422"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8CEE6"/>
                    </a:solidFill>
                  </a:tcPr>
                </a:tc>
                <a:tc>
                  <a:txBody>
                    <a:bodyPr/>
                    <a:lstStyle/>
                    <a:p>
                      <a:pPr algn="ctr" fontAlgn="ctr"/>
                      <a:r>
                        <a:rPr lang="en-US" sz="1100" b="0" i="0" u="none" strike="noStrike">
                          <a:solidFill>
                            <a:srgbClr val="000000"/>
                          </a:solidFill>
                          <a:effectLst/>
                          <a:latin typeface="Calibri"/>
                        </a:rPr>
                        <a:t>A</a:t>
                      </a:r>
                    </a:p>
                  </a:txBody>
                  <a:tcPr marL="11422" marR="11422" marT="11422"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8CEE6"/>
                    </a:solidFill>
                  </a:tcPr>
                </a:tc>
                <a:tc>
                  <a:txBody>
                    <a:bodyPr/>
                    <a:lstStyle/>
                    <a:p>
                      <a:pPr algn="ctr" fontAlgn="ctr"/>
                      <a:r>
                        <a:rPr lang="en-US" sz="1100" b="0" i="0" u="none" strike="noStrike">
                          <a:solidFill>
                            <a:srgbClr val="000000"/>
                          </a:solidFill>
                          <a:effectLst/>
                          <a:latin typeface="Calibri"/>
                        </a:rPr>
                        <a:t>0.799</a:t>
                      </a:r>
                    </a:p>
                  </a:txBody>
                  <a:tcPr marL="11422" marR="11422" marT="11422"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8CEE6"/>
                    </a:solidFill>
                  </a:tcPr>
                </a:tc>
                <a:tc>
                  <a:txBody>
                    <a:bodyPr/>
                    <a:lstStyle/>
                    <a:p>
                      <a:pPr algn="ctr" fontAlgn="ctr"/>
                      <a:r>
                        <a:rPr lang="en-US" sz="1100" b="0" i="0" u="none" strike="noStrike">
                          <a:solidFill>
                            <a:srgbClr val="000000"/>
                          </a:solidFill>
                          <a:effectLst/>
                          <a:latin typeface="Calibri"/>
                        </a:rPr>
                        <a:t>-2.18</a:t>
                      </a:r>
                    </a:p>
                  </a:txBody>
                  <a:tcPr marL="11422" marR="11422" marT="11422"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8CEE6"/>
                    </a:solidFill>
                  </a:tcPr>
                </a:tc>
                <a:tc>
                  <a:txBody>
                    <a:bodyPr/>
                    <a:lstStyle/>
                    <a:p>
                      <a:pPr algn="ctr" fontAlgn="ctr"/>
                      <a:r>
                        <a:rPr lang="en-US" sz="1100" b="0" i="0" u="none" strike="noStrike">
                          <a:solidFill>
                            <a:srgbClr val="000000"/>
                          </a:solidFill>
                          <a:effectLst/>
                          <a:latin typeface="Calibri"/>
                        </a:rPr>
                        <a:t>-7.534</a:t>
                      </a:r>
                    </a:p>
                  </a:txBody>
                  <a:tcPr marL="11422" marR="11422" marT="11422"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8CEE6"/>
                    </a:solidFill>
                  </a:tcPr>
                </a:tc>
                <a:tc>
                  <a:txBody>
                    <a:bodyPr/>
                    <a:lstStyle/>
                    <a:p>
                      <a:pPr algn="ctr" fontAlgn="ctr"/>
                      <a:r>
                        <a:rPr lang="en-US" sz="1100" b="0" i="0" u="none" strike="noStrike">
                          <a:solidFill>
                            <a:srgbClr val="000000"/>
                          </a:solidFill>
                          <a:effectLst/>
                          <a:latin typeface="Calibri"/>
                        </a:rPr>
                        <a:t>109.4</a:t>
                      </a:r>
                    </a:p>
                  </a:txBody>
                  <a:tcPr marL="11422" marR="11422" marT="11422"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8CEE6"/>
                    </a:solidFill>
                  </a:tcPr>
                </a:tc>
              </a:tr>
              <a:tr h="265313">
                <a:tc vMerge="1">
                  <a:txBody>
                    <a:bodyPr/>
                    <a:lstStyle/>
                    <a:p>
                      <a:endParaRPr lang="en-US"/>
                    </a:p>
                  </a:txBody>
                  <a:tcPr/>
                </a:tc>
                <a:tc>
                  <a:txBody>
                    <a:bodyPr/>
                    <a:lstStyle/>
                    <a:p>
                      <a:pPr algn="ctr" fontAlgn="ctr"/>
                      <a:r>
                        <a:rPr lang="en-US" sz="1100" b="0" i="0" u="none" strike="noStrike">
                          <a:solidFill>
                            <a:srgbClr val="000000"/>
                          </a:solidFill>
                          <a:effectLst/>
                          <a:latin typeface="Calibri"/>
                        </a:rPr>
                        <a:t>B</a:t>
                      </a:r>
                    </a:p>
                  </a:txBody>
                  <a:tcPr marL="11422" marR="11422" marT="11422"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8CEE6"/>
                    </a:solidFill>
                  </a:tcPr>
                </a:tc>
                <a:tc>
                  <a:txBody>
                    <a:bodyPr/>
                    <a:lstStyle/>
                    <a:p>
                      <a:pPr algn="ctr" fontAlgn="ctr"/>
                      <a:r>
                        <a:rPr lang="en-US" sz="1100" b="0" i="0" u="none" strike="noStrike">
                          <a:solidFill>
                            <a:srgbClr val="000000"/>
                          </a:solidFill>
                          <a:effectLst/>
                          <a:latin typeface="Calibri"/>
                        </a:rPr>
                        <a:t>0.293</a:t>
                      </a:r>
                    </a:p>
                  </a:txBody>
                  <a:tcPr marL="11422" marR="11422" marT="11422"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8CEE6"/>
                    </a:solidFill>
                  </a:tcPr>
                </a:tc>
                <a:tc>
                  <a:txBody>
                    <a:bodyPr/>
                    <a:lstStyle/>
                    <a:p>
                      <a:pPr algn="ctr" fontAlgn="ctr"/>
                      <a:r>
                        <a:rPr lang="en-US" sz="1100" b="0" i="0" u="none" strike="noStrike">
                          <a:solidFill>
                            <a:srgbClr val="000000"/>
                          </a:solidFill>
                          <a:effectLst/>
                          <a:latin typeface="Calibri"/>
                        </a:rPr>
                        <a:t>-0.472</a:t>
                      </a:r>
                    </a:p>
                  </a:txBody>
                  <a:tcPr marL="11422" marR="11422" marT="11422"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8CEE6"/>
                    </a:solidFill>
                  </a:tcPr>
                </a:tc>
                <a:tc>
                  <a:txBody>
                    <a:bodyPr/>
                    <a:lstStyle/>
                    <a:p>
                      <a:pPr algn="ctr" fontAlgn="ctr"/>
                      <a:r>
                        <a:rPr lang="en-US" sz="1100" b="0" i="0" u="none" strike="noStrike">
                          <a:solidFill>
                            <a:srgbClr val="000000"/>
                          </a:solidFill>
                          <a:effectLst/>
                          <a:latin typeface="Calibri"/>
                        </a:rPr>
                        <a:t>-6.159</a:t>
                      </a:r>
                    </a:p>
                  </a:txBody>
                  <a:tcPr marL="11422" marR="11422" marT="11422"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8CEE6"/>
                    </a:solidFill>
                  </a:tcPr>
                </a:tc>
                <a:tc>
                  <a:txBody>
                    <a:bodyPr/>
                    <a:lstStyle/>
                    <a:p>
                      <a:pPr algn="ctr" fontAlgn="ctr"/>
                      <a:r>
                        <a:rPr lang="en-US" sz="1100" b="0" i="0" u="none" strike="noStrike">
                          <a:solidFill>
                            <a:srgbClr val="000000"/>
                          </a:solidFill>
                          <a:effectLst/>
                          <a:latin typeface="Calibri"/>
                        </a:rPr>
                        <a:t>154</a:t>
                      </a:r>
                    </a:p>
                  </a:txBody>
                  <a:tcPr marL="11422" marR="11422" marT="11422"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8CEE6"/>
                    </a:solidFill>
                  </a:tcPr>
                </a:tc>
              </a:tr>
              <a:tr h="265313">
                <a:tc vMerge="1">
                  <a:txBody>
                    <a:bodyPr/>
                    <a:lstStyle/>
                    <a:p>
                      <a:endParaRPr lang="en-US"/>
                    </a:p>
                  </a:txBody>
                  <a:tcPr/>
                </a:tc>
                <a:tc>
                  <a:txBody>
                    <a:bodyPr/>
                    <a:lstStyle/>
                    <a:p>
                      <a:pPr algn="ctr" fontAlgn="ctr"/>
                      <a:r>
                        <a:rPr lang="en-US" sz="1100" b="0" i="0" u="none" strike="noStrike">
                          <a:solidFill>
                            <a:srgbClr val="000000"/>
                          </a:solidFill>
                          <a:effectLst/>
                          <a:latin typeface="Calibri"/>
                        </a:rPr>
                        <a:t>C</a:t>
                      </a:r>
                    </a:p>
                  </a:txBody>
                  <a:tcPr marL="11422" marR="11422" marT="11422"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8CEE6"/>
                    </a:solidFill>
                  </a:tcPr>
                </a:tc>
                <a:tc>
                  <a:txBody>
                    <a:bodyPr/>
                    <a:lstStyle/>
                    <a:p>
                      <a:pPr algn="ctr" fontAlgn="ctr"/>
                      <a:r>
                        <a:rPr lang="en-US" sz="1100" b="0" i="0" u="none" strike="noStrike">
                          <a:solidFill>
                            <a:srgbClr val="000000"/>
                          </a:solidFill>
                          <a:effectLst/>
                          <a:latin typeface="Calibri"/>
                        </a:rPr>
                        <a:t>-0.197</a:t>
                      </a:r>
                    </a:p>
                  </a:txBody>
                  <a:tcPr marL="11422" marR="11422" marT="11422"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8CEE6"/>
                    </a:solidFill>
                  </a:tcPr>
                </a:tc>
                <a:tc>
                  <a:txBody>
                    <a:bodyPr/>
                    <a:lstStyle/>
                    <a:p>
                      <a:pPr algn="ctr" fontAlgn="ctr"/>
                      <a:r>
                        <a:rPr lang="en-US" sz="1100" b="0" i="0" u="none" strike="noStrike">
                          <a:solidFill>
                            <a:srgbClr val="000000"/>
                          </a:solidFill>
                          <a:effectLst/>
                          <a:latin typeface="Calibri"/>
                        </a:rPr>
                        <a:t>-0.116</a:t>
                      </a:r>
                    </a:p>
                  </a:txBody>
                  <a:tcPr marL="11422" marR="11422" marT="11422"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8CEE6"/>
                    </a:solidFill>
                  </a:tcPr>
                </a:tc>
                <a:tc>
                  <a:txBody>
                    <a:bodyPr/>
                    <a:lstStyle/>
                    <a:p>
                      <a:pPr algn="ctr" fontAlgn="ctr"/>
                      <a:r>
                        <a:rPr lang="en-US" sz="1100" b="0" i="0" u="none" strike="noStrike">
                          <a:solidFill>
                            <a:srgbClr val="000000"/>
                          </a:solidFill>
                          <a:effectLst/>
                          <a:latin typeface="Calibri"/>
                        </a:rPr>
                        <a:t>-4.975</a:t>
                      </a:r>
                    </a:p>
                  </a:txBody>
                  <a:tcPr marL="11422" marR="11422" marT="11422"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8CEE6"/>
                    </a:solidFill>
                  </a:tcPr>
                </a:tc>
                <a:tc>
                  <a:txBody>
                    <a:bodyPr/>
                    <a:lstStyle/>
                    <a:p>
                      <a:pPr algn="ctr" fontAlgn="ctr"/>
                      <a:r>
                        <a:rPr lang="en-US" sz="1100" b="0" i="0" u="none" strike="noStrike" dirty="0">
                          <a:solidFill>
                            <a:srgbClr val="000000"/>
                          </a:solidFill>
                          <a:effectLst/>
                          <a:latin typeface="Calibri"/>
                        </a:rPr>
                        <a:t>203.6</a:t>
                      </a:r>
                    </a:p>
                  </a:txBody>
                  <a:tcPr marL="11422" marR="11422" marT="11422"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8CEE6"/>
                    </a:solidFill>
                  </a:tcPr>
                </a:tc>
              </a:tr>
            </a:tbl>
          </a:graphicData>
        </a:graphic>
      </p:graphicFrame>
      <p:graphicFrame>
        <p:nvGraphicFramePr>
          <p:cNvPr id="8" name="Table 7"/>
          <p:cNvGraphicFramePr>
            <a:graphicFrameLocks noGrp="1"/>
          </p:cNvGraphicFramePr>
          <p:nvPr>
            <p:extLst>
              <p:ext uri="{D42A27DB-BD31-4B8C-83A1-F6EECF244321}">
                <p14:modId xmlns:p14="http://schemas.microsoft.com/office/powerpoint/2010/main" val="3222555666"/>
              </p:ext>
            </p:extLst>
          </p:nvPr>
        </p:nvGraphicFramePr>
        <p:xfrm>
          <a:off x="6228184" y="2870448"/>
          <a:ext cx="2445176" cy="1032768"/>
        </p:xfrm>
        <a:graphic>
          <a:graphicData uri="http://schemas.openxmlformats.org/drawingml/2006/table">
            <a:tbl>
              <a:tblPr/>
              <a:tblGrid>
                <a:gridCol w="1222588"/>
                <a:gridCol w="1222588"/>
              </a:tblGrid>
              <a:tr h="258192">
                <a:tc gridSpan="2">
                  <a:txBody>
                    <a:bodyPr/>
                    <a:lstStyle/>
                    <a:p>
                      <a:pPr algn="ctr" fontAlgn="ctr"/>
                      <a:r>
                        <a:rPr lang="en-US" sz="1200" b="0" i="0" u="none" strike="noStrike" dirty="0" smtClean="0">
                          <a:solidFill>
                            <a:schemeClr val="bg1"/>
                          </a:solidFill>
                          <a:effectLst/>
                          <a:latin typeface="Calibri"/>
                        </a:rPr>
                        <a:t>Geometric parameters</a:t>
                      </a:r>
                      <a:endParaRPr lang="en-US" sz="1200" b="0" i="0" u="none" strike="noStrike" dirty="0">
                        <a:solidFill>
                          <a:schemeClr val="bg1"/>
                        </a:solidFill>
                        <a:effectLst/>
                        <a:latin typeface="Calibri"/>
                      </a:endParaRPr>
                    </a:p>
                  </a:txBody>
                  <a:tcPr marL="12700" marR="12700" marT="12700"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chemeClr val="accent6">
                        <a:lumMod val="75000"/>
                      </a:schemeClr>
                    </a:solidFill>
                  </a:tcPr>
                </a:tc>
                <a:tc hMerge="1">
                  <a:txBody>
                    <a:bodyPr/>
                    <a:lstStyle/>
                    <a:p>
                      <a:pPr algn="ctr" fontAlgn="ctr"/>
                      <a:endParaRPr lang="en-US" sz="1200" b="0" i="0" u="none" strike="noStrike" dirty="0">
                        <a:solidFill>
                          <a:srgbClr val="000000"/>
                        </a:solidFill>
                        <a:effectLst/>
                        <a:latin typeface="Calibri"/>
                      </a:endParaRPr>
                    </a:p>
                  </a:txBody>
                  <a:tcPr marL="12700" marR="12700" marT="12700"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CBD8E7"/>
                    </a:solidFill>
                  </a:tcPr>
                </a:tc>
              </a:tr>
              <a:tr h="258192">
                <a:tc>
                  <a:txBody>
                    <a:bodyPr/>
                    <a:lstStyle/>
                    <a:p>
                      <a:pPr algn="ctr" fontAlgn="ctr"/>
                      <a:r>
                        <a:rPr lang="en-US" sz="1200" b="0" i="0" u="none" strike="noStrike" dirty="0">
                          <a:solidFill>
                            <a:srgbClr val="000000"/>
                          </a:solidFill>
                          <a:effectLst/>
                          <a:latin typeface="Calibri"/>
                        </a:rPr>
                        <a:t>1.4638</a:t>
                      </a:r>
                    </a:p>
                  </a:txBody>
                  <a:tcPr marL="12700" marR="12700" marT="12700"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CBD8E7"/>
                    </a:solidFill>
                  </a:tcPr>
                </a:tc>
                <a:tc>
                  <a:txBody>
                    <a:bodyPr/>
                    <a:lstStyle/>
                    <a:p>
                      <a:pPr algn="ctr" fontAlgn="ctr"/>
                      <a:r>
                        <a:rPr lang="en-US" sz="1200" b="0" i="0" u="none" strike="noStrike" dirty="0">
                          <a:solidFill>
                            <a:srgbClr val="000000"/>
                          </a:solidFill>
                          <a:effectLst/>
                          <a:latin typeface="Calibri"/>
                        </a:rPr>
                        <a:t>-0.4638</a:t>
                      </a:r>
                    </a:p>
                  </a:txBody>
                  <a:tcPr marL="12700" marR="12700" marT="12700"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CBD8E7"/>
                    </a:solidFill>
                  </a:tcPr>
                </a:tc>
              </a:tr>
              <a:tr h="258192">
                <a:tc>
                  <a:txBody>
                    <a:bodyPr/>
                    <a:lstStyle/>
                    <a:p>
                      <a:pPr algn="ctr" fontAlgn="ctr"/>
                      <a:r>
                        <a:rPr lang="en-US" sz="1200" b="0" i="0" u="none" strike="noStrike" dirty="0">
                          <a:solidFill>
                            <a:srgbClr val="000000"/>
                          </a:solidFill>
                          <a:effectLst/>
                          <a:latin typeface="Calibri"/>
                        </a:rPr>
                        <a:t>0.6831</a:t>
                      </a:r>
                    </a:p>
                  </a:txBody>
                  <a:tcPr marL="12700" marR="12700" marT="12700"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CBD8E7"/>
                    </a:solidFill>
                  </a:tcPr>
                </a:tc>
                <a:tc>
                  <a:txBody>
                    <a:bodyPr/>
                    <a:lstStyle/>
                    <a:p>
                      <a:pPr algn="ctr" fontAlgn="ctr"/>
                      <a:r>
                        <a:rPr lang="en-US" sz="1200" b="0" i="0" u="none" strike="noStrike" dirty="0">
                          <a:solidFill>
                            <a:srgbClr val="000000"/>
                          </a:solidFill>
                          <a:effectLst/>
                          <a:latin typeface="Calibri"/>
                        </a:rPr>
                        <a:t>0.3169</a:t>
                      </a:r>
                    </a:p>
                  </a:txBody>
                  <a:tcPr marL="12700" marR="12700" marT="12700"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CBD8E7"/>
                    </a:solidFill>
                  </a:tcPr>
                </a:tc>
              </a:tr>
              <a:tr h="258192">
                <a:tc>
                  <a:txBody>
                    <a:bodyPr/>
                    <a:lstStyle/>
                    <a:p>
                      <a:pPr algn="ctr" fontAlgn="ctr"/>
                      <a:r>
                        <a:rPr lang="en-US" sz="1200" b="0" i="0" u="none" strike="noStrike">
                          <a:solidFill>
                            <a:srgbClr val="000000"/>
                          </a:solidFill>
                          <a:effectLst/>
                          <a:latin typeface="Calibri"/>
                        </a:rPr>
                        <a:t>-2.1559</a:t>
                      </a:r>
                    </a:p>
                  </a:txBody>
                  <a:tcPr marL="12700" marR="12700" marT="12700"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CBD8E7"/>
                    </a:solidFill>
                  </a:tcPr>
                </a:tc>
                <a:tc>
                  <a:txBody>
                    <a:bodyPr/>
                    <a:lstStyle/>
                    <a:p>
                      <a:pPr algn="ctr" fontAlgn="ctr"/>
                      <a:r>
                        <a:rPr lang="en-US" sz="1200" b="0" i="0" u="none" strike="noStrike" dirty="0">
                          <a:solidFill>
                            <a:srgbClr val="000000"/>
                          </a:solidFill>
                          <a:effectLst/>
                          <a:latin typeface="Calibri"/>
                        </a:rPr>
                        <a:t>3.1559</a:t>
                      </a:r>
                    </a:p>
                  </a:txBody>
                  <a:tcPr marL="12700" marR="12700" marT="12700"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CBD8E7"/>
                    </a:solidFill>
                  </a:tcPr>
                </a:tc>
              </a:tr>
            </a:tbl>
          </a:graphicData>
        </a:graphic>
      </p:graphicFrame>
      <p:sp>
        <p:nvSpPr>
          <p:cNvPr id="9" name="Content Placeholder 2"/>
          <p:cNvSpPr>
            <a:spLocks noGrp="1"/>
          </p:cNvSpPr>
          <p:nvPr>
            <p:ph idx="1"/>
          </p:nvPr>
        </p:nvSpPr>
        <p:spPr>
          <a:xfrm>
            <a:off x="6301440" y="4005064"/>
            <a:ext cx="2385359" cy="936104"/>
          </a:xfrm>
        </p:spPr>
        <p:txBody>
          <a:bodyPr>
            <a:normAutofit fontScale="62500" lnSpcReduction="20000"/>
          </a:bodyPr>
          <a:lstStyle/>
          <a:p>
            <a:pPr marL="0" indent="0">
              <a:buNone/>
            </a:pPr>
            <a:r>
              <a:rPr lang="en-US" sz="1800" dirty="0">
                <a:solidFill>
                  <a:srgbClr val="000000"/>
                </a:solidFill>
                <a:latin typeface="Calibri"/>
                <a:ea typeface="Calibri"/>
                <a:cs typeface="Calibri"/>
              </a:rPr>
              <a:t>When fitting with no constant and calibrating before </a:t>
            </a:r>
            <a:r>
              <a:rPr lang="en-US" sz="1800" dirty="0" smtClean="0">
                <a:solidFill>
                  <a:srgbClr val="000000"/>
                </a:solidFill>
                <a:latin typeface="Calibri"/>
                <a:ea typeface="Calibri"/>
                <a:cs typeface="Calibri"/>
              </a:rPr>
              <a:t>fitting (first data set), </a:t>
            </a:r>
            <a:r>
              <a:rPr lang="en-US" sz="1800" dirty="0">
                <a:solidFill>
                  <a:srgbClr val="000000"/>
                </a:solidFill>
                <a:latin typeface="Calibri"/>
                <a:ea typeface="Calibri"/>
                <a:cs typeface="Calibri"/>
              </a:rPr>
              <a:t>parameters can </a:t>
            </a:r>
            <a:r>
              <a:rPr lang="en-US" sz="1800" dirty="0" smtClean="0">
                <a:solidFill>
                  <a:srgbClr val="000000"/>
                </a:solidFill>
                <a:latin typeface="Calibri"/>
                <a:ea typeface="Calibri"/>
                <a:cs typeface="Calibri"/>
              </a:rPr>
              <a:t>be </a:t>
            </a:r>
            <a:r>
              <a:rPr lang="en-US" sz="1800" dirty="0">
                <a:solidFill>
                  <a:srgbClr val="000000"/>
                </a:solidFill>
                <a:latin typeface="Calibri"/>
                <a:ea typeface="Calibri"/>
                <a:cs typeface="Calibri"/>
              </a:rPr>
              <a:t>compared to the geometric </a:t>
            </a:r>
            <a:r>
              <a:rPr lang="en-US" sz="1800" dirty="0" smtClean="0">
                <a:solidFill>
                  <a:srgbClr val="000000"/>
                </a:solidFill>
                <a:latin typeface="Calibri"/>
                <a:ea typeface="Calibri"/>
                <a:cs typeface="Calibri"/>
              </a:rPr>
              <a:t>parameters (above in blue) derived from the known separation of the BPMs. </a:t>
            </a:r>
            <a:endParaRPr lang="en-GB" sz="1800" dirty="0" smtClean="0"/>
          </a:p>
        </p:txBody>
      </p:sp>
      <p:sp>
        <p:nvSpPr>
          <p:cNvPr id="10" name="Content Placeholder 2"/>
          <p:cNvSpPr txBox="1">
            <a:spLocks/>
          </p:cNvSpPr>
          <p:nvPr/>
        </p:nvSpPr>
        <p:spPr>
          <a:xfrm>
            <a:off x="457200" y="1916832"/>
            <a:ext cx="8435280" cy="4752528"/>
          </a:xfrm>
          <a:prstGeom prst="rect">
            <a:avLst/>
          </a:prstGeom>
        </p:spPr>
        <p:txBody>
          <a:bodyPr vert="horz" lIns="91440" tIns="45720" rIns="91440" bIns="45720" rtlCol="0">
            <a:normAutofit/>
          </a:bodyPr>
          <a:lstStyle>
            <a:lvl1pPr marL="182880" indent="-182880" algn="l" defTabSz="914400" rtl="0" eaLnBrk="1" latinLnBrk="0" hangingPunct="1">
              <a:spcBef>
                <a:spcPct val="20000"/>
              </a:spcBef>
              <a:buClr>
                <a:schemeClr val="accent1"/>
              </a:buClr>
              <a:buSzPct val="85000"/>
              <a:buFont typeface="Arial" pitchFamily="34" charset="0"/>
              <a:buChar char="•"/>
              <a:defRPr sz="2400" b="0" i="0" kern="1200">
                <a:solidFill>
                  <a:schemeClr val="tx1"/>
                </a:solidFill>
                <a:latin typeface="Helvetica Light"/>
                <a:ea typeface="+mn-ea"/>
                <a:cs typeface="Helvetica Light"/>
              </a:defRPr>
            </a:lvl1pPr>
            <a:lvl2pPr marL="457200" indent="-182880" algn="l" defTabSz="914400" rtl="0" eaLnBrk="1" latinLnBrk="0" hangingPunct="1">
              <a:spcBef>
                <a:spcPct val="20000"/>
              </a:spcBef>
              <a:buClr>
                <a:schemeClr val="accent1"/>
              </a:buClr>
              <a:buSzPct val="85000"/>
              <a:buFont typeface="Arial" pitchFamily="34" charset="0"/>
              <a:buChar char="•"/>
              <a:defRPr sz="2000" b="0" i="0" kern="1200">
                <a:solidFill>
                  <a:schemeClr val="tx1"/>
                </a:solidFill>
                <a:latin typeface="Helvetica Light"/>
                <a:ea typeface="+mn-ea"/>
                <a:cs typeface="Helvetica Light"/>
              </a:defRPr>
            </a:lvl2pPr>
            <a:lvl3pPr marL="731520" indent="-182880" algn="l" defTabSz="914400" rtl="0" eaLnBrk="1" latinLnBrk="0" hangingPunct="1">
              <a:spcBef>
                <a:spcPct val="20000"/>
              </a:spcBef>
              <a:buClr>
                <a:schemeClr val="accent1"/>
              </a:buClr>
              <a:buSzPct val="90000"/>
              <a:buFont typeface="Arial" pitchFamily="34" charset="0"/>
              <a:buChar char="•"/>
              <a:defRPr sz="1800" b="0" i="0" kern="1200">
                <a:solidFill>
                  <a:schemeClr val="tx1"/>
                </a:solidFill>
                <a:latin typeface="Helvetica Light"/>
                <a:ea typeface="+mn-ea"/>
                <a:cs typeface="Helvetica Light"/>
              </a:defRPr>
            </a:lvl3pPr>
            <a:lvl4pPr marL="1005840" indent="-182880" algn="l" defTabSz="914400" rtl="0" eaLnBrk="1" latinLnBrk="0" hangingPunct="1">
              <a:spcBef>
                <a:spcPct val="20000"/>
              </a:spcBef>
              <a:buClr>
                <a:schemeClr val="accent1"/>
              </a:buClr>
              <a:buFont typeface="Arial" pitchFamily="34" charset="0"/>
              <a:buChar char="•"/>
              <a:defRPr sz="1600" b="0" i="0" kern="1200">
                <a:solidFill>
                  <a:schemeClr val="tx1"/>
                </a:solidFill>
                <a:latin typeface="Helvetica Light"/>
                <a:ea typeface="+mn-ea"/>
                <a:cs typeface="Helvetica Light"/>
              </a:defRPr>
            </a:lvl4pPr>
            <a:lvl5pPr marL="1188720" indent="-137160" algn="l" defTabSz="914400" rtl="0" eaLnBrk="1" latinLnBrk="0" hangingPunct="1">
              <a:spcBef>
                <a:spcPct val="20000"/>
              </a:spcBef>
              <a:buClr>
                <a:schemeClr val="accent1"/>
              </a:buClr>
              <a:buSzPct val="100000"/>
              <a:buFont typeface="Arial" pitchFamily="34" charset="0"/>
              <a:buChar char="•"/>
              <a:defRPr sz="1400" b="0" i="0" kern="1200" baseline="0">
                <a:solidFill>
                  <a:schemeClr val="tx1"/>
                </a:solidFill>
                <a:latin typeface="Helvetica Light"/>
                <a:ea typeface="+mn-ea"/>
                <a:cs typeface="Helvetica Light"/>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a:lstStyle>
          <a:p>
            <a:pPr marL="0" indent="0">
              <a:buFont typeface="Arial" pitchFamily="34" charset="0"/>
              <a:buNone/>
            </a:pPr>
            <a:r>
              <a:rPr lang="en-GB" dirty="0" smtClean="0"/>
              <a:t>IPA-YI' = </a:t>
            </a:r>
            <a:r>
              <a:rPr lang="en-GB" dirty="0" smtClean="0">
                <a:latin typeface="Symbol" charset="2"/>
                <a:cs typeface="Symbol" charset="2"/>
              </a:rPr>
              <a:t>a</a:t>
            </a:r>
            <a:r>
              <a:rPr lang="en-GB" baseline="-25000" dirty="0" smtClean="0"/>
              <a:t>1</a:t>
            </a:r>
            <a:r>
              <a:rPr lang="en-GB" dirty="0" smtClean="0">
                <a:solidFill>
                  <a:schemeClr val="accent5">
                    <a:lumMod val="75000"/>
                  </a:schemeClr>
                </a:solidFill>
              </a:rPr>
              <a:t>IPB-YI</a:t>
            </a:r>
            <a:r>
              <a:rPr lang="en-GB" dirty="0" smtClean="0"/>
              <a:t>’ </a:t>
            </a:r>
            <a:r>
              <a:rPr lang="en-GB" dirty="0" smtClean="0">
                <a:solidFill>
                  <a:srgbClr val="000000"/>
                </a:solidFill>
              </a:rPr>
              <a:t>+</a:t>
            </a:r>
            <a:r>
              <a:rPr lang="en-GB" dirty="0" smtClean="0">
                <a:solidFill>
                  <a:srgbClr val="4CC2F5"/>
                </a:solidFill>
              </a:rPr>
              <a:t> </a:t>
            </a:r>
            <a:r>
              <a:rPr lang="en-GB" dirty="0" smtClean="0">
                <a:latin typeface="Symbol" charset="2"/>
                <a:cs typeface="Symbol" charset="2"/>
              </a:rPr>
              <a:t>a</a:t>
            </a:r>
            <a:r>
              <a:rPr lang="en-GB" baseline="-25000" dirty="0"/>
              <a:t>2</a:t>
            </a:r>
            <a:r>
              <a:rPr lang="en-GB" dirty="0" smtClean="0">
                <a:solidFill>
                  <a:srgbClr val="7153A1"/>
                </a:solidFill>
              </a:rPr>
              <a:t>IPC-YI</a:t>
            </a:r>
            <a:r>
              <a:rPr lang="en-GB" dirty="0" smtClean="0"/>
              <a:t>’</a:t>
            </a:r>
            <a:r>
              <a:rPr lang="en-GB" dirty="0" smtClean="0">
                <a:solidFill>
                  <a:srgbClr val="7153A1"/>
                </a:solidFill>
              </a:rPr>
              <a:t> </a:t>
            </a:r>
            <a:r>
              <a:rPr lang="en-GB" dirty="0" smtClean="0"/>
              <a:t>+ </a:t>
            </a:r>
            <a:r>
              <a:rPr lang="en-GB" dirty="0" smtClean="0">
                <a:latin typeface="Symbol" charset="2"/>
                <a:cs typeface="Symbol" charset="2"/>
              </a:rPr>
              <a:t>a</a:t>
            </a:r>
            <a:r>
              <a:rPr lang="en-GB" baseline="-25000" dirty="0" smtClean="0"/>
              <a:t>3</a:t>
            </a:r>
            <a:r>
              <a:rPr lang="en-GB" dirty="0" smtClean="0"/>
              <a:t> </a:t>
            </a:r>
          </a:p>
        </p:txBody>
      </p:sp>
      <p:graphicFrame>
        <p:nvGraphicFramePr>
          <p:cNvPr id="12" name="Table 11"/>
          <p:cNvGraphicFramePr>
            <a:graphicFrameLocks noGrp="1"/>
          </p:cNvGraphicFramePr>
          <p:nvPr>
            <p:extLst>
              <p:ext uri="{D42A27DB-BD31-4B8C-83A1-F6EECF244321}">
                <p14:modId xmlns:p14="http://schemas.microsoft.com/office/powerpoint/2010/main" val="3927777132"/>
              </p:ext>
            </p:extLst>
          </p:nvPr>
        </p:nvGraphicFramePr>
        <p:xfrm>
          <a:off x="6228184" y="5039037"/>
          <a:ext cx="2590440" cy="1486307"/>
        </p:xfrm>
        <a:graphic>
          <a:graphicData uri="http://schemas.openxmlformats.org/drawingml/2006/table">
            <a:tbl>
              <a:tblPr/>
              <a:tblGrid>
                <a:gridCol w="592561"/>
                <a:gridCol w="896099"/>
                <a:gridCol w="1101780"/>
              </a:tblGrid>
              <a:tr h="334942">
                <a:tc gridSpan="3">
                  <a:txBody>
                    <a:bodyPr/>
                    <a:lstStyle/>
                    <a:p>
                      <a:pPr algn="ctr" fontAlgn="ctr"/>
                      <a:r>
                        <a:rPr lang="en-US" sz="1000" b="0" i="0" u="none" strike="noStrike" dirty="0" smtClean="0">
                          <a:solidFill>
                            <a:srgbClr val="FFFFFF"/>
                          </a:solidFill>
                          <a:effectLst/>
                          <a:latin typeface="Calibri"/>
                        </a:rPr>
                        <a:t>Integration 53:63 Calibrations</a:t>
                      </a:r>
                      <a:endParaRPr lang="en-US" sz="1000" b="0" i="0" u="none" strike="noStrike" dirty="0">
                        <a:solidFill>
                          <a:srgbClr val="FFFFFF"/>
                        </a:solidFill>
                        <a:effectLst/>
                        <a:latin typeface="Calibri"/>
                      </a:endParaRPr>
                    </a:p>
                  </a:txBody>
                  <a:tcPr marL="12700" marR="12700" marT="12700"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4BB157"/>
                    </a:solidFill>
                  </a:tcPr>
                </a:tc>
                <a:tc hMerge="1">
                  <a:txBody>
                    <a:bodyPr/>
                    <a:lstStyle/>
                    <a:p>
                      <a:pPr algn="ctr" fontAlgn="ctr"/>
                      <a:endParaRPr lang="en-US" sz="1000" b="0" i="0" u="none" strike="noStrike" dirty="0">
                        <a:solidFill>
                          <a:srgbClr val="FFFFFF"/>
                        </a:solidFill>
                        <a:effectLst/>
                        <a:latin typeface="Calibri"/>
                      </a:endParaRPr>
                    </a:p>
                  </a:txBody>
                  <a:tcPr marL="12700" marR="12700" marT="12700"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4BB157"/>
                    </a:solidFill>
                  </a:tcPr>
                </a:tc>
                <a:tc hMerge="1">
                  <a:txBody>
                    <a:bodyPr/>
                    <a:lstStyle/>
                    <a:p>
                      <a:pPr algn="ctr" fontAlgn="ctr"/>
                      <a:endParaRPr lang="en-US" sz="1000" b="0" i="0" u="none" strike="noStrike" dirty="0">
                        <a:solidFill>
                          <a:srgbClr val="FFFFFF"/>
                        </a:solidFill>
                        <a:effectLst/>
                        <a:latin typeface="Calibri"/>
                      </a:endParaRPr>
                    </a:p>
                  </a:txBody>
                  <a:tcPr marL="12700" marR="12700" marT="12700"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4BB157"/>
                    </a:solidFill>
                  </a:tcPr>
                </a:tc>
              </a:tr>
              <a:tr h="334942">
                <a:tc>
                  <a:txBody>
                    <a:bodyPr/>
                    <a:lstStyle/>
                    <a:p>
                      <a:pPr algn="ctr" fontAlgn="ctr"/>
                      <a:r>
                        <a:rPr lang="en-US" sz="1000" b="0" i="0" u="none" strike="noStrike" dirty="0" smtClean="0">
                          <a:solidFill>
                            <a:srgbClr val="FFFFFF"/>
                          </a:solidFill>
                          <a:effectLst/>
                          <a:latin typeface="Calibri"/>
                        </a:rPr>
                        <a:t>IP BPM</a:t>
                      </a:r>
                      <a:endParaRPr lang="en-US" sz="1000" b="0" i="0" u="none" strike="noStrike" dirty="0">
                        <a:solidFill>
                          <a:srgbClr val="FFFFFF"/>
                        </a:solidFill>
                        <a:effectLst/>
                        <a:latin typeface="Calibri"/>
                      </a:endParaRPr>
                    </a:p>
                  </a:txBody>
                  <a:tcPr marL="12700" marR="12700" marT="12700"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4BB157"/>
                    </a:solidFill>
                  </a:tcPr>
                </a:tc>
                <a:tc>
                  <a:txBody>
                    <a:bodyPr/>
                    <a:lstStyle/>
                    <a:p>
                      <a:pPr algn="ctr" fontAlgn="ctr"/>
                      <a:r>
                        <a:rPr lang="en-US" sz="1000" b="0" i="0" u="none" strike="noStrike" dirty="0">
                          <a:solidFill>
                            <a:srgbClr val="FFFFFF"/>
                          </a:solidFill>
                          <a:effectLst/>
                          <a:latin typeface="Calibri"/>
                        </a:rPr>
                        <a:t>Theta</a:t>
                      </a:r>
                    </a:p>
                  </a:txBody>
                  <a:tcPr marL="12700" marR="12700" marT="12700"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4BB157"/>
                    </a:solidFill>
                  </a:tcPr>
                </a:tc>
                <a:tc>
                  <a:txBody>
                    <a:bodyPr/>
                    <a:lstStyle/>
                    <a:p>
                      <a:pPr algn="ctr" fontAlgn="ctr"/>
                      <a:r>
                        <a:rPr lang="en-US" sz="1000" b="0" i="0" u="none" strike="noStrike" dirty="0">
                          <a:solidFill>
                            <a:srgbClr val="FFFFFF"/>
                          </a:solidFill>
                          <a:effectLst/>
                          <a:latin typeface="Calibri"/>
                        </a:rPr>
                        <a:t>k</a:t>
                      </a:r>
                    </a:p>
                  </a:txBody>
                  <a:tcPr marL="12700" marR="12700" marT="12700"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4BB157"/>
                    </a:solidFill>
                  </a:tcPr>
                </a:tc>
              </a:tr>
              <a:tr h="272141">
                <a:tc>
                  <a:txBody>
                    <a:bodyPr/>
                    <a:lstStyle/>
                    <a:p>
                      <a:pPr algn="ctr" fontAlgn="b"/>
                      <a:r>
                        <a:rPr lang="en-US" sz="1000" b="0" i="0" u="none" strike="noStrike" dirty="0" smtClean="0">
                          <a:solidFill>
                            <a:srgbClr val="000000"/>
                          </a:solidFill>
                          <a:effectLst/>
                          <a:latin typeface="Calibri"/>
                        </a:rPr>
                        <a:t>A</a:t>
                      </a:r>
                      <a:endParaRPr lang="en-US" sz="1000" b="0" i="0" u="none" strike="noStrike" dirty="0">
                        <a:solidFill>
                          <a:srgbClr val="000000"/>
                        </a:solidFill>
                        <a:effectLst/>
                        <a:latin typeface="Calibri"/>
                      </a:endParaRPr>
                    </a:p>
                  </a:txBody>
                  <a:tcPr marL="12700" marR="12700" marT="12700" marB="0" anchor="ctr">
                    <a:lnL>
                      <a:noFill/>
                    </a:lnL>
                    <a:lnR>
                      <a:noFill/>
                    </a:lnR>
                    <a:lnT w="6350" cap="flat" cmpd="sng" algn="ctr">
                      <a:solidFill>
                        <a:srgbClr val="FFFFFF"/>
                      </a:solidFill>
                      <a:prstDash val="solid"/>
                      <a:round/>
                      <a:headEnd type="none" w="med" len="med"/>
                      <a:tailEnd type="none" w="med" len="med"/>
                    </a:lnT>
                    <a:lnB>
                      <a:noFill/>
                    </a:lnB>
                    <a:solidFill>
                      <a:schemeClr val="tx2">
                        <a:lumMod val="20000"/>
                        <a:lumOff val="80000"/>
                      </a:schemeClr>
                    </a:solidFill>
                  </a:tcPr>
                </a:tc>
                <a:tc>
                  <a:txBody>
                    <a:bodyPr/>
                    <a:lstStyle/>
                    <a:p>
                      <a:pPr algn="ctr" fontAlgn="b"/>
                      <a:r>
                        <a:rPr lang="en-US" sz="1000" b="0" i="0" u="none" strike="noStrike" dirty="0">
                          <a:solidFill>
                            <a:srgbClr val="000000"/>
                          </a:solidFill>
                          <a:effectLst/>
                          <a:latin typeface="Calibri"/>
                        </a:rPr>
                        <a:t>0.053 +/- 0.005 </a:t>
                      </a:r>
                    </a:p>
                  </a:txBody>
                  <a:tcPr marL="12700" marR="12700" marT="12700" marB="0" anchor="ctr">
                    <a:lnL>
                      <a:noFill/>
                    </a:lnL>
                    <a:lnR>
                      <a:noFill/>
                    </a:lnR>
                    <a:lnT w="6350" cap="flat" cmpd="sng" algn="ctr">
                      <a:solidFill>
                        <a:srgbClr val="FFFFFF"/>
                      </a:solidFill>
                      <a:prstDash val="solid"/>
                      <a:round/>
                      <a:headEnd type="none" w="med" len="med"/>
                      <a:tailEnd type="none" w="med" len="med"/>
                    </a:lnT>
                    <a:lnB>
                      <a:noFill/>
                    </a:lnB>
                    <a:solidFill>
                      <a:schemeClr val="tx2">
                        <a:lumMod val="20000"/>
                        <a:lumOff val="80000"/>
                      </a:schemeClr>
                    </a:solidFill>
                  </a:tcPr>
                </a:tc>
                <a:tc>
                  <a:txBody>
                    <a:bodyPr/>
                    <a:lstStyle/>
                    <a:p>
                      <a:pPr algn="ctr" fontAlgn="b"/>
                      <a:r>
                        <a:rPr lang="en-US" sz="1000" b="0" i="0" u="none" strike="noStrike" dirty="0">
                          <a:solidFill>
                            <a:srgbClr val="000000"/>
                          </a:solidFill>
                          <a:effectLst/>
                          <a:latin typeface="Calibri"/>
                        </a:rPr>
                        <a:t> 1.102 +/- 0.026 </a:t>
                      </a:r>
                    </a:p>
                  </a:txBody>
                  <a:tcPr marL="12700" marR="12700" marT="12700" marB="0" anchor="ctr">
                    <a:lnL>
                      <a:noFill/>
                    </a:lnL>
                    <a:lnR>
                      <a:noFill/>
                    </a:lnR>
                    <a:lnT w="6350" cap="flat" cmpd="sng" algn="ctr">
                      <a:solidFill>
                        <a:srgbClr val="FFFFFF"/>
                      </a:solidFill>
                      <a:prstDash val="solid"/>
                      <a:round/>
                      <a:headEnd type="none" w="med" len="med"/>
                      <a:tailEnd type="none" w="med" len="med"/>
                    </a:lnT>
                    <a:lnB>
                      <a:noFill/>
                    </a:lnB>
                    <a:solidFill>
                      <a:schemeClr val="tx2">
                        <a:lumMod val="20000"/>
                        <a:lumOff val="80000"/>
                      </a:schemeClr>
                    </a:solidFill>
                  </a:tcPr>
                </a:tc>
              </a:tr>
              <a:tr h="272141">
                <a:tc>
                  <a:txBody>
                    <a:bodyPr/>
                    <a:lstStyle/>
                    <a:p>
                      <a:pPr algn="ctr" fontAlgn="b"/>
                      <a:r>
                        <a:rPr lang="en-US" sz="1000" b="0" i="0" u="none" strike="noStrike" dirty="0" smtClean="0">
                          <a:solidFill>
                            <a:srgbClr val="000000"/>
                          </a:solidFill>
                          <a:effectLst/>
                          <a:latin typeface="Calibri"/>
                        </a:rPr>
                        <a:t>B</a:t>
                      </a:r>
                      <a:endParaRPr lang="en-US" sz="1000" b="0" i="0" u="none" strike="noStrike" dirty="0">
                        <a:solidFill>
                          <a:srgbClr val="000000"/>
                        </a:solidFill>
                        <a:effectLst/>
                        <a:latin typeface="Calibri"/>
                      </a:endParaRPr>
                    </a:p>
                  </a:txBody>
                  <a:tcPr marL="12700" marR="12700" marT="12700" marB="0" anchor="ctr">
                    <a:lnL>
                      <a:noFill/>
                    </a:lnL>
                    <a:lnR>
                      <a:noFill/>
                    </a:lnR>
                    <a:lnT>
                      <a:noFill/>
                    </a:lnT>
                    <a:lnB>
                      <a:noFill/>
                    </a:lnB>
                    <a:solidFill>
                      <a:schemeClr val="tx2">
                        <a:lumMod val="20000"/>
                        <a:lumOff val="80000"/>
                      </a:schemeClr>
                    </a:solidFill>
                  </a:tcPr>
                </a:tc>
                <a:tc>
                  <a:txBody>
                    <a:bodyPr/>
                    <a:lstStyle/>
                    <a:p>
                      <a:pPr algn="ctr" fontAlgn="b"/>
                      <a:r>
                        <a:rPr lang="en-US" sz="1000" b="0" i="0" u="none" strike="noStrike">
                          <a:solidFill>
                            <a:srgbClr val="000000"/>
                          </a:solidFill>
                          <a:effectLst/>
                          <a:latin typeface="Calibri"/>
                        </a:rPr>
                        <a:t>0.262 +/- 0.006 </a:t>
                      </a:r>
                    </a:p>
                  </a:txBody>
                  <a:tcPr marL="12700" marR="12700" marT="12700" marB="0" anchor="ctr">
                    <a:lnL>
                      <a:noFill/>
                    </a:lnL>
                    <a:lnR>
                      <a:noFill/>
                    </a:lnR>
                    <a:lnT>
                      <a:noFill/>
                    </a:lnT>
                    <a:lnB>
                      <a:noFill/>
                    </a:lnB>
                    <a:solidFill>
                      <a:schemeClr val="tx2">
                        <a:lumMod val="20000"/>
                        <a:lumOff val="80000"/>
                      </a:schemeClr>
                    </a:solidFill>
                  </a:tcPr>
                </a:tc>
                <a:tc>
                  <a:txBody>
                    <a:bodyPr/>
                    <a:lstStyle/>
                    <a:p>
                      <a:pPr algn="ctr" fontAlgn="b"/>
                      <a:r>
                        <a:rPr lang="en-US" sz="1000" b="0" i="0" u="none" strike="noStrike" dirty="0">
                          <a:solidFill>
                            <a:srgbClr val="000000"/>
                          </a:solidFill>
                          <a:effectLst/>
                          <a:latin typeface="Calibri"/>
                        </a:rPr>
                        <a:t> 1.049 +/- 0.013 </a:t>
                      </a:r>
                    </a:p>
                  </a:txBody>
                  <a:tcPr marL="12700" marR="12700" marT="12700" marB="0" anchor="ctr">
                    <a:lnL>
                      <a:noFill/>
                    </a:lnL>
                    <a:lnR>
                      <a:noFill/>
                    </a:lnR>
                    <a:lnT>
                      <a:noFill/>
                    </a:lnT>
                    <a:lnB>
                      <a:noFill/>
                    </a:lnB>
                    <a:solidFill>
                      <a:schemeClr val="tx2">
                        <a:lumMod val="20000"/>
                        <a:lumOff val="80000"/>
                      </a:schemeClr>
                    </a:solidFill>
                  </a:tcPr>
                </a:tc>
              </a:tr>
              <a:tr h="272141">
                <a:tc>
                  <a:txBody>
                    <a:bodyPr/>
                    <a:lstStyle/>
                    <a:p>
                      <a:pPr algn="ctr" fontAlgn="b"/>
                      <a:r>
                        <a:rPr lang="en-US" sz="1000" b="0" i="0" u="none" strike="noStrike" dirty="0" smtClean="0">
                          <a:solidFill>
                            <a:srgbClr val="000000"/>
                          </a:solidFill>
                          <a:effectLst/>
                          <a:latin typeface="Calibri"/>
                        </a:rPr>
                        <a:t>C</a:t>
                      </a:r>
                      <a:endParaRPr lang="en-US" sz="1000" b="0" i="0" u="none" strike="noStrike" dirty="0">
                        <a:solidFill>
                          <a:srgbClr val="000000"/>
                        </a:solidFill>
                        <a:effectLst/>
                        <a:latin typeface="Calibri"/>
                      </a:endParaRPr>
                    </a:p>
                  </a:txBody>
                  <a:tcPr marL="12700" marR="12700" marT="12700" marB="0" anchor="ctr">
                    <a:lnL>
                      <a:noFill/>
                    </a:lnL>
                    <a:lnR>
                      <a:noFill/>
                    </a:lnR>
                    <a:lnT>
                      <a:noFill/>
                    </a:lnT>
                    <a:lnB>
                      <a:noFill/>
                    </a:lnB>
                    <a:solidFill>
                      <a:schemeClr val="tx2">
                        <a:lumMod val="20000"/>
                        <a:lumOff val="80000"/>
                      </a:schemeClr>
                    </a:solidFill>
                  </a:tcPr>
                </a:tc>
                <a:tc>
                  <a:txBody>
                    <a:bodyPr/>
                    <a:lstStyle/>
                    <a:p>
                      <a:pPr algn="ctr" fontAlgn="b"/>
                      <a:r>
                        <a:rPr lang="en-US" sz="1000" b="0" i="0" u="none" strike="noStrike">
                          <a:solidFill>
                            <a:srgbClr val="000000"/>
                          </a:solidFill>
                          <a:effectLst/>
                          <a:latin typeface="Calibri"/>
                        </a:rPr>
                        <a:t>0.392 +/- 0.015 </a:t>
                      </a:r>
                    </a:p>
                  </a:txBody>
                  <a:tcPr marL="12700" marR="12700" marT="12700" marB="0" anchor="ctr">
                    <a:lnL>
                      <a:noFill/>
                    </a:lnL>
                    <a:lnR>
                      <a:noFill/>
                    </a:lnR>
                    <a:lnT>
                      <a:noFill/>
                    </a:lnT>
                    <a:lnB>
                      <a:noFill/>
                    </a:lnB>
                    <a:solidFill>
                      <a:schemeClr val="tx2">
                        <a:lumMod val="20000"/>
                        <a:lumOff val="80000"/>
                      </a:schemeClr>
                    </a:solidFill>
                  </a:tcPr>
                </a:tc>
                <a:tc>
                  <a:txBody>
                    <a:bodyPr/>
                    <a:lstStyle/>
                    <a:p>
                      <a:pPr algn="ctr" fontAlgn="b"/>
                      <a:r>
                        <a:rPr lang="en-US" sz="1000" b="0" i="0" u="none" strike="noStrike" dirty="0">
                          <a:solidFill>
                            <a:srgbClr val="000000"/>
                          </a:solidFill>
                          <a:effectLst/>
                          <a:latin typeface="Calibri"/>
                        </a:rPr>
                        <a:t> 0.439 +/- -0.011 </a:t>
                      </a:r>
                    </a:p>
                  </a:txBody>
                  <a:tcPr marL="12700" marR="12700" marT="12700" marB="0" anchor="ctr">
                    <a:lnL>
                      <a:noFill/>
                    </a:lnL>
                    <a:lnR>
                      <a:noFill/>
                    </a:lnR>
                    <a:lnT>
                      <a:noFill/>
                    </a:lnT>
                    <a:lnB>
                      <a:noFill/>
                    </a:lnB>
                    <a:solidFill>
                      <a:schemeClr val="tx2">
                        <a:lumMod val="20000"/>
                        <a:lumOff val="80000"/>
                      </a:schemeClr>
                    </a:solidFill>
                  </a:tcPr>
                </a:tc>
              </a:tr>
            </a:tbl>
          </a:graphicData>
        </a:graphic>
      </p:graphicFrame>
    </p:spTree>
    <p:extLst>
      <p:ext uri="{BB962C8B-B14F-4D97-AF65-F5344CB8AC3E}">
        <p14:creationId xmlns:p14="http://schemas.microsoft.com/office/powerpoint/2010/main" val="1641607065"/>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2"/>
          </p:nvPr>
        </p:nvSpPr>
        <p:spPr/>
        <p:txBody>
          <a:bodyPr/>
          <a:lstStyle/>
          <a:p>
            <a:r>
              <a:rPr lang="en-GB" smtClean="0">
                <a:solidFill>
                  <a:schemeClr val="bg1"/>
                </a:solidFill>
              </a:rPr>
              <a:t>Thursday, 30 July 2015</a:t>
            </a:r>
            <a:endParaRPr lang="en-US" dirty="0"/>
          </a:p>
        </p:txBody>
      </p:sp>
      <p:sp>
        <p:nvSpPr>
          <p:cNvPr id="2" name="Slide Number Placeholder 1"/>
          <p:cNvSpPr>
            <a:spLocks noGrp="1"/>
          </p:cNvSpPr>
          <p:nvPr>
            <p:ph type="sldNum" sz="quarter" idx="4"/>
          </p:nvPr>
        </p:nvSpPr>
        <p:spPr/>
        <p:txBody>
          <a:bodyPr/>
          <a:lstStyle/>
          <a:p>
            <a:fld id="{0CFEC368-1D7A-4F81-ABF6-AE0E36BAF64C}" type="slidenum">
              <a:rPr lang="en-US" smtClean="0"/>
              <a:pPr/>
              <a:t>8</a:t>
            </a:fld>
            <a:endParaRPr lang="en-US" dirty="0"/>
          </a:p>
        </p:txBody>
      </p:sp>
      <p:graphicFrame>
        <p:nvGraphicFramePr>
          <p:cNvPr id="11" name="Table 10"/>
          <p:cNvGraphicFramePr>
            <a:graphicFrameLocks noGrp="1"/>
          </p:cNvGraphicFramePr>
          <p:nvPr>
            <p:extLst>
              <p:ext uri="{D42A27DB-BD31-4B8C-83A1-F6EECF244321}">
                <p14:modId xmlns:p14="http://schemas.microsoft.com/office/powerpoint/2010/main" val="2776119180"/>
              </p:ext>
            </p:extLst>
          </p:nvPr>
        </p:nvGraphicFramePr>
        <p:xfrm>
          <a:off x="144022" y="1700808"/>
          <a:ext cx="8820472" cy="4944472"/>
        </p:xfrm>
        <a:graphic>
          <a:graphicData uri="http://schemas.openxmlformats.org/drawingml/2006/table">
            <a:tbl>
              <a:tblPr/>
              <a:tblGrid>
                <a:gridCol w="890073"/>
                <a:gridCol w="474219"/>
                <a:gridCol w="517993"/>
                <a:gridCol w="517993"/>
                <a:gridCol w="517993"/>
                <a:gridCol w="517993"/>
                <a:gridCol w="517993"/>
                <a:gridCol w="517993"/>
                <a:gridCol w="517993"/>
                <a:gridCol w="517993"/>
                <a:gridCol w="517993"/>
                <a:gridCol w="517993"/>
                <a:gridCol w="517993"/>
                <a:gridCol w="517993"/>
                <a:gridCol w="517993"/>
                <a:gridCol w="722271"/>
              </a:tblGrid>
              <a:tr h="241659">
                <a:tc gridSpan="2">
                  <a:txBody>
                    <a:bodyPr/>
                    <a:lstStyle/>
                    <a:p>
                      <a:pPr algn="ctr" fontAlgn="ctr"/>
                      <a:r>
                        <a:rPr lang="hr-HR" sz="1000" b="1" i="1" u="none" strike="noStrike" dirty="0" smtClean="0">
                          <a:solidFill>
                            <a:srgbClr val="000000"/>
                          </a:solidFill>
                          <a:effectLst/>
                          <a:latin typeface="Calibri"/>
                        </a:rPr>
                        <a:t>jitRun28_0dB_030_ipbpm_</a:t>
                      </a:r>
                      <a:br>
                        <a:rPr lang="hr-HR" sz="1000" b="1" i="1" u="none" strike="noStrike" dirty="0" smtClean="0">
                          <a:solidFill>
                            <a:srgbClr val="000000"/>
                          </a:solidFill>
                          <a:effectLst/>
                          <a:latin typeface="Calibri"/>
                        </a:rPr>
                      </a:br>
                      <a:r>
                        <a:rPr lang="hr-HR" sz="1000" b="1" i="1" u="none" strike="noStrike" dirty="0" smtClean="0">
                          <a:solidFill>
                            <a:srgbClr val="000000"/>
                          </a:solidFill>
                          <a:effectLst/>
                          <a:latin typeface="Calibri"/>
                        </a:rPr>
                        <a:t>150619</a:t>
                      </a:r>
                      <a:endParaRPr lang="hr-HR" sz="1000" b="1" i="1" u="none" strike="noStrike" dirty="0">
                        <a:solidFill>
                          <a:srgbClr val="000000"/>
                        </a:solidFill>
                        <a:effectLst/>
                        <a:latin typeface="Calibri"/>
                      </a:endParaRPr>
                    </a:p>
                  </a:txBody>
                  <a:tcPr marL="6146" marR="6146" marT="614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tcPr>
                </a:tc>
                <a:tc hMerge="1">
                  <a:txBody>
                    <a:bodyPr/>
                    <a:lstStyle/>
                    <a:p>
                      <a:endParaRPr lang="en-US"/>
                    </a:p>
                  </a:txBody>
                  <a:tcPr/>
                </a:tc>
                <a:tc gridSpan="13">
                  <a:txBody>
                    <a:bodyPr/>
                    <a:lstStyle/>
                    <a:p>
                      <a:pPr algn="ctr" fontAlgn="ctr"/>
                      <a:r>
                        <a:rPr lang="en-US" sz="1000" b="0" i="0" u="none" strike="noStrike" dirty="0">
                          <a:solidFill>
                            <a:srgbClr val="FFFFFF"/>
                          </a:solidFill>
                          <a:effectLst/>
                          <a:latin typeface="Calibri"/>
                        </a:rPr>
                        <a:t>FIT PARAMETERS</a:t>
                      </a:r>
                    </a:p>
                  </a:txBody>
                  <a:tcPr marL="6146" marR="6146" marT="614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7252A0"/>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algn="l" fontAlgn="b"/>
                      <a:r>
                        <a:rPr lang="en-US" sz="1000" b="0" i="0" u="none" strike="noStrike">
                          <a:solidFill>
                            <a:srgbClr val="000000"/>
                          </a:solidFill>
                          <a:effectLst/>
                          <a:latin typeface="Calibri"/>
                        </a:rPr>
                        <a:t> </a:t>
                      </a:r>
                    </a:p>
                  </a:txBody>
                  <a:tcPr marL="6146" marR="6146" marT="6146"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tcPr>
                </a:tc>
              </a:tr>
              <a:tr h="268688">
                <a:tc>
                  <a:txBody>
                    <a:bodyPr/>
                    <a:lstStyle/>
                    <a:p>
                      <a:pPr algn="ctr" fontAlgn="ctr"/>
                      <a:r>
                        <a:rPr lang="en-US" sz="1000" b="0" i="0" u="none" strike="noStrike">
                          <a:solidFill>
                            <a:srgbClr val="FFFFFF"/>
                          </a:solidFill>
                          <a:effectLst/>
                          <a:latin typeface="Calibri"/>
                        </a:rPr>
                        <a:t> Fit description</a:t>
                      </a:r>
                    </a:p>
                  </a:txBody>
                  <a:tcPr marL="6146" marR="6146" marT="614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7252A0"/>
                    </a:solidFill>
                  </a:tcPr>
                </a:tc>
                <a:tc>
                  <a:txBody>
                    <a:bodyPr/>
                    <a:lstStyle/>
                    <a:p>
                      <a:pPr algn="ctr" fontAlgn="ctr"/>
                      <a:r>
                        <a:rPr lang="en-US" sz="1000" b="0" i="0" u="none" strike="noStrike">
                          <a:solidFill>
                            <a:srgbClr val="FFFFFF"/>
                          </a:solidFill>
                          <a:effectLst/>
                          <a:latin typeface="Calibri"/>
                        </a:rPr>
                        <a:t>IP BPM</a:t>
                      </a:r>
                    </a:p>
                  </a:txBody>
                  <a:tcPr marL="6146" marR="6146" marT="614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7252A0"/>
                    </a:solidFill>
                  </a:tcPr>
                </a:tc>
                <a:tc>
                  <a:txBody>
                    <a:bodyPr/>
                    <a:lstStyle/>
                    <a:p>
                      <a:pPr algn="ctr" fontAlgn="ctr"/>
                      <a:r>
                        <a:rPr lang="fr-FR" sz="1000" b="0" i="0" u="none" strike="noStrike">
                          <a:solidFill>
                            <a:srgbClr val="FFFFFF"/>
                          </a:solidFill>
                          <a:effectLst/>
                          <a:latin typeface="Symbol"/>
                        </a:rPr>
                        <a:t> </a:t>
                      </a:r>
                      <a:r>
                        <a:rPr lang="fr-FR" sz="1000" b="0" i="0" u="none" strike="noStrike">
                          <a:solidFill>
                            <a:srgbClr val="FFFFFF"/>
                          </a:solidFill>
                          <a:effectLst/>
                          <a:latin typeface="Calibri"/>
                        </a:rPr>
                        <a:t>YI'</a:t>
                      </a:r>
                    </a:p>
                  </a:txBody>
                  <a:tcPr marL="6146" marR="6146" marT="614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7252A0"/>
                    </a:solidFill>
                  </a:tcPr>
                </a:tc>
                <a:tc>
                  <a:txBody>
                    <a:bodyPr/>
                    <a:lstStyle/>
                    <a:p>
                      <a:pPr algn="ctr" fontAlgn="ctr"/>
                      <a:r>
                        <a:rPr lang="fr-FR" sz="1000" b="0" i="0" u="none" strike="noStrike">
                          <a:solidFill>
                            <a:srgbClr val="FFFFFF"/>
                          </a:solidFill>
                          <a:effectLst/>
                          <a:latin typeface="Calibri"/>
                        </a:rPr>
                        <a:t> YQ'</a:t>
                      </a:r>
                    </a:p>
                  </a:txBody>
                  <a:tcPr marL="6146" marR="6146" marT="614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7252A0"/>
                    </a:solidFill>
                  </a:tcPr>
                </a:tc>
                <a:tc>
                  <a:txBody>
                    <a:bodyPr/>
                    <a:lstStyle/>
                    <a:p>
                      <a:pPr algn="ctr" fontAlgn="ctr"/>
                      <a:r>
                        <a:rPr lang="en-US" sz="1000" b="0" i="0" u="none" strike="noStrike">
                          <a:solidFill>
                            <a:srgbClr val="FFFFFF"/>
                          </a:solidFill>
                          <a:effectLst/>
                          <a:latin typeface="Calibri"/>
                        </a:rPr>
                        <a:t>XI</a:t>
                      </a:r>
                    </a:p>
                  </a:txBody>
                  <a:tcPr marL="6146" marR="6146" marT="614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7252A0"/>
                    </a:solidFill>
                  </a:tcPr>
                </a:tc>
                <a:tc>
                  <a:txBody>
                    <a:bodyPr/>
                    <a:lstStyle/>
                    <a:p>
                      <a:pPr algn="ctr" fontAlgn="ctr"/>
                      <a:r>
                        <a:rPr lang="en-US" sz="1000" b="0" i="0" u="none" strike="noStrike">
                          <a:solidFill>
                            <a:srgbClr val="FFFFFF"/>
                          </a:solidFill>
                          <a:effectLst/>
                          <a:latin typeface="Calibri"/>
                        </a:rPr>
                        <a:t> XQ</a:t>
                      </a:r>
                    </a:p>
                  </a:txBody>
                  <a:tcPr marL="6146" marR="6146" marT="614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7252A0"/>
                    </a:solidFill>
                  </a:tcPr>
                </a:tc>
                <a:tc>
                  <a:txBody>
                    <a:bodyPr/>
                    <a:lstStyle/>
                    <a:p>
                      <a:pPr algn="ctr" fontAlgn="ctr"/>
                      <a:r>
                        <a:rPr lang="fr-FR" sz="1000" b="0" i="0" u="none" strike="noStrike">
                          <a:solidFill>
                            <a:srgbClr val="FFFFFF"/>
                          </a:solidFill>
                          <a:effectLst/>
                          <a:latin typeface="Symbol"/>
                        </a:rPr>
                        <a:t> </a:t>
                      </a:r>
                      <a:r>
                        <a:rPr lang="fr-FR" sz="1000" b="0" i="0" u="none" strike="noStrike">
                          <a:solidFill>
                            <a:srgbClr val="FFFFFF"/>
                          </a:solidFill>
                          <a:effectLst/>
                          <a:latin typeface="Calibri"/>
                        </a:rPr>
                        <a:t>YI'</a:t>
                      </a:r>
                    </a:p>
                  </a:txBody>
                  <a:tcPr marL="6146" marR="6146" marT="614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7252A0"/>
                    </a:solidFill>
                  </a:tcPr>
                </a:tc>
                <a:tc>
                  <a:txBody>
                    <a:bodyPr/>
                    <a:lstStyle/>
                    <a:p>
                      <a:pPr algn="ctr" fontAlgn="ctr"/>
                      <a:r>
                        <a:rPr lang="fr-FR" sz="1000" b="0" i="0" u="none" strike="noStrike">
                          <a:solidFill>
                            <a:srgbClr val="FFFFFF"/>
                          </a:solidFill>
                          <a:effectLst/>
                          <a:latin typeface="Calibri"/>
                        </a:rPr>
                        <a:t> YQ'</a:t>
                      </a:r>
                    </a:p>
                  </a:txBody>
                  <a:tcPr marL="6146" marR="6146" marT="614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7252A0"/>
                    </a:solidFill>
                  </a:tcPr>
                </a:tc>
                <a:tc>
                  <a:txBody>
                    <a:bodyPr/>
                    <a:lstStyle/>
                    <a:p>
                      <a:pPr algn="ctr" fontAlgn="ctr"/>
                      <a:r>
                        <a:rPr lang="en-US" sz="1000" b="0" i="0" u="none" strike="noStrike">
                          <a:solidFill>
                            <a:srgbClr val="FFFFFF"/>
                          </a:solidFill>
                          <a:effectLst/>
                          <a:latin typeface="Calibri"/>
                        </a:rPr>
                        <a:t>XI</a:t>
                      </a:r>
                    </a:p>
                  </a:txBody>
                  <a:tcPr marL="6146" marR="6146" marT="614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7252A0"/>
                    </a:solidFill>
                  </a:tcPr>
                </a:tc>
                <a:tc>
                  <a:txBody>
                    <a:bodyPr/>
                    <a:lstStyle/>
                    <a:p>
                      <a:pPr algn="ctr" fontAlgn="ctr"/>
                      <a:r>
                        <a:rPr lang="en-US" sz="1000" b="0" i="0" u="none" strike="noStrike">
                          <a:solidFill>
                            <a:srgbClr val="FFFFFF"/>
                          </a:solidFill>
                          <a:effectLst/>
                          <a:latin typeface="Calibri"/>
                        </a:rPr>
                        <a:t> XQ</a:t>
                      </a:r>
                    </a:p>
                  </a:txBody>
                  <a:tcPr marL="6146" marR="6146" marT="614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7252A0"/>
                    </a:solidFill>
                  </a:tcPr>
                </a:tc>
                <a:tc>
                  <a:txBody>
                    <a:bodyPr/>
                    <a:lstStyle/>
                    <a:p>
                      <a:pPr algn="ctr" fontAlgn="ctr"/>
                      <a:r>
                        <a:rPr lang="en-US" sz="1000" b="0" i="0" u="none" strike="noStrike">
                          <a:solidFill>
                            <a:srgbClr val="FFFFFF"/>
                          </a:solidFill>
                          <a:effectLst/>
                          <a:latin typeface="Calibri"/>
                        </a:rPr>
                        <a:t>XI self</a:t>
                      </a:r>
                    </a:p>
                  </a:txBody>
                  <a:tcPr marL="6146" marR="6146" marT="614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7252A0"/>
                    </a:solidFill>
                  </a:tcPr>
                </a:tc>
                <a:tc>
                  <a:txBody>
                    <a:bodyPr/>
                    <a:lstStyle/>
                    <a:p>
                      <a:pPr algn="ctr" fontAlgn="ctr"/>
                      <a:r>
                        <a:rPr lang="en-US" sz="1000" b="0" i="0" u="none" strike="noStrike">
                          <a:solidFill>
                            <a:srgbClr val="FFFFFF"/>
                          </a:solidFill>
                          <a:effectLst/>
                          <a:latin typeface="Calibri"/>
                        </a:rPr>
                        <a:t>XQ self</a:t>
                      </a:r>
                    </a:p>
                  </a:txBody>
                  <a:tcPr marL="6146" marR="6146" marT="614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7252A0"/>
                    </a:solidFill>
                  </a:tcPr>
                </a:tc>
                <a:tc>
                  <a:txBody>
                    <a:bodyPr/>
                    <a:lstStyle/>
                    <a:p>
                      <a:pPr algn="ctr" fontAlgn="ctr"/>
                      <a:r>
                        <a:rPr lang="en-US" sz="1000" b="0" i="0" u="none" strike="noStrike">
                          <a:solidFill>
                            <a:srgbClr val="FFFFFF"/>
                          </a:solidFill>
                          <a:effectLst/>
                          <a:latin typeface="Calibri"/>
                        </a:rPr>
                        <a:t>Ref X</a:t>
                      </a:r>
                    </a:p>
                  </a:txBody>
                  <a:tcPr marL="6146" marR="6146" marT="614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7252A0"/>
                    </a:solidFill>
                  </a:tcPr>
                </a:tc>
                <a:tc>
                  <a:txBody>
                    <a:bodyPr/>
                    <a:lstStyle/>
                    <a:p>
                      <a:pPr algn="ctr" fontAlgn="ctr"/>
                      <a:r>
                        <a:rPr lang="en-US" sz="1000" b="0" i="0" u="none" strike="noStrike">
                          <a:solidFill>
                            <a:srgbClr val="FFFFFF"/>
                          </a:solidFill>
                          <a:effectLst/>
                          <a:latin typeface="Calibri"/>
                        </a:rPr>
                        <a:t>Ref Y</a:t>
                      </a:r>
                    </a:p>
                  </a:txBody>
                  <a:tcPr marL="6146" marR="6146" marT="614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7252A0"/>
                    </a:solidFill>
                  </a:tcPr>
                </a:tc>
                <a:tc>
                  <a:txBody>
                    <a:bodyPr/>
                    <a:lstStyle/>
                    <a:p>
                      <a:pPr algn="ctr" fontAlgn="ctr"/>
                      <a:r>
                        <a:rPr lang="en-US" sz="1000" b="0" i="0" u="none" strike="noStrike">
                          <a:solidFill>
                            <a:srgbClr val="FFFFFF"/>
                          </a:solidFill>
                          <a:effectLst/>
                          <a:latin typeface="Calibri"/>
                        </a:rPr>
                        <a:t>Constant</a:t>
                      </a:r>
                    </a:p>
                  </a:txBody>
                  <a:tcPr marL="6146" marR="6146" marT="614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7252A0"/>
                    </a:solidFill>
                  </a:tcPr>
                </a:tc>
                <a:tc>
                  <a:txBody>
                    <a:bodyPr/>
                    <a:lstStyle/>
                    <a:p>
                      <a:pPr algn="ctr" fontAlgn="ctr"/>
                      <a:r>
                        <a:rPr lang="en-US" sz="1000" b="0" i="0" u="none" strike="noStrike">
                          <a:solidFill>
                            <a:srgbClr val="FFFFFF"/>
                          </a:solidFill>
                          <a:effectLst/>
                          <a:latin typeface="Calibri"/>
                        </a:rPr>
                        <a:t>Resolution (nm)</a:t>
                      </a:r>
                    </a:p>
                  </a:txBody>
                  <a:tcPr marL="6146" marR="6146" marT="614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7252A0"/>
                    </a:solidFill>
                  </a:tcPr>
                </a:tc>
              </a:tr>
              <a:tr h="198580">
                <a:tc rowSpan="3">
                  <a:txBody>
                    <a:bodyPr/>
                    <a:lstStyle/>
                    <a:p>
                      <a:pPr algn="ctr" fontAlgn="ctr"/>
                      <a:r>
                        <a:rPr lang="en-US" sz="1000" b="0" i="0" u="none" strike="noStrike" dirty="0">
                          <a:solidFill>
                            <a:srgbClr val="000000"/>
                          </a:solidFill>
                          <a:effectLst/>
                          <a:latin typeface="Calibri"/>
                        </a:rPr>
                        <a:t>3 parameters </a:t>
                      </a:r>
                    </a:p>
                  </a:txBody>
                  <a:tcPr marL="6146" marR="6146" marT="614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8CEE6"/>
                    </a:solidFill>
                  </a:tcPr>
                </a:tc>
                <a:tc>
                  <a:txBody>
                    <a:bodyPr/>
                    <a:lstStyle/>
                    <a:p>
                      <a:pPr algn="ctr" fontAlgn="ctr"/>
                      <a:r>
                        <a:rPr lang="en-US" sz="1000" b="0" i="0" u="none" strike="noStrike">
                          <a:solidFill>
                            <a:srgbClr val="000000"/>
                          </a:solidFill>
                          <a:effectLst/>
                          <a:latin typeface="Calibri"/>
                        </a:rPr>
                        <a:t>A</a:t>
                      </a:r>
                    </a:p>
                  </a:txBody>
                  <a:tcPr marL="6146" marR="6146" marT="614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8CEE6"/>
                    </a:solidFill>
                  </a:tcPr>
                </a:tc>
                <a:tc>
                  <a:txBody>
                    <a:bodyPr/>
                    <a:lstStyle/>
                    <a:p>
                      <a:pPr algn="ctr" fontAlgn="ctr"/>
                      <a:r>
                        <a:rPr lang="en-US" sz="1000" b="0" i="0" u="none" strike="noStrike">
                          <a:solidFill>
                            <a:srgbClr val="000000"/>
                          </a:solidFill>
                          <a:effectLst/>
                          <a:latin typeface="Calibri"/>
                        </a:rPr>
                        <a:t>0.799</a:t>
                      </a:r>
                    </a:p>
                  </a:txBody>
                  <a:tcPr marL="6146" marR="6146" marT="614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8CEE6"/>
                    </a:solidFill>
                  </a:tcPr>
                </a:tc>
                <a:tc>
                  <a:txBody>
                    <a:bodyPr/>
                    <a:lstStyle/>
                    <a:p>
                      <a:pPr algn="ctr" fontAlgn="ctr"/>
                      <a:r>
                        <a:rPr lang="en-US" sz="1000" b="0" i="0" u="none" strike="noStrike" dirty="0">
                          <a:solidFill>
                            <a:srgbClr val="000000"/>
                          </a:solidFill>
                          <a:effectLst/>
                          <a:latin typeface="Calibri"/>
                        </a:rPr>
                        <a:t> </a:t>
                      </a:r>
                    </a:p>
                  </a:txBody>
                  <a:tcPr marL="6146" marR="6146" marT="614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8CEE6"/>
                    </a:solidFill>
                  </a:tcPr>
                </a:tc>
                <a:tc>
                  <a:txBody>
                    <a:bodyPr/>
                    <a:lstStyle/>
                    <a:p>
                      <a:pPr algn="ctr" fontAlgn="ctr"/>
                      <a:r>
                        <a:rPr lang="en-US" sz="1000" b="0" i="0" u="none" strike="noStrike">
                          <a:solidFill>
                            <a:srgbClr val="000000"/>
                          </a:solidFill>
                          <a:effectLst/>
                          <a:latin typeface="Calibri"/>
                        </a:rPr>
                        <a:t> </a:t>
                      </a:r>
                    </a:p>
                  </a:txBody>
                  <a:tcPr marL="6146" marR="6146" marT="614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8CEE6"/>
                    </a:solidFill>
                  </a:tcPr>
                </a:tc>
                <a:tc>
                  <a:txBody>
                    <a:bodyPr/>
                    <a:lstStyle/>
                    <a:p>
                      <a:pPr algn="ctr" fontAlgn="ctr"/>
                      <a:r>
                        <a:rPr lang="en-US" sz="1000" b="0" i="0" u="none" strike="noStrike">
                          <a:solidFill>
                            <a:srgbClr val="000000"/>
                          </a:solidFill>
                          <a:effectLst/>
                          <a:latin typeface="Calibri"/>
                        </a:rPr>
                        <a:t> </a:t>
                      </a:r>
                    </a:p>
                  </a:txBody>
                  <a:tcPr marL="6146" marR="6146" marT="614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8CEE6"/>
                    </a:solidFill>
                  </a:tcPr>
                </a:tc>
                <a:tc>
                  <a:txBody>
                    <a:bodyPr/>
                    <a:lstStyle/>
                    <a:p>
                      <a:pPr algn="ctr" fontAlgn="ctr"/>
                      <a:r>
                        <a:rPr lang="en-US" sz="1000" b="0" i="0" u="none" strike="noStrike">
                          <a:solidFill>
                            <a:srgbClr val="000000"/>
                          </a:solidFill>
                          <a:effectLst/>
                          <a:latin typeface="Calibri"/>
                        </a:rPr>
                        <a:t>-2.18</a:t>
                      </a:r>
                    </a:p>
                  </a:txBody>
                  <a:tcPr marL="6146" marR="6146" marT="614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8CEE6"/>
                    </a:solidFill>
                  </a:tcPr>
                </a:tc>
                <a:tc>
                  <a:txBody>
                    <a:bodyPr/>
                    <a:lstStyle/>
                    <a:p>
                      <a:pPr algn="ctr" fontAlgn="ctr"/>
                      <a:r>
                        <a:rPr lang="en-US" sz="1000" b="0" i="0" u="none" strike="noStrike">
                          <a:solidFill>
                            <a:srgbClr val="000000"/>
                          </a:solidFill>
                          <a:effectLst/>
                          <a:latin typeface="Calibri"/>
                        </a:rPr>
                        <a:t> </a:t>
                      </a:r>
                    </a:p>
                  </a:txBody>
                  <a:tcPr marL="6146" marR="6146" marT="614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8CEE6"/>
                    </a:solidFill>
                  </a:tcPr>
                </a:tc>
                <a:tc>
                  <a:txBody>
                    <a:bodyPr/>
                    <a:lstStyle/>
                    <a:p>
                      <a:pPr algn="ctr" fontAlgn="ctr"/>
                      <a:r>
                        <a:rPr lang="en-US" sz="1000" b="0" i="0" u="none" strike="noStrike">
                          <a:solidFill>
                            <a:srgbClr val="000000"/>
                          </a:solidFill>
                          <a:effectLst/>
                          <a:latin typeface="Calibri"/>
                        </a:rPr>
                        <a:t> </a:t>
                      </a:r>
                    </a:p>
                  </a:txBody>
                  <a:tcPr marL="6146" marR="6146" marT="614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8CEE6"/>
                    </a:solidFill>
                  </a:tcPr>
                </a:tc>
                <a:tc>
                  <a:txBody>
                    <a:bodyPr/>
                    <a:lstStyle/>
                    <a:p>
                      <a:pPr algn="ctr" fontAlgn="ctr"/>
                      <a:r>
                        <a:rPr lang="en-US" sz="1000" b="0" i="0" u="none" strike="noStrike">
                          <a:solidFill>
                            <a:srgbClr val="000000"/>
                          </a:solidFill>
                          <a:effectLst/>
                          <a:latin typeface="Calibri"/>
                        </a:rPr>
                        <a:t> </a:t>
                      </a:r>
                    </a:p>
                  </a:txBody>
                  <a:tcPr marL="6146" marR="6146" marT="614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8CEE6"/>
                    </a:solidFill>
                  </a:tcPr>
                </a:tc>
                <a:tc>
                  <a:txBody>
                    <a:bodyPr/>
                    <a:lstStyle/>
                    <a:p>
                      <a:pPr algn="ctr" fontAlgn="ctr"/>
                      <a:r>
                        <a:rPr lang="en-US" sz="1000" b="0" i="0" u="none" strike="noStrike">
                          <a:solidFill>
                            <a:srgbClr val="000000"/>
                          </a:solidFill>
                          <a:effectLst/>
                          <a:latin typeface="Calibri"/>
                        </a:rPr>
                        <a:t> </a:t>
                      </a:r>
                    </a:p>
                  </a:txBody>
                  <a:tcPr marL="6146" marR="6146" marT="614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8CEE6"/>
                    </a:solidFill>
                  </a:tcPr>
                </a:tc>
                <a:tc>
                  <a:txBody>
                    <a:bodyPr/>
                    <a:lstStyle/>
                    <a:p>
                      <a:pPr algn="ctr" fontAlgn="ctr"/>
                      <a:r>
                        <a:rPr lang="en-US" sz="1000" b="0" i="0" u="none" strike="noStrike">
                          <a:solidFill>
                            <a:srgbClr val="000000"/>
                          </a:solidFill>
                          <a:effectLst/>
                          <a:latin typeface="Calibri"/>
                        </a:rPr>
                        <a:t> </a:t>
                      </a:r>
                    </a:p>
                  </a:txBody>
                  <a:tcPr marL="6146" marR="6146" marT="614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8CEE6"/>
                    </a:solidFill>
                  </a:tcPr>
                </a:tc>
                <a:tc>
                  <a:txBody>
                    <a:bodyPr/>
                    <a:lstStyle/>
                    <a:p>
                      <a:pPr algn="ctr" fontAlgn="ctr"/>
                      <a:r>
                        <a:rPr lang="en-US" sz="1000" b="0" i="0" u="none" strike="noStrike" dirty="0">
                          <a:solidFill>
                            <a:srgbClr val="000000"/>
                          </a:solidFill>
                          <a:effectLst/>
                          <a:latin typeface="Calibri"/>
                        </a:rPr>
                        <a:t> </a:t>
                      </a:r>
                    </a:p>
                  </a:txBody>
                  <a:tcPr marL="6146" marR="6146" marT="614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8CEE6"/>
                    </a:solidFill>
                  </a:tcPr>
                </a:tc>
                <a:tc>
                  <a:txBody>
                    <a:bodyPr/>
                    <a:lstStyle/>
                    <a:p>
                      <a:pPr algn="ctr" fontAlgn="ctr"/>
                      <a:r>
                        <a:rPr lang="en-US" sz="1000" b="0" i="0" u="none" strike="noStrike">
                          <a:solidFill>
                            <a:srgbClr val="000000"/>
                          </a:solidFill>
                          <a:effectLst/>
                          <a:latin typeface="Calibri"/>
                        </a:rPr>
                        <a:t> </a:t>
                      </a:r>
                    </a:p>
                  </a:txBody>
                  <a:tcPr marL="6146" marR="6146" marT="614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8CEE6"/>
                    </a:solidFill>
                  </a:tcPr>
                </a:tc>
                <a:tc>
                  <a:txBody>
                    <a:bodyPr/>
                    <a:lstStyle/>
                    <a:p>
                      <a:pPr algn="ctr" fontAlgn="ctr"/>
                      <a:r>
                        <a:rPr lang="en-US" sz="1000" b="0" i="0" u="none" strike="noStrike">
                          <a:solidFill>
                            <a:srgbClr val="000000"/>
                          </a:solidFill>
                          <a:effectLst/>
                          <a:latin typeface="Calibri"/>
                        </a:rPr>
                        <a:t>-7.534</a:t>
                      </a:r>
                    </a:p>
                  </a:txBody>
                  <a:tcPr marL="6146" marR="6146" marT="614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8CEE6"/>
                    </a:solidFill>
                  </a:tcPr>
                </a:tc>
                <a:tc>
                  <a:txBody>
                    <a:bodyPr/>
                    <a:lstStyle/>
                    <a:p>
                      <a:pPr algn="ctr" fontAlgn="ctr"/>
                      <a:r>
                        <a:rPr lang="en-US" sz="1000" b="0" i="0" u="none" strike="noStrike">
                          <a:solidFill>
                            <a:srgbClr val="000000"/>
                          </a:solidFill>
                          <a:effectLst/>
                          <a:latin typeface="Calibri"/>
                        </a:rPr>
                        <a:t>109.4</a:t>
                      </a:r>
                    </a:p>
                  </a:txBody>
                  <a:tcPr marL="6146" marR="6146" marT="614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8CEE6"/>
                    </a:solidFill>
                  </a:tcPr>
                </a:tc>
              </a:tr>
              <a:tr h="198580">
                <a:tc vMerge="1">
                  <a:txBody>
                    <a:bodyPr/>
                    <a:lstStyle/>
                    <a:p>
                      <a:endParaRPr lang="en-US"/>
                    </a:p>
                  </a:txBody>
                  <a:tcPr/>
                </a:tc>
                <a:tc>
                  <a:txBody>
                    <a:bodyPr/>
                    <a:lstStyle/>
                    <a:p>
                      <a:pPr algn="ctr" fontAlgn="ctr"/>
                      <a:r>
                        <a:rPr lang="en-US" sz="1000" b="0" i="0" u="none" strike="noStrike">
                          <a:solidFill>
                            <a:srgbClr val="000000"/>
                          </a:solidFill>
                          <a:effectLst/>
                          <a:latin typeface="Calibri"/>
                        </a:rPr>
                        <a:t>B</a:t>
                      </a:r>
                    </a:p>
                  </a:txBody>
                  <a:tcPr marL="6146" marR="6146" marT="614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8CEE6"/>
                    </a:solidFill>
                  </a:tcPr>
                </a:tc>
                <a:tc>
                  <a:txBody>
                    <a:bodyPr/>
                    <a:lstStyle/>
                    <a:p>
                      <a:pPr algn="ctr" fontAlgn="ctr"/>
                      <a:r>
                        <a:rPr lang="en-US" sz="1000" b="0" i="0" u="none" strike="noStrike">
                          <a:solidFill>
                            <a:srgbClr val="000000"/>
                          </a:solidFill>
                          <a:effectLst/>
                          <a:latin typeface="Calibri"/>
                        </a:rPr>
                        <a:t>0.293</a:t>
                      </a:r>
                    </a:p>
                  </a:txBody>
                  <a:tcPr marL="6146" marR="6146" marT="614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8CEE6"/>
                    </a:solidFill>
                  </a:tcPr>
                </a:tc>
                <a:tc>
                  <a:txBody>
                    <a:bodyPr/>
                    <a:lstStyle/>
                    <a:p>
                      <a:pPr algn="ctr" fontAlgn="ctr"/>
                      <a:r>
                        <a:rPr lang="en-US" sz="1000" b="0" i="0" u="none" strike="noStrike">
                          <a:solidFill>
                            <a:srgbClr val="000000"/>
                          </a:solidFill>
                          <a:effectLst/>
                          <a:latin typeface="Calibri"/>
                        </a:rPr>
                        <a:t> </a:t>
                      </a:r>
                    </a:p>
                  </a:txBody>
                  <a:tcPr marL="6146" marR="6146" marT="614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8CEE6"/>
                    </a:solidFill>
                  </a:tcPr>
                </a:tc>
                <a:tc>
                  <a:txBody>
                    <a:bodyPr/>
                    <a:lstStyle/>
                    <a:p>
                      <a:pPr algn="ctr" fontAlgn="ctr"/>
                      <a:r>
                        <a:rPr lang="en-US" sz="1000" b="0" i="0" u="none" strike="noStrike">
                          <a:solidFill>
                            <a:srgbClr val="000000"/>
                          </a:solidFill>
                          <a:effectLst/>
                          <a:latin typeface="Calibri"/>
                        </a:rPr>
                        <a:t> </a:t>
                      </a:r>
                    </a:p>
                  </a:txBody>
                  <a:tcPr marL="6146" marR="6146" marT="614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8CEE6"/>
                    </a:solidFill>
                  </a:tcPr>
                </a:tc>
                <a:tc>
                  <a:txBody>
                    <a:bodyPr/>
                    <a:lstStyle/>
                    <a:p>
                      <a:pPr algn="ctr" fontAlgn="ctr"/>
                      <a:r>
                        <a:rPr lang="en-US" sz="1000" b="0" i="0" u="none" strike="noStrike">
                          <a:solidFill>
                            <a:srgbClr val="000000"/>
                          </a:solidFill>
                          <a:effectLst/>
                          <a:latin typeface="Calibri"/>
                        </a:rPr>
                        <a:t> </a:t>
                      </a:r>
                    </a:p>
                  </a:txBody>
                  <a:tcPr marL="6146" marR="6146" marT="614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8CEE6"/>
                    </a:solidFill>
                  </a:tcPr>
                </a:tc>
                <a:tc>
                  <a:txBody>
                    <a:bodyPr/>
                    <a:lstStyle/>
                    <a:p>
                      <a:pPr algn="ctr" fontAlgn="ctr"/>
                      <a:r>
                        <a:rPr lang="en-US" sz="1000" b="0" i="0" u="none" strike="noStrike">
                          <a:solidFill>
                            <a:srgbClr val="000000"/>
                          </a:solidFill>
                          <a:effectLst/>
                          <a:latin typeface="Calibri"/>
                        </a:rPr>
                        <a:t>-0.472</a:t>
                      </a:r>
                    </a:p>
                  </a:txBody>
                  <a:tcPr marL="6146" marR="6146" marT="614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8CEE6"/>
                    </a:solidFill>
                  </a:tcPr>
                </a:tc>
                <a:tc>
                  <a:txBody>
                    <a:bodyPr/>
                    <a:lstStyle/>
                    <a:p>
                      <a:pPr algn="ctr" fontAlgn="ctr"/>
                      <a:r>
                        <a:rPr lang="en-US" sz="1000" b="0" i="0" u="none" strike="noStrike">
                          <a:solidFill>
                            <a:srgbClr val="000000"/>
                          </a:solidFill>
                          <a:effectLst/>
                          <a:latin typeface="Calibri"/>
                        </a:rPr>
                        <a:t> </a:t>
                      </a:r>
                    </a:p>
                  </a:txBody>
                  <a:tcPr marL="6146" marR="6146" marT="614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8CEE6"/>
                    </a:solidFill>
                  </a:tcPr>
                </a:tc>
                <a:tc>
                  <a:txBody>
                    <a:bodyPr/>
                    <a:lstStyle/>
                    <a:p>
                      <a:pPr algn="ctr" fontAlgn="ctr"/>
                      <a:r>
                        <a:rPr lang="en-US" sz="1000" b="0" i="0" u="none" strike="noStrike">
                          <a:solidFill>
                            <a:srgbClr val="000000"/>
                          </a:solidFill>
                          <a:effectLst/>
                          <a:latin typeface="Calibri"/>
                        </a:rPr>
                        <a:t> </a:t>
                      </a:r>
                    </a:p>
                  </a:txBody>
                  <a:tcPr marL="6146" marR="6146" marT="614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8CEE6"/>
                    </a:solidFill>
                  </a:tcPr>
                </a:tc>
                <a:tc>
                  <a:txBody>
                    <a:bodyPr/>
                    <a:lstStyle/>
                    <a:p>
                      <a:pPr algn="ctr" fontAlgn="ctr"/>
                      <a:r>
                        <a:rPr lang="en-US" sz="1000" b="0" i="0" u="none" strike="noStrike">
                          <a:solidFill>
                            <a:srgbClr val="000000"/>
                          </a:solidFill>
                          <a:effectLst/>
                          <a:latin typeface="Calibri"/>
                        </a:rPr>
                        <a:t> </a:t>
                      </a:r>
                    </a:p>
                  </a:txBody>
                  <a:tcPr marL="6146" marR="6146" marT="614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8CEE6"/>
                    </a:solidFill>
                  </a:tcPr>
                </a:tc>
                <a:tc>
                  <a:txBody>
                    <a:bodyPr/>
                    <a:lstStyle/>
                    <a:p>
                      <a:pPr algn="ctr" fontAlgn="ctr"/>
                      <a:r>
                        <a:rPr lang="en-US" sz="1000" b="0" i="0" u="none" strike="noStrike">
                          <a:solidFill>
                            <a:srgbClr val="000000"/>
                          </a:solidFill>
                          <a:effectLst/>
                          <a:latin typeface="Calibri"/>
                        </a:rPr>
                        <a:t> </a:t>
                      </a:r>
                    </a:p>
                  </a:txBody>
                  <a:tcPr marL="6146" marR="6146" marT="614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8CEE6"/>
                    </a:solidFill>
                  </a:tcPr>
                </a:tc>
                <a:tc>
                  <a:txBody>
                    <a:bodyPr/>
                    <a:lstStyle/>
                    <a:p>
                      <a:pPr algn="ctr" fontAlgn="ctr"/>
                      <a:r>
                        <a:rPr lang="en-US" sz="1000" b="0" i="0" u="none" strike="noStrike">
                          <a:solidFill>
                            <a:srgbClr val="000000"/>
                          </a:solidFill>
                          <a:effectLst/>
                          <a:latin typeface="Calibri"/>
                        </a:rPr>
                        <a:t> </a:t>
                      </a:r>
                    </a:p>
                  </a:txBody>
                  <a:tcPr marL="6146" marR="6146" marT="614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8CEE6"/>
                    </a:solidFill>
                  </a:tcPr>
                </a:tc>
                <a:tc>
                  <a:txBody>
                    <a:bodyPr/>
                    <a:lstStyle/>
                    <a:p>
                      <a:pPr algn="ctr" fontAlgn="ctr"/>
                      <a:r>
                        <a:rPr lang="en-US" sz="1000" b="0" i="0" u="none" strike="noStrike">
                          <a:solidFill>
                            <a:srgbClr val="000000"/>
                          </a:solidFill>
                          <a:effectLst/>
                          <a:latin typeface="Calibri"/>
                        </a:rPr>
                        <a:t> </a:t>
                      </a:r>
                    </a:p>
                  </a:txBody>
                  <a:tcPr marL="6146" marR="6146" marT="614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8CEE6"/>
                    </a:solidFill>
                  </a:tcPr>
                </a:tc>
                <a:tc>
                  <a:txBody>
                    <a:bodyPr/>
                    <a:lstStyle/>
                    <a:p>
                      <a:pPr algn="ctr" fontAlgn="ctr"/>
                      <a:r>
                        <a:rPr lang="en-US" sz="1000" b="0" i="0" u="none" strike="noStrike">
                          <a:solidFill>
                            <a:srgbClr val="000000"/>
                          </a:solidFill>
                          <a:effectLst/>
                          <a:latin typeface="Calibri"/>
                        </a:rPr>
                        <a:t> </a:t>
                      </a:r>
                    </a:p>
                  </a:txBody>
                  <a:tcPr marL="6146" marR="6146" marT="614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8CEE6"/>
                    </a:solidFill>
                  </a:tcPr>
                </a:tc>
                <a:tc>
                  <a:txBody>
                    <a:bodyPr/>
                    <a:lstStyle/>
                    <a:p>
                      <a:pPr algn="ctr" fontAlgn="ctr"/>
                      <a:r>
                        <a:rPr lang="en-US" sz="1000" b="0" i="0" u="none" strike="noStrike">
                          <a:solidFill>
                            <a:srgbClr val="000000"/>
                          </a:solidFill>
                          <a:effectLst/>
                          <a:latin typeface="Calibri"/>
                        </a:rPr>
                        <a:t>-6.159</a:t>
                      </a:r>
                    </a:p>
                  </a:txBody>
                  <a:tcPr marL="6146" marR="6146" marT="614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8CEE6"/>
                    </a:solidFill>
                  </a:tcPr>
                </a:tc>
                <a:tc>
                  <a:txBody>
                    <a:bodyPr/>
                    <a:lstStyle/>
                    <a:p>
                      <a:pPr algn="ctr" fontAlgn="ctr"/>
                      <a:r>
                        <a:rPr lang="en-US" sz="1000" b="0" i="0" u="none" strike="noStrike">
                          <a:solidFill>
                            <a:srgbClr val="000000"/>
                          </a:solidFill>
                          <a:effectLst/>
                          <a:latin typeface="Calibri"/>
                        </a:rPr>
                        <a:t>154</a:t>
                      </a:r>
                    </a:p>
                  </a:txBody>
                  <a:tcPr marL="6146" marR="6146" marT="614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8CEE6"/>
                    </a:solidFill>
                  </a:tcPr>
                </a:tc>
              </a:tr>
              <a:tr h="198580">
                <a:tc vMerge="1">
                  <a:txBody>
                    <a:bodyPr/>
                    <a:lstStyle/>
                    <a:p>
                      <a:endParaRPr lang="en-US"/>
                    </a:p>
                  </a:txBody>
                  <a:tcPr/>
                </a:tc>
                <a:tc>
                  <a:txBody>
                    <a:bodyPr/>
                    <a:lstStyle/>
                    <a:p>
                      <a:pPr algn="ctr" fontAlgn="ctr"/>
                      <a:r>
                        <a:rPr lang="en-US" sz="1000" b="0" i="0" u="none" strike="noStrike">
                          <a:solidFill>
                            <a:srgbClr val="000000"/>
                          </a:solidFill>
                          <a:effectLst/>
                          <a:latin typeface="Calibri"/>
                        </a:rPr>
                        <a:t>C</a:t>
                      </a:r>
                    </a:p>
                  </a:txBody>
                  <a:tcPr marL="6146" marR="6146" marT="614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8CEE6"/>
                    </a:solidFill>
                  </a:tcPr>
                </a:tc>
                <a:tc>
                  <a:txBody>
                    <a:bodyPr/>
                    <a:lstStyle/>
                    <a:p>
                      <a:pPr algn="ctr" fontAlgn="ctr"/>
                      <a:r>
                        <a:rPr lang="en-US" sz="1000" b="0" i="0" u="none" strike="noStrike">
                          <a:solidFill>
                            <a:srgbClr val="000000"/>
                          </a:solidFill>
                          <a:effectLst/>
                          <a:latin typeface="Calibri"/>
                        </a:rPr>
                        <a:t>-0.197</a:t>
                      </a:r>
                    </a:p>
                  </a:txBody>
                  <a:tcPr marL="6146" marR="6146" marT="614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8CEE6"/>
                    </a:solidFill>
                  </a:tcPr>
                </a:tc>
                <a:tc>
                  <a:txBody>
                    <a:bodyPr/>
                    <a:lstStyle/>
                    <a:p>
                      <a:pPr algn="ctr" fontAlgn="ctr"/>
                      <a:r>
                        <a:rPr lang="en-US" sz="1000" b="0" i="0" u="none" strike="noStrike">
                          <a:solidFill>
                            <a:srgbClr val="000000"/>
                          </a:solidFill>
                          <a:effectLst/>
                          <a:latin typeface="Calibri"/>
                        </a:rPr>
                        <a:t> </a:t>
                      </a:r>
                    </a:p>
                  </a:txBody>
                  <a:tcPr marL="6146" marR="6146" marT="614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8CEE6"/>
                    </a:solidFill>
                  </a:tcPr>
                </a:tc>
                <a:tc>
                  <a:txBody>
                    <a:bodyPr/>
                    <a:lstStyle/>
                    <a:p>
                      <a:pPr algn="ctr" fontAlgn="ctr"/>
                      <a:r>
                        <a:rPr lang="en-US" sz="1000" b="0" i="0" u="none" strike="noStrike">
                          <a:solidFill>
                            <a:srgbClr val="000000"/>
                          </a:solidFill>
                          <a:effectLst/>
                          <a:latin typeface="Calibri"/>
                        </a:rPr>
                        <a:t> </a:t>
                      </a:r>
                    </a:p>
                  </a:txBody>
                  <a:tcPr marL="6146" marR="6146" marT="614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8CEE6"/>
                    </a:solidFill>
                  </a:tcPr>
                </a:tc>
                <a:tc>
                  <a:txBody>
                    <a:bodyPr/>
                    <a:lstStyle/>
                    <a:p>
                      <a:pPr algn="ctr" fontAlgn="ctr"/>
                      <a:r>
                        <a:rPr lang="en-US" sz="1000" b="0" i="0" u="none" strike="noStrike">
                          <a:solidFill>
                            <a:srgbClr val="000000"/>
                          </a:solidFill>
                          <a:effectLst/>
                          <a:latin typeface="Calibri"/>
                        </a:rPr>
                        <a:t> </a:t>
                      </a:r>
                    </a:p>
                  </a:txBody>
                  <a:tcPr marL="6146" marR="6146" marT="614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8CEE6"/>
                    </a:solidFill>
                  </a:tcPr>
                </a:tc>
                <a:tc>
                  <a:txBody>
                    <a:bodyPr/>
                    <a:lstStyle/>
                    <a:p>
                      <a:pPr algn="ctr" fontAlgn="ctr"/>
                      <a:r>
                        <a:rPr lang="en-US" sz="1000" b="0" i="0" u="none" strike="noStrike">
                          <a:solidFill>
                            <a:srgbClr val="000000"/>
                          </a:solidFill>
                          <a:effectLst/>
                          <a:latin typeface="Calibri"/>
                        </a:rPr>
                        <a:t>-0.116</a:t>
                      </a:r>
                    </a:p>
                  </a:txBody>
                  <a:tcPr marL="6146" marR="6146" marT="614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8CEE6"/>
                    </a:solidFill>
                  </a:tcPr>
                </a:tc>
                <a:tc>
                  <a:txBody>
                    <a:bodyPr/>
                    <a:lstStyle/>
                    <a:p>
                      <a:pPr algn="ctr" fontAlgn="ctr"/>
                      <a:r>
                        <a:rPr lang="en-US" sz="1000" b="0" i="0" u="none" strike="noStrike">
                          <a:solidFill>
                            <a:srgbClr val="000000"/>
                          </a:solidFill>
                          <a:effectLst/>
                          <a:latin typeface="Calibri"/>
                        </a:rPr>
                        <a:t> </a:t>
                      </a:r>
                    </a:p>
                  </a:txBody>
                  <a:tcPr marL="6146" marR="6146" marT="614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8CEE6"/>
                    </a:solidFill>
                  </a:tcPr>
                </a:tc>
                <a:tc>
                  <a:txBody>
                    <a:bodyPr/>
                    <a:lstStyle/>
                    <a:p>
                      <a:pPr algn="ctr" fontAlgn="ctr"/>
                      <a:r>
                        <a:rPr lang="en-US" sz="1000" b="0" i="0" u="none" strike="noStrike">
                          <a:solidFill>
                            <a:srgbClr val="000000"/>
                          </a:solidFill>
                          <a:effectLst/>
                          <a:latin typeface="Calibri"/>
                        </a:rPr>
                        <a:t> </a:t>
                      </a:r>
                    </a:p>
                  </a:txBody>
                  <a:tcPr marL="6146" marR="6146" marT="614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8CEE6"/>
                    </a:solidFill>
                  </a:tcPr>
                </a:tc>
                <a:tc>
                  <a:txBody>
                    <a:bodyPr/>
                    <a:lstStyle/>
                    <a:p>
                      <a:pPr algn="ctr" fontAlgn="ctr"/>
                      <a:r>
                        <a:rPr lang="en-US" sz="1000" b="0" i="0" u="none" strike="noStrike">
                          <a:solidFill>
                            <a:srgbClr val="000000"/>
                          </a:solidFill>
                          <a:effectLst/>
                          <a:latin typeface="Calibri"/>
                        </a:rPr>
                        <a:t> </a:t>
                      </a:r>
                    </a:p>
                  </a:txBody>
                  <a:tcPr marL="6146" marR="6146" marT="614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8CEE6"/>
                    </a:solidFill>
                  </a:tcPr>
                </a:tc>
                <a:tc>
                  <a:txBody>
                    <a:bodyPr/>
                    <a:lstStyle/>
                    <a:p>
                      <a:pPr algn="ctr" fontAlgn="ctr"/>
                      <a:r>
                        <a:rPr lang="en-US" sz="1000" b="0" i="0" u="none" strike="noStrike">
                          <a:solidFill>
                            <a:srgbClr val="000000"/>
                          </a:solidFill>
                          <a:effectLst/>
                          <a:latin typeface="Calibri"/>
                        </a:rPr>
                        <a:t> </a:t>
                      </a:r>
                    </a:p>
                  </a:txBody>
                  <a:tcPr marL="6146" marR="6146" marT="614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8CEE6"/>
                    </a:solidFill>
                  </a:tcPr>
                </a:tc>
                <a:tc>
                  <a:txBody>
                    <a:bodyPr/>
                    <a:lstStyle/>
                    <a:p>
                      <a:pPr algn="ctr" fontAlgn="ctr"/>
                      <a:r>
                        <a:rPr lang="en-US" sz="1000" b="0" i="0" u="none" strike="noStrike">
                          <a:solidFill>
                            <a:srgbClr val="000000"/>
                          </a:solidFill>
                          <a:effectLst/>
                          <a:latin typeface="Calibri"/>
                        </a:rPr>
                        <a:t> </a:t>
                      </a:r>
                    </a:p>
                  </a:txBody>
                  <a:tcPr marL="6146" marR="6146" marT="614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8CEE6"/>
                    </a:solidFill>
                  </a:tcPr>
                </a:tc>
                <a:tc>
                  <a:txBody>
                    <a:bodyPr/>
                    <a:lstStyle/>
                    <a:p>
                      <a:pPr algn="ctr" fontAlgn="ctr"/>
                      <a:r>
                        <a:rPr lang="en-US" sz="1000" b="0" i="0" u="none" strike="noStrike">
                          <a:solidFill>
                            <a:srgbClr val="000000"/>
                          </a:solidFill>
                          <a:effectLst/>
                          <a:latin typeface="Calibri"/>
                        </a:rPr>
                        <a:t> </a:t>
                      </a:r>
                    </a:p>
                  </a:txBody>
                  <a:tcPr marL="6146" marR="6146" marT="614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8CEE6"/>
                    </a:solidFill>
                  </a:tcPr>
                </a:tc>
                <a:tc>
                  <a:txBody>
                    <a:bodyPr/>
                    <a:lstStyle/>
                    <a:p>
                      <a:pPr algn="ctr" fontAlgn="ctr"/>
                      <a:r>
                        <a:rPr lang="en-US" sz="1000" b="0" i="0" u="none" strike="noStrike">
                          <a:solidFill>
                            <a:srgbClr val="000000"/>
                          </a:solidFill>
                          <a:effectLst/>
                          <a:latin typeface="Calibri"/>
                        </a:rPr>
                        <a:t> </a:t>
                      </a:r>
                    </a:p>
                  </a:txBody>
                  <a:tcPr marL="6146" marR="6146" marT="614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8CEE6"/>
                    </a:solidFill>
                  </a:tcPr>
                </a:tc>
                <a:tc>
                  <a:txBody>
                    <a:bodyPr/>
                    <a:lstStyle/>
                    <a:p>
                      <a:pPr algn="ctr" fontAlgn="ctr"/>
                      <a:r>
                        <a:rPr lang="en-US" sz="1000" b="0" i="0" u="none" strike="noStrike">
                          <a:solidFill>
                            <a:srgbClr val="000000"/>
                          </a:solidFill>
                          <a:effectLst/>
                          <a:latin typeface="Calibri"/>
                        </a:rPr>
                        <a:t>-4.975</a:t>
                      </a:r>
                    </a:p>
                  </a:txBody>
                  <a:tcPr marL="6146" marR="6146" marT="614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8CEE6"/>
                    </a:solidFill>
                  </a:tcPr>
                </a:tc>
                <a:tc>
                  <a:txBody>
                    <a:bodyPr/>
                    <a:lstStyle/>
                    <a:p>
                      <a:pPr algn="ctr" fontAlgn="ctr"/>
                      <a:r>
                        <a:rPr lang="en-US" sz="1000" b="0" i="0" u="none" strike="noStrike">
                          <a:solidFill>
                            <a:srgbClr val="000000"/>
                          </a:solidFill>
                          <a:effectLst/>
                          <a:latin typeface="Calibri"/>
                        </a:rPr>
                        <a:t>203.6</a:t>
                      </a:r>
                    </a:p>
                  </a:txBody>
                  <a:tcPr marL="6146" marR="6146" marT="614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8CEE6"/>
                    </a:solidFill>
                  </a:tcPr>
                </a:tc>
              </a:tr>
              <a:tr h="198580">
                <a:tc rowSpan="3">
                  <a:txBody>
                    <a:bodyPr/>
                    <a:lstStyle/>
                    <a:p>
                      <a:pPr algn="ctr" fontAlgn="ctr"/>
                      <a:r>
                        <a:rPr lang="en-US" sz="1000" b="0" i="0" u="none" strike="noStrike" dirty="0">
                          <a:solidFill>
                            <a:srgbClr val="000000"/>
                          </a:solidFill>
                          <a:effectLst/>
                          <a:latin typeface="Calibri"/>
                        </a:rPr>
                        <a:t>Add Q </a:t>
                      </a:r>
                      <a:r>
                        <a:rPr lang="en-US" sz="1000" b="0" i="0" u="none" strike="noStrike" dirty="0" smtClean="0">
                          <a:solidFill>
                            <a:srgbClr val="000000"/>
                          </a:solidFill>
                          <a:effectLst/>
                          <a:latin typeface="Calibri"/>
                        </a:rPr>
                        <a:t/>
                      </a:r>
                      <a:br>
                        <a:rPr lang="en-US" sz="1000" b="0" i="0" u="none" strike="noStrike" dirty="0" smtClean="0">
                          <a:solidFill>
                            <a:srgbClr val="000000"/>
                          </a:solidFill>
                          <a:effectLst/>
                          <a:latin typeface="Calibri"/>
                        </a:rPr>
                      </a:br>
                      <a:r>
                        <a:rPr lang="en-US" sz="1000" b="0" i="0" u="none" strike="noStrike" dirty="0" smtClean="0">
                          <a:solidFill>
                            <a:srgbClr val="000000"/>
                          </a:solidFill>
                          <a:effectLst/>
                          <a:latin typeface="Calibri"/>
                        </a:rPr>
                        <a:t>5 parameters</a:t>
                      </a:r>
                      <a:endParaRPr lang="en-US" sz="1000" b="0" i="0" u="none" strike="noStrike" dirty="0">
                        <a:solidFill>
                          <a:srgbClr val="000000"/>
                        </a:solidFill>
                        <a:effectLst/>
                        <a:latin typeface="Calibri"/>
                      </a:endParaRPr>
                    </a:p>
                  </a:txBody>
                  <a:tcPr marL="6146" marR="6146" marT="614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chemeClr val="accent1">
                        <a:lumMod val="20000"/>
                        <a:lumOff val="80000"/>
                      </a:schemeClr>
                    </a:solidFill>
                  </a:tcPr>
                </a:tc>
                <a:tc>
                  <a:txBody>
                    <a:bodyPr/>
                    <a:lstStyle/>
                    <a:p>
                      <a:pPr algn="ctr" fontAlgn="ctr"/>
                      <a:r>
                        <a:rPr lang="en-US" sz="1000" b="0" i="0" u="none" strike="noStrike">
                          <a:solidFill>
                            <a:srgbClr val="000000"/>
                          </a:solidFill>
                          <a:effectLst/>
                          <a:latin typeface="Calibri"/>
                        </a:rPr>
                        <a:t>A</a:t>
                      </a:r>
                    </a:p>
                  </a:txBody>
                  <a:tcPr marL="6146" marR="6146" marT="614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BE6F2"/>
                    </a:solidFill>
                  </a:tcPr>
                </a:tc>
                <a:tc>
                  <a:txBody>
                    <a:bodyPr/>
                    <a:lstStyle/>
                    <a:p>
                      <a:pPr algn="ctr" fontAlgn="ctr"/>
                      <a:r>
                        <a:rPr lang="en-US" sz="1000" b="0" i="0" u="none" strike="noStrike">
                          <a:solidFill>
                            <a:srgbClr val="000000"/>
                          </a:solidFill>
                          <a:effectLst/>
                          <a:latin typeface="Calibri"/>
                        </a:rPr>
                        <a:t>1.515</a:t>
                      </a:r>
                    </a:p>
                  </a:txBody>
                  <a:tcPr marL="6146" marR="6146" marT="614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BE6F2"/>
                    </a:solidFill>
                  </a:tcPr>
                </a:tc>
                <a:tc>
                  <a:txBody>
                    <a:bodyPr/>
                    <a:lstStyle/>
                    <a:p>
                      <a:pPr algn="ctr" fontAlgn="ctr"/>
                      <a:r>
                        <a:rPr lang="en-US" sz="1000" b="0" i="0" u="none" strike="noStrike">
                          <a:solidFill>
                            <a:srgbClr val="000000"/>
                          </a:solidFill>
                          <a:effectLst/>
                          <a:latin typeface="Calibri"/>
                        </a:rPr>
                        <a:t>-0.832</a:t>
                      </a:r>
                    </a:p>
                  </a:txBody>
                  <a:tcPr marL="6146" marR="6146" marT="614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BE6F2"/>
                    </a:solidFill>
                  </a:tcPr>
                </a:tc>
                <a:tc>
                  <a:txBody>
                    <a:bodyPr/>
                    <a:lstStyle/>
                    <a:p>
                      <a:pPr algn="ctr" fontAlgn="ctr"/>
                      <a:r>
                        <a:rPr lang="en-US" sz="1000" b="0" i="0" u="none" strike="noStrike">
                          <a:solidFill>
                            <a:srgbClr val="000000"/>
                          </a:solidFill>
                          <a:effectLst/>
                          <a:latin typeface="Calibri"/>
                        </a:rPr>
                        <a:t> </a:t>
                      </a:r>
                    </a:p>
                  </a:txBody>
                  <a:tcPr marL="6146" marR="6146" marT="614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BE6F2"/>
                    </a:solidFill>
                  </a:tcPr>
                </a:tc>
                <a:tc>
                  <a:txBody>
                    <a:bodyPr/>
                    <a:lstStyle/>
                    <a:p>
                      <a:pPr algn="ctr" fontAlgn="ctr"/>
                      <a:r>
                        <a:rPr lang="en-US" sz="1000" b="0" i="0" u="none" strike="noStrike">
                          <a:solidFill>
                            <a:srgbClr val="000000"/>
                          </a:solidFill>
                          <a:effectLst/>
                          <a:latin typeface="Calibri"/>
                        </a:rPr>
                        <a:t> </a:t>
                      </a:r>
                    </a:p>
                  </a:txBody>
                  <a:tcPr marL="6146" marR="6146" marT="614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BE6F2"/>
                    </a:solidFill>
                  </a:tcPr>
                </a:tc>
                <a:tc>
                  <a:txBody>
                    <a:bodyPr/>
                    <a:lstStyle/>
                    <a:p>
                      <a:pPr algn="ctr" fontAlgn="ctr"/>
                      <a:r>
                        <a:rPr lang="en-US" sz="1000" b="0" i="0" u="none" strike="noStrike">
                          <a:solidFill>
                            <a:srgbClr val="000000"/>
                          </a:solidFill>
                          <a:effectLst/>
                          <a:latin typeface="Calibri"/>
                        </a:rPr>
                        <a:t>-1.524</a:t>
                      </a:r>
                    </a:p>
                  </a:txBody>
                  <a:tcPr marL="6146" marR="6146" marT="614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BE6F2"/>
                    </a:solidFill>
                  </a:tcPr>
                </a:tc>
                <a:tc>
                  <a:txBody>
                    <a:bodyPr/>
                    <a:lstStyle/>
                    <a:p>
                      <a:pPr algn="ctr" fontAlgn="ctr"/>
                      <a:r>
                        <a:rPr lang="en-US" sz="1000" b="0" i="0" u="none" strike="noStrike">
                          <a:solidFill>
                            <a:srgbClr val="000000"/>
                          </a:solidFill>
                          <a:effectLst/>
                          <a:latin typeface="Calibri"/>
                        </a:rPr>
                        <a:t>-2.114</a:t>
                      </a:r>
                    </a:p>
                  </a:txBody>
                  <a:tcPr marL="6146" marR="6146" marT="614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BE6F2"/>
                    </a:solidFill>
                  </a:tcPr>
                </a:tc>
                <a:tc>
                  <a:txBody>
                    <a:bodyPr/>
                    <a:lstStyle/>
                    <a:p>
                      <a:pPr algn="ctr" fontAlgn="ctr"/>
                      <a:r>
                        <a:rPr lang="en-US" sz="1000" b="0" i="0" u="none" strike="noStrike">
                          <a:solidFill>
                            <a:srgbClr val="000000"/>
                          </a:solidFill>
                          <a:effectLst/>
                          <a:latin typeface="Calibri"/>
                        </a:rPr>
                        <a:t> </a:t>
                      </a:r>
                    </a:p>
                  </a:txBody>
                  <a:tcPr marL="6146" marR="6146" marT="614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BE6F2"/>
                    </a:solidFill>
                  </a:tcPr>
                </a:tc>
                <a:tc>
                  <a:txBody>
                    <a:bodyPr/>
                    <a:lstStyle/>
                    <a:p>
                      <a:pPr algn="ctr" fontAlgn="ctr"/>
                      <a:r>
                        <a:rPr lang="en-US" sz="1000" b="0" i="0" u="none" strike="noStrike">
                          <a:solidFill>
                            <a:srgbClr val="000000"/>
                          </a:solidFill>
                          <a:effectLst/>
                          <a:latin typeface="Calibri"/>
                        </a:rPr>
                        <a:t> </a:t>
                      </a:r>
                    </a:p>
                  </a:txBody>
                  <a:tcPr marL="6146" marR="6146" marT="614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BE6F2"/>
                    </a:solidFill>
                  </a:tcPr>
                </a:tc>
                <a:tc>
                  <a:txBody>
                    <a:bodyPr/>
                    <a:lstStyle/>
                    <a:p>
                      <a:pPr algn="ctr" fontAlgn="ctr"/>
                      <a:r>
                        <a:rPr lang="en-US" sz="1000" b="0" i="0" u="none" strike="noStrike">
                          <a:solidFill>
                            <a:srgbClr val="000000"/>
                          </a:solidFill>
                          <a:effectLst/>
                          <a:latin typeface="Calibri"/>
                        </a:rPr>
                        <a:t> </a:t>
                      </a:r>
                    </a:p>
                  </a:txBody>
                  <a:tcPr marL="6146" marR="6146" marT="614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BE6F2"/>
                    </a:solidFill>
                  </a:tcPr>
                </a:tc>
                <a:tc>
                  <a:txBody>
                    <a:bodyPr/>
                    <a:lstStyle/>
                    <a:p>
                      <a:pPr algn="ctr" fontAlgn="ctr"/>
                      <a:r>
                        <a:rPr lang="en-US" sz="1000" b="0" i="0" u="none" strike="noStrike">
                          <a:solidFill>
                            <a:srgbClr val="000000"/>
                          </a:solidFill>
                          <a:effectLst/>
                          <a:latin typeface="Calibri"/>
                        </a:rPr>
                        <a:t> </a:t>
                      </a:r>
                    </a:p>
                  </a:txBody>
                  <a:tcPr marL="6146" marR="6146" marT="614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BE6F2"/>
                    </a:solidFill>
                  </a:tcPr>
                </a:tc>
                <a:tc>
                  <a:txBody>
                    <a:bodyPr/>
                    <a:lstStyle/>
                    <a:p>
                      <a:pPr algn="ctr" fontAlgn="ctr"/>
                      <a:r>
                        <a:rPr lang="en-US" sz="1000" b="0" i="0" u="none" strike="noStrike">
                          <a:solidFill>
                            <a:srgbClr val="000000"/>
                          </a:solidFill>
                          <a:effectLst/>
                          <a:latin typeface="Calibri"/>
                        </a:rPr>
                        <a:t> </a:t>
                      </a:r>
                    </a:p>
                  </a:txBody>
                  <a:tcPr marL="6146" marR="6146" marT="614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BE6F2"/>
                    </a:solidFill>
                  </a:tcPr>
                </a:tc>
                <a:tc>
                  <a:txBody>
                    <a:bodyPr/>
                    <a:lstStyle/>
                    <a:p>
                      <a:pPr algn="ctr" fontAlgn="ctr"/>
                      <a:r>
                        <a:rPr lang="en-US" sz="1000" b="0" i="0" u="none" strike="noStrike">
                          <a:solidFill>
                            <a:srgbClr val="000000"/>
                          </a:solidFill>
                          <a:effectLst/>
                          <a:latin typeface="Calibri"/>
                        </a:rPr>
                        <a:t> </a:t>
                      </a:r>
                    </a:p>
                  </a:txBody>
                  <a:tcPr marL="6146" marR="6146" marT="614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BE6F2"/>
                    </a:solidFill>
                  </a:tcPr>
                </a:tc>
                <a:tc>
                  <a:txBody>
                    <a:bodyPr/>
                    <a:lstStyle/>
                    <a:p>
                      <a:pPr algn="ctr" fontAlgn="ctr"/>
                      <a:r>
                        <a:rPr lang="en-US" sz="1000" b="0" i="0" u="none" strike="noStrike">
                          <a:solidFill>
                            <a:srgbClr val="000000"/>
                          </a:solidFill>
                          <a:effectLst/>
                          <a:latin typeface="Calibri"/>
                        </a:rPr>
                        <a:t>5.031</a:t>
                      </a:r>
                    </a:p>
                  </a:txBody>
                  <a:tcPr marL="6146" marR="6146" marT="614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BE6F2"/>
                    </a:solidFill>
                  </a:tcPr>
                </a:tc>
                <a:tc>
                  <a:txBody>
                    <a:bodyPr/>
                    <a:lstStyle/>
                    <a:p>
                      <a:pPr algn="ctr" fontAlgn="ctr"/>
                      <a:r>
                        <a:rPr lang="en-US" sz="1000" b="0" i="0" u="none" strike="noStrike">
                          <a:solidFill>
                            <a:srgbClr val="000000"/>
                          </a:solidFill>
                          <a:effectLst/>
                          <a:latin typeface="Calibri"/>
                        </a:rPr>
                        <a:t>36.3</a:t>
                      </a:r>
                    </a:p>
                  </a:txBody>
                  <a:tcPr marL="6146" marR="6146" marT="614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BE6F2"/>
                    </a:solidFill>
                  </a:tcPr>
                </a:tc>
              </a:tr>
              <a:tr h="198580">
                <a:tc vMerge="1">
                  <a:txBody>
                    <a:bodyPr/>
                    <a:lstStyle/>
                    <a:p>
                      <a:endParaRPr lang="en-US"/>
                    </a:p>
                  </a:txBody>
                  <a:tcPr/>
                </a:tc>
                <a:tc>
                  <a:txBody>
                    <a:bodyPr/>
                    <a:lstStyle/>
                    <a:p>
                      <a:pPr algn="ctr" fontAlgn="ctr"/>
                      <a:r>
                        <a:rPr lang="en-US" sz="1000" b="0" i="0" u="none" strike="noStrike">
                          <a:solidFill>
                            <a:srgbClr val="000000"/>
                          </a:solidFill>
                          <a:effectLst/>
                          <a:latin typeface="Calibri"/>
                        </a:rPr>
                        <a:t>B</a:t>
                      </a:r>
                    </a:p>
                  </a:txBody>
                  <a:tcPr marL="6146" marR="6146" marT="614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BE6F2"/>
                    </a:solidFill>
                  </a:tcPr>
                </a:tc>
                <a:tc>
                  <a:txBody>
                    <a:bodyPr/>
                    <a:lstStyle/>
                    <a:p>
                      <a:pPr algn="ctr" fontAlgn="ctr"/>
                      <a:r>
                        <a:rPr lang="en-US" sz="1000" b="0" i="0" u="none" strike="noStrike" dirty="0">
                          <a:solidFill>
                            <a:srgbClr val="000000"/>
                          </a:solidFill>
                          <a:effectLst/>
                          <a:latin typeface="Calibri"/>
                        </a:rPr>
                        <a:t>0.538</a:t>
                      </a:r>
                    </a:p>
                  </a:txBody>
                  <a:tcPr marL="6146" marR="6146" marT="614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BE6F2"/>
                    </a:solidFill>
                  </a:tcPr>
                </a:tc>
                <a:tc>
                  <a:txBody>
                    <a:bodyPr/>
                    <a:lstStyle/>
                    <a:p>
                      <a:pPr algn="ctr" fontAlgn="ctr"/>
                      <a:r>
                        <a:rPr lang="en-US" sz="1000" b="0" i="0" u="none" strike="noStrike">
                          <a:solidFill>
                            <a:srgbClr val="000000"/>
                          </a:solidFill>
                          <a:effectLst/>
                          <a:latin typeface="Calibri"/>
                        </a:rPr>
                        <a:t>0.475</a:t>
                      </a:r>
                    </a:p>
                  </a:txBody>
                  <a:tcPr marL="6146" marR="6146" marT="614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BE6F2"/>
                    </a:solidFill>
                  </a:tcPr>
                </a:tc>
                <a:tc>
                  <a:txBody>
                    <a:bodyPr/>
                    <a:lstStyle/>
                    <a:p>
                      <a:pPr algn="ctr" fontAlgn="ctr"/>
                      <a:r>
                        <a:rPr lang="en-US" sz="1000" b="0" i="0" u="none" strike="noStrike">
                          <a:solidFill>
                            <a:srgbClr val="000000"/>
                          </a:solidFill>
                          <a:effectLst/>
                          <a:latin typeface="Calibri"/>
                        </a:rPr>
                        <a:t> </a:t>
                      </a:r>
                    </a:p>
                  </a:txBody>
                  <a:tcPr marL="6146" marR="6146" marT="614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BE6F2"/>
                    </a:solidFill>
                  </a:tcPr>
                </a:tc>
                <a:tc>
                  <a:txBody>
                    <a:bodyPr/>
                    <a:lstStyle/>
                    <a:p>
                      <a:pPr algn="ctr" fontAlgn="ctr"/>
                      <a:r>
                        <a:rPr lang="en-US" sz="1000" b="0" i="0" u="none" strike="noStrike">
                          <a:solidFill>
                            <a:srgbClr val="000000"/>
                          </a:solidFill>
                          <a:effectLst/>
                          <a:latin typeface="Calibri"/>
                        </a:rPr>
                        <a:t> </a:t>
                      </a:r>
                    </a:p>
                  </a:txBody>
                  <a:tcPr marL="6146" marR="6146" marT="614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BE6F2"/>
                    </a:solidFill>
                  </a:tcPr>
                </a:tc>
                <a:tc>
                  <a:txBody>
                    <a:bodyPr/>
                    <a:lstStyle/>
                    <a:p>
                      <a:pPr algn="ctr" fontAlgn="ctr"/>
                      <a:r>
                        <a:rPr lang="en-US" sz="1000" b="0" i="0" u="none" strike="noStrike" dirty="0">
                          <a:solidFill>
                            <a:srgbClr val="000000"/>
                          </a:solidFill>
                          <a:effectLst/>
                          <a:latin typeface="Calibri"/>
                        </a:rPr>
                        <a:t>0.555</a:t>
                      </a:r>
                    </a:p>
                  </a:txBody>
                  <a:tcPr marL="6146" marR="6146" marT="614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BE6F2"/>
                    </a:solidFill>
                  </a:tcPr>
                </a:tc>
                <a:tc>
                  <a:txBody>
                    <a:bodyPr/>
                    <a:lstStyle/>
                    <a:p>
                      <a:pPr algn="ctr" fontAlgn="ctr"/>
                      <a:r>
                        <a:rPr lang="en-US" sz="1000" b="0" i="0" u="none" strike="noStrike">
                          <a:solidFill>
                            <a:srgbClr val="000000"/>
                          </a:solidFill>
                          <a:effectLst/>
                          <a:latin typeface="Calibri"/>
                        </a:rPr>
                        <a:t>1.321</a:t>
                      </a:r>
                    </a:p>
                  </a:txBody>
                  <a:tcPr marL="6146" marR="6146" marT="614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BE6F2"/>
                    </a:solidFill>
                  </a:tcPr>
                </a:tc>
                <a:tc>
                  <a:txBody>
                    <a:bodyPr/>
                    <a:lstStyle/>
                    <a:p>
                      <a:pPr algn="ctr" fontAlgn="ctr"/>
                      <a:r>
                        <a:rPr lang="en-US" sz="1000" b="0" i="0" u="none" strike="noStrike">
                          <a:solidFill>
                            <a:srgbClr val="000000"/>
                          </a:solidFill>
                          <a:effectLst/>
                          <a:latin typeface="Calibri"/>
                        </a:rPr>
                        <a:t> </a:t>
                      </a:r>
                    </a:p>
                  </a:txBody>
                  <a:tcPr marL="6146" marR="6146" marT="614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BE6F2"/>
                    </a:solidFill>
                  </a:tcPr>
                </a:tc>
                <a:tc>
                  <a:txBody>
                    <a:bodyPr/>
                    <a:lstStyle/>
                    <a:p>
                      <a:pPr algn="ctr" fontAlgn="ctr"/>
                      <a:r>
                        <a:rPr lang="en-US" sz="1000" b="0" i="0" u="none" strike="noStrike">
                          <a:solidFill>
                            <a:srgbClr val="000000"/>
                          </a:solidFill>
                          <a:effectLst/>
                          <a:latin typeface="Calibri"/>
                        </a:rPr>
                        <a:t> </a:t>
                      </a:r>
                    </a:p>
                  </a:txBody>
                  <a:tcPr marL="6146" marR="6146" marT="614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BE6F2"/>
                    </a:solidFill>
                  </a:tcPr>
                </a:tc>
                <a:tc>
                  <a:txBody>
                    <a:bodyPr/>
                    <a:lstStyle/>
                    <a:p>
                      <a:pPr algn="ctr" fontAlgn="ctr"/>
                      <a:r>
                        <a:rPr lang="en-US" sz="1000" b="0" i="0" u="none" strike="noStrike">
                          <a:solidFill>
                            <a:srgbClr val="000000"/>
                          </a:solidFill>
                          <a:effectLst/>
                          <a:latin typeface="Calibri"/>
                        </a:rPr>
                        <a:t> </a:t>
                      </a:r>
                    </a:p>
                  </a:txBody>
                  <a:tcPr marL="6146" marR="6146" marT="614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BE6F2"/>
                    </a:solidFill>
                  </a:tcPr>
                </a:tc>
                <a:tc>
                  <a:txBody>
                    <a:bodyPr/>
                    <a:lstStyle/>
                    <a:p>
                      <a:pPr algn="ctr" fontAlgn="ctr"/>
                      <a:r>
                        <a:rPr lang="en-US" sz="1000" b="0" i="0" u="none" strike="noStrike">
                          <a:solidFill>
                            <a:srgbClr val="000000"/>
                          </a:solidFill>
                          <a:effectLst/>
                          <a:latin typeface="Calibri"/>
                        </a:rPr>
                        <a:t> </a:t>
                      </a:r>
                    </a:p>
                  </a:txBody>
                  <a:tcPr marL="6146" marR="6146" marT="614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BE6F2"/>
                    </a:solidFill>
                  </a:tcPr>
                </a:tc>
                <a:tc>
                  <a:txBody>
                    <a:bodyPr/>
                    <a:lstStyle/>
                    <a:p>
                      <a:pPr algn="ctr" fontAlgn="ctr"/>
                      <a:r>
                        <a:rPr lang="en-US" sz="1000" b="0" i="0" u="none" strike="noStrike">
                          <a:solidFill>
                            <a:srgbClr val="000000"/>
                          </a:solidFill>
                          <a:effectLst/>
                          <a:latin typeface="Calibri"/>
                        </a:rPr>
                        <a:t> </a:t>
                      </a:r>
                    </a:p>
                  </a:txBody>
                  <a:tcPr marL="6146" marR="6146" marT="614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BE6F2"/>
                    </a:solidFill>
                  </a:tcPr>
                </a:tc>
                <a:tc>
                  <a:txBody>
                    <a:bodyPr/>
                    <a:lstStyle/>
                    <a:p>
                      <a:pPr algn="ctr" fontAlgn="ctr"/>
                      <a:r>
                        <a:rPr lang="en-US" sz="1000" b="0" i="0" u="none" strike="noStrike">
                          <a:solidFill>
                            <a:srgbClr val="000000"/>
                          </a:solidFill>
                          <a:effectLst/>
                          <a:latin typeface="Calibri"/>
                        </a:rPr>
                        <a:t> </a:t>
                      </a:r>
                    </a:p>
                  </a:txBody>
                  <a:tcPr marL="6146" marR="6146" marT="614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BE6F2"/>
                    </a:solidFill>
                  </a:tcPr>
                </a:tc>
                <a:tc>
                  <a:txBody>
                    <a:bodyPr/>
                    <a:lstStyle/>
                    <a:p>
                      <a:pPr algn="ctr" fontAlgn="ctr"/>
                      <a:r>
                        <a:rPr lang="en-US" sz="1000" b="0" i="0" u="none" strike="noStrike">
                          <a:solidFill>
                            <a:srgbClr val="000000"/>
                          </a:solidFill>
                          <a:effectLst/>
                          <a:latin typeface="Calibri"/>
                        </a:rPr>
                        <a:t>-1.695</a:t>
                      </a:r>
                    </a:p>
                  </a:txBody>
                  <a:tcPr marL="6146" marR="6146" marT="614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BE6F2"/>
                    </a:solidFill>
                  </a:tcPr>
                </a:tc>
                <a:tc>
                  <a:txBody>
                    <a:bodyPr/>
                    <a:lstStyle/>
                    <a:p>
                      <a:pPr algn="ctr" fontAlgn="ctr"/>
                      <a:r>
                        <a:rPr lang="en-US" sz="1000" b="0" i="0" u="none" strike="noStrike">
                          <a:solidFill>
                            <a:srgbClr val="000000"/>
                          </a:solidFill>
                          <a:effectLst/>
                          <a:latin typeface="Calibri"/>
                        </a:rPr>
                        <a:t>40</a:t>
                      </a:r>
                    </a:p>
                  </a:txBody>
                  <a:tcPr marL="6146" marR="6146" marT="614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BE6F2"/>
                    </a:solidFill>
                  </a:tcPr>
                </a:tc>
              </a:tr>
              <a:tr h="198580">
                <a:tc vMerge="1">
                  <a:txBody>
                    <a:bodyPr/>
                    <a:lstStyle/>
                    <a:p>
                      <a:endParaRPr lang="en-US"/>
                    </a:p>
                  </a:txBody>
                  <a:tcPr/>
                </a:tc>
                <a:tc>
                  <a:txBody>
                    <a:bodyPr/>
                    <a:lstStyle/>
                    <a:p>
                      <a:pPr algn="ctr" fontAlgn="ctr"/>
                      <a:r>
                        <a:rPr lang="en-US" sz="1000" b="0" i="0" u="none" strike="noStrike">
                          <a:solidFill>
                            <a:srgbClr val="000000"/>
                          </a:solidFill>
                          <a:effectLst/>
                          <a:latin typeface="Calibri"/>
                        </a:rPr>
                        <a:t>C</a:t>
                      </a:r>
                    </a:p>
                  </a:txBody>
                  <a:tcPr marL="6146" marR="6146" marT="614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BE6F2"/>
                    </a:solidFill>
                  </a:tcPr>
                </a:tc>
                <a:tc>
                  <a:txBody>
                    <a:bodyPr/>
                    <a:lstStyle/>
                    <a:p>
                      <a:pPr algn="ctr" fontAlgn="ctr"/>
                      <a:r>
                        <a:rPr lang="en-US" sz="1000" b="0" i="0" u="none" strike="noStrike">
                          <a:solidFill>
                            <a:srgbClr val="000000"/>
                          </a:solidFill>
                          <a:effectLst/>
                          <a:latin typeface="Calibri"/>
                        </a:rPr>
                        <a:t>-0.402</a:t>
                      </a:r>
                    </a:p>
                  </a:txBody>
                  <a:tcPr marL="6146" marR="6146" marT="614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BE6F2"/>
                    </a:solidFill>
                  </a:tcPr>
                </a:tc>
                <a:tc>
                  <a:txBody>
                    <a:bodyPr/>
                    <a:lstStyle/>
                    <a:p>
                      <a:pPr algn="ctr" fontAlgn="ctr"/>
                      <a:r>
                        <a:rPr lang="en-US" sz="1000" b="0" i="0" u="none" strike="noStrike">
                          <a:solidFill>
                            <a:srgbClr val="000000"/>
                          </a:solidFill>
                          <a:effectLst/>
                          <a:latin typeface="Calibri"/>
                        </a:rPr>
                        <a:t>-0.071</a:t>
                      </a:r>
                    </a:p>
                  </a:txBody>
                  <a:tcPr marL="6146" marR="6146" marT="614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BE6F2"/>
                    </a:solidFill>
                  </a:tcPr>
                </a:tc>
                <a:tc>
                  <a:txBody>
                    <a:bodyPr/>
                    <a:lstStyle/>
                    <a:p>
                      <a:pPr algn="ctr" fontAlgn="ctr"/>
                      <a:r>
                        <a:rPr lang="en-US" sz="1000" b="0" i="0" u="none" strike="noStrike">
                          <a:solidFill>
                            <a:srgbClr val="000000"/>
                          </a:solidFill>
                          <a:effectLst/>
                          <a:latin typeface="Calibri"/>
                        </a:rPr>
                        <a:t> </a:t>
                      </a:r>
                    </a:p>
                  </a:txBody>
                  <a:tcPr marL="6146" marR="6146" marT="614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BE6F2"/>
                    </a:solidFill>
                  </a:tcPr>
                </a:tc>
                <a:tc>
                  <a:txBody>
                    <a:bodyPr/>
                    <a:lstStyle/>
                    <a:p>
                      <a:pPr algn="ctr" fontAlgn="ctr"/>
                      <a:r>
                        <a:rPr lang="en-US" sz="1000" b="0" i="0" u="none" strike="noStrike">
                          <a:solidFill>
                            <a:srgbClr val="000000"/>
                          </a:solidFill>
                          <a:effectLst/>
                          <a:latin typeface="Calibri"/>
                        </a:rPr>
                        <a:t> </a:t>
                      </a:r>
                    </a:p>
                  </a:txBody>
                  <a:tcPr marL="6146" marR="6146" marT="614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BE6F2"/>
                    </a:solidFill>
                  </a:tcPr>
                </a:tc>
                <a:tc>
                  <a:txBody>
                    <a:bodyPr/>
                    <a:lstStyle/>
                    <a:p>
                      <a:pPr algn="ctr" fontAlgn="ctr"/>
                      <a:r>
                        <a:rPr lang="en-US" sz="1000" b="0" i="0" u="none" strike="noStrike">
                          <a:solidFill>
                            <a:srgbClr val="000000"/>
                          </a:solidFill>
                          <a:effectLst/>
                          <a:latin typeface="Calibri"/>
                        </a:rPr>
                        <a:t>0.416</a:t>
                      </a:r>
                    </a:p>
                  </a:txBody>
                  <a:tcPr marL="6146" marR="6146" marT="614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BE6F2"/>
                    </a:solidFill>
                  </a:tcPr>
                </a:tc>
                <a:tc>
                  <a:txBody>
                    <a:bodyPr/>
                    <a:lstStyle/>
                    <a:p>
                      <a:pPr algn="ctr" fontAlgn="ctr"/>
                      <a:r>
                        <a:rPr lang="en-US" sz="1000" b="0" i="0" u="none" strike="noStrike">
                          <a:solidFill>
                            <a:srgbClr val="000000"/>
                          </a:solidFill>
                          <a:effectLst/>
                          <a:latin typeface="Calibri"/>
                        </a:rPr>
                        <a:t>-0.595</a:t>
                      </a:r>
                    </a:p>
                  </a:txBody>
                  <a:tcPr marL="6146" marR="6146" marT="614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BE6F2"/>
                    </a:solidFill>
                  </a:tcPr>
                </a:tc>
                <a:tc>
                  <a:txBody>
                    <a:bodyPr/>
                    <a:lstStyle/>
                    <a:p>
                      <a:pPr algn="ctr" fontAlgn="ctr"/>
                      <a:r>
                        <a:rPr lang="en-US" sz="1000" b="0" i="0" u="none" strike="noStrike">
                          <a:solidFill>
                            <a:srgbClr val="000000"/>
                          </a:solidFill>
                          <a:effectLst/>
                          <a:latin typeface="Calibri"/>
                        </a:rPr>
                        <a:t> </a:t>
                      </a:r>
                    </a:p>
                  </a:txBody>
                  <a:tcPr marL="6146" marR="6146" marT="614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BE6F2"/>
                    </a:solidFill>
                  </a:tcPr>
                </a:tc>
                <a:tc>
                  <a:txBody>
                    <a:bodyPr/>
                    <a:lstStyle/>
                    <a:p>
                      <a:pPr algn="ctr" fontAlgn="ctr"/>
                      <a:r>
                        <a:rPr lang="en-US" sz="1000" b="0" i="0" u="none" strike="noStrike">
                          <a:solidFill>
                            <a:srgbClr val="000000"/>
                          </a:solidFill>
                          <a:effectLst/>
                          <a:latin typeface="Calibri"/>
                        </a:rPr>
                        <a:t> </a:t>
                      </a:r>
                    </a:p>
                  </a:txBody>
                  <a:tcPr marL="6146" marR="6146" marT="614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BE6F2"/>
                    </a:solidFill>
                  </a:tcPr>
                </a:tc>
                <a:tc>
                  <a:txBody>
                    <a:bodyPr/>
                    <a:lstStyle/>
                    <a:p>
                      <a:pPr algn="ctr" fontAlgn="ctr"/>
                      <a:r>
                        <a:rPr lang="en-US" sz="1000" b="0" i="0" u="none" strike="noStrike">
                          <a:solidFill>
                            <a:srgbClr val="000000"/>
                          </a:solidFill>
                          <a:effectLst/>
                          <a:latin typeface="Calibri"/>
                        </a:rPr>
                        <a:t> </a:t>
                      </a:r>
                    </a:p>
                  </a:txBody>
                  <a:tcPr marL="6146" marR="6146" marT="614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BE6F2"/>
                    </a:solidFill>
                  </a:tcPr>
                </a:tc>
                <a:tc>
                  <a:txBody>
                    <a:bodyPr/>
                    <a:lstStyle/>
                    <a:p>
                      <a:pPr algn="ctr" fontAlgn="ctr"/>
                      <a:r>
                        <a:rPr lang="en-US" sz="1000" b="0" i="0" u="none" strike="noStrike">
                          <a:solidFill>
                            <a:srgbClr val="000000"/>
                          </a:solidFill>
                          <a:effectLst/>
                          <a:latin typeface="Calibri"/>
                        </a:rPr>
                        <a:t> </a:t>
                      </a:r>
                    </a:p>
                  </a:txBody>
                  <a:tcPr marL="6146" marR="6146" marT="614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BE6F2"/>
                    </a:solidFill>
                  </a:tcPr>
                </a:tc>
                <a:tc>
                  <a:txBody>
                    <a:bodyPr/>
                    <a:lstStyle/>
                    <a:p>
                      <a:pPr algn="ctr" fontAlgn="ctr"/>
                      <a:r>
                        <a:rPr lang="en-US" sz="1000" b="0" i="0" u="none" strike="noStrike">
                          <a:solidFill>
                            <a:srgbClr val="000000"/>
                          </a:solidFill>
                          <a:effectLst/>
                          <a:latin typeface="Calibri"/>
                        </a:rPr>
                        <a:t> </a:t>
                      </a:r>
                    </a:p>
                  </a:txBody>
                  <a:tcPr marL="6146" marR="6146" marT="614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BE6F2"/>
                    </a:solidFill>
                  </a:tcPr>
                </a:tc>
                <a:tc>
                  <a:txBody>
                    <a:bodyPr/>
                    <a:lstStyle/>
                    <a:p>
                      <a:pPr algn="ctr" fontAlgn="ctr"/>
                      <a:r>
                        <a:rPr lang="en-US" sz="1000" b="0" i="0" u="none" strike="noStrike">
                          <a:solidFill>
                            <a:srgbClr val="000000"/>
                          </a:solidFill>
                          <a:effectLst/>
                          <a:latin typeface="Calibri"/>
                        </a:rPr>
                        <a:t> </a:t>
                      </a:r>
                    </a:p>
                  </a:txBody>
                  <a:tcPr marL="6146" marR="6146" marT="614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BE6F2"/>
                    </a:solidFill>
                  </a:tcPr>
                </a:tc>
                <a:tc>
                  <a:txBody>
                    <a:bodyPr/>
                    <a:lstStyle/>
                    <a:p>
                      <a:pPr algn="ctr" fontAlgn="ctr"/>
                      <a:r>
                        <a:rPr lang="en-US" sz="1000" b="0" i="0" u="none" strike="noStrike">
                          <a:solidFill>
                            <a:srgbClr val="000000"/>
                          </a:solidFill>
                          <a:effectLst/>
                          <a:latin typeface="Calibri"/>
                        </a:rPr>
                        <a:t>2.048</a:t>
                      </a:r>
                    </a:p>
                  </a:txBody>
                  <a:tcPr marL="6146" marR="6146" marT="614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BE6F2"/>
                    </a:solidFill>
                  </a:tcPr>
                </a:tc>
                <a:tc>
                  <a:txBody>
                    <a:bodyPr/>
                    <a:lstStyle/>
                    <a:p>
                      <a:pPr algn="ctr" fontAlgn="ctr"/>
                      <a:r>
                        <a:rPr lang="en-US" sz="1000" b="0" i="0" u="none" strike="noStrike">
                          <a:solidFill>
                            <a:srgbClr val="000000"/>
                          </a:solidFill>
                          <a:effectLst/>
                          <a:latin typeface="Calibri"/>
                        </a:rPr>
                        <a:t>127</a:t>
                      </a:r>
                    </a:p>
                  </a:txBody>
                  <a:tcPr marL="6146" marR="6146" marT="614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BE6F2"/>
                    </a:solidFill>
                  </a:tcPr>
                </a:tc>
              </a:tr>
              <a:tr h="198580">
                <a:tc rowSpan="3">
                  <a:txBody>
                    <a:bodyPr/>
                    <a:lstStyle/>
                    <a:p>
                      <a:pPr algn="ctr" fontAlgn="ctr"/>
                      <a:r>
                        <a:rPr lang="en-US" sz="1000" b="0" i="0" u="none" strike="noStrike" dirty="0">
                          <a:solidFill>
                            <a:srgbClr val="000000"/>
                          </a:solidFill>
                          <a:effectLst/>
                          <a:latin typeface="Calibri"/>
                        </a:rPr>
                        <a:t>Add X </a:t>
                      </a:r>
                      <a:r>
                        <a:rPr lang="en-US" sz="1000" b="0" i="0" u="none" strike="noStrike" dirty="0" smtClean="0">
                          <a:solidFill>
                            <a:srgbClr val="000000"/>
                          </a:solidFill>
                          <a:effectLst/>
                          <a:latin typeface="Calibri"/>
                        </a:rPr>
                        <a:t/>
                      </a:r>
                      <a:br>
                        <a:rPr lang="en-US" sz="1000" b="0" i="0" u="none" strike="noStrike" dirty="0" smtClean="0">
                          <a:solidFill>
                            <a:srgbClr val="000000"/>
                          </a:solidFill>
                          <a:effectLst/>
                          <a:latin typeface="Calibri"/>
                        </a:rPr>
                      </a:br>
                      <a:r>
                        <a:rPr lang="en-US" sz="1000" b="0" i="0" u="none" strike="noStrike" dirty="0" smtClean="0">
                          <a:solidFill>
                            <a:srgbClr val="000000"/>
                          </a:solidFill>
                          <a:effectLst/>
                          <a:latin typeface="Calibri"/>
                        </a:rPr>
                        <a:t>9 parameters</a:t>
                      </a:r>
                      <a:endParaRPr lang="en-US" sz="1000" b="0" i="0" u="none" strike="noStrike" dirty="0">
                        <a:solidFill>
                          <a:srgbClr val="000000"/>
                        </a:solidFill>
                        <a:effectLst/>
                        <a:latin typeface="Calibri"/>
                      </a:endParaRPr>
                    </a:p>
                  </a:txBody>
                  <a:tcPr marL="6146" marR="6146" marT="614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8CEE6"/>
                    </a:solidFill>
                  </a:tcPr>
                </a:tc>
                <a:tc>
                  <a:txBody>
                    <a:bodyPr/>
                    <a:lstStyle/>
                    <a:p>
                      <a:pPr algn="ctr" fontAlgn="ctr"/>
                      <a:r>
                        <a:rPr lang="en-US" sz="1000" b="0" i="0" u="none" strike="noStrike">
                          <a:solidFill>
                            <a:srgbClr val="000000"/>
                          </a:solidFill>
                          <a:effectLst/>
                          <a:latin typeface="Calibri"/>
                        </a:rPr>
                        <a:t>A</a:t>
                      </a:r>
                    </a:p>
                  </a:txBody>
                  <a:tcPr marL="6146" marR="6146" marT="614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8CEE6"/>
                    </a:solidFill>
                  </a:tcPr>
                </a:tc>
                <a:tc>
                  <a:txBody>
                    <a:bodyPr/>
                    <a:lstStyle/>
                    <a:p>
                      <a:pPr algn="ctr" fontAlgn="ctr"/>
                      <a:r>
                        <a:rPr lang="en-US" sz="1000" b="0" i="0" u="none" strike="noStrike">
                          <a:solidFill>
                            <a:srgbClr val="000000"/>
                          </a:solidFill>
                          <a:effectLst/>
                          <a:latin typeface="Calibri"/>
                        </a:rPr>
                        <a:t>1.504</a:t>
                      </a:r>
                    </a:p>
                  </a:txBody>
                  <a:tcPr marL="6146" marR="6146" marT="614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8CEE6"/>
                    </a:solidFill>
                  </a:tcPr>
                </a:tc>
                <a:tc>
                  <a:txBody>
                    <a:bodyPr/>
                    <a:lstStyle/>
                    <a:p>
                      <a:pPr algn="ctr" fontAlgn="ctr"/>
                      <a:r>
                        <a:rPr lang="en-US" sz="1000" b="0" i="0" u="none" strike="noStrike">
                          <a:solidFill>
                            <a:srgbClr val="000000"/>
                          </a:solidFill>
                          <a:effectLst/>
                          <a:latin typeface="Calibri"/>
                        </a:rPr>
                        <a:t>-0.724</a:t>
                      </a:r>
                    </a:p>
                  </a:txBody>
                  <a:tcPr marL="6146" marR="6146" marT="614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8CEE6"/>
                    </a:solidFill>
                  </a:tcPr>
                </a:tc>
                <a:tc>
                  <a:txBody>
                    <a:bodyPr/>
                    <a:lstStyle/>
                    <a:p>
                      <a:pPr algn="ctr" fontAlgn="ctr"/>
                      <a:r>
                        <a:rPr lang="en-US" sz="1000" b="0" i="0" u="none" strike="noStrike">
                          <a:solidFill>
                            <a:srgbClr val="000000"/>
                          </a:solidFill>
                          <a:effectLst/>
                          <a:latin typeface="Calibri"/>
                        </a:rPr>
                        <a:t>-0.411</a:t>
                      </a:r>
                    </a:p>
                  </a:txBody>
                  <a:tcPr marL="6146" marR="6146" marT="614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8CEE6"/>
                    </a:solidFill>
                  </a:tcPr>
                </a:tc>
                <a:tc>
                  <a:txBody>
                    <a:bodyPr/>
                    <a:lstStyle/>
                    <a:p>
                      <a:pPr algn="ctr" fontAlgn="ctr"/>
                      <a:r>
                        <a:rPr lang="en-US" sz="1000" b="0" i="0" u="none" strike="noStrike">
                          <a:solidFill>
                            <a:srgbClr val="000000"/>
                          </a:solidFill>
                          <a:effectLst/>
                          <a:latin typeface="Calibri"/>
                        </a:rPr>
                        <a:t>0.835</a:t>
                      </a:r>
                    </a:p>
                  </a:txBody>
                  <a:tcPr marL="6146" marR="6146" marT="614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8CEE6"/>
                    </a:solidFill>
                  </a:tcPr>
                </a:tc>
                <a:tc>
                  <a:txBody>
                    <a:bodyPr/>
                    <a:lstStyle/>
                    <a:p>
                      <a:pPr algn="ctr" fontAlgn="ctr"/>
                      <a:r>
                        <a:rPr lang="en-US" sz="1000" b="0" i="0" u="none" strike="noStrike">
                          <a:solidFill>
                            <a:srgbClr val="000000"/>
                          </a:solidFill>
                          <a:effectLst/>
                          <a:latin typeface="Calibri"/>
                        </a:rPr>
                        <a:t>-1.541</a:t>
                      </a:r>
                    </a:p>
                  </a:txBody>
                  <a:tcPr marL="6146" marR="6146" marT="614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8CEE6"/>
                    </a:solidFill>
                  </a:tcPr>
                </a:tc>
                <a:tc>
                  <a:txBody>
                    <a:bodyPr/>
                    <a:lstStyle/>
                    <a:p>
                      <a:pPr algn="ctr" fontAlgn="ctr"/>
                      <a:r>
                        <a:rPr lang="en-US" sz="1000" b="0" i="0" u="none" strike="noStrike">
                          <a:solidFill>
                            <a:srgbClr val="000000"/>
                          </a:solidFill>
                          <a:effectLst/>
                          <a:latin typeface="Calibri"/>
                        </a:rPr>
                        <a:t>-2.377</a:t>
                      </a:r>
                    </a:p>
                  </a:txBody>
                  <a:tcPr marL="6146" marR="6146" marT="614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8CEE6"/>
                    </a:solidFill>
                  </a:tcPr>
                </a:tc>
                <a:tc>
                  <a:txBody>
                    <a:bodyPr/>
                    <a:lstStyle/>
                    <a:p>
                      <a:pPr algn="ctr" fontAlgn="ctr"/>
                      <a:r>
                        <a:rPr lang="en-US" sz="1000" b="0" i="0" u="none" strike="noStrike">
                          <a:solidFill>
                            <a:srgbClr val="000000"/>
                          </a:solidFill>
                          <a:effectLst/>
                          <a:latin typeface="Calibri"/>
                        </a:rPr>
                        <a:t>-0.089</a:t>
                      </a:r>
                    </a:p>
                  </a:txBody>
                  <a:tcPr marL="6146" marR="6146" marT="614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8CEE6"/>
                    </a:solidFill>
                  </a:tcPr>
                </a:tc>
                <a:tc>
                  <a:txBody>
                    <a:bodyPr/>
                    <a:lstStyle/>
                    <a:p>
                      <a:pPr algn="ctr" fontAlgn="ctr"/>
                      <a:r>
                        <a:rPr lang="en-US" sz="1000" b="0" i="0" u="none" strike="noStrike" dirty="0">
                          <a:solidFill>
                            <a:srgbClr val="000000"/>
                          </a:solidFill>
                          <a:effectLst/>
                          <a:latin typeface="Calibri"/>
                        </a:rPr>
                        <a:t>0.505</a:t>
                      </a:r>
                    </a:p>
                  </a:txBody>
                  <a:tcPr marL="6146" marR="6146" marT="614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8CEE6"/>
                    </a:solidFill>
                  </a:tcPr>
                </a:tc>
                <a:tc>
                  <a:txBody>
                    <a:bodyPr/>
                    <a:lstStyle/>
                    <a:p>
                      <a:pPr algn="ctr" fontAlgn="ctr"/>
                      <a:r>
                        <a:rPr lang="en-US" sz="1000" b="0" i="0" u="none" strike="noStrike">
                          <a:solidFill>
                            <a:srgbClr val="000000"/>
                          </a:solidFill>
                          <a:effectLst/>
                          <a:latin typeface="Calibri"/>
                        </a:rPr>
                        <a:t> </a:t>
                      </a:r>
                    </a:p>
                  </a:txBody>
                  <a:tcPr marL="6146" marR="6146" marT="614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8CEE6"/>
                    </a:solidFill>
                  </a:tcPr>
                </a:tc>
                <a:tc>
                  <a:txBody>
                    <a:bodyPr/>
                    <a:lstStyle/>
                    <a:p>
                      <a:pPr algn="ctr" fontAlgn="ctr"/>
                      <a:r>
                        <a:rPr lang="en-US" sz="1000" b="0" i="0" u="none" strike="noStrike">
                          <a:solidFill>
                            <a:srgbClr val="000000"/>
                          </a:solidFill>
                          <a:effectLst/>
                          <a:latin typeface="Calibri"/>
                        </a:rPr>
                        <a:t> </a:t>
                      </a:r>
                    </a:p>
                  </a:txBody>
                  <a:tcPr marL="6146" marR="6146" marT="614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8CEE6"/>
                    </a:solidFill>
                  </a:tcPr>
                </a:tc>
                <a:tc>
                  <a:txBody>
                    <a:bodyPr/>
                    <a:lstStyle/>
                    <a:p>
                      <a:pPr algn="ctr" fontAlgn="ctr"/>
                      <a:r>
                        <a:rPr lang="en-US" sz="1000" b="0" i="0" u="none" strike="noStrike">
                          <a:solidFill>
                            <a:srgbClr val="000000"/>
                          </a:solidFill>
                          <a:effectLst/>
                          <a:latin typeface="Calibri"/>
                        </a:rPr>
                        <a:t> </a:t>
                      </a:r>
                    </a:p>
                  </a:txBody>
                  <a:tcPr marL="6146" marR="6146" marT="614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8CEE6"/>
                    </a:solidFill>
                  </a:tcPr>
                </a:tc>
                <a:tc>
                  <a:txBody>
                    <a:bodyPr/>
                    <a:lstStyle/>
                    <a:p>
                      <a:pPr algn="ctr" fontAlgn="ctr"/>
                      <a:r>
                        <a:rPr lang="en-US" sz="1000" b="0" i="0" u="none" strike="noStrike">
                          <a:solidFill>
                            <a:srgbClr val="000000"/>
                          </a:solidFill>
                          <a:effectLst/>
                          <a:latin typeface="Calibri"/>
                        </a:rPr>
                        <a:t> </a:t>
                      </a:r>
                    </a:p>
                  </a:txBody>
                  <a:tcPr marL="6146" marR="6146" marT="614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8CEE6"/>
                    </a:solidFill>
                  </a:tcPr>
                </a:tc>
                <a:tc>
                  <a:txBody>
                    <a:bodyPr/>
                    <a:lstStyle/>
                    <a:p>
                      <a:pPr algn="ctr" fontAlgn="ctr"/>
                      <a:r>
                        <a:rPr lang="en-US" sz="1000" b="0" i="0" u="none" strike="noStrike">
                          <a:solidFill>
                            <a:srgbClr val="000000"/>
                          </a:solidFill>
                          <a:effectLst/>
                          <a:latin typeface="Calibri"/>
                        </a:rPr>
                        <a:t>1.565</a:t>
                      </a:r>
                    </a:p>
                  </a:txBody>
                  <a:tcPr marL="6146" marR="6146" marT="614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8CEE6"/>
                    </a:solidFill>
                  </a:tcPr>
                </a:tc>
                <a:tc>
                  <a:txBody>
                    <a:bodyPr/>
                    <a:lstStyle/>
                    <a:p>
                      <a:pPr algn="ctr" fontAlgn="ctr"/>
                      <a:r>
                        <a:rPr lang="en-US" sz="1000" b="0" i="0" u="none" strike="noStrike">
                          <a:solidFill>
                            <a:srgbClr val="000000"/>
                          </a:solidFill>
                          <a:effectLst/>
                          <a:latin typeface="Calibri"/>
                        </a:rPr>
                        <a:t>27.7</a:t>
                      </a:r>
                    </a:p>
                  </a:txBody>
                  <a:tcPr marL="6146" marR="6146" marT="614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8CEE6"/>
                    </a:solidFill>
                  </a:tcPr>
                </a:tc>
              </a:tr>
              <a:tr h="198580">
                <a:tc vMerge="1">
                  <a:txBody>
                    <a:bodyPr/>
                    <a:lstStyle/>
                    <a:p>
                      <a:endParaRPr lang="en-US"/>
                    </a:p>
                  </a:txBody>
                  <a:tcPr/>
                </a:tc>
                <a:tc>
                  <a:txBody>
                    <a:bodyPr/>
                    <a:lstStyle/>
                    <a:p>
                      <a:pPr algn="ctr" fontAlgn="ctr"/>
                      <a:r>
                        <a:rPr lang="en-US" sz="1000" b="0" i="0" u="none" strike="noStrike">
                          <a:solidFill>
                            <a:srgbClr val="000000"/>
                          </a:solidFill>
                          <a:effectLst/>
                          <a:latin typeface="Calibri"/>
                        </a:rPr>
                        <a:t>B</a:t>
                      </a:r>
                    </a:p>
                  </a:txBody>
                  <a:tcPr marL="6146" marR="6146" marT="614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8CEE6"/>
                    </a:solidFill>
                  </a:tcPr>
                </a:tc>
                <a:tc>
                  <a:txBody>
                    <a:bodyPr/>
                    <a:lstStyle/>
                    <a:p>
                      <a:pPr algn="ctr" fontAlgn="ctr"/>
                      <a:r>
                        <a:rPr lang="en-US" sz="1000" b="0" i="0" u="none" strike="noStrike">
                          <a:solidFill>
                            <a:srgbClr val="000000"/>
                          </a:solidFill>
                          <a:effectLst/>
                          <a:latin typeface="Calibri"/>
                        </a:rPr>
                        <a:t>0.556</a:t>
                      </a:r>
                    </a:p>
                  </a:txBody>
                  <a:tcPr marL="6146" marR="6146" marT="614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8CEE6"/>
                    </a:solidFill>
                  </a:tcPr>
                </a:tc>
                <a:tc>
                  <a:txBody>
                    <a:bodyPr/>
                    <a:lstStyle/>
                    <a:p>
                      <a:pPr algn="ctr" fontAlgn="ctr"/>
                      <a:r>
                        <a:rPr lang="en-US" sz="1000" b="0" i="0" u="none" strike="noStrike">
                          <a:solidFill>
                            <a:srgbClr val="000000"/>
                          </a:solidFill>
                          <a:effectLst/>
                          <a:latin typeface="Calibri"/>
                        </a:rPr>
                        <a:t>0.051</a:t>
                      </a:r>
                    </a:p>
                  </a:txBody>
                  <a:tcPr marL="6146" marR="6146" marT="614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8CEE6"/>
                    </a:solidFill>
                  </a:tcPr>
                </a:tc>
                <a:tc>
                  <a:txBody>
                    <a:bodyPr/>
                    <a:lstStyle/>
                    <a:p>
                      <a:pPr algn="ctr" fontAlgn="ctr"/>
                      <a:r>
                        <a:rPr lang="en-US" sz="1000" b="0" i="0" u="none" strike="noStrike">
                          <a:solidFill>
                            <a:srgbClr val="000000"/>
                          </a:solidFill>
                          <a:effectLst/>
                          <a:latin typeface="Calibri"/>
                        </a:rPr>
                        <a:t>-0.026</a:t>
                      </a:r>
                    </a:p>
                  </a:txBody>
                  <a:tcPr marL="6146" marR="6146" marT="614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8CEE6"/>
                    </a:solidFill>
                  </a:tcPr>
                </a:tc>
                <a:tc>
                  <a:txBody>
                    <a:bodyPr/>
                    <a:lstStyle/>
                    <a:p>
                      <a:pPr algn="ctr" fontAlgn="ctr"/>
                      <a:r>
                        <a:rPr lang="en-US" sz="1000" b="0" i="0" u="none" strike="noStrike">
                          <a:solidFill>
                            <a:srgbClr val="000000"/>
                          </a:solidFill>
                          <a:effectLst/>
                          <a:latin typeface="Calibri"/>
                        </a:rPr>
                        <a:t>-0.117</a:t>
                      </a:r>
                    </a:p>
                  </a:txBody>
                  <a:tcPr marL="6146" marR="6146" marT="614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8CEE6"/>
                    </a:solidFill>
                  </a:tcPr>
                </a:tc>
                <a:tc>
                  <a:txBody>
                    <a:bodyPr/>
                    <a:lstStyle/>
                    <a:p>
                      <a:pPr algn="ctr" fontAlgn="ctr"/>
                      <a:r>
                        <a:rPr lang="en-US" sz="1000" b="0" i="0" u="none" strike="noStrike">
                          <a:solidFill>
                            <a:srgbClr val="000000"/>
                          </a:solidFill>
                          <a:effectLst/>
                          <a:latin typeface="Calibri"/>
                        </a:rPr>
                        <a:t>0.587</a:t>
                      </a:r>
                    </a:p>
                  </a:txBody>
                  <a:tcPr marL="6146" marR="6146" marT="614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8CEE6"/>
                    </a:solidFill>
                  </a:tcPr>
                </a:tc>
                <a:tc>
                  <a:txBody>
                    <a:bodyPr/>
                    <a:lstStyle/>
                    <a:p>
                      <a:pPr algn="ctr" fontAlgn="ctr"/>
                      <a:r>
                        <a:rPr lang="en-US" sz="1000" b="0" i="0" u="none" strike="noStrike">
                          <a:solidFill>
                            <a:srgbClr val="000000"/>
                          </a:solidFill>
                          <a:effectLst/>
                          <a:latin typeface="Calibri"/>
                        </a:rPr>
                        <a:t>1.969</a:t>
                      </a:r>
                    </a:p>
                  </a:txBody>
                  <a:tcPr marL="6146" marR="6146" marT="614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8CEE6"/>
                    </a:solidFill>
                  </a:tcPr>
                </a:tc>
                <a:tc>
                  <a:txBody>
                    <a:bodyPr/>
                    <a:lstStyle/>
                    <a:p>
                      <a:pPr algn="ctr" fontAlgn="ctr"/>
                      <a:r>
                        <a:rPr lang="en-US" sz="1000" b="0" i="0" u="none" strike="noStrike">
                          <a:solidFill>
                            <a:srgbClr val="000000"/>
                          </a:solidFill>
                          <a:effectLst/>
                          <a:latin typeface="Calibri"/>
                        </a:rPr>
                        <a:t>0.021</a:t>
                      </a:r>
                    </a:p>
                  </a:txBody>
                  <a:tcPr marL="6146" marR="6146" marT="614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8CEE6"/>
                    </a:solidFill>
                  </a:tcPr>
                </a:tc>
                <a:tc>
                  <a:txBody>
                    <a:bodyPr/>
                    <a:lstStyle/>
                    <a:p>
                      <a:pPr algn="ctr" fontAlgn="ctr"/>
                      <a:r>
                        <a:rPr lang="en-US" sz="1000" b="0" i="0" u="none" strike="noStrike">
                          <a:solidFill>
                            <a:srgbClr val="000000"/>
                          </a:solidFill>
                          <a:effectLst/>
                          <a:latin typeface="Calibri"/>
                        </a:rPr>
                        <a:t>-0.147</a:t>
                      </a:r>
                    </a:p>
                  </a:txBody>
                  <a:tcPr marL="6146" marR="6146" marT="614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8CEE6"/>
                    </a:solidFill>
                  </a:tcPr>
                </a:tc>
                <a:tc>
                  <a:txBody>
                    <a:bodyPr/>
                    <a:lstStyle/>
                    <a:p>
                      <a:pPr algn="ctr" fontAlgn="ctr"/>
                      <a:r>
                        <a:rPr lang="en-US" sz="1000" b="0" i="0" u="none" strike="noStrike">
                          <a:solidFill>
                            <a:srgbClr val="000000"/>
                          </a:solidFill>
                          <a:effectLst/>
                          <a:latin typeface="Calibri"/>
                        </a:rPr>
                        <a:t> </a:t>
                      </a:r>
                    </a:p>
                  </a:txBody>
                  <a:tcPr marL="6146" marR="6146" marT="614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8CEE6"/>
                    </a:solidFill>
                  </a:tcPr>
                </a:tc>
                <a:tc>
                  <a:txBody>
                    <a:bodyPr/>
                    <a:lstStyle/>
                    <a:p>
                      <a:pPr algn="ctr" fontAlgn="ctr"/>
                      <a:r>
                        <a:rPr lang="en-US" sz="1000" b="0" i="0" u="none" strike="noStrike">
                          <a:solidFill>
                            <a:srgbClr val="000000"/>
                          </a:solidFill>
                          <a:effectLst/>
                          <a:latin typeface="Calibri"/>
                        </a:rPr>
                        <a:t> </a:t>
                      </a:r>
                    </a:p>
                  </a:txBody>
                  <a:tcPr marL="6146" marR="6146" marT="614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8CEE6"/>
                    </a:solidFill>
                  </a:tcPr>
                </a:tc>
                <a:tc>
                  <a:txBody>
                    <a:bodyPr/>
                    <a:lstStyle/>
                    <a:p>
                      <a:pPr algn="ctr" fontAlgn="ctr"/>
                      <a:r>
                        <a:rPr lang="en-US" sz="1000" b="0" i="0" u="none" strike="noStrike">
                          <a:solidFill>
                            <a:srgbClr val="000000"/>
                          </a:solidFill>
                          <a:effectLst/>
                          <a:latin typeface="Calibri"/>
                        </a:rPr>
                        <a:t> </a:t>
                      </a:r>
                    </a:p>
                  </a:txBody>
                  <a:tcPr marL="6146" marR="6146" marT="614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8CEE6"/>
                    </a:solidFill>
                  </a:tcPr>
                </a:tc>
                <a:tc>
                  <a:txBody>
                    <a:bodyPr/>
                    <a:lstStyle/>
                    <a:p>
                      <a:pPr algn="ctr" fontAlgn="ctr"/>
                      <a:r>
                        <a:rPr lang="en-US" sz="1000" b="0" i="0" u="none" strike="noStrike">
                          <a:solidFill>
                            <a:srgbClr val="000000"/>
                          </a:solidFill>
                          <a:effectLst/>
                          <a:latin typeface="Calibri"/>
                        </a:rPr>
                        <a:t> </a:t>
                      </a:r>
                    </a:p>
                  </a:txBody>
                  <a:tcPr marL="6146" marR="6146" marT="614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8CEE6"/>
                    </a:solidFill>
                  </a:tcPr>
                </a:tc>
                <a:tc>
                  <a:txBody>
                    <a:bodyPr/>
                    <a:lstStyle/>
                    <a:p>
                      <a:pPr algn="ctr" fontAlgn="ctr"/>
                      <a:r>
                        <a:rPr lang="en-US" sz="1000" b="0" i="0" u="none" strike="noStrike">
                          <a:solidFill>
                            <a:srgbClr val="000000"/>
                          </a:solidFill>
                          <a:effectLst/>
                          <a:latin typeface="Calibri"/>
                        </a:rPr>
                        <a:t>-0.474</a:t>
                      </a:r>
                    </a:p>
                  </a:txBody>
                  <a:tcPr marL="6146" marR="6146" marT="614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8CEE6"/>
                    </a:solidFill>
                  </a:tcPr>
                </a:tc>
                <a:tc>
                  <a:txBody>
                    <a:bodyPr/>
                    <a:lstStyle/>
                    <a:p>
                      <a:pPr algn="ctr" fontAlgn="ctr"/>
                      <a:r>
                        <a:rPr lang="en-US" sz="1000" b="0" i="0" u="none" strike="noStrike">
                          <a:solidFill>
                            <a:srgbClr val="000000"/>
                          </a:solidFill>
                          <a:effectLst/>
                          <a:latin typeface="Calibri"/>
                        </a:rPr>
                        <a:t>28.3</a:t>
                      </a:r>
                    </a:p>
                  </a:txBody>
                  <a:tcPr marL="6146" marR="6146" marT="614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8CEE6"/>
                    </a:solidFill>
                  </a:tcPr>
                </a:tc>
              </a:tr>
              <a:tr h="198580">
                <a:tc vMerge="1">
                  <a:txBody>
                    <a:bodyPr/>
                    <a:lstStyle/>
                    <a:p>
                      <a:endParaRPr lang="en-US"/>
                    </a:p>
                  </a:txBody>
                  <a:tcPr/>
                </a:tc>
                <a:tc>
                  <a:txBody>
                    <a:bodyPr/>
                    <a:lstStyle/>
                    <a:p>
                      <a:pPr algn="ctr" fontAlgn="ctr"/>
                      <a:r>
                        <a:rPr lang="en-US" sz="1000" b="0" i="0" u="none" strike="noStrike">
                          <a:solidFill>
                            <a:srgbClr val="000000"/>
                          </a:solidFill>
                          <a:effectLst/>
                          <a:latin typeface="Calibri"/>
                        </a:rPr>
                        <a:t>C</a:t>
                      </a:r>
                    </a:p>
                  </a:txBody>
                  <a:tcPr marL="6146" marR="6146" marT="614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8CEE6"/>
                    </a:solidFill>
                  </a:tcPr>
                </a:tc>
                <a:tc>
                  <a:txBody>
                    <a:bodyPr/>
                    <a:lstStyle/>
                    <a:p>
                      <a:pPr algn="ctr" fontAlgn="ctr"/>
                      <a:r>
                        <a:rPr lang="en-US" sz="1000" b="0" i="0" u="none" strike="noStrike" dirty="0">
                          <a:solidFill>
                            <a:srgbClr val="000000"/>
                          </a:solidFill>
                          <a:effectLst/>
                          <a:latin typeface="Calibri"/>
                        </a:rPr>
                        <a:t>-0.382</a:t>
                      </a:r>
                    </a:p>
                  </a:txBody>
                  <a:tcPr marL="6146" marR="6146" marT="614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8CEE6"/>
                    </a:solidFill>
                  </a:tcPr>
                </a:tc>
                <a:tc>
                  <a:txBody>
                    <a:bodyPr/>
                    <a:lstStyle/>
                    <a:p>
                      <a:pPr algn="ctr" fontAlgn="ctr"/>
                      <a:r>
                        <a:rPr lang="en-US" sz="1000" b="0" i="0" u="none" strike="noStrike">
                          <a:solidFill>
                            <a:srgbClr val="000000"/>
                          </a:solidFill>
                          <a:effectLst/>
                          <a:latin typeface="Calibri"/>
                        </a:rPr>
                        <a:t>-0.105</a:t>
                      </a:r>
                    </a:p>
                  </a:txBody>
                  <a:tcPr marL="6146" marR="6146" marT="614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8CEE6"/>
                    </a:solidFill>
                  </a:tcPr>
                </a:tc>
                <a:tc>
                  <a:txBody>
                    <a:bodyPr/>
                    <a:lstStyle/>
                    <a:p>
                      <a:pPr algn="ctr" fontAlgn="ctr"/>
                      <a:r>
                        <a:rPr lang="en-US" sz="1000" b="0" i="0" u="none" strike="noStrike">
                          <a:solidFill>
                            <a:srgbClr val="000000"/>
                          </a:solidFill>
                          <a:effectLst/>
                          <a:latin typeface="Calibri"/>
                        </a:rPr>
                        <a:t>0.02</a:t>
                      </a:r>
                    </a:p>
                  </a:txBody>
                  <a:tcPr marL="6146" marR="6146" marT="614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8CEE6"/>
                    </a:solidFill>
                  </a:tcPr>
                </a:tc>
                <a:tc>
                  <a:txBody>
                    <a:bodyPr/>
                    <a:lstStyle/>
                    <a:p>
                      <a:pPr algn="ctr" fontAlgn="ctr"/>
                      <a:r>
                        <a:rPr lang="en-US" sz="1000" b="0" i="0" u="none" strike="noStrike">
                          <a:solidFill>
                            <a:srgbClr val="000000"/>
                          </a:solidFill>
                          <a:effectLst/>
                          <a:latin typeface="Calibri"/>
                        </a:rPr>
                        <a:t>-0.018</a:t>
                      </a:r>
                    </a:p>
                  </a:txBody>
                  <a:tcPr marL="6146" marR="6146" marT="614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8CEE6"/>
                    </a:solidFill>
                  </a:tcPr>
                </a:tc>
                <a:tc>
                  <a:txBody>
                    <a:bodyPr/>
                    <a:lstStyle/>
                    <a:p>
                      <a:pPr algn="ctr" fontAlgn="ctr"/>
                      <a:r>
                        <a:rPr lang="en-US" sz="1000" b="0" i="0" u="none" strike="noStrike">
                          <a:solidFill>
                            <a:srgbClr val="000000"/>
                          </a:solidFill>
                          <a:effectLst/>
                          <a:latin typeface="Calibri"/>
                        </a:rPr>
                        <a:t>0.357</a:t>
                      </a:r>
                    </a:p>
                  </a:txBody>
                  <a:tcPr marL="6146" marR="6146" marT="614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8CEE6"/>
                    </a:solidFill>
                  </a:tcPr>
                </a:tc>
                <a:tc>
                  <a:txBody>
                    <a:bodyPr/>
                    <a:lstStyle/>
                    <a:p>
                      <a:pPr algn="ctr" fontAlgn="ctr"/>
                      <a:r>
                        <a:rPr lang="en-US" sz="1000" b="0" i="0" u="none" strike="noStrike">
                          <a:solidFill>
                            <a:srgbClr val="000000"/>
                          </a:solidFill>
                          <a:effectLst/>
                          <a:latin typeface="Calibri"/>
                        </a:rPr>
                        <a:t>-0.527</a:t>
                      </a:r>
                    </a:p>
                  </a:txBody>
                  <a:tcPr marL="6146" marR="6146" marT="614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8CEE6"/>
                    </a:solidFill>
                  </a:tcPr>
                </a:tc>
                <a:tc>
                  <a:txBody>
                    <a:bodyPr/>
                    <a:lstStyle/>
                    <a:p>
                      <a:pPr algn="ctr" fontAlgn="ctr"/>
                      <a:r>
                        <a:rPr lang="en-US" sz="1000" b="0" i="0" u="none" strike="noStrike">
                          <a:solidFill>
                            <a:srgbClr val="000000"/>
                          </a:solidFill>
                          <a:effectLst/>
                          <a:latin typeface="Calibri"/>
                        </a:rPr>
                        <a:t>-0.289</a:t>
                      </a:r>
                    </a:p>
                  </a:txBody>
                  <a:tcPr marL="6146" marR="6146" marT="614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8CEE6"/>
                    </a:solidFill>
                  </a:tcPr>
                </a:tc>
                <a:tc>
                  <a:txBody>
                    <a:bodyPr/>
                    <a:lstStyle/>
                    <a:p>
                      <a:pPr algn="ctr" fontAlgn="ctr"/>
                      <a:r>
                        <a:rPr lang="en-US" sz="1000" b="0" i="0" u="none" strike="noStrike">
                          <a:solidFill>
                            <a:srgbClr val="000000"/>
                          </a:solidFill>
                          <a:effectLst/>
                          <a:latin typeface="Calibri"/>
                        </a:rPr>
                        <a:t>0.094</a:t>
                      </a:r>
                    </a:p>
                  </a:txBody>
                  <a:tcPr marL="6146" marR="6146" marT="614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8CEE6"/>
                    </a:solidFill>
                  </a:tcPr>
                </a:tc>
                <a:tc>
                  <a:txBody>
                    <a:bodyPr/>
                    <a:lstStyle/>
                    <a:p>
                      <a:pPr algn="ctr" fontAlgn="ctr"/>
                      <a:r>
                        <a:rPr lang="en-US" sz="1000" b="0" i="0" u="none" strike="noStrike">
                          <a:solidFill>
                            <a:srgbClr val="000000"/>
                          </a:solidFill>
                          <a:effectLst/>
                          <a:latin typeface="Calibri"/>
                        </a:rPr>
                        <a:t> </a:t>
                      </a:r>
                    </a:p>
                  </a:txBody>
                  <a:tcPr marL="6146" marR="6146" marT="614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8CEE6"/>
                    </a:solidFill>
                  </a:tcPr>
                </a:tc>
                <a:tc>
                  <a:txBody>
                    <a:bodyPr/>
                    <a:lstStyle/>
                    <a:p>
                      <a:pPr algn="ctr" fontAlgn="ctr"/>
                      <a:r>
                        <a:rPr lang="en-US" sz="1000" b="0" i="0" u="none" strike="noStrike">
                          <a:solidFill>
                            <a:srgbClr val="000000"/>
                          </a:solidFill>
                          <a:effectLst/>
                          <a:latin typeface="Calibri"/>
                        </a:rPr>
                        <a:t> </a:t>
                      </a:r>
                    </a:p>
                  </a:txBody>
                  <a:tcPr marL="6146" marR="6146" marT="614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8CEE6"/>
                    </a:solidFill>
                  </a:tcPr>
                </a:tc>
                <a:tc>
                  <a:txBody>
                    <a:bodyPr/>
                    <a:lstStyle/>
                    <a:p>
                      <a:pPr algn="ctr" fontAlgn="ctr"/>
                      <a:r>
                        <a:rPr lang="en-US" sz="1000" b="0" i="0" u="none" strike="noStrike">
                          <a:solidFill>
                            <a:srgbClr val="000000"/>
                          </a:solidFill>
                          <a:effectLst/>
                          <a:latin typeface="Calibri"/>
                        </a:rPr>
                        <a:t> </a:t>
                      </a:r>
                    </a:p>
                  </a:txBody>
                  <a:tcPr marL="6146" marR="6146" marT="614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8CEE6"/>
                    </a:solidFill>
                  </a:tcPr>
                </a:tc>
                <a:tc>
                  <a:txBody>
                    <a:bodyPr/>
                    <a:lstStyle/>
                    <a:p>
                      <a:pPr algn="ctr" fontAlgn="ctr"/>
                      <a:r>
                        <a:rPr lang="en-US" sz="1000" b="0" i="0" u="none" strike="noStrike">
                          <a:solidFill>
                            <a:srgbClr val="000000"/>
                          </a:solidFill>
                          <a:effectLst/>
                          <a:latin typeface="Calibri"/>
                        </a:rPr>
                        <a:t> </a:t>
                      </a:r>
                    </a:p>
                  </a:txBody>
                  <a:tcPr marL="6146" marR="6146" marT="614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8CEE6"/>
                    </a:solidFill>
                  </a:tcPr>
                </a:tc>
                <a:tc>
                  <a:txBody>
                    <a:bodyPr/>
                    <a:lstStyle/>
                    <a:p>
                      <a:pPr algn="ctr" fontAlgn="ctr"/>
                      <a:r>
                        <a:rPr lang="en-US" sz="1000" b="0" i="0" u="none" strike="noStrike">
                          <a:solidFill>
                            <a:srgbClr val="000000"/>
                          </a:solidFill>
                          <a:effectLst/>
                          <a:latin typeface="Calibri"/>
                        </a:rPr>
                        <a:t>1.227</a:t>
                      </a:r>
                    </a:p>
                  </a:txBody>
                  <a:tcPr marL="6146" marR="6146" marT="614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8CEE6"/>
                    </a:solidFill>
                  </a:tcPr>
                </a:tc>
                <a:tc>
                  <a:txBody>
                    <a:bodyPr/>
                    <a:lstStyle/>
                    <a:p>
                      <a:pPr algn="ctr" fontAlgn="ctr"/>
                      <a:r>
                        <a:rPr lang="en-US" sz="1000" b="0" i="0" u="none" strike="noStrike" dirty="0">
                          <a:solidFill>
                            <a:srgbClr val="000000"/>
                          </a:solidFill>
                          <a:effectLst/>
                          <a:latin typeface="Calibri"/>
                        </a:rPr>
                        <a:t>112.7</a:t>
                      </a:r>
                    </a:p>
                  </a:txBody>
                  <a:tcPr marL="6146" marR="6146" marT="614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8CEE6"/>
                    </a:solidFill>
                  </a:tcPr>
                </a:tc>
              </a:tr>
              <a:tr h="198580">
                <a:tc rowSpan="3">
                  <a:txBody>
                    <a:bodyPr/>
                    <a:lstStyle/>
                    <a:p>
                      <a:pPr algn="ctr" fontAlgn="ctr"/>
                      <a:r>
                        <a:rPr lang="en-US" sz="1000" b="0" i="0" u="none" strike="noStrike" dirty="0">
                          <a:solidFill>
                            <a:srgbClr val="000000"/>
                          </a:solidFill>
                          <a:effectLst/>
                          <a:latin typeface="Calibri"/>
                        </a:rPr>
                        <a:t>Add self X </a:t>
                      </a:r>
                      <a:r>
                        <a:rPr lang="en-US" sz="1000" b="0" i="0" u="none" strike="noStrike" dirty="0" smtClean="0">
                          <a:solidFill>
                            <a:srgbClr val="000000"/>
                          </a:solidFill>
                          <a:effectLst/>
                          <a:latin typeface="Calibri"/>
                        </a:rPr>
                        <a:t/>
                      </a:r>
                      <a:br>
                        <a:rPr lang="en-US" sz="1000" b="0" i="0" u="none" strike="noStrike" dirty="0" smtClean="0">
                          <a:solidFill>
                            <a:srgbClr val="000000"/>
                          </a:solidFill>
                          <a:effectLst/>
                          <a:latin typeface="Calibri"/>
                        </a:rPr>
                      </a:br>
                      <a:r>
                        <a:rPr lang="en-US" sz="1000" b="0" i="0" u="none" strike="noStrike" dirty="0" smtClean="0">
                          <a:solidFill>
                            <a:srgbClr val="000000"/>
                          </a:solidFill>
                          <a:effectLst/>
                          <a:latin typeface="Calibri"/>
                        </a:rPr>
                        <a:t>11 </a:t>
                      </a:r>
                      <a:r>
                        <a:rPr lang="en-US" sz="1000" b="0" i="0" u="none" strike="noStrike" dirty="0">
                          <a:solidFill>
                            <a:srgbClr val="000000"/>
                          </a:solidFill>
                          <a:effectLst/>
                          <a:latin typeface="Calibri"/>
                        </a:rPr>
                        <a:t>parameters </a:t>
                      </a:r>
                    </a:p>
                  </a:txBody>
                  <a:tcPr marL="6146" marR="6146" marT="614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BE6F2"/>
                    </a:solidFill>
                  </a:tcPr>
                </a:tc>
                <a:tc>
                  <a:txBody>
                    <a:bodyPr/>
                    <a:lstStyle/>
                    <a:p>
                      <a:pPr algn="ctr" fontAlgn="ctr"/>
                      <a:r>
                        <a:rPr lang="en-US" sz="1000" b="0" i="0" u="none" strike="noStrike">
                          <a:solidFill>
                            <a:srgbClr val="000000"/>
                          </a:solidFill>
                          <a:effectLst/>
                          <a:latin typeface="Calibri"/>
                        </a:rPr>
                        <a:t>A</a:t>
                      </a:r>
                    </a:p>
                  </a:txBody>
                  <a:tcPr marL="6146" marR="6146" marT="614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BE6F2"/>
                    </a:solidFill>
                  </a:tcPr>
                </a:tc>
                <a:tc>
                  <a:txBody>
                    <a:bodyPr/>
                    <a:lstStyle/>
                    <a:p>
                      <a:pPr algn="ctr" fontAlgn="ctr"/>
                      <a:r>
                        <a:rPr lang="en-US" sz="1000" b="0" i="0" u="none" strike="noStrike">
                          <a:solidFill>
                            <a:srgbClr val="000000"/>
                          </a:solidFill>
                          <a:effectLst/>
                          <a:latin typeface="Calibri"/>
                        </a:rPr>
                        <a:t>1.539</a:t>
                      </a:r>
                    </a:p>
                  </a:txBody>
                  <a:tcPr marL="6146" marR="6146" marT="614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BE6F2"/>
                    </a:solidFill>
                  </a:tcPr>
                </a:tc>
                <a:tc>
                  <a:txBody>
                    <a:bodyPr/>
                    <a:lstStyle/>
                    <a:p>
                      <a:pPr algn="ctr" fontAlgn="ctr"/>
                      <a:r>
                        <a:rPr lang="en-US" sz="1000" b="0" i="0" u="none" strike="noStrike">
                          <a:solidFill>
                            <a:srgbClr val="000000"/>
                          </a:solidFill>
                          <a:effectLst/>
                          <a:latin typeface="Calibri"/>
                        </a:rPr>
                        <a:t>-0.589</a:t>
                      </a:r>
                    </a:p>
                  </a:txBody>
                  <a:tcPr marL="6146" marR="6146" marT="614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BE6F2"/>
                    </a:solidFill>
                  </a:tcPr>
                </a:tc>
                <a:tc>
                  <a:txBody>
                    <a:bodyPr/>
                    <a:lstStyle/>
                    <a:p>
                      <a:pPr algn="ctr" fontAlgn="ctr"/>
                      <a:r>
                        <a:rPr lang="en-US" sz="1000" b="0" i="0" u="none" strike="noStrike">
                          <a:solidFill>
                            <a:srgbClr val="000000"/>
                          </a:solidFill>
                          <a:effectLst/>
                          <a:latin typeface="Calibri"/>
                        </a:rPr>
                        <a:t>0.022</a:t>
                      </a:r>
                    </a:p>
                  </a:txBody>
                  <a:tcPr marL="6146" marR="6146" marT="614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BE6F2"/>
                    </a:solidFill>
                  </a:tcPr>
                </a:tc>
                <a:tc>
                  <a:txBody>
                    <a:bodyPr/>
                    <a:lstStyle/>
                    <a:p>
                      <a:pPr algn="ctr" fontAlgn="ctr"/>
                      <a:r>
                        <a:rPr lang="en-US" sz="1000" b="0" i="0" u="none" strike="noStrike">
                          <a:solidFill>
                            <a:srgbClr val="000000"/>
                          </a:solidFill>
                          <a:effectLst/>
                          <a:latin typeface="Calibri"/>
                        </a:rPr>
                        <a:t>0.822</a:t>
                      </a:r>
                    </a:p>
                  </a:txBody>
                  <a:tcPr marL="6146" marR="6146" marT="614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BE6F2"/>
                    </a:solidFill>
                  </a:tcPr>
                </a:tc>
                <a:tc>
                  <a:txBody>
                    <a:bodyPr/>
                    <a:lstStyle/>
                    <a:p>
                      <a:pPr algn="ctr" fontAlgn="ctr"/>
                      <a:r>
                        <a:rPr lang="en-US" sz="1000" b="0" i="0" u="none" strike="noStrike">
                          <a:solidFill>
                            <a:srgbClr val="000000"/>
                          </a:solidFill>
                          <a:effectLst/>
                          <a:latin typeface="Calibri"/>
                        </a:rPr>
                        <a:t>-1.472</a:t>
                      </a:r>
                    </a:p>
                  </a:txBody>
                  <a:tcPr marL="6146" marR="6146" marT="614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BE6F2"/>
                    </a:solidFill>
                  </a:tcPr>
                </a:tc>
                <a:tc>
                  <a:txBody>
                    <a:bodyPr/>
                    <a:lstStyle/>
                    <a:p>
                      <a:pPr algn="ctr" fontAlgn="ctr"/>
                      <a:r>
                        <a:rPr lang="en-US" sz="1000" b="0" i="0" u="none" strike="noStrike">
                          <a:solidFill>
                            <a:srgbClr val="000000"/>
                          </a:solidFill>
                          <a:effectLst/>
                          <a:latin typeface="Calibri"/>
                        </a:rPr>
                        <a:t>-2.478</a:t>
                      </a:r>
                    </a:p>
                  </a:txBody>
                  <a:tcPr marL="6146" marR="6146" marT="614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BE6F2"/>
                    </a:solidFill>
                  </a:tcPr>
                </a:tc>
                <a:tc>
                  <a:txBody>
                    <a:bodyPr/>
                    <a:lstStyle/>
                    <a:p>
                      <a:pPr algn="ctr" fontAlgn="ctr"/>
                      <a:r>
                        <a:rPr lang="en-US" sz="1000" b="0" i="0" u="none" strike="noStrike">
                          <a:solidFill>
                            <a:srgbClr val="000000"/>
                          </a:solidFill>
                          <a:effectLst/>
                          <a:latin typeface="Calibri"/>
                        </a:rPr>
                        <a:t>0.111</a:t>
                      </a:r>
                    </a:p>
                  </a:txBody>
                  <a:tcPr marL="6146" marR="6146" marT="614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BE6F2"/>
                    </a:solidFill>
                  </a:tcPr>
                </a:tc>
                <a:tc>
                  <a:txBody>
                    <a:bodyPr/>
                    <a:lstStyle/>
                    <a:p>
                      <a:pPr algn="ctr" fontAlgn="ctr"/>
                      <a:r>
                        <a:rPr lang="en-US" sz="1000" b="0" i="0" u="none" strike="noStrike">
                          <a:solidFill>
                            <a:srgbClr val="000000"/>
                          </a:solidFill>
                          <a:effectLst/>
                          <a:latin typeface="Calibri"/>
                        </a:rPr>
                        <a:t>0.241</a:t>
                      </a:r>
                    </a:p>
                  </a:txBody>
                  <a:tcPr marL="6146" marR="6146" marT="614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BE6F2"/>
                    </a:solidFill>
                  </a:tcPr>
                </a:tc>
                <a:tc>
                  <a:txBody>
                    <a:bodyPr/>
                    <a:lstStyle/>
                    <a:p>
                      <a:pPr algn="ctr" fontAlgn="ctr"/>
                      <a:r>
                        <a:rPr lang="en-US" sz="1000" b="0" i="0" u="none" strike="noStrike">
                          <a:solidFill>
                            <a:srgbClr val="000000"/>
                          </a:solidFill>
                          <a:effectLst/>
                          <a:latin typeface="Calibri"/>
                        </a:rPr>
                        <a:t>-0.054</a:t>
                      </a:r>
                    </a:p>
                  </a:txBody>
                  <a:tcPr marL="6146" marR="6146" marT="614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BE6F2"/>
                    </a:solidFill>
                  </a:tcPr>
                </a:tc>
                <a:tc>
                  <a:txBody>
                    <a:bodyPr/>
                    <a:lstStyle/>
                    <a:p>
                      <a:pPr algn="ctr" fontAlgn="ctr"/>
                      <a:r>
                        <a:rPr lang="en-US" sz="1000" b="0" i="0" u="none" strike="noStrike">
                          <a:solidFill>
                            <a:srgbClr val="000000"/>
                          </a:solidFill>
                          <a:effectLst/>
                          <a:latin typeface="Calibri"/>
                        </a:rPr>
                        <a:t>0.105</a:t>
                      </a:r>
                    </a:p>
                  </a:txBody>
                  <a:tcPr marL="6146" marR="6146" marT="614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BE6F2"/>
                    </a:solidFill>
                  </a:tcPr>
                </a:tc>
                <a:tc>
                  <a:txBody>
                    <a:bodyPr/>
                    <a:lstStyle/>
                    <a:p>
                      <a:pPr algn="ctr" fontAlgn="ctr"/>
                      <a:r>
                        <a:rPr lang="en-US" sz="1000" b="0" i="0" u="none" strike="noStrike">
                          <a:solidFill>
                            <a:srgbClr val="000000"/>
                          </a:solidFill>
                          <a:effectLst/>
                          <a:latin typeface="Calibri"/>
                        </a:rPr>
                        <a:t> </a:t>
                      </a:r>
                    </a:p>
                  </a:txBody>
                  <a:tcPr marL="6146" marR="6146" marT="614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BE6F2"/>
                    </a:solidFill>
                  </a:tcPr>
                </a:tc>
                <a:tc>
                  <a:txBody>
                    <a:bodyPr/>
                    <a:lstStyle/>
                    <a:p>
                      <a:pPr algn="ctr" fontAlgn="ctr"/>
                      <a:r>
                        <a:rPr lang="en-US" sz="1000" b="0" i="0" u="none" strike="noStrike">
                          <a:solidFill>
                            <a:srgbClr val="000000"/>
                          </a:solidFill>
                          <a:effectLst/>
                          <a:latin typeface="Calibri"/>
                        </a:rPr>
                        <a:t> </a:t>
                      </a:r>
                    </a:p>
                  </a:txBody>
                  <a:tcPr marL="6146" marR="6146" marT="614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BE6F2"/>
                    </a:solidFill>
                  </a:tcPr>
                </a:tc>
                <a:tc>
                  <a:txBody>
                    <a:bodyPr/>
                    <a:lstStyle/>
                    <a:p>
                      <a:pPr algn="ctr" fontAlgn="ctr"/>
                      <a:r>
                        <a:rPr lang="en-US" sz="1000" b="0" i="0" u="none" strike="noStrike">
                          <a:solidFill>
                            <a:srgbClr val="000000"/>
                          </a:solidFill>
                          <a:effectLst/>
                          <a:latin typeface="Calibri"/>
                        </a:rPr>
                        <a:t>-0.027</a:t>
                      </a:r>
                    </a:p>
                  </a:txBody>
                  <a:tcPr marL="6146" marR="6146" marT="614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BE6F2"/>
                    </a:solidFill>
                  </a:tcPr>
                </a:tc>
                <a:tc>
                  <a:txBody>
                    <a:bodyPr/>
                    <a:lstStyle/>
                    <a:p>
                      <a:pPr algn="ctr" fontAlgn="ctr"/>
                      <a:r>
                        <a:rPr lang="en-US" sz="1000" b="0" i="0" u="none" strike="noStrike">
                          <a:solidFill>
                            <a:srgbClr val="000000"/>
                          </a:solidFill>
                          <a:effectLst/>
                          <a:latin typeface="Calibri"/>
                        </a:rPr>
                        <a:t>26.7</a:t>
                      </a:r>
                    </a:p>
                  </a:txBody>
                  <a:tcPr marL="6146" marR="6146" marT="614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BE6F2"/>
                    </a:solidFill>
                  </a:tcPr>
                </a:tc>
              </a:tr>
              <a:tr h="198580">
                <a:tc vMerge="1">
                  <a:txBody>
                    <a:bodyPr/>
                    <a:lstStyle/>
                    <a:p>
                      <a:endParaRPr lang="en-US"/>
                    </a:p>
                  </a:txBody>
                  <a:tcPr/>
                </a:tc>
                <a:tc>
                  <a:txBody>
                    <a:bodyPr/>
                    <a:lstStyle/>
                    <a:p>
                      <a:pPr algn="ctr" fontAlgn="ctr"/>
                      <a:r>
                        <a:rPr lang="en-US" sz="1000" b="0" i="0" u="none" strike="noStrike">
                          <a:solidFill>
                            <a:srgbClr val="000000"/>
                          </a:solidFill>
                          <a:effectLst/>
                          <a:latin typeface="Calibri"/>
                        </a:rPr>
                        <a:t>B</a:t>
                      </a:r>
                    </a:p>
                  </a:txBody>
                  <a:tcPr marL="6146" marR="6146" marT="614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BE6F2"/>
                    </a:solidFill>
                  </a:tcPr>
                </a:tc>
                <a:tc>
                  <a:txBody>
                    <a:bodyPr/>
                    <a:lstStyle/>
                    <a:p>
                      <a:pPr algn="ctr" fontAlgn="ctr"/>
                      <a:r>
                        <a:rPr lang="en-US" sz="1000" b="0" i="0" u="none" strike="noStrike">
                          <a:solidFill>
                            <a:srgbClr val="000000"/>
                          </a:solidFill>
                          <a:effectLst/>
                          <a:latin typeface="Calibri"/>
                        </a:rPr>
                        <a:t>0.541</a:t>
                      </a:r>
                    </a:p>
                  </a:txBody>
                  <a:tcPr marL="6146" marR="6146" marT="614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BE6F2"/>
                    </a:solidFill>
                  </a:tcPr>
                </a:tc>
                <a:tc>
                  <a:txBody>
                    <a:bodyPr/>
                    <a:lstStyle/>
                    <a:p>
                      <a:pPr algn="ctr" fontAlgn="ctr"/>
                      <a:r>
                        <a:rPr lang="en-US" sz="1000" b="0" i="0" u="none" strike="noStrike">
                          <a:solidFill>
                            <a:srgbClr val="000000"/>
                          </a:solidFill>
                          <a:effectLst/>
                          <a:latin typeface="Calibri"/>
                        </a:rPr>
                        <a:t>0.189</a:t>
                      </a:r>
                    </a:p>
                  </a:txBody>
                  <a:tcPr marL="6146" marR="6146" marT="614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BE6F2"/>
                    </a:solidFill>
                  </a:tcPr>
                </a:tc>
                <a:tc>
                  <a:txBody>
                    <a:bodyPr/>
                    <a:lstStyle/>
                    <a:p>
                      <a:pPr algn="ctr" fontAlgn="ctr"/>
                      <a:r>
                        <a:rPr lang="en-US" sz="1000" b="0" i="0" u="none" strike="noStrike">
                          <a:solidFill>
                            <a:srgbClr val="000000"/>
                          </a:solidFill>
                          <a:effectLst/>
                          <a:latin typeface="Calibri"/>
                        </a:rPr>
                        <a:t>0.029</a:t>
                      </a:r>
                    </a:p>
                  </a:txBody>
                  <a:tcPr marL="6146" marR="6146" marT="614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BE6F2"/>
                    </a:solidFill>
                  </a:tcPr>
                </a:tc>
                <a:tc>
                  <a:txBody>
                    <a:bodyPr/>
                    <a:lstStyle/>
                    <a:p>
                      <a:pPr algn="ctr" fontAlgn="ctr"/>
                      <a:r>
                        <a:rPr lang="en-US" sz="1000" b="0" i="0" u="none" strike="noStrike">
                          <a:solidFill>
                            <a:srgbClr val="000000"/>
                          </a:solidFill>
                          <a:effectLst/>
                          <a:latin typeface="Calibri"/>
                        </a:rPr>
                        <a:t>-0.079</a:t>
                      </a:r>
                    </a:p>
                  </a:txBody>
                  <a:tcPr marL="6146" marR="6146" marT="614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BE6F2"/>
                    </a:solidFill>
                  </a:tcPr>
                </a:tc>
                <a:tc>
                  <a:txBody>
                    <a:bodyPr/>
                    <a:lstStyle/>
                    <a:p>
                      <a:pPr algn="ctr" fontAlgn="ctr"/>
                      <a:r>
                        <a:rPr lang="en-US" sz="1000" b="0" i="0" u="none" strike="noStrike">
                          <a:solidFill>
                            <a:srgbClr val="000000"/>
                          </a:solidFill>
                          <a:effectLst/>
                          <a:latin typeface="Calibri"/>
                        </a:rPr>
                        <a:t>0.534</a:t>
                      </a:r>
                    </a:p>
                  </a:txBody>
                  <a:tcPr marL="6146" marR="6146" marT="614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BE6F2"/>
                    </a:solidFill>
                  </a:tcPr>
                </a:tc>
                <a:tc>
                  <a:txBody>
                    <a:bodyPr/>
                    <a:lstStyle/>
                    <a:p>
                      <a:pPr algn="ctr" fontAlgn="ctr"/>
                      <a:r>
                        <a:rPr lang="en-US" sz="1000" b="0" i="0" u="none" strike="noStrike">
                          <a:solidFill>
                            <a:srgbClr val="000000"/>
                          </a:solidFill>
                          <a:effectLst/>
                          <a:latin typeface="Calibri"/>
                        </a:rPr>
                        <a:t>1.732</a:t>
                      </a:r>
                    </a:p>
                  </a:txBody>
                  <a:tcPr marL="6146" marR="6146" marT="614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BE6F2"/>
                    </a:solidFill>
                  </a:tcPr>
                </a:tc>
                <a:tc>
                  <a:txBody>
                    <a:bodyPr/>
                    <a:lstStyle/>
                    <a:p>
                      <a:pPr algn="ctr" fontAlgn="ctr"/>
                      <a:r>
                        <a:rPr lang="en-US" sz="1000" b="0" i="0" u="none" strike="noStrike">
                          <a:solidFill>
                            <a:srgbClr val="000000"/>
                          </a:solidFill>
                          <a:effectLst/>
                          <a:latin typeface="Calibri"/>
                        </a:rPr>
                        <a:t>-0.031</a:t>
                      </a:r>
                    </a:p>
                  </a:txBody>
                  <a:tcPr marL="6146" marR="6146" marT="614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BE6F2"/>
                    </a:solidFill>
                  </a:tcPr>
                </a:tc>
                <a:tc>
                  <a:txBody>
                    <a:bodyPr/>
                    <a:lstStyle/>
                    <a:p>
                      <a:pPr algn="ctr" fontAlgn="ctr"/>
                      <a:r>
                        <a:rPr lang="en-US" sz="1000" b="0" i="0" u="none" strike="noStrike">
                          <a:solidFill>
                            <a:srgbClr val="000000"/>
                          </a:solidFill>
                          <a:effectLst/>
                          <a:latin typeface="Calibri"/>
                        </a:rPr>
                        <a:t>-0.14</a:t>
                      </a:r>
                    </a:p>
                  </a:txBody>
                  <a:tcPr marL="6146" marR="6146" marT="614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BE6F2"/>
                    </a:solidFill>
                  </a:tcPr>
                </a:tc>
                <a:tc>
                  <a:txBody>
                    <a:bodyPr/>
                    <a:lstStyle/>
                    <a:p>
                      <a:pPr algn="ctr" fontAlgn="ctr"/>
                      <a:r>
                        <a:rPr lang="en-US" sz="1000" b="0" i="0" u="none" strike="noStrike">
                          <a:solidFill>
                            <a:srgbClr val="000000"/>
                          </a:solidFill>
                          <a:effectLst/>
                          <a:latin typeface="Calibri"/>
                        </a:rPr>
                        <a:t>-0.008</a:t>
                      </a:r>
                    </a:p>
                  </a:txBody>
                  <a:tcPr marL="6146" marR="6146" marT="614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BE6F2"/>
                    </a:solidFill>
                  </a:tcPr>
                </a:tc>
                <a:tc>
                  <a:txBody>
                    <a:bodyPr/>
                    <a:lstStyle/>
                    <a:p>
                      <a:pPr algn="ctr" fontAlgn="ctr"/>
                      <a:r>
                        <a:rPr lang="en-US" sz="1000" b="0" i="0" u="none" strike="noStrike">
                          <a:solidFill>
                            <a:srgbClr val="000000"/>
                          </a:solidFill>
                          <a:effectLst/>
                          <a:latin typeface="Calibri"/>
                        </a:rPr>
                        <a:t>-0.616</a:t>
                      </a:r>
                    </a:p>
                  </a:txBody>
                  <a:tcPr marL="6146" marR="6146" marT="614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BE6F2"/>
                    </a:solidFill>
                  </a:tcPr>
                </a:tc>
                <a:tc>
                  <a:txBody>
                    <a:bodyPr/>
                    <a:lstStyle/>
                    <a:p>
                      <a:pPr algn="ctr" fontAlgn="ctr"/>
                      <a:r>
                        <a:rPr lang="en-US" sz="1000" b="0" i="0" u="none" strike="noStrike" dirty="0">
                          <a:solidFill>
                            <a:srgbClr val="000000"/>
                          </a:solidFill>
                          <a:effectLst/>
                          <a:latin typeface="Calibri"/>
                        </a:rPr>
                        <a:t> </a:t>
                      </a:r>
                    </a:p>
                  </a:txBody>
                  <a:tcPr marL="6146" marR="6146" marT="614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BE6F2"/>
                    </a:solidFill>
                  </a:tcPr>
                </a:tc>
                <a:tc>
                  <a:txBody>
                    <a:bodyPr/>
                    <a:lstStyle/>
                    <a:p>
                      <a:pPr algn="ctr" fontAlgn="ctr"/>
                      <a:r>
                        <a:rPr lang="en-US" sz="1000" b="0" i="0" u="none" strike="noStrike">
                          <a:solidFill>
                            <a:srgbClr val="000000"/>
                          </a:solidFill>
                          <a:effectLst/>
                          <a:latin typeface="Calibri"/>
                        </a:rPr>
                        <a:t> </a:t>
                      </a:r>
                    </a:p>
                  </a:txBody>
                  <a:tcPr marL="6146" marR="6146" marT="614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BE6F2"/>
                    </a:solidFill>
                  </a:tcPr>
                </a:tc>
                <a:tc>
                  <a:txBody>
                    <a:bodyPr/>
                    <a:lstStyle/>
                    <a:p>
                      <a:pPr algn="ctr" fontAlgn="ctr"/>
                      <a:r>
                        <a:rPr lang="en-US" sz="1000" b="0" i="0" u="none" strike="noStrike">
                          <a:solidFill>
                            <a:srgbClr val="000000"/>
                          </a:solidFill>
                          <a:effectLst/>
                          <a:latin typeface="Calibri"/>
                        </a:rPr>
                        <a:t>1.143</a:t>
                      </a:r>
                    </a:p>
                  </a:txBody>
                  <a:tcPr marL="6146" marR="6146" marT="614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BE6F2"/>
                    </a:solidFill>
                  </a:tcPr>
                </a:tc>
                <a:tc>
                  <a:txBody>
                    <a:bodyPr/>
                    <a:lstStyle/>
                    <a:p>
                      <a:pPr algn="ctr" fontAlgn="ctr"/>
                      <a:r>
                        <a:rPr lang="en-US" sz="1000" b="0" i="0" u="none" strike="noStrike">
                          <a:solidFill>
                            <a:srgbClr val="000000"/>
                          </a:solidFill>
                          <a:effectLst/>
                          <a:latin typeface="Calibri"/>
                        </a:rPr>
                        <a:t>27.7</a:t>
                      </a:r>
                    </a:p>
                  </a:txBody>
                  <a:tcPr marL="6146" marR="6146" marT="614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BE6F2"/>
                    </a:solidFill>
                  </a:tcPr>
                </a:tc>
              </a:tr>
              <a:tr h="198580">
                <a:tc vMerge="1">
                  <a:txBody>
                    <a:bodyPr/>
                    <a:lstStyle/>
                    <a:p>
                      <a:endParaRPr lang="en-US"/>
                    </a:p>
                  </a:txBody>
                  <a:tcPr/>
                </a:tc>
                <a:tc>
                  <a:txBody>
                    <a:bodyPr/>
                    <a:lstStyle/>
                    <a:p>
                      <a:pPr algn="ctr" fontAlgn="ctr"/>
                      <a:r>
                        <a:rPr lang="en-US" sz="1000" b="0" i="0" u="none" strike="noStrike">
                          <a:solidFill>
                            <a:srgbClr val="000000"/>
                          </a:solidFill>
                          <a:effectLst/>
                          <a:latin typeface="Calibri"/>
                        </a:rPr>
                        <a:t>C</a:t>
                      </a:r>
                    </a:p>
                  </a:txBody>
                  <a:tcPr marL="6146" marR="6146" marT="614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BE6F2"/>
                    </a:solidFill>
                  </a:tcPr>
                </a:tc>
                <a:tc>
                  <a:txBody>
                    <a:bodyPr/>
                    <a:lstStyle/>
                    <a:p>
                      <a:pPr algn="ctr" fontAlgn="ctr"/>
                      <a:r>
                        <a:rPr lang="en-US" sz="1000" b="0" i="0" u="none" strike="noStrike">
                          <a:solidFill>
                            <a:srgbClr val="000000"/>
                          </a:solidFill>
                          <a:effectLst/>
                          <a:latin typeface="Calibri"/>
                        </a:rPr>
                        <a:t>-0.379</a:t>
                      </a:r>
                    </a:p>
                  </a:txBody>
                  <a:tcPr marL="6146" marR="6146" marT="614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BE6F2"/>
                    </a:solidFill>
                  </a:tcPr>
                </a:tc>
                <a:tc>
                  <a:txBody>
                    <a:bodyPr/>
                    <a:lstStyle/>
                    <a:p>
                      <a:pPr algn="ctr" fontAlgn="ctr"/>
                      <a:r>
                        <a:rPr lang="en-US" sz="1000" b="0" i="0" u="none" strike="noStrike">
                          <a:solidFill>
                            <a:srgbClr val="000000"/>
                          </a:solidFill>
                          <a:effectLst/>
                          <a:latin typeface="Calibri"/>
                        </a:rPr>
                        <a:t>-0.099</a:t>
                      </a:r>
                    </a:p>
                  </a:txBody>
                  <a:tcPr marL="6146" marR="6146" marT="614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BE6F2"/>
                    </a:solidFill>
                  </a:tcPr>
                </a:tc>
                <a:tc>
                  <a:txBody>
                    <a:bodyPr/>
                    <a:lstStyle/>
                    <a:p>
                      <a:pPr algn="ctr" fontAlgn="ctr"/>
                      <a:r>
                        <a:rPr lang="en-US" sz="1000" b="0" i="0" u="none" strike="noStrike">
                          <a:solidFill>
                            <a:srgbClr val="000000"/>
                          </a:solidFill>
                          <a:effectLst/>
                          <a:latin typeface="Calibri"/>
                        </a:rPr>
                        <a:t>-0.032</a:t>
                      </a:r>
                    </a:p>
                  </a:txBody>
                  <a:tcPr marL="6146" marR="6146" marT="614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BE6F2"/>
                    </a:solidFill>
                  </a:tcPr>
                </a:tc>
                <a:tc>
                  <a:txBody>
                    <a:bodyPr/>
                    <a:lstStyle/>
                    <a:p>
                      <a:pPr algn="ctr" fontAlgn="ctr"/>
                      <a:r>
                        <a:rPr lang="en-US" sz="1000" b="0" i="0" u="none" strike="noStrike">
                          <a:solidFill>
                            <a:srgbClr val="000000"/>
                          </a:solidFill>
                          <a:effectLst/>
                          <a:latin typeface="Calibri"/>
                        </a:rPr>
                        <a:t>-0.023</a:t>
                      </a:r>
                    </a:p>
                  </a:txBody>
                  <a:tcPr marL="6146" marR="6146" marT="614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BE6F2"/>
                    </a:solidFill>
                  </a:tcPr>
                </a:tc>
                <a:tc>
                  <a:txBody>
                    <a:bodyPr/>
                    <a:lstStyle/>
                    <a:p>
                      <a:pPr algn="ctr" fontAlgn="ctr"/>
                      <a:r>
                        <a:rPr lang="en-US" sz="1000" b="0" i="0" u="none" strike="noStrike">
                          <a:solidFill>
                            <a:srgbClr val="000000"/>
                          </a:solidFill>
                          <a:effectLst/>
                          <a:latin typeface="Calibri"/>
                        </a:rPr>
                        <a:t>0.357</a:t>
                      </a:r>
                    </a:p>
                  </a:txBody>
                  <a:tcPr marL="6146" marR="6146" marT="614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BE6F2"/>
                    </a:solidFill>
                  </a:tcPr>
                </a:tc>
                <a:tc>
                  <a:txBody>
                    <a:bodyPr/>
                    <a:lstStyle/>
                    <a:p>
                      <a:pPr algn="ctr" fontAlgn="ctr"/>
                      <a:r>
                        <a:rPr lang="en-US" sz="1000" b="0" i="0" u="none" strike="noStrike">
                          <a:solidFill>
                            <a:srgbClr val="000000"/>
                          </a:solidFill>
                          <a:effectLst/>
                          <a:latin typeface="Calibri"/>
                        </a:rPr>
                        <a:t>-0.539</a:t>
                      </a:r>
                    </a:p>
                  </a:txBody>
                  <a:tcPr marL="6146" marR="6146" marT="614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BE6F2"/>
                    </a:solidFill>
                  </a:tcPr>
                </a:tc>
                <a:tc>
                  <a:txBody>
                    <a:bodyPr/>
                    <a:lstStyle/>
                    <a:p>
                      <a:pPr algn="ctr" fontAlgn="ctr"/>
                      <a:r>
                        <a:rPr lang="en-US" sz="1000" b="0" i="0" u="none" strike="noStrike">
                          <a:solidFill>
                            <a:srgbClr val="000000"/>
                          </a:solidFill>
                          <a:effectLst/>
                          <a:latin typeface="Calibri"/>
                        </a:rPr>
                        <a:t>0.006</a:t>
                      </a:r>
                    </a:p>
                  </a:txBody>
                  <a:tcPr marL="6146" marR="6146" marT="614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BE6F2"/>
                    </a:solidFill>
                  </a:tcPr>
                </a:tc>
                <a:tc>
                  <a:txBody>
                    <a:bodyPr/>
                    <a:lstStyle/>
                    <a:p>
                      <a:pPr algn="ctr" fontAlgn="ctr"/>
                      <a:r>
                        <a:rPr lang="en-US" sz="1000" b="0" i="0" u="none" strike="noStrike">
                          <a:solidFill>
                            <a:srgbClr val="000000"/>
                          </a:solidFill>
                          <a:effectLst/>
                          <a:latin typeface="Calibri"/>
                        </a:rPr>
                        <a:t>0.145</a:t>
                      </a:r>
                    </a:p>
                  </a:txBody>
                  <a:tcPr marL="6146" marR="6146" marT="614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BE6F2"/>
                    </a:solidFill>
                  </a:tcPr>
                </a:tc>
                <a:tc>
                  <a:txBody>
                    <a:bodyPr/>
                    <a:lstStyle/>
                    <a:p>
                      <a:pPr algn="ctr" fontAlgn="ctr"/>
                      <a:r>
                        <a:rPr lang="en-US" sz="1000" b="0" i="0" u="none" strike="noStrike">
                          <a:solidFill>
                            <a:srgbClr val="000000"/>
                          </a:solidFill>
                          <a:effectLst/>
                          <a:latin typeface="Calibri"/>
                        </a:rPr>
                        <a:t>0.12</a:t>
                      </a:r>
                    </a:p>
                  </a:txBody>
                  <a:tcPr marL="6146" marR="6146" marT="614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BE6F2"/>
                    </a:solidFill>
                  </a:tcPr>
                </a:tc>
                <a:tc>
                  <a:txBody>
                    <a:bodyPr/>
                    <a:lstStyle/>
                    <a:p>
                      <a:pPr algn="ctr" fontAlgn="ctr"/>
                      <a:r>
                        <a:rPr lang="en-US" sz="1000" b="0" i="0" u="none" strike="noStrike">
                          <a:solidFill>
                            <a:srgbClr val="000000"/>
                          </a:solidFill>
                          <a:effectLst/>
                          <a:latin typeface="Calibri"/>
                        </a:rPr>
                        <a:t>0.024</a:t>
                      </a:r>
                    </a:p>
                  </a:txBody>
                  <a:tcPr marL="6146" marR="6146" marT="614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BE6F2"/>
                    </a:solidFill>
                  </a:tcPr>
                </a:tc>
                <a:tc>
                  <a:txBody>
                    <a:bodyPr/>
                    <a:lstStyle/>
                    <a:p>
                      <a:pPr algn="ctr" fontAlgn="ctr"/>
                      <a:r>
                        <a:rPr lang="en-US" sz="1000" b="0" i="0" u="none" strike="noStrike">
                          <a:solidFill>
                            <a:srgbClr val="000000"/>
                          </a:solidFill>
                          <a:effectLst/>
                          <a:latin typeface="Calibri"/>
                        </a:rPr>
                        <a:t> </a:t>
                      </a:r>
                    </a:p>
                  </a:txBody>
                  <a:tcPr marL="6146" marR="6146" marT="614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BE6F2"/>
                    </a:solidFill>
                  </a:tcPr>
                </a:tc>
                <a:tc>
                  <a:txBody>
                    <a:bodyPr/>
                    <a:lstStyle/>
                    <a:p>
                      <a:pPr algn="ctr" fontAlgn="ctr"/>
                      <a:r>
                        <a:rPr lang="en-US" sz="1000" b="0" i="0" u="none" strike="noStrike">
                          <a:solidFill>
                            <a:srgbClr val="000000"/>
                          </a:solidFill>
                          <a:effectLst/>
                          <a:latin typeface="Calibri"/>
                        </a:rPr>
                        <a:t> </a:t>
                      </a:r>
                    </a:p>
                  </a:txBody>
                  <a:tcPr marL="6146" marR="6146" marT="614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BE6F2"/>
                    </a:solidFill>
                  </a:tcPr>
                </a:tc>
                <a:tc>
                  <a:txBody>
                    <a:bodyPr/>
                    <a:lstStyle/>
                    <a:p>
                      <a:pPr algn="ctr" fontAlgn="ctr"/>
                      <a:r>
                        <a:rPr lang="en-US" sz="1000" b="0" i="0" u="none" strike="noStrike">
                          <a:solidFill>
                            <a:srgbClr val="000000"/>
                          </a:solidFill>
                          <a:effectLst/>
                          <a:latin typeface="Calibri"/>
                        </a:rPr>
                        <a:t>0.798</a:t>
                      </a:r>
                    </a:p>
                  </a:txBody>
                  <a:tcPr marL="6146" marR="6146" marT="614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BE6F2"/>
                    </a:solidFill>
                  </a:tcPr>
                </a:tc>
                <a:tc>
                  <a:txBody>
                    <a:bodyPr/>
                    <a:lstStyle/>
                    <a:p>
                      <a:pPr algn="ctr" fontAlgn="ctr"/>
                      <a:r>
                        <a:rPr lang="en-US" sz="1000" b="0" i="0" u="none" strike="noStrike">
                          <a:solidFill>
                            <a:srgbClr val="000000"/>
                          </a:solidFill>
                          <a:effectLst/>
                          <a:latin typeface="Calibri"/>
                        </a:rPr>
                        <a:t>109.9</a:t>
                      </a:r>
                    </a:p>
                  </a:txBody>
                  <a:tcPr marL="6146" marR="6146" marT="614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BE6F2"/>
                    </a:solidFill>
                  </a:tcPr>
                </a:tc>
              </a:tr>
              <a:tr h="198580">
                <a:tc rowSpan="3">
                  <a:txBody>
                    <a:bodyPr/>
                    <a:lstStyle/>
                    <a:p>
                      <a:pPr algn="ctr" fontAlgn="ctr"/>
                      <a:r>
                        <a:rPr lang="en-US" sz="1000" b="0" i="0" u="none" strike="noStrike" dirty="0">
                          <a:solidFill>
                            <a:srgbClr val="000000"/>
                          </a:solidFill>
                          <a:effectLst/>
                          <a:latin typeface="Calibri"/>
                        </a:rPr>
                        <a:t>Add Ref X </a:t>
                      </a:r>
                      <a:r>
                        <a:rPr lang="en-US" sz="1000" b="0" i="0" u="none" strike="noStrike" dirty="0" smtClean="0">
                          <a:solidFill>
                            <a:srgbClr val="000000"/>
                          </a:solidFill>
                          <a:effectLst/>
                          <a:latin typeface="Calibri"/>
                        </a:rPr>
                        <a:t/>
                      </a:r>
                      <a:br>
                        <a:rPr lang="en-US" sz="1000" b="0" i="0" u="none" strike="noStrike" dirty="0" smtClean="0">
                          <a:solidFill>
                            <a:srgbClr val="000000"/>
                          </a:solidFill>
                          <a:effectLst/>
                          <a:latin typeface="Calibri"/>
                        </a:rPr>
                      </a:br>
                      <a:r>
                        <a:rPr lang="en-US" sz="1000" b="0" i="0" u="none" strike="noStrike" dirty="0" smtClean="0">
                          <a:solidFill>
                            <a:srgbClr val="000000"/>
                          </a:solidFill>
                          <a:effectLst/>
                          <a:latin typeface="Calibri"/>
                        </a:rPr>
                        <a:t>12 parameters</a:t>
                      </a:r>
                      <a:endParaRPr lang="en-US" sz="1000" b="0" i="0" u="none" strike="noStrike" dirty="0">
                        <a:solidFill>
                          <a:srgbClr val="000000"/>
                        </a:solidFill>
                        <a:effectLst/>
                        <a:latin typeface="Calibri"/>
                      </a:endParaRPr>
                    </a:p>
                  </a:txBody>
                  <a:tcPr marL="6146" marR="6146" marT="614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8CEE6"/>
                    </a:solidFill>
                  </a:tcPr>
                </a:tc>
                <a:tc>
                  <a:txBody>
                    <a:bodyPr/>
                    <a:lstStyle/>
                    <a:p>
                      <a:pPr algn="ctr" fontAlgn="ctr"/>
                      <a:r>
                        <a:rPr lang="en-US" sz="1000" b="0" i="0" u="none" strike="noStrike">
                          <a:solidFill>
                            <a:srgbClr val="000000"/>
                          </a:solidFill>
                          <a:effectLst/>
                          <a:latin typeface="Calibri"/>
                        </a:rPr>
                        <a:t>A</a:t>
                      </a:r>
                    </a:p>
                  </a:txBody>
                  <a:tcPr marL="6146" marR="6146" marT="614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8CEE6"/>
                    </a:solidFill>
                  </a:tcPr>
                </a:tc>
                <a:tc>
                  <a:txBody>
                    <a:bodyPr/>
                    <a:lstStyle/>
                    <a:p>
                      <a:pPr algn="ctr" fontAlgn="ctr"/>
                      <a:r>
                        <a:rPr lang="en-US" sz="1000" b="0" i="0" u="none" strike="noStrike">
                          <a:solidFill>
                            <a:srgbClr val="000000"/>
                          </a:solidFill>
                          <a:effectLst/>
                          <a:latin typeface="Calibri"/>
                        </a:rPr>
                        <a:t>1.696</a:t>
                      </a:r>
                    </a:p>
                  </a:txBody>
                  <a:tcPr marL="6146" marR="6146" marT="614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8CEE6"/>
                    </a:solidFill>
                  </a:tcPr>
                </a:tc>
                <a:tc>
                  <a:txBody>
                    <a:bodyPr/>
                    <a:lstStyle/>
                    <a:p>
                      <a:pPr algn="ctr" fontAlgn="ctr"/>
                      <a:r>
                        <a:rPr lang="en-US" sz="1000" b="0" i="0" u="none" strike="noStrike">
                          <a:solidFill>
                            <a:srgbClr val="000000"/>
                          </a:solidFill>
                          <a:effectLst/>
                          <a:latin typeface="Calibri"/>
                        </a:rPr>
                        <a:t>-0.745</a:t>
                      </a:r>
                    </a:p>
                  </a:txBody>
                  <a:tcPr marL="6146" marR="6146" marT="614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8CEE6"/>
                    </a:solidFill>
                  </a:tcPr>
                </a:tc>
                <a:tc>
                  <a:txBody>
                    <a:bodyPr/>
                    <a:lstStyle/>
                    <a:p>
                      <a:pPr algn="ctr" fontAlgn="ctr"/>
                      <a:r>
                        <a:rPr lang="en-US" sz="1000" b="0" i="0" u="none" strike="noStrike">
                          <a:solidFill>
                            <a:srgbClr val="000000"/>
                          </a:solidFill>
                          <a:effectLst/>
                          <a:latin typeface="Calibri"/>
                        </a:rPr>
                        <a:t>-0.066</a:t>
                      </a:r>
                    </a:p>
                  </a:txBody>
                  <a:tcPr marL="6146" marR="6146" marT="614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8CEE6"/>
                    </a:solidFill>
                  </a:tcPr>
                </a:tc>
                <a:tc>
                  <a:txBody>
                    <a:bodyPr/>
                    <a:lstStyle/>
                    <a:p>
                      <a:pPr algn="ctr" fontAlgn="ctr"/>
                      <a:r>
                        <a:rPr lang="en-US" sz="1000" b="0" i="0" u="none" strike="noStrike">
                          <a:solidFill>
                            <a:srgbClr val="000000"/>
                          </a:solidFill>
                          <a:effectLst/>
                          <a:latin typeface="Calibri"/>
                        </a:rPr>
                        <a:t>-0.389</a:t>
                      </a:r>
                    </a:p>
                  </a:txBody>
                  <a:tcPr marL="6146" marR="6146" marT="614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8CEE6"/>
                    </a:solidFill>
                  </a:tcPr>
                </a:tc>
                <a:tc>
                  <a:txBody>
                    <a:bodyPr/>
                    <a:lstStyle/>
                    <a:p>
                      <a:pPr algn="ctr" fontAlgn="ctr"/>
                      <a:r>
                        <a:rPr lang="en-US" sz="1000" b="0" i="0" u="none" strike="noStrike">
                          <a:solidFill>
                            <a:srgbClr val="000000"/>
                          </a:solidFill>
                          <a:effectLst/>
                          <a:latin typeface="Calibri"/>
                        </a:rPr>
                        <a:t>-1.236</a:t>
                      </a:r>
                    </a:p>
                  </a:txBody>
                  <a:tcPr marL="6146" marR="6146" marT="614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8CEE6"/>
                    </a:solidFill>
                  </a:tcPr>
                </a:tc>
                <a:tc>
                  <a:txBody>
                    <a:bodyPr/>
                    <a:lstStyle/>
                    <a:p>
                      <a:pPr algn="ctr" fontAlgn="ctr"/>
                      <a:r>
                        <a:rPr lang="en-US" sz="1000" b="0" i="0" u="none" strike="noStrike">
                          <a:solidFill>
                            <a:srgbClr val="000000"/>
                          </a:solidFill>
                          <a:effectLst/>
                          <a:latin typeface="Calibri"/>
                        </a:rPr>
                        <a:t>-2.341</a:t>
                      </a:r>
                    </a:p>
                  </a:txBody>
                  <a:tcPr marL="6146" marR="6146" marT="614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8CEE6"/>
                    </a:solidFill>
                  </a:tcPr>
                </a:tc>
                <a:tc>
                  <a:txBody>
                    <a:bodyPr/>
                    <a:lstStyle/>
                    <a:p>
                      <a:pPr algn="ctr" fontAlgn="ctr"/>
                      <a:r>
                        <a:rPr lang="en-US" sz="1000" b="0" i="0" u="none" strike="noStrike">
                          <a:solidFill>
                            <a:srgbClr val="000000"/>
                          </a:solidFill>
                          <a:effectLst/>
                          <a:latin typeface="Calibri"/>
                        </a:rPr>
                        <a:t>0.059</a:t>
                      </a:r>
                    </a:p>
                  </a:txBody>
                  <a:tcPr marL="6146" marR="6146" marT="614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8CEE6"/>
                    </a:solidFill>
                  </a:tcPr>
                </a:tc>
                <a:tc>
                  <a:txBody>
                    <a:bodyPr/>
                    <a:lstStyle/>
                    <a:p>
                      <a:pPr algn="ctr" fontAlgn="ctr"/>
                      <a:r>
                        <a:rPr lang="en-US" sz="1000" b="0" i="0" u="none" strike="noStrike">
                          <a:solidFill>
                            <a:srgbClr val="000000"/>
                          </a:solidFill>
                          <a:effectLst/>
                          <a:latin typeface="Calibri"/>
                        </a:rPr>
                        <a:t>-0.05</a:t>
                      </a:r>
                    </a:p>
                  </a:txBody>
                  <a:tcPr marL="6146" marR="6146" marT="614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8CEE6"/>
                    </a:solidFill>
                  </a:tcPr>
                </a:tc>
                <a:tc>
                  <a:txBody>
                    <a:bodyPr/>
                    <a:lstStyle/>
                    <a:p>
                      <a:pPr algn="ctr" fontAlgn="ctr"/>
                      <a:r>
                        <a:rPr lang="en-US" sz="1000" b="0" i="0" u="none" strike="noStrike">
                          <a:solidFill>
                            <a:srgbClr val="000000"/>
                          </a:solidFill>
                          <a:effectLst/>
                          <a:latin typeface="Calibri"/>
                        </a:rPr>
                        <a:t>0.241</a:t>
                      </a:r>
                    </a:p>
                  </a:txBody>
                  <a:tcPr marL="6146" marR="6146" marT="614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8CEE6"/>
                    </a:solidFill>
                  </a:tcPr>
                </a:tc>
                <a:tc>
                  <a:txBody>
                    <a:bodyPr/>
                    <a:lstStyle/>
                    <a:p>
                      <a:pPr algn="ctr" fontAlgn="ctr"/>
                      <a:r>
                        <a:rPr lang="en-US" sz="1000" b="0" i="0" u="none" strike="noStrike">
                          <a:solidFill>
                            <a:srgbClr val="000000"/>
                          </a:solidFill>
                          <a:effectLst/>
                          <a:latin typeface="Calibri"/>
                        </a:rPr>
                        <a:t>0.241</a:t>
                      </a:r>
                    </a:p>
                  </a:txBody>
                  <a:tcPr marL="6146" marR="6146" marT="614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8CEE6"/>
                    </a:solidFill>
                  </a:tcPr>
                </a:tc>
                <a:tc>
                  <a:txBody>
                    <a:bodyPr/>
                    <a:lstStyle/>
                    <a:p>
                      <a:pPr algn="ctr" fontAlgn="ctr"/>
                      <a:r>
                        <a:rPr lang="en-US" sz="1000" b="0" i="0" u="none" strike="noStrike">
                          <a:solidFill>
                            <a:srgbClr val="000000"/>
                          </a:solidFill>
                          <a:effectLst/>
                          <a:latin typeface="Calibri"/>
                        </a:rPr>
                        <a:t>0.003</a:t>
                      </a:r>
                    </a:p>
                  </a:txBody>
                  <a:tcPr marL="6146" marR="6146" marT="614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8CEE6"/>
                    </a:solidFill>
                  </a:tcPr>
                </a:tc>
                <a:tc>
                  <a:txBody>
                    <a:bodyPr/>
                    <a:lstStyle/>
                    <a:p>
                      <a:pPr algn="ctr" fontAlgn="ctr"/>
                      <a:r>
                        <a:rPr lang="en-US" sz="1000" b="0" i="0" u="none" strike="noStrike" dirty="0">
                          <a:solidFill>
                            <a:srgbClr val="000000"/>
                          </a:solidFill>
                          <a:effectLst/>
                          <a:latin typeface="Calibri"/>
                        </a:rPr>
                        <a:t> </a:t>
                      </a:r>
                    </a:p>
                  </a:txBody>
                  <a:tcPr marL="6146" marR="6146" marT="614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8CEE6"/>
                    </a:solidFill>
                  </a:tcPr>
                </a:tc>
                <a:tc>
                  <a:txBody>
                    <a:bodyPr/>
                    <a:lstStyle/>
                    <a:p>
                      <a:pPr algn="ctr" fontAlgn="ctr"/>
                      <a:r>
                        <a:rPr lang="en-US" sz="1000" b="0" i="0" u="none" strike="noStrike">
                          <a:solidFill>
                            <a:srgbClr val="000000"/>
                          </a:solidFill>
                          <a:effectLst/>
                          <a:latin typeface="Calibri"/>
                        </a:rPr>
                        <a:t>12.136</a:t>
                      </a:r>
                    </a:p>
                  </a:txBody>
                  <a:tcPr marL="6146" marR="6146" marT="614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8CEE6"/>
                    </a:solidFill>
                  </a:tcPr>
                </a:tc>
                <a:tc>
                  <a:txBody>
                    <a:bodyPr/>
                    <a:lstStyle/>
                    <a:p>
                      <a:pPr algn="ctr" fontAlgn="ctr"/>
                      <a:r>
                        <a:rPr lang="en-US" sz="1000" b="0" i="0" u="none" strike="noStrike">
                          <a:solidFill>
                            <a:srgbClr val="000000"/>
                          </a:solidFill>
                          <a:effectLst/>
                          <a:latin typeface="Calibri"/>
                        </a:rPr>
                        <a:t>18</a:t>
                      </a:r>
                    </a:p>
                  </a:txBody>
                  <a:tcPr marL="6146" marR="6146" marT="614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8CEE6"/>
                    </a:solidFill>
                  </a:tcPr>
                </a:tc>
              </a:tr>
              <a:tr h="198580">
                <a:tc vMerge="1">
                  <a:txBody>
                    <a:bodyPr/>
                    <a:lstStyle/>
                    <a:p>
                      <a:endParaRPr lang="en-US"/>
                    </a:p>
                  </a:txBody>
                  <a:tcPr/>
                </a:tc>
                <a:tc>
                  <a:txBody>
                    <a:bodyPr/>
                    <a:lstStyle/>
                    <a:p>
                      <a:pPr algn="ctr" fontAlgn="ctr"/>
                      <a:r>
                        <a:rPr lang="en-US" sz="1000" b="0" i="0" u="none" strike="noStrike">
                          <a:solidFill>
                            <a:srgbClr val="000000"/>
                          </a:solidFill>
                          <a:effectLst/>
                          <a:latin typeface="Calibri"/>
                        </a:rPr>
                        <a:t>B</a:t>
                      </a:r>
                    </a:p>
                  </a:txBody>
                  <a:tcPr marL="6146" marR="6146" marT="614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8CEE6"/>
                    </a:solidFill>
                  </a:tcPr>
                </a:tc>
                <a:tc>
                  <a:txBody>
                    <a:bodyPr/>
                    <a:lstStyle/>
                    <a:p>
                      <a:pPr algn="ctr" fontAlgn="ctr"/>
                      <a:r>
                        <a:rPr lang="en-US" sz="1000" b="0" i="0" u="none" strike="noStrike">
                          <a:solidFill>
                            <a:srgbClr val="000000"/>
                          </a:solidFill>
                          <a:effectLst/>
                          <a:latin typeface="Calibri"/>
                        </a:rPr>
                        <a:t>0.545</a:t>
                      </a:r>
                    </a:p>
                  </a:txBody>
                  <a:tcPr marL="6146" marR="6146" marT="614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8CEE6"/>
                    </a:solidFill>
                  </a:tcPr>
                </a:tc>
                <a:tc>
                  <a:txBody>
                    <a:bodyPr/>
                    <a:lstStyle/>
                    <a:p>
                      <a:pPr algn="ctr" fontAlgn="ctr"/>
                      <a:r>
                        <a:rPr lang="en-US" sz="1000" b="0" i="0" u="none" strike="noStrike">
                          <a:solidFill>
                            <a:srgbClr val="000000"/>
                          </a:solidFill>
                          <a:effectLst/>
                          <a:latin typeface="Calibri"/>
                        </a:rPr>
                        <a:t>0.492</a:t>
                      </a:r>
                    </a:p>
                  </a:txBody>
                  <a:tcPr marL="6146" marR="6146" marT="614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8CEE6"/>
                    </a:solidFill>
                  </a:tcPr>
                </a:tc>
                <a:tc>
                  <a:txBody>
                    <a:bodyPr/>
                    <a:lstStyle/>
                    <a:p>
                      <a:pPr algn="ctr" fontAlgn="ctr"/>
                      <a:r>
                        <a:rPr lang="en-US" sz="1000" b="0" i="0" u="none" strike="noStrike">
                          <a:solidFill>
                            <a:srgbClr val="000000"/>
                          </a:solidFill>
                          <a:effectLst/>
                          <a:latin typeface="Calibri"/>
                        </a:rPr>
                        <a:t>-0.053</a:t>
                      </a:r>
                    </a:p>
                  </a:txBody>
                  <a:tcPr marL="6146" marR="6146" marT="614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8CEE6"/>
                    </a:solidFill>
                  </a:tcPr>
                </a:tc>
                <a:tc>
                  <a:txBody>
                    <a:bodyPr/>
                    <a:lstStyle/>
                    <a:p>
                      <a:pPr algn="ctr" fontAlgn="ctr"/>
                      <a:r>
                        <a:rPr lang="en-US" sz="1000" b="0" i="0" u="none" strike="noStrike">
                          <a:solidFill>
                            <a:srgbClr val="000000"/>
                          </a:solidFill>
                          <a:effectLst/>
                          <a:latin typeface="Calibri"/>
                        </a:rPr>
                        <a:t>-0.117</a:t>
                      </a:r>
                    </a:p>
                  </a:txBody>
                  <a:tcPr marL="6146" marR="6146" marT="614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8CEE6"/>
                    </a:solidFill>
                  </a:tcPr>
                </a:tc>
                <a:tc>
                  <a:txBody>
                    <a:bodyPr/>
                    <a:lstStyle/>
                    <a:p>
                      <a:pPr algn="ctr" fontAlgn="ctr"/>
                      <a:r>
                        <a:rPr lang="en-US" sz="1000" b="0" i="0" u="none" strike="noStrike">
                          <a:solidFill>
                            <a:srgbClr val="000000"/>
                          </a:solidFill>
                          <a:effectLst/>
                          <a:latin typeface="Calibri"/>
                        </a:rPr>
                        <a:t>0.555</a:t>
                      </a:r>
                    </a:p>
                  </a:txBody>
                  <a:tcPr marL="6146" marR="6146" marT="614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8CEE6"/>
                    </a:solidFill>
                  </a:tcPr>
                </a:tc>
                <a:tc>
                  <a:txBody>
                    <a:bodyPr/>
                    <a:lstStyle/>
                    <a:p>
                      <a:pPr algn="ctr" fontAlgn="ctr"/>
                      <a:r>
                        <a:rPr lang="en-US" sz="1000" b="0" i="0" u="none" strike="noStrike">
                          <a:solidFill>
                            <a:srgbClr val="000000"/>
                          </a:solidFill>
                          <a:effectLst/>
                          <a:latin typeface="Calibri"/>
                        </a:rPr>
                        <a:t>1.263</a:t>
                      </a:r>
                    </a:p>
                  </a:txBody>
                  <a:tcPr marL="6146" marR="6146" marT="614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8CEE6"/>
                    </a:solidFill>
                  </a:tcPr>
                </a:tc>
                <a:tc>
                  <a:txBody>
                    <a:bodyPr/>
                    <a:lstStyle/>
                    <a:p>
                      <a:pPr algn="ctr" fontAlgn="ctr"/>
                      <a:r>
                        <a:rPr lang="en-US" sz="1000" b="0" i="0" u="none" strike="noStrike">
                          <a:solidFill>
                            <a:srgbClr val="000000"/>
                          </a:solidFill>
                          <a:effectLst/>
                          <a:latin typeface="Calibri"/>
                        </a:rPr>
                        <a:t>-0.008</a:t>
                      </a:r>
                    </a:p>
                  </a:txBody>
                  <a:tcPr marL="6146" marR="6146" marT="614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8CEE6"/>
                    </a:solidFill>
                  </a:tcPr>
                </a:tc>
                <a:tc>
                  <a:txBody>
                    <a:bodyPr/>
                    <a:lstStyle/>
                    <a:p>
                      <a:pPr algn="ctr" fontAlgn="ctr"/>
                      <a:r>
                        <a:rPr lang="en-US" sz="1000" b="0" i="0" u="none" strike="noStrike">
                          <a:solidFill>
                            <a:srgbClr val="000000"/>
                          </a:solidFill>
                          <a:effectLst/>
                          <a:latin typeface="Calibri"/>
                        </a:rPr>
                        <a:t>0.047</a:t>
                      </a:r>
                    </a:p>
                  </a:txBody>
                  <a:tcPr marL="6146" marR="6146" marT="614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8CEE6"/>
                    </a:solidFill>
                  </a:tcPr>
                </a:tc>
                <a:tc>
                  <a:txBody>
                    <a:bodyPr/>
                    <a:lstStyle/>
                    <a:p>
                      <a:pPr algn="ctr" fontAlgn="ctr"/>
                      <a:r>
                        <a:rPr lang="en-US" sz="1000" b="0" i="0" u="none" strike="noStrike">
                          <a:solidFill>
                            <a:srgbClr val="000000"/>
                          </a:solidFill>
                          <a:effectLst/>
                          <a:latin typeface="Calibri"/>
                        </a:rPr>
                        <a:t>0.199</a:t>
                      </a:r>
                    </a:p>
                  </a:txBody>
                  <a:tcPr marL="6146" marR="6146" marT="614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8CEE6"/>
                    </a:solidFill>
                  </a:tcPr>
                </a:tc>
                <a:tc>
                  <a:txBody>
                    <a:bodyPr/>
                    <a:lstStyle/>
                    <a:p>
                      <a:pPr algn="ctr" fontAlgn="ctr"/>
                      <a:r>
                        <a:rPr lang="en-US" sz="1000" b="0" i="0" u="none" strike="noStrike">
                          <a:solidFill>
                            <a:srgbClr val="000000"/>
                          </a:solidFill>
                          <a:effectLst/>
                          <a:latin typeface="Calibri"/>
                        </a:rPr>
                        <a:t>0.199</a:t>
                      </a:r>
                    </a:p>
                  </a:txBody>
                  <a:tcPr marL="6146" marR="6146" marT="614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8CEE6"/>
                    </a:solidFill>
                  </a:tcPr>
                </a:tc>
                <a:tc>
                  <a:txBody>
                    <a:bodyPr/>
                    <a:lstStyle/>
                    <a:p>
                      <a:pPr algn="ctr" fontAlgn="ctr"/>
                      <a:r>
                        <a:rPr lang="en-US" sz="1000" b="0" i="0" u="none" strike="noStrike">
                          <a:solidFill>
                            <a:srgbClr val="000000"/>
                          </a:solidFill>
                          <a:effectLst/>
                          <a:latin typeface="Calibri"/>
                        </a:rPr>
                        <a:t>-0.002</a:t>
                      </a:r>
                    </a:p>
                  </a:txBody>
                  <a:tcPr marL="6146" marR="6146" marT="614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8CEE6"/>
                    </a:solidFill>
                  </a:tcPr>
                </a:tc>
                <a:tc>
                  <a:txBody>
                    <a:bodyPr/>
                    <a:lstStyle/>
                    <a:p>
                      <a:pPr algn="ctr" fontAlgn="ctr"/>
                      <a:r>
                        <a:rPr lang="en-US" sz="1000" b="0" i="0" u="none" strike="noStrike">
                          <a:solidFill>
                            <a:srgbClr val="000000"/>
                          </a:solidFill>
                          <a:effectLst/>
                          <a:latin typeface="Calibri"/>
                        </a:rPr>
                        <a:t> </a:t>
                      </a:r>
                    </a:p>
                  </a:txBody>
                  <a:tcPr marL="6146" marR="6146" marT="614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8CEE6"/>
                    </a:solidFill>
                  </a:tcPr>
                </a:tc>
                <a:tc>
                  <a:txBody>
                    <a:bodyPr/>
                    <a:lstStyle/>
                    <a:p>
                      <a:pPr algn="ctr" fontAlgn="ctr"/>
                      <a:r>
                        <a:rPr lang="en-US" sz="1000" b="0" i="0" u="none" strike="noStrike">
                          <a:solidFill>
                            <a:srgbClr val="000000"/>
                          </a:solidFill>
                          <a:effectLst/>
                          <a:latin typeface="Calibri"/>
                        </a:rPr>
                        <a:t>-5.423</a:t>
                      </a:r>
                    </a:p>
                  </a:txBody>
                  <a:tcPr marL="6146" marR="6146" marT="614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8CEE6"/>
                    </a:solidFill>
                  </a:tcPr>
                </a:tc>
                <a:tc>
                  <a:txBody>
                    <a:bodyPr/>
                    <a:lstStyle/>
                    <a:p>
                      <a:pPr algn="ctr" fontAlgn="ctr"/>
                      <a:r>
                        <a:rPr lang="en-US" sz="1000" b="0" i="0" u="none" strike="noStrike">
                          <a:solidFill>
                            <a:srgbClr val="000000"/>
                          </a:solidFill>
                          <a:effectLst/>
                          <a:latin typeface="Calibri"/>
                        </a:rPr>
                        <a:t>19.4</a:t>
                      </a:r>
                    </a:p>
                  </a:txBody>
                  <a:tcPr marL="6146" marR="6146" marT="614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8CEE6"/>
                    </a:solidFill>
                  </a:tcPr>
                </a:tc>
              </a:tr>
              <a:tr h="198580">
                <a:tc vMerge="1">
                  <a:txBody>
                    <a:bodyPr/>
                    <a:lstStyle/>
                    <a:p>
                      <a:endParaRPr lang="en-US"/>
                    </a:p>
                  </a:txBody>
                  <a:tcPr/>
                </a:tc>
                <a:tc>
                  <a:txBody>
                    <a:bodyPr/>
                    <a:lstStyle/>
                    <a:p>
                      <a:pPr algn="ctr" fontAlgn="ctr"/>
                      <a:r>
                        <a:rPr lang="en-US" sz="1000" b="0" i="0" u="none" strike="noStrike">
                          <a:solidFill>
                            <a:srgbClr val="000000"/>
                          </a:solidFill>
                          <a:effectLst/>
                          <a:latin typeface="Calibri"/>
                        </a:rPr>
                        <a:t>C</a:t>
                      </a:r>
                    </a:p>
                  </a:txBody>
                  <a:tcPr marL="6146" marR="6146" marT="614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8CEE6"/>
                    </a:solidFill>
                  </a:tcPr>
                </a:tc>
                <a:tc>
                  <a:txBody>
                    <a:bodyPr/>
                    <a:lstStyle/>
                    <a:p>
                      <a:pPr algn="ctr" fontAlgn="ctr"/>
                      <a:r>
                        <a:rPr lang="en-US" sz="1000" b="0" i="0" u="none" strike="noStrike">
                          <a:solidFill>
                            <a:srgbClr val="000000"/>
                          </a:solidFill>
                          <a:effectLst/>
                          <a:latin typeface="Calibri"/>
                        </a:rPr>
                        <a:t>-0.539</a:t>
                      </a:r>
                    </a:p>
                  </a:txBody>
                  <a:tcPr marL="6146" marR="6146" marT="614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8CEE6"/>
                    </a:solidFill>
                  </a:tcPr>
                </a:tc>
                <a:tc>
                  <a:txBody>
                    <a:bodyPr/>
                    <a:lstStyle/>
                    <a:p>
                      <a:pPr algn="ctr" fontAlgn="ctr"/>
                      <a:r>
                        <a:rPr lang="en-US" sz="1000" b="0" i="0" u="none" strike="noStrike">
                          <a:solidFill>
                            <a:srgbClr val="000000"/>
                          </a:solidFill>
                          <a:effectLst/>
                          <a:latin typeface="Calibri"/>
                        </a:rPr>
                        <a:t>-0.457</a:t>
                      </a:r>
                    </a:p>
                  </a:txBody>
                  <a:tcPr marL="6146" marR="6146" marT="614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8CEE6"/>
                    </a:solidFill>
                  </a:tcPr>
                </a:tc>
                <a:tc>
                  <a:txBody>
                    <a:bodyPr/>
                    <a:lstStyle/>
                    <a:p>
                      <a:pPr algn="ctr" fontAlgn="ctr"/>
                      <a:r>
                        <a:rPr lang="en-US" sz="1000" b="0" i="0" u="none" strike="noStrike">
                          <a:solidFill>
                            <a:srgbClr val="000000"/>
                          </a:solidFill>
                          <a:effectLst/>
                          <a:latin typeface="Calibri"/>
                        </a:rPr>
                        <a:t>0.02</a:t>
                      </a:r>
                    </a:p>
                  </a:txBody>
                  <a:tcPr marL="6146" marR="6146" marT="614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8CEE6"/>
                    </a:solidFill>
                  </a:tcPr>
                </a:tc>
                <a:tc>
                  <a:txBody>
                    <a:bodyPr/>
                    <a:lstStyle/>
                    <a:p>
                      <a:pPr algn="ctr" fontAlgn="ctr"/>
                      <a:r>
                        <a:rPr lang="en-US" sz="1000" b="0" i="0" u="none" strike="noStrike">
                          <a:solidFill>
                            <a:srgbClr val="000000"/>
                          </a:solidFill>
                          <a:effectLst/>
                          <a:latin typeface="Calibri"/>
                        </a:rPr>
                        <a:t>0.037</a:t>
                      </a:r>
                    </a:p>
                  </a:txBody>
                  <a:tcPr marL="6146" marR="6146" marT="614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8CEE6"/>
                    </a:solidFill>
                  </a:tcPr>
                </a:tc>
                <a:tc>
                  <a:txBody>
                    <a:bodyPr/>
                    <a:lstStyle/>
                    <a:p>
                      <a:pPr algn="ctr" fontAlgn="ctr"/>
                      <a:r>
                        <a:rPr lang="en-US" sz="1000" b="0" i="0" u="none" strike="noStrike">
                          <a:solidFill>
                            <a:srgbClr val="000000"/>
                          </a:solidFill>
                          <a:effectLst/>
                          <a:latin typeface="Calibri"/>
                        </a:rPr>
                        <a:t>0.749</a:t>
                      </a:r>
                    </a:p>
                  </a:txBody>
                  <a:tcPr marL="6146" marR="6146" marT="614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8CEE6"/>
                    </a:solidFill>
                  </a:tcPr>
                </a:tc>
                <a:tc>
                  <a:txBody>
                    <a:bodyPr/>
                    <a:lstStyle/>
                    <a:p>
                      <a:pPr algn="ctr" fontAlgn="ctr"/>
                      <a:r>
                        <a:rPr lang="en-US" sz="1000" b="0" i="0" u="none" strike="noStrike">
                          <a:solidFill>
                            <a:srgbClr val="000000"/>
                          </a:solidFill>
                          <a:effectLst/>
                          <a:latin typeface="Calibri"/>
                        </a:rPr>
                        <a:t>-0.587</a:t>
                      </a:r>
                    </a:p>
                  </a:txBody>
                  <a:tcPr marL="6146" marR="6146" marT="614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8CEE6"/>
                    </a:solidFill>
                  </a:tcPr>
                </a:tc>
                <a:tc>
                  <a:txBody>
                    <a:bodyPr/>
                    <a:lstStyle/>
                    <a:p>
                      <a:pPr algn="ctr" fontAlgn="ctr"/>
                      <a:r>
                        <a:rPr lang="en-US" sz="1000" b="0" i="0" u="none" strike="noStrike">
                          <a:solidFill>
                            <a:srgbClr val="000000"/>
                          </a:solidFill>
                          <a:effectLst/>
                          <a:latin typeface="Calibri"/>
                        </a:rPr>
                        <a:t>-0.062</a:t>
                      </a:r>
                    </a:p>
                  </a:txBody>
                  <a:tcPr marL="6146" marR="6146" marT="614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8CEE6"/>
                    </a:solidFill>
                  </a:tcPr>
                </a:tc>
                <a:tc>
                  <a:txBody>
                    <a:bodyPr/>
                    <a:lstStyle/>
                    <a:p>
                      <a:pPr algn="ctr" fontAlgn="ctr"/>
                      <a:r>
                        <a:rPr lang="en-US" sz="1000" b="0" i="0" u="none" strike="noStrike">
                          <a:solidFill>
                            <a:srgbClr val="000000"/>
                          </a:solidFill>
                          <a:effectLst/>
                          <a:latin typeface="Calibri"/>
                        </a:rPr>
                        <a:t>-0.21</a:t>
                      </a:r>
                    </a:p>
                  </a:txBody>
                  <a:tcPr marL="6146" marR="6146" marT="614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8CEE6"/>
                    </a:solidFill>
                  </a:tcPr>
                </a:tc>
                <a:tc>
                  <a:txBody>
                    <a:bodyPr/>
                    <a:lstStyle/>
                    <a:p>
                      <a:pPr algn="ctr" fontAlgn="ctr"/>
                      <a:r>
                        <a:rPr lang="en-US" sz="1000" b="0" i="0" u="none" strike="noStrike">
                          <a:solidFill>
                            <a:srgbClr val="000000"/>
                          </a:solidFill>
                          <a:effectLst/>
                          <a:latin typeface="Calibri"/>
                        </a:rPr>
                        <a:t>-0.064</a:t>
                      </a:r>
                    </a:p>
                  </a:txBody>
                  <a:tcPr marL="6146" marR="6146" marT="614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8CEE6"/>
                    </a:solidFill>
                  </a:tcPr>
                </a:tc>
                <a:tc>
                  <a:txBody>
                    <a:bodyPr/>
                    <a:lstStyle/>
                    <a:p>
                      <a:pPr algn="ctr" fontAlgn="ctr"/>
                      <a:r>
                        <a:rPr lang="en-US" sz="1000" b="0" i="0" u="none" strike="noStrike">
                          <a:solidFill>
                            <a:srgbClr val="000000"/>
                          </a:solidFill>
                          <a:effectLst/>
                          <a:latin typeface="Calibri"/>
                        </a:rPr>
                        <a:t>-0.064</a:t>
                      </a:r>
                    </a:p>
                  </a:txBody>
                  <a:tcPr marL="6146" marR="6146" marT="614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8CEE6"/>
                    </a:solidFill>
                  </a:tcPr>
                </a:tc>
                <a:tc>
                  <a:txBody>
                    <a:bodyPr/>
                    <a:lstStyle/>
                    <a:p>
                      <a:pPr algn="ctr" fontAlgn="ctr"/>
                      <a:r>
                        <a:rPr lang="en-US" sz="1000" b="0" i="0" u="none" strike="noStrike">
                          <a:solidFill>
                            <a:srgbClr val="000000"/>
                          </a:solidFill>
                          <a:effectLst/>
                          <a:latin typeface="Calibri"/>
                        </a:rPr>
                        <a:t>0.002</a:t>
                      </a:r>
                    </a:p>
                  </a:txBody>
                  <a:tcPr marL="6146" marR="6146" marT="614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8CEE6"/>
                    </a:solidFill>
                  </a:tcPr>
                </a:tc>
                <a:tc>
                  <a:txBody>
                    <a:bodyPr/>
                    <a:lstStyle/>
                    <a:p>
                      <a:pPr algn="ctr" fontAlgn="ctr"/>
                      <a:r>
                        <a:rPr lang="en-US" sz="1000" b="0" i="0" u="none" strike="noStrike">
                          <a:solidFill>
                            <a:srgbClr val="000000"/>
                          </a:solidFill>
                          <a:effectLst/>
                          <a:latin typeface="Calibri"/>
                        </a:rPr>
                        <a:t> </a:t>
                      </a:r>
                    </a:p>
                  </a:txBody>
                  <a:tcPr marL="6146" marR="6146" marT="614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8CEE6"/>
                    </a:solidFill>
                  </a:tcPr>
                </a:tc>
                <a:tc>
                  <a:txBody>
                    <a:bodyPr/>
                    <a:lstStyle/>
                    <a:p>
                      <a:pPr algn="ctr" fontAlgn="ctr"/>
                      <a:r>
                        <a:rPr lang="en-US" sz="1000" b="0" i="0" u="none" strike="noStrike" dirty="0">
                          <a:solidFill>
                            <a:srgbClr val="000000"/>
                          </a:solidFill>
                          <a:effectLst/>
                          <a:latin typeface="Calibri"/>
                        </a:rPr>
                        <a:t>6.978</a:t>
                      </a:r>
                    </a:p>
                  </a:txBody>
                  <a:tcPr marL="6146" marR="6146" marT="614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8CEE6"/>
                    </a:solidFill>
                  </a:tcPr>
                </a:tc>
                <a:tc>
                  <a:txBody>
                    <a:bodyPr/>
                    <a:lstStyle/>
                    <a:p>
                      <a:pPr algn="ctr" fontAlgn="ctr"/>
                      <a:r>
                        <a:rPr lang="en-US" sz="1000" b="0" i="0" u="none" strike="noStrike">
                          <a:solidFill>
                            <a:srgbClr val="000000"/>
                          </a:solidFill>
                          <a:effectLst/>
                          <a:latin typeface="Calibri"/>
                        </a:rPr>
                        <a:t>77.1</a:t>
                      </a:r>
                    </a:p>
                  </a:txBody>
                  <a:tcPr marL="6146" marR="6146" marT="614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8CEE6"/>
                    </a:solidFill>
                  </a:tcPr>
                </a:tc>
              </a:tr>
              <a:tr h="198580">
                <a:tc rowSpan="3">
                  <a:txBody>
                    <a:bodyPr/>
                    <a:lstStyle/>
                    <a:p>
                      <a:pPr algn="ctr" fontAlgn="ctr"/>
                      <a:r>
                        <a:rPr lang="en-US" sz="1000" b="0" i="0" u="none" strike="noStrike" dirty="0">
                          <a:solidFill>
                            <a:srgbClr val="000000"/>
                          </a:solidFill>
                          <a:effectLst/>
                          <a:latin typeface="Calibri"/>
                        </a:rPr>
                        <a:t>Add Ref Y </a:t>
                      </a:r>
                      <a:r>
                        <a:rPr lang="en-US" sz="1000" b="0" i="0" u="none" strike="noStrike" dirty="0" smtClean="0">
                          <a:solidFill>
                            <a:srgbClr val="000000"/>
                          </a:solidFill>
                          <a:effectLst/>
                          <a:latin typeface="Calibri"/>
                        </a:rPr>
                        <a:t/>
                      </a:r>
                      <a:br>
                        <a:rPr lang="en-US" sz="1000" b="0" i="0" u="none" strike="noStrike" dirty="0" smtClean="0">
                          <a:solidFill>
                            <a:srgbClr val="000000"/>
                          </a:solidFill>
                          <a:effectLst/>
                          <a:latin typeface="Calibri"/>
                        </a:rPr>
                      </a:br>
                      <a:r>
                        <a:rPr lang="en-US" sz="1000" b="0" i="0" u="none" strike="noStrike" dirty="0" smtClean="0">
                          <a:solidFill>
                            <a:srgbClr val="000000"/>
                          </a:solidFill>
                          <a:effectLst/>
                          <a:latin typeface="Calibri"/>
                        </a:rPr>
                        <a:t>13 parameters</a:t>
                      </a:r>
                      <a:endParaRPr lang="en-US" sz="1000" b="0" i="0" u="none" strike="noStrike" dirty="0">
                        <a:solidFill>
                          <a:srgbClr val="000000"/>
                        </a:solidFill>
                        <a:effectLst/>
                        <a:latin typeface="Calibri"/>
                      </a:endParaRPr>
                    </a:p>
                  </a:txBody>
                  <a:tcPr marL="6146" marR="6146" marT="614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BE6F2"/>
                    </a:solidFill>
                  </a:tcPr>
                </a:tc>
                <a:tc>
                  <a:txBody>
                    <a:bodyPr/>
                    <a:lstStyle/>
                    <a:p>
                      <a:pPr algn="ctr" fontAlgn="ctr"/>
                      <a:r>
                        <a:rPr lang="en-US" sz="1000" b="0" i="0" u="none" strike="noStrike">
                          <a:solidFill>
                            <a:srgbClr val="000000"/>
                          </a:solidFill>
                          <a:effectLst/>
                          <a:latin typeface="Calibri"/>
                        </a:rPr>
                        <a:t>A</a:t>
                      </a:r>
                    </a:p>
                  </a:txBody>
                  <a:tcPr marL="6146" marR="6146" marT="614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BE6F2"/>
                    </a:solidFill>
                  </a:tcPr>
                </a:tc>
                <a:tc>
                  <a:txBody>
                    <a:bodyPr/>
                    <a:lstStyle/>
                    <a:p>
                      <a:pPr algn="ctr" fontAlgn="ctr"/>
                      <a:r>
                        <a:rPr lang="en-US" sz="1000" b="0" i="0" u="none" strike="noStrike">
                          <a:solidFill>
                            <a:srgbClr val="000000"/>
                          </a:solidFill>
                          <a:effectLst/>
                          <a:latin typeface="Calibri"/>
                        </a:rPr>
                        <a:t>1.752</a:t>
                      </a:r>
                    </a:p>
                  </a:txBody>
                  <a:tcPr marL="6146" marR="6146" marT="614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BE6F2"/>
                    </a:solidFill>
                  </a:tcPr>
                </a:tc>
                <a:tc>
                  <a:txBody>
                    <a:bodyPr/>
                    <a:lstStyle/>
                    <a:p>
                      <a:pPr algn="ctr" fontAlgn="ctr"/>
                      <a:r>
                        <a:rPr lang="en-US" sz="1000" b="0" i="0" u="none" strike="noStrike">
                          <a:solidFill>
                            <a:srgbClr val="000000"/>
                          </a:solidFill>
                          <a:effectLst/>
                          <a:latin typeface="Calibri"/>
                        </a:rPr>
                        <a:t>-0.993</a:t>
                      </a:r>
                    </a:p>
                  </a:txBody>
                  <a:tcPr marL="6146" marR="6146" marT="614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BE6F2"/>
                    </a:solidFill>
                  </a:tcPr>
                </a:tc>
                <a:tc>
                  <a:txBody>
                    <a:bodyPr/>
                    <a:lstStyle/>
                    <a:p>
                      <a:pPr algn="ctr" fontAlgn="ctr"/>
                      <a:r>
                        <a:rPr lang="en-US" sz="1000" b="0" i="0" u="none" strike="noStrike">
                          <a:solidFill>
                            <a:srgbClr val="000000"/>
                          </a:solidFill>
                          <a:effectLst/>
                          <a:latin typeface="Calibri"/>
                        </a:rPr>
                        <a:t>0.067</a:t>
                      </a:r>
                    </a:p>
                  </a:txBody>
                  <a:tcPr marL="6146" marR="6146" marT="614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BE6F2"/>
                    </a:solidFill>
                  </a:tcPr>
                </a:tc>
                <a:tc>
                  <a:txBody>
                    <a:bodyPr/>
                    <a:lstStyle/>
                    <a:p>
                      <a:pPr algn="ctr" fontAlgn="ctr"/>
                      <a:r>
                        <a:rPr lang="en-US" sz="1000" b="0" i="0" u="none" strike="noStrike">
                          <a:solidFill>
                            <a:srgbClr val="000000"/>
                          </a:solidFill>
                          <a:effectLst/>
                          <a:latin typeface="Calibri"/>
                        </a:rPr>
                        <a:t>-0.027</a:t>
                      </a:r>
                    </a:p>
                  </a:txBody>
                  <a:tcPr marL="6146" marR="6146" marT="614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BE6F2"/>
                    </a:solidFill>
                  </a:tcPr>
                </a:tc>
                <a:tc>
                  <a:txBody>
                    <a:bodyPr/>
                    <a:lstStyle/>
                    <a:p>
                      <a:pPr algn="ctr" fontAlgn="ctr"/>
                      <a:r>
                        <a:rPr lang="en-US" sz="1000" b="0" i="0" u="none" strike="noStrike">
                          <a:solidFill>
                            <a:srgbClr val="000000"/>
                          </a:solidFill>
                          <a:effectLst/>
                          <a:latin typeface="Calibri"/>
                        </a:rPr>
                        <a:t>-1.159</a:t>
                      </a:r>
                    </a:p>
                  </a:txBody>
                  <a:tcPr marL="6146" marR="6146" marT="614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BE6F2"/>
                    </a:solidFill>
                  </a:tcPr>
                </a:tc>
                <a:tc>
                  <a:txBody>
                    <a:bodyPr/>
                    <a:lstStyle/>
                    <a:p>
                      <a:pPr algn="ctr" fontAlgn="ctr"/>
                      <a:r>
                        <a:rPr lang="en-US" sz="1000" b="0" i="0" u="none" strike="noStrike">
                          <a:solidFill>
                            <a:srgbClr val="000000"/>
                          </a:solidFill>
                          <a:effectLst/>
                          <a:latin typeface="Calibri"/>
                        </a:rPr>
                        <a:t>-1.921</a:t>
                      </a:r>
                    </a:p>
                  </a:txBody>
                  <a:tcPr marL="6146" marR="6146" marT="614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BE6F2"/>
                    </a:solidFill>
                  </a:tcPr>
                </a:tc>
                <a:tc>
                  <a:txBody>
                    <a:bodyPr/>
                    <a:lstStyle/>
                    <a:p>
                      <a:pPr algn="ctr" fontAlgn="ctr"/>
                      <a:r>
                        <a:rPr lang="en-US" sz="1000" b="0" i="0" u="none" strike="noStrike">
                          <a:solidFill>
                            <a:srgbClr val="000000"/>
                          </a:solidFill>
                          <a:effectLst/>
                          <a:latin typeface="Calibri"/>
                        </a:rPr>
                        <a:t>0.071</a:t>
                      </a:r>
                    </a:p>
                  </a:txBody>
                  <a:tcPr marL="6146" marR="6146" marT="614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BE6F2"/>
                    </a:solidFill>
                  </a:tcPr>
                </a:tc>
                <a:tc>
                  <a:txBody>
                    <a:bodyPr/>
                    <a:lstStyle/>
                    <a:p>
                      <a:pPr algn="ctr" fontAlgn="ctr"/>
                      <a:r>
                        <a:rPr lang="en-US" sz="1000" b="0" i="0" u="none" strike="noStrike">
                          <a:solidFill>
                            <a:srgbClr val="000000"/>
                          </a:solidFill>
                          <a:effectLst/>
                          <a:latin typeface="Calibri"/>
                        </a:rPr>
                        <a:t>-0.009</a:t>
                      </a:r>
                    </a:p>
                  </a:txBody>
                  <a:tcPr marL="6146" marR="6146" marT="614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BE6F2"/>
                    </a:solidFill>
                  </a:tcPr>
                </a:tc>
                <a:tc>
                  <a:txBody>
                    <a:bodyPr/>
                    <a:lstStyle/>
                    <a:p>
                      <a:pPr algn="ctr" fontAlgn="ctr"/>
                      <a:r>
                        <a:rPr lang="en-US" sz="1000" b="0" i="0" u="none" strike="noStrike">
                          <a:solidFill>
                            <a:srgbClr val="000000"/>
                          </a:solidFill>
                          <a:effectLst/>
                          <a:latin typeface="Calibri"/>
                        </a:rPr>
                        <a:t>0.031</a:t>
                      </a:r>
                    </a:p>
                  </a:txBody>
                  <a:tcPr marL="6146" marR="6146" marT="614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BE6F2"/>
                    </a:solidFill>
                  </a:tcPr>
                </a:tc>
                <a:tc>
                  <a:txBody>
                    <a:bodyPr/>
                    <a:lstStyle/>
                    <a:p>
                      <a:pPr algn="ctr" fontAlgn="ctr"/>
                      <a:r>
                        <a:rPr lang="en-US" sz="1000" b="0" i="0" u="none" strike="noStrike">
                          <a:solidFill>
                            <a:srgbClr val="000000"/>
                          </a:solidFill>
                          <a:effectLst/>
                          <a:latin typeface="Calibri"/>
                        </a:rPr>
                        <a:t>0.224</a:t>
                      </a:r>
                    </a:p>
                  </a:txBody>
                  <a:tcPr marL="6146" marR="6146" marT="614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BE6F2"/>
                    </a:solidFill>
                  </a:tcPr>
                </a:tc>
                <a:tc>
                  <a:txBody>
                    <a:bodyPr/>
                    <a:lstStyle/>
                    <a:p>
                      <a:pPr algn="ctr" fontAlgn="ctr"/>
                      <a:r>
                        <a:rPr lang="en-US" sz="1000" b="0" i="0" u="none" strike="noStrike">
                          <a:solidFill>
                            <a:srgbClr val="000000"/>
                          </a:solidFill>
                          <a:effectLst/>
                          <a:latin typeface="Calibri"/>
                        </a:rPr>
                        <a:t>-0.001</a:t>
                      </a:r>
                    </a:p>
                  </a:txBody>
                  <a:tcPr marL="6146" marR="6146" marT="614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BE6F2"/>
                    </a:solidFill>
                  </a:tcPr>
                </a:tc>
                <a:tc>
                  <a:txBody>
                    <a:bodyPr/>
                    <a:lstStyle/>
                    <a:p>
                      <a:pPr algn="ctr" fontAlgn="ctr"/>
                      <a:r>
                        <a:rPr lang="en-US" sz="1000" b="0" i="0" u="none" strike="noStrike">
                          <a:solidFill>
                            <a:srgbClr val="000000"/>
                          </a:solidFill>
                          <a:effectLst/>
                          <a:latin typeface="Calibri"/>
                        </a:rPr>
                        <a:t>0.003</a:t>
                      </a:r>
                    </a:p>
                  </a:txBody>
                  <a:tcPr marL="6146" marR="6146" marT="614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BE6F2"/>
                    </a:solidFill>
                  </a:tcPr>
                </a:tc>
                <a:tc>
                  <a:txBody>
                    <a:bodyPr/>
                    <a:lstStyle/>
                    <a:p>
                      <a:pPr algn="ctr" fontAlgn="ctr"/>
                      <a:r>
                        <a:rPr lang="en-US" sz="1000" b="0" i="0" u="none" strike="noStrike">
                          <a:solidFill>
                            <a:srgbClr val="000000"/>
                          </a:solidFill>
                          <a:effectLst/>
                          <a:latin typeface="Calibri"/>
                        </a:rPr>
                        <a:t>13.693</a:t>
                      </a:r>
                    </a:p>
                  </a:txBody>
                  <a:tcPr marL="6146" marR="6146" marT="614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BE6F2"/>
                    </a:solidFill>
                  </a:tcPr>
                </a:tc>
                <a:tc>
                  <a:txBody>
                    <a:bodyPr/>
                    <a:lstStyle/>
                    <a:p>
                      <a:pPr algn="ctr" fontAlgn="ctr"/>
                      <a:r>
                        <a:rPr lang="en-US" sz="1000" b="0" i="0" u="none" strike="noStrike" dirty="0">
                          <a:solidFill>
                            <a:srgbClr val="000000"/>
                          </a:solidFill>
                          <a:effectLst/>
                          <a:latin typeface="Calibri"/>
                        </a:rPr>
                        <a:t>17.3</a:t>
                      </a:r>
                    </a:p>
                  </a:txBody>
                  <a:tcPr marL="6146" marR="6146" marT="614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BE6F2"/>
                    </a:solidFill>
                  </a:tcPr>
                </a:tc>
              </a:tr>
              <a:tr h="198580">
                <a:tc vMerge="1">
                  <a:txBody>
                    <a:bodyPr/>
                    <a:lstStyle/>
                    <a:p>
                      <a:endParaRPr lang="en-US"/>
                    </a:p>
                  </a:txBody>
                  <a:tcPr/>
                </a:tc>
                <a:tc>
                  <a:txBody>
                    <a:bodyPr/>
                    <a:lstStyle/>
                    <a:p>
                      <a:pPr algn="ctr" fontAlgn="ctr"/>
                      <a:r>
                        <a:rPr lang="en-US" sz="1000" b="0" i="0" u="none" strike="noStrike">
                          <a:solidFill>
                            <a:srgbClr val="000000"/>
                          </a:solidFill>
                          <a:effectLst/>
                          <a:latin typeface="Calibri"/>
                        </a:rPr>
                        <a:t>B</a:t>
                      </a:r>
                    </a:p>
                  </a:txBody>
                  <a:tcPr marL="6146" marR="6146" marT="614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BE6F2"/>
                    </a:solidFill>
                  </a:tcPr>
                </a:tc>
                <a:tc>
                  <a:txBody>
                    <a:bodyPr/>
                    <a:lstStyle/>
                    <a:p>
                      <a:pPr algn="ctr" fontAlgn="ctr"/>
                      <a:r>
                        <a:rPr lang="en-US" sz="1000" b="0" i="0" u="none" strike="noStrike">
                          <a:solidFill>
                            <a:srgbClr val="000000"/>
                          </a:solidFill>
                          <a:effectLst/>
                          <a:latin typeface="Calibri"/>
                        </a:rPr>
                        <a:t>0.539</a:t>
                      </a:r>
                    </a:p>
                  </a:txBody>
                  <a:tcPr marL="6146" marR="6146" marT="614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BE6F2"/>
                    </a:solidFill>
                  </a:tcPr>
                </a:tc>
                <a:tc>
                  <a:txBody>
                    <a:bodyPr/>
                    <a:lstStyle/>
                    <a:p>
                      <a:pPr algn="ctr" fontAlgn="ctr"/>
                      <a:r>
                        <a:rPr lang="en-US" sz="1000" b="0" i="0" u="none" strike="noStrike">
                          <a:solidFill>
                            <a:srgbClr val="000000"/>
                          </a:solidFill>
                          <a:effectLst/>
                          <a:latin typeface="Calibri"/>
                        </a:rPr>
                        <a:t>0.536</a:t>
                      </a:r>
                    </a:p>
                  </a:txBody>
                  <a:tcPr marL="6146" marR="6146" marT="614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BE6F2"/>
                    </a:solidFill>
                  </a:tcPr>
                </a:tc>
                <a:tc>
                  <a:txBody>
                    <a:bodyPr/>
                    <a:lstStyle/>
                    <a:p>
                      <a:pPr algn="ctr" fontAlgn="ctr"/>
                      <a:r>
                        <a:rPr lang="en-US" sz="1000" b="0" i="0" u="none" strike="noStrike">
                          <a:solidFill>
                            <a:srgbClr val="000000"/>
                          </a:solidFill>
                          <a:effectLst/>
                          <a:latin typeface="Calibri"/>
                        </a:rPr>
                        <a:t>-0.028</a:t>
                      </a:r>
                    </a:p>
                  </a:txBody>
                  <a:tcPr marL="6146" marR="6146" marT="614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BE6F2"/>
                    </a:solidFill>
                  </a:tcPr>
                </a:tc>
                <a:tc>
                  <a:txBody>
                    <a:bodyPr/>
                    <a:lstStyle/>
                    <a:p>
                      <a:pPr algn="ctr" fontAlgn="ctr"/>
                      <a:r>
                        <a:rPr lang="en-US" sz="1000" b="0" i="0" u="none" strike="noStrike">
                          <a:solidFill>
                            <a:srgbClr val="000000"/>
                          </a:solidFill>
                          <a:effectLst/>
                          <a:latin typeface="Calibri"/>
                        </a:rPr>
                        <a:t>-0.108</a:t>
                      </a:r>
                    </a:p>
                  </a:txBody>
                  <a:tcPr marL="6146" marR="6146" marT="614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BE6F2"/>
                    </a:solidFill>
                  </a:tcPr>
                </a:tc>
                <a:tc>
                  <a:txBody>
                    <a:bodyPr/>
                    <a:lstStyle/>
                    <a:p>
                      <a:pPr algn="ctr" fontAlgn="ctr"/>
                      <a:r>
                        <a:rPr lang="en-US" sz="1000" b="0" i="0" u="none" strike="noStrike">
                          <a:solidFill>
                            <a:srgbClr val="000000"/>
                          </a:solidFill>
                          <a:effectLst/>
                          <a:latin typeface="Calibri"/>
                        </a:rPr>
                        <a:t>0.528</a:t>
                      </a:r>
                    </a:p>
                  </a:txBody>
                  <a:tcPr marL="6146" marR="6146" marT="614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BE6F2"/>
                    </a:solidFill>
                  </a:tcPr>
                </a:tc>
                <a:tc>
                  <a:txBody>
                    <a:bodyPr/>
                    <a:lstStyle/>
                    <a:p>
                      <a:pPr algn="ctr" fontAlgn="ctr"/>
                      <a:r>
                        <a:rPr lang="en-US" sz="1000" b="0" i="0" u="none" strike="noStrike">
                          <a:solidFill>
                            <a:srgbClr val="000000"/>
                          </a:solidFill>
                          <a:effectLst/>
                          <a:latin typeface="Calibri"/>
                        </a:rPr>
                        <a:t>1.162</a:t>
                      </a:r>
                    </a:p>
                  </a:txBody>
                  <a:tcPr marL="6146" marR="6146" marT="614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BE6F2"/>
                    </a:solidFill>
                  </a:tcPr>
                </a:tc>
                <a:tc>
                  <a:txBody>
                    <a:bodyPr/>
                    <a:lstStyle/>
                    <a:p>
                      <a:pPr algn="ctr" fontAlgn="ctr"/>
                      <a:r>
                        <a:rPr lang="en-US" sz="1000" b="0" i="0" u="none" strike="noStrike">
                          <a:solidFill>
                            <a:srgbClr val="000000"/>
                          </a:solidFill>
                          <a:effectLst/>
                          <a:latin typeface="Calibri"/>
                        </a:rPr>
                        <a:t>-0.02</a:t>
                      </a:r>
                    </a:p>
                  </a:txBody>
                  <a:tcPr marL="6146" marR="6146" marT="614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BE6F2"/>
                    </a:solidFill>
                  </a:tcPr>
                </a:tc>
                <a:tc>
                  <a:txBody>
                    <a:bodyPr/>
                    <a:lstStyle/>
                    <a:p>
                      <a:pPr algn="ctr" fontAlgn="ctr"/>
                      <a:r>
                        <a:rPr lang="en-US" sz="1000" b="0" i="0" u="none" strike="noStrike">
                          <a:solidFill>
                            <a:srgbClr val="000000"/>
                          </a:solidFill>
                          <a:effectLst/>
                          <a:latin typeface="Calibri"/>
                        </a:rPr>
                        <a:t>0.038</a:t>
                      </a:r>
                    </a:p>
                  </a:txBody>
                  <a:tcPr marL="6146" marR="6146" marT="614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BE6F2"/>
                    </a:solidFill>
                  </a:tcPr>
                </a:tc>
                <a:tc>
                  <a:txBody>
                    <a:bodyPr/>
                    <a:lstStyle/>
                    <a:p>
                      <a:pPr algn="ctr" fontAlgn="ctr"/>
                      <a:r>
                        <a:rPr lang="en-US" sz="1000" b="0" i="0" u="none" strike="noStrike">
                          <a:solidFill>
                            <a:srgbClr val="000000"/>
                          </a:solidFill>
                          <a:effectLst/>
                          <a:latin typeface="Calibri"/>
                        </a:rPr>
                        <a:t>0.02</a:t>
                      </a:r>
                    </a:p>
                  </a:txBody>
                  <a:tcPr marL="6146" marR="6146" marT="614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BE6F2"/>
                    </a:solidFill>
                  </a:tcPr>
                </a:tc>
                <a:tc>
                  <a:txBody>
                    <a:bodyPr/>
                    <a:lstStyle/>
                    <a:p>
                      <a:pPr algn="ctr" fontAlgn="ctr"/>
                      <a:r>
                        <a:rPr lang="en-US" sz="1000" b="0" i="0" u="none" strike="noStrike">
                          <a:solidFill>
                            <a:srgbClr val="000000"/>
                          </a:solidFill>
                          <a:effectLst/>
                          <a:latin typeface="Calibri"/>
                        </a:rPr>
                        <a:t>0.046</a:t>
                      </a:r>
                    </a:p>
                  </a:txBody>
                  <a:tcPr marL="6146" marR="6146" marT="614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BE6F2"/>
                    </a:solidFill>
                  </a:tcPr>
                </a:tc>
                <a:tc>
                  <a:txBody>
                    <a:bodyPr/>
                    <a:lstStyle/>
                    <a:p>
                      <a:pPr algn="ctr" fontAlgn="ctr"/>
                      <a:r>
                        <a:rPr lang="en-US" sz="1000" b="0" i="0" u="none" strike="noStrike">
                          <a:solidFill>
                            <a:srgbClr val="000000"/>
                          </a:solidFill>
                          <a:effectLst/>
                          <a:latin typeface="Calibri"/>
                        </a:rPr>
                        <a:t>0</a:t>
                      </a:r>
                    </a:p>
                  </a:txBody>
                  <a:tcPr marL="6146" marR="6146" marT="614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BE6F2"/>
                    </a:solidFill>
                  </a:tcPr>
                </a:tc>
                <a:tc>
                  <a:txBody>
                    <a:bodyPr/>
                    <a:lstStyle/>
                    <a:p>
                      <a:pPr algn="ctr" fontAlgn="ctr"/>
                      <a:r>
                        <a:rPr lang="en-US" sz="1000" b="0" i="0" u="none" strike="noStrike">
                          <a:solidFill>
                            <a:srgbClr val="000000"/>
                          </a:solidFill>
                          <a:effectLst/>
                          <a:latin typeface="Calibri"/>
                        </a:rPr>
                        <a:t>-0.001</a:t>
                      </a:r>
                    </a:p>
                  </a:txBody>
                  <a:tcPr marL="6146" marR="6146" marT="614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BE6F2"/>
                    </a:solidFill>
                  </a:tcPr>
                </a:tc>
                <a:tc>
                  <a:txBody>
                    <a:bodyPr/>
                    <a:lstStyle/>
                    <a:p>
                      <a:pPr algn="ctr" fontAlgn="ctr"/>
                      <a:r>
                        <a:rPr lang="en-US" sz="1000" b="0" i="0" u="none" strike="noStrike">
                          <a:solidFill>
                            <a:srgbClr val="000000"/>
                          </a:solidFill>
                          <a:effectLst/>
                          <a:latin typeface="Calibri"/>
                        </a:rPr>
                        <a:t>-5.136</a:t>
                      </a:r>
                    </a:p>
                  </a:txBody>
                  <a:tcPr marL="6146" marR="6146" marT="614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BE6F2"/>
                    </a:solidFill>
                  </a:tcPr>
                </a:tc>
                <a:tc>
                  <a:txBody>
                    <a:bodyPr/>
                    <a:lstStyle/>
                    <a:p>
                      <a:pPr algn="ctr" fontAlgn="ctr"/>
                      <a:r>
                        <a:rPr lang="en-US" sz="1000" b="0" i="0" u="none" strike="noStrike">
                          <a:solidFill>
                            <a:srgbClr val="000000"/>
                          </a:solidFill>
                          <a:effectLst/>
                          <a:latin typeface="Calibri"/>
                        </a:rPr>
                        <a:t>18.7</a:t>
                      </a:r>
                    </a:p>
                  </a:txBody>
                  <a:tcPr marL="6146" marR="6146" marT="614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BE6F2"/>
                    </a:solidFill>
                  </a:tcPr>
                </a:tc>
              </a:tr>
              <a:tr h="198580">
                <a:tc vMerge="1">
                  <a:txBody>
                    <a:bodyPr/>
                    <a:lstStyle/>
                    <a:p>
                      <a:endParaRPr lang="en-US"/>
                    </a:p>
                  </a:txBody>
                  <a:tcPr/>
                </a:tc>
                <a:tc>
                  <a:txBody>
                    <a:bodyPr/>
                    <a:lstStyle/>
                    <a:p>
                      <a:pPr algn="ctr" fontAlgn="ctr"/>
                      <a:r>
                        <a:rPr lang="en-US" sz="1000" b="0" i="0" u="none" strike="noStrike">
                          <a:solidFill>
                            <a:srgbClr val="000000"/>
                          </a:solidFill>
                          <a:effectLst/>
                          <a:latin typeface="Calibri"/>
                        </a:rPr>
                        <a:t>C</a:t>
                      </a:r>
                    </a:p>
                  </a:txBody>
                  <a:tcPr marL="6146" marR="6146" marT="614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BE6F2"/>
                    </a:solidFill>
                  </a:tcPr>
                </a:tc>
                <a:tc>
                  <a:txBody>
                    <a:bodyPr/>
                    <a:lstStyle/>
                    <a:p>
                      <a:pPr algn="ctr" fontAlgn="ctr"/>
                      <a:r>
                        <a:rPr lang="en-US" sz="1000" b="0" i="0" u="none" strike="noStrike">
                          <a:solidFill>
                            <a:srgbClr val="000000"/>
                          </a:solidFill>
                          <a:effectLst/>
                          <a:latin typeface="Calibri"/>
                        </a:rPr>
                        <a:t>-0.611</a:t>
                      </a:r>
                    </a:p>
                  </a:txBody>
                  <a:tcPr marL="6146" marR="6146" marT="614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BE6F2"/>
                    </a:solidFill>
                  </a:tcPr>
                </a:tc>
                <a:tc>
                  <a:txBody>
                    <a:bodyPr/>
                    <a:lstStyle/>
                    <a:p>
                      <a:pPr algn="ctr" fontAlgn="ctr"/>
                      <a:r>
                        <a:rPr lang="en-US" sz="1000" b="0" i="0" u="none" strike="noStrike">
                          <a:solidFill>
                            <a:srgbClr val="000000"/>
                          </a:solidFill>
                          <a:effectLst/>
                          <a:latin typeface="Calibri"/>
                        </a:rPr>
                        <a:t>-0.471</a:t>
                      </a:r>
                    </a:p>
                  </a:txBody>
                  <a:tcPr marL="6146" marR="6146" marT="614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BE6F2"/>
                    </a:solidFill>
                  </a:tcPr>
                </a:tc>
                <a:tc>
                  <a:txBody>
                    <a:bodyPr/>
                    <a:lstStyle/>
                    <a:p>
                      <a:pPr algn="ctr" fontAlgn="ctr"/>
                      <a:r>
                        <a:rPr lang="en-US" sz="1000" b="0" i="0" u="none" strike="noStrike">
                          <a:solidFill>
                            <a:srgbClr val="000000"/>
                          </a:solidFill>
                          <a:effectLst/>
                          <a:latin typeface="Calibri"/>
                        </a:rPr>
                        <a:t>-0.007</a:t>
                      </a:r>
                    </a:p>
                  </a:txBody>
                  <a:tcPr marL="6146" marR="6146" marT="614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BE6F2"/>
                    </a:solidFill>
                  </a:tcPr>
                </a:tc>
                <a:tc>
                  <a:txBody>
                    <a:bodyPr/>
                    <a:lstStyle/>
                    <a:p>
                      <a:pPr algn="ctr" fontAlgn="ctr"/>
                      <a:r>
                        <a:rPr lang="en-US" sz="1000" b="0" i="0" u="none" strike="noStrike">
                          <a:solidFill>
                            <a:srgbClr val="000000"/>
                          </a:solidFill>
                          <a:effectLst/>
                          <a:latin typeface="Calibri"/>
                        </a:rPr>
                        <a:t>0.049</a:t>
                      </a:r>
                    </a:p>
                  </a:txBody>
                  <a:tcPr marL="6146" marR="6146" marT="614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BE6F2"/>
                    </a:solidFill>
                  </a:tcPr>
                </a:tc>
                <a:tc>
                  <a:txBody>
                    <a:bodyPr/>
                    <a:lstStyle/>
                    <a:p>
                      <a:pPr algn="ctr" fontAlgn="ctr"/>
                      <a:r>
                        <a:rPr lang="en-US" sz="1000" b="0" i="0" u="none" strike="noStrike">
                          <a:solidFill>
                            <a:srgbClr val="000000"/>
                          </a:solidFill>
                          <a:effectLst/>
                          <a:latin typeface="Calibri"/>
                        </a:rPr>
                        <a:t>0.93</a:t>
                      </a:r>
                    </a:p>
                  </a:txBody>
                  <a:tcPr marL="6146" marR="6146" marT="614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BE6F2"/>
                    </a:solidFill>
                  </a:tcPr>
                </a:tc>
                <a:tc>
                  <a:txBody>
                    <a:bodyPr/>
                    <a:lstStyle/>
                    <a:p>
                      <a:pPr algn="ctr" fontAlgn="ctr"/>
                      <a:r>
                        <a:rPr lang="en-US" sz="1000" b="0" i="0" u="none" strike="noStrike">
                          <a:solidFill>
                            <a:srgbClr val="000000"/>
                          </a:solidFill>
                          <a:effectLst/>
                          <a:latin typeface="Calibri"/>
                        </a:rPr>
                        <a:t>-0.745</a:t>
                      </a:r>
                    </a:p>
                  </a:txBody>
                  <a:tcPr marL="6146" marR="6146" marT="614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BE6F2"/>
                    </a:solidFill>
                  </a:tcPr>
                </a:tc>
                <a:tc>
                  <a:txBody>
                    <a:bodyPr/>
                    <a:lstStyle/>
                    <a:p>
                      <a:pPr algn="ctr" fontAlgn="ctr"/>
                      <a:r>
                        <a:rPr lang="en-US" sz="1000" b="0" i="0" u="none" strike="noStrike">
                          <a:solidFill>
                            <a:srgbClr val="000000"/>
                          </a:solidFill>
                          <a:effectLst/>
                          <a:latin typeface="Calibri"/>
                        </a:rPr>
                        <a:t>0.015</a:t>
                      </a:r>
                    </a:p>
                  </a:txBody>
                  <a:tcPr marL="6146" marR="6146" marT="614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BE6F2"/>
                    </a:solidFill>
                  </a:tcPr>
                </a:tc>
                <a:tc>
                  <a:txBody>
                    <a:bodyPr/>
                    <a:lstStyle/>
                    <a:p>
                      <a:pPr algn="ctr" fontAlgn="ctr"/>
                      <a:r>
                        <a:rPr lang="en-US" sz="1000" b="0" i="0" u="none" strike="noStrike">
                          <a:solidFill>
                            <a:srgbClr val="000000"/>
                          </a:solidFill>
                          <a:effectLst/>
                          <a:latin typeface="Calibri"/>
                        </a:rPr>
                        <a:t>-0.007</a:t>
                      </a:r>
                    </a:p>
                  </a:txBody>
                  <a:tcPr marL="6146" marR="6146" marT="614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BE6F2"/>
                    </a:solidFill>
                  </a:tcPr>
                </a:tc>
                <a:tc>
                  <a:txBody>
                    <a:bodyPr/>
                    <a:lstStyle/>
                    <a:p>
                      <a:pPr algn="ctr" fontAlgn="ctr"/>
                      <a:r>
                        <a:rPr lang="en-US" sz="1000" b="0" i="0" u="none" strike="noStrike">
                          <a:solidFill>
                            <a:srgbClr val="000000"/>
                          </a:solidFill>
                          <a:effectLst/>
                          <a:latin typeface="Calibri"/>
                        </a:rPr>
                        <a:t>0.079</a:t>
                      </a:r>
                    </a:p>
                  </a:txBody>
                  <a:tcPr marL="6146" marR="6146" marT="614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BE6F2"/>
                    </a:solidFill>
                  </a:tcPr>
                </a:tc>
                <a:tc>
                  <a:txBody>
                    <a:bodyPr/>
                    <a:lstStyle/>
                    <a:p>
                      <a:pPr algn="ctr" fontAlgn="ctr"/>
                      <a:r>
                        <a:rPr lang="en-US" sz="1000" b="0" i="0" u="none" strike="noStrike">
                          <a:solidFill>
                            <a:srgbClr val="000000"/>
                          </a:solidFill>
                          <a:effectLst/>
                          <a:latin typeface="Calibri"/>
                        </a:rPr>
                        <a:t>-0.037</a:t>
                      </a:r>
                    </a:p>
                  </a:txBody>
                  <a:tcPr marL="6146" marR="6146" marT="614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BE6F2"/>
                    </a:solidFill>
                  </a:tcPr>
                </a:tc>
                <a:tc>
                  <a:txBody>
                    <a:bodyPr/>
                    <a:lstStyle/>
                    <a:p>
                      <a:pPr algn="ctr" fontAlgn="ctr"/>
                      <a:r>
                        <a:rPr lang="en-US" sz="1000" b="0" i="0" u="none" strike="noStrike">
                          <a:solidFill>
                            <a:srgbClr val="000000"/>
                          </a:solidFill>
                          <a:effectLst/>
                          <a:latin typeface="Calibri"/>
                        </a:rPr>
                        <a:t>0</a:t>
                      </a:r>
                    </a:p>
                  </a:txBody>
                  <a:tcPr marL="6146" marR="6146" marT="614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BE6F2"/>
                    </a:solidFill>
                  </a:tcPr>
                </a:tc>
                <a:tc>
                  <a:txBody>
                    <a:bodyPr/>
                    <a:lstStyle/>
                    <a:p>
                      <a:pPr algn="ctr" fontAlgn="ctr"/>
                      <a:r>
                        <a:rPr lang="en-US" sz="1000" b="0" i="0" u="none" strike="noStrike">
                          <a:solidFill>
                            <a:srgbClr val="000000"/>
                          </a:solidFill>
                          <a:effectLst/>
                          <a:latin typeface="Calibri"/>
                        </a:rPr>
                        <a:t>0.002</a:t>
                      </a:r>
                    </a:p>
                  </a:txBody>
                  <a:tcPr marL="6146" marR="6146" marT="614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BE6F2"/>
                    </a:solidFill>
                  </a:tcPr>
                </a:tc>
                <a:tc>
                  <a:txBody>
                    <a:bodyPr/>
                    <a:lstStyle/>
                    <a:p>
                      <a:pPr algn="ctr" fontAlgn="ctr"/>
                      <a:r>
                        <a:rPr lang="en-US" sz="1000" b="0" i="0" u="none" strike="noStrike">
                          <a:solidFill>
                            <a:srgbClr val="000000"/>
                          </a:solidFill>
                          <a:effectLst/>
                          <a:latin typeface="Calibri"/>
                        </a:rPr>
                        <a:t>8.725</a:t>
                      </a:r>
                    </a:p>
                  </a:txBody>
                  <a:tcPr marL="6146" marR="6146" marT="614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BE6F2"/>
                    </a:solidFill>
                  </a:tcPr>
                </a:tc>
                <a:tc>
                  <a:txBody>
                    <a:bodyPr/>
                    <a:lstStyle/>
                    <a:p>
                      <a:pPr algn="ctr" fontAlgn="ctr"/>
                      <a:r>
                        <a:rPr lang="en-US" sz="1000" b="0" i="0" u="none" strike="noStrike">
                          <a:solidFill>
                            <a:srgbClr val="000000"/>
                          </a:solidFill>
                          <a:effectLst/>
                          <a:latin typeface="Calibri"/>
                        </a:rPr>
                        <a:t>65.6</a:t>
                      </a:r>
                    </a:p>
                  </a:txBody>
                  <a:tcPr marL="6146" marR="6146" marT="614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BE6F2"/>
                    </a:solidFill>
                  </a:tcPr>
                </a:tc>
              </a:tr>
              <a:tr h="198580">
                <a:tc rowSpan="3">
                  <a:txBody>
                    <a:bodyPr/>
                    <a:lstStyle/>
                    <a:p>
                      <a:pPr algn="ctr" fontAlgn="ctr"/>
                      <a:r>
                        <a:rPr lang="en-US" sz="1000" b="0" i="0" u="none" strike="noStrike" dirty="0" smtClean="0">
                          <a:solidFill>
                            <a:srgbClr val="000000"/>
                          </a:solidFill>
                          <a:effectLst/>
                          <a:latin typeface="Calibri"/>
                        </a:rPr>
                        <a:t>Geometric </a:t>
                      </a:r>
                      <a:r>
                        <a:rPr lang="en-US" sz="1000" b="0" i="0" u="none" strike="noStrike" dirty="0">
                          <a:solidFill>
                            <a:srgbClr val="000000"/>
                          </a:solidFill>
                          <a:effectLst/>
                          <a:latin typeface="Calibri"/>
                        </a:rPr>
                        <a:t>factor </a:t>
                      </a:r>
                      <a:r>
                        <a:rPr lang="en-US" sz="1000" b="0" i="0" u="none" strike="noStrike" dirty="0" smtClean="0">
                          <a:solidFill>
                            <a:srgbClr val="000000"/>
                          </a:solidFill>
                          <a:effectLst/>
                          <a:latin typeface="Calibri"/>
                        </a:rPr>
                        <a:t/>
                      </a:r>
                      <a:br>
                        <a:rPr lang="en-US" sz="1000" b="0" i="0" u="none" strike="noStrike" dirty="0" smtClean="0">
                          <a:solidFill>
                            <a:srgbClr val="000000"/>
                          </a:solidFill>
                          <a:effectLst/>
                          <a:latin typeface="Calibri"/>
                        </a:rPr>
                      </a:br>
                      <a:r>
                        <a:rPr lang="en-US" sz="1000" b="0" i="0" u="none" strike="noStrike" dirty="0" smtClean="0">
                          <a:solidFill>
                            <a:srgbClr val="000000"/>
                          </a:solidFill>
                          <a:effectLst/>
                          <a:latin typeface="Calibri"/>
                        </a:rPr>
                        <a:t>(</a:t>
                      </a:r>
                      <a:r>
                        <a:rPr lang="en-US" sz="1000" b="0" i="0" u="none" strike="noStrike" dirty="0">
                          <a:solidFill>
                            <a:srgbClr val="000000"/>
                          </a:solidFill>
                          <a:effectLst/>
                          <a:latin typeface="Calibri"/>
                        </a:rPr>
                        <a:t>as per </a:t>
                      </a:r>
                      <a:r>
                        <a:rPr lang="en-US" sz="1000" b="0" i="0" u="none" strike="noStrike" dirty="0" err="1">
                          <a:solidFill>
                            <a:srgbClr val="000000"/>
                          </a:solidFill>
                          <a:effectLst/>
                          <a:latin typeface="Calibri"/>
                        </a:rPr>
                        <a:t>Siwon's</a:t>
                      </a:r>
                      <a:r>
                        <a:rPr lang="en-US" sz="1000" b="0" i="0" u="none" strike="noStrike" dirty="0">
                          <a:solidFill>
                            <a:srgbClr val="000000"/>
                          </a:solidFill>
                          <a:effectLst/>
                          <a:latin typeface="Calibri"/>
                        </a:rPr>
                        <a:t> method)</a:t>
                      </a:r>
                    </a:p>
                  </a:txBody>
                  <a:tcPr marL="6146" marR="6146" marT="614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8CEE6"/>
                    </a:solidFill>
                  </a:tcPr>
                </a:tc>
                <a:tc>
                  <a:txBody>
                    <a:bodyPr/>
                    <a:lstStyle/>
                    <a:p>
                      <a:pPr algn="ctr" fontAlgn="ctr"/>
                      <a:r>
                        <a:rPr lang="en-US" sz="1000" b="0" i="0" u="none" strike="noStrike">
                          <a:solidFill>
                            <a:srgbClr val="000000"/>
                          </a:solidFill>
                          <a:effectLst/>
                          <a:latin typeface="Calibri"/>
                        </a:rPr>
                        <a:t>A</a:t>
                      </a:r>
                    </a:p>
                  </a:txBody>
                  <a:tcPr marL="6146" marR="6146" marT="614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8CEE6"/>
                    </a:solidFill>
                  </a:tcPr>
                </a:tc>
                <a:tc>
                  <a:txBody>
                    <a:bodyPr/>
                    <a:lstStyle/>
                    <a:p>
                      <a:pPr algn="ctr" fontAlgn="ctr"/>
                      <a:r>
                        <a:rPr lang="en-US" sz="1000" b="0" i="0" u="none" strike="noStrike">
                          <a:solidFill>
                            <a:srgbClr val="000000"/>
                          </a:solidFill>
                          <a:effectLst/>
                          <a:latin typeface="Calibri"/>
                        </a:rPr>
                        <a:t>1.752</a:t>
                      </a:r>
                    </a:p>
                  </a:txBody>
                  <a:tcPr marL="6146" marR="6146" marT="614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8CEE6"/>
                    </a:solidFill>
                  </a:tcPr>
                </a:tc>
                <a:tc>
                  <a:txBody>
                    <a:bodyPr/>
                    <a:lstStyle/>
                    <a:p>
                      <a:pPr algn="ctr" fontAlgn="ctr"/>
                      <a:r>
                        <a:rPr lang="en-US" sz="1000" b="0" i="0" u="none" strike="noStrike">
                          <a:solidFill>
                            <a:srgbClr val="000000"/>
                          </a:solidFill>
                          <a:effectLst/>
                          <a:latin typeface="Calibri"/>
                        </a:rPr>
                        <a:t>-0.993</a:t>
                      </a:r>
                    </a:p>
                  </a:txBody>
                  <a:tcPr marL="6146" marR="6146" marT="614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8CEE6"/>
                    </a:solidFill>
                  </a:tcPr>
                </a:tc>
                <a:tc>
                  <a:txBody>
                    <a:bodyPr/>
                    <a:lstStyle/>
                    <a:p>
                      <a:pPr algn="ctr" fontAlgn="ctr"/>
                      <a:r>
                        <a:rPr lang="en-US" sz="1000" b="0" i="0" u="none" strike="noStrike">
                          <a:solidFill>
                            <a:srgbClr val="000000"/>
                          </a:solidFill>
                          <a:effectLst/>
                          <a:latin typeface="Calibri"/>
                        </a:rPr>
                        <a:t>0.067</a:t>
                      </a:r>
                    </a:p>
                  </a:txBody>
                  <a:tcPr marL="6146" marR="6146" marT="614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8CEE6"/>
                    </a:solidFill>
                  </a:tcPr>
                </a:tc>
                <a:tc>
                  <a:txBody>
                    <a:bodyPr/>
                    <a:lstStyle/>
                    <a:p>
                      <a:pPr algn="ctr" fontAlgn="ctr"/>
                      <a:r>
                        <a:rPr lang="en-US" sz="1000" b="0" i="0" u="none" strike="noStrike">
                          <a:solidFill>
                            <a:srgbClr val="000000"/>
                          </a:solidFill>
                          <a:effectLst/>
                          <a:latin typeface="Calibri"/>
                        </a:rPr>
                        <a:t>-0.027</a:t>
                      </a:r>
                    </a:p>
                  </a:txBody>
                  <a:tcPr marL="6146" marR="6146" marT="614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8CEE6"/>
                    </a:solidFill>
                  </a:tcPr>
                </a:tc>
                <a:tc>
                  <a:txBody>
                    <a:bodyPr/>
                    <a:lstStyle/>
                    <a:p>
                      <a:pPr algn="ctr" fontAlgn="ctr"/>
                      <a:r>
                        <a:rPr lang="en-US" sz="1000" b="0" i="0" u="none" strike="noStrike">
                          <a:solidFill>
                            <a:srgbClr val="000000"/>
                          </a:solidFill>
                          <a:effectLst/>
                          <a:latin typeface="Calibri"/>
                        </a:rPr>
                        <a:t>-1.159</a:t>
                      </a:r>
                    </a:p>
                  </a:txBody>
                  <a:tcPr marL="6146" marR="6146" marT="614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8CEE6"/>
                    </a:solidFill>
                  </a:tcPr>
                </a:tc>
                <a:tc>
                  <a:txBody>
                    <a:bodyPr/>
                    <a:lstStyle/>
                    <a:p>
                      <a:pPr algn="ctr" fontAlgn="ctr"/>
                      <a:r>
                        <a:rPr lang="en-US" sz="1000" b="0" i="0" u="none" strike="noStrike">
                          <a:solidFill>
                            <a:srgbClr val="000000"/>
                          </a:solidFill>
                          <a:effectLst/>
                          <a:latin typeface="Calibri"/>
                        </a:rPr>
                        <a:t>-1.921</a:t>
                      </a:r>
                    </a:p>
                  </a:txBody>
                  <a:tcPr marL="6146" marR="6146" marT="614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8CEE6"/>
                    </a:solidFill>
                  </a:tcPr>
                </a:tc>
                <a:tc>
                  <a:txBody>
                    <a:bodyPr/>
                    <a:lstStyle/>
                    <a:p>
                      <a:pPr algn="ctr" fontAlgn="ctr"/>
                      <a:r>
                        <a:rPr lang="en-US" sz="1000" b="0" i="0" u="none" strike="noStrike">
                          <a:solidFill>
                            <a:srgbClr val="000000"/>
                          </a:solidFill>
                          <a:effectLst/>
                          <a:latin typeface="Calibri"/>
                        </a:rPr>
                        <a:t>0.071</a:t>
                      </a:r>
                    </a:p>
                  </a:txBody>
                  <a:tcPr marL="6146" marR="6146" marT="614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8CEE6"/>
                    </a:solidFill>
                  </a:tcPr>
                </a:tc>
                <a:tc>
                  <a:txBody>
                    <a:bodyPr/>
                    <a:lstStyle/>
                    <a:p>
                      <a:pPr algn="ctr" fontAlgn="ctr"/>
                      <a:r>
                        <a:rPr lang="en-US" sz="1000" b="0" i="0" u="none" strike="noStrike">
                          <a:solidFill>
                            <a:srgbClr val="000000"/>
                          </a:solidFill>
                          <a:effectLst/>
                          <a:latin typeface="Calibri"/>
                        </a:rPr>
                        <a:t>-0.009</a:t>
                      </a:r>
                    </a:p>
                  </a:txBody>
                  <a:tcPr marL="6146" marR="6146" marT="614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8CEE6"/>
                    </a:solidFill>
                  </a:tcPr>
                </a:tc>
                <a:tc>
                  <a:txBody>
                    <a:bodyPr/>
                    <a:lstStyle/>
                    <a:p>
                      <a:pPr algn="ctr" fontAlgn="ctr"/>
                      <a:r>
                        <a:rPr lang="en-US" sz="1000" b="0" i="0" u="none" strike="noStrike">
                          <a:solidFill>
                            <a:srgbClr val="000000"/>
                          </a:solidFill>
                          <a:effectLst/>
                          <a:latin typeface="Calibri"/>
                        </a:rPr>
                        <a:t>0.031</a:t>
                      </a:r>
                    </a:p>
                  </a:txBody>
                  <a:tcPr marL="6146" marR="6146" marT="614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8CEE6"/>
                    </a:solidFill>
                  </a:tcPr>
                </a:tc>
                <a:tc>
                  <a:txBody>
                    <a:bodyPr/>
                    <a:lstStyle/>
                    <a:p>
                      <a:pPr algn="ctr" fontAlgn="ctr"/>
                      <a:r>
                        <a:rPr lang="en-US" sz="1000" b="0" i="0" u="none" strike="noStrike">
                          <a:solidFill>
                            <a:srgbClr val="000000"/>
                          </a:solidFill>
                          <a:effectLst/>
                          <a:latin typeface="Calibri"/>
                        </a:rPr>
                        <a:t>0.224</a:t>
                      </a:r>
                    </a:p>
                  </a:txBody>
                  <a:tcPr marL="6146" marR="6146" marT="614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8CEE6"/>
                    </a:solidFill>
                  </a:tcPr>
                </a:tc>
                <a:tc>
                  <a:txBody>
                    <a:bodyPr/>
                    <a:lstStyle/>
                    <a:p>
                      <a:pPr algn="ctr" fontAlgn="ctr"/>
                      <a:r>
                        <a:rPr lang="en-US" sz="1000" b="0" i="0" u="none" strike="noStrike">
                          <a:solidFill>
                            <a:srgbClr val="000000"/>
                          </a:solidFill>
                          <a:effectLst/>
                          <a:latin typeface="Calibri"/>
                        </a:rPr>
                        <a:t>-0.001</a:t>
                      </a:r>
                    </a:p>
                  </a:txBody>
                  <a:tcPr marL="6146" marR="6146" marT="614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8CEE6"/>
                    </a:solidFill>
                  </a:tcPr>
                </a:tc>
                <a:tc>
                  <a:txBody>
                    <a:bodyPr/>
                    <a:lstStyle/>
                    <a:p>
                      <a:pPr algn="ctr" fontAlgn="ctr"/>
                      <a:r>
                        <a:rPr lang="en-US" sz="1000" b="0" i="0" u="none" strike="noStrike">
                          <a:solidFill>
                            <a:srgbClr val="000000"/>
                          </a:solidFill>
                          <a:effectLst/>
                          <a:latin typeface="Calibri"/>
                        </a:rPr>
                        <a:t>0.003</a:t>
                      </a:r>
                    </a:p>
                  </a:txBody>
                  <a:tcPr marL="6146" marR="6146" marT="614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8CEE6"/>
                    </a:solidFill>
                  </a:tcPr>
                </a:tc>
                <a:tc>
                  <a:txBody>
                    <a:bodyPr/>
                    <a:lstStyle/>
                    <a:p>
                      <a:pPr algn="ctr" fontAlgn="ctr"/>
                      <a:r>
                        <a:rPr lang="en-US" sz="1000" b="0" i="0" u="none" strike="noStrike">
                          <a:solidFill>
                            <a:srgbClr val="000000"/>
                          </a:solidFill>
                          <a:effectLst/>
                          <a:latin typeface="Calibri"/>
                        </a:rPr>
                        <a:t>13.693</a:t>
                      </a:r>
                    </a:p>
                  </a:txBody>
                  <a:tcPr marL="6146" marR="6146" marT="614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8CEE6"/>
                    </a:solidFill>
                  </a:tcPr>
                </a:tc>
                <a:tc>
                  <a:txBody>
                    <a:bodyPr/>
                    <a:lstStyle/>
                    <a:p>
                      <a:pPr algn="ctr" fontAlgn="ctr"/>
                      <a:r>
                        <a:rPr lang="en-US" sz="1000" b="0" i="0" u="none" strike="noStrike">
                          <a:solidFill>
                            <a:srgbClr val="000000"/>
                          </a:solidFill>
                          <a:effectLst/>
                          <a:latin typeface="Calibri"/>
                        </a:rPr>
                        <a:t>30.1</a:t>
                      </a:r>
                    </a:p>
                  </a:txBody>
                  <a:tcPr marL="6146" marR="6146" marT="614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8CEE6"/>
                    </a:solidFill>
                  </a:tcPr>
                </a:tc>
              </a:tr>
              <a:tr h="198580">
                <a:tc vMerge="1">
                  <a:txBody>
                    <a:bodyPr/>
                    <a:lstStyle/>
                    <a:p>
                      <a:endParaRPr lang="en-US"/>
                    </a:p>
                  </a:txBody>
                  <a:tcPr/>
                </a:tc>
                <a:tc>
                  <a:txBody>
                    <a:bodyPr/>
                    <a:lstStyle/>
                    <a:p>
                      <a:pPr algn="ctr" fontAlgn="ctr"/>
                      <a:r>
                        <a:rPr lang="en-US" sz="1000" b="0" i="0" u="none" strike="noStrike">
                          <a:solidFill>
                            <a:srgbClr val="000000"/>
                          </a:solidFill>
                          <a:effectLst/>
                          <a:latin typeface="Calibri"/>
                        </a:rPr>
                        <a:t>B</a:t>
                      </a:r>
                    </a:p>
                  </a:txBody>
                  <a:tcPr marL="6146" marR="6146" marT="614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8CEE6"/>
                    </a:solidFill>
                  </a:tcPr>
                </a:tc>
                <a:tc>
                  <a:txBody>
                    <a:bodyPr/>
                    <a:lstStyle/>
                    <a:p>
                      <a:pPr algn="ctr" fontAlgn="ctr"/>
                      <a:r>
                        <a:rPr lang="en-US" sz="1000" b="0" i="0" u="none" strike="noStrike">
                          <a:solidFill>
                            <a:srgbClr val="000000"/>
                          </a:solidFill>
                          <a:effectLst/>
                          <a:latin typeface="Calibri"/>
                        </a:rPr>
                        <a:t>0.539</a:t>
                      </a:r>
                    </a:p>
                  </a:txBody>
                  <a:tcPr marL="6146" marR="6146" marT="614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8CEE6"/>
                    </a:solidFill>
                  </a:tcPr>
                </a:tc>
                <a:tc>
                  <a:txBody>
                    <a:bodyPr/>
                    <a:lstStyle/>
                    <a:p>
                      <a:pPr algn="ctr" fontAlgn="ctr"/>
                      <a:r>
                        <a:rPr lang="en-US" sz="1000" b="0" i="0" u="none" strike="noStrike">
                          <a:solidFill>
                            <a:srgbClr val="000000"/>
                          </a:solidFill>
                          <a:effectLst/>
                          <a:latin typeface="Calibri"/>
                        </a:rPr>
                        <a:t>0.536</a:t>
                      </a:r>
                    </a:p>
                  </a:txBody>
                  <a:tcPr marL="6146" marR="6146" marT="614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8CEE6"/>
                    </a:solidFill>
                  </a:tcPr>
                </a:tc>
                <a:tc>
                  <a:txBody>
                    <a:bodyPr/>
                    <a:lstStyle/>
                    <a:p>
                      <a:pPr algn="ctr" fontAlgn="ctr"/>
                      <a:r>
                        <a:rPr lang="en-US" sz="1000" b="0" i="0" u="none" strike="noStrike">
                          <a:solidFill>
                            <a:srgbClr val="000000"/>
                          </a:solidFill>
                          <a:effectLst/>
                          <a:latin typeface="Calibri"/>
                        </a:rPr>
                        <a:t>-0.028</a:t>
                      </a:r>
                    </a:p>
                  </a:txBody>
                  <a:tcPr marL="6146" marR="6146" marT="614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8CEE6"/>
                    </a:solidFill>
                  </a:tcPr>
                </a:tc>
                <a:tc>
                  <a:txBody>
                    <a:bodyPr/>
                    <a:lstStyle/>
                    <a:p>
                      <a:pPr algn="ctr" fontAlgn="ctr"/>
                      <a:r>
                        <a:rPr lang="en-US" sz="1000" b="0" i="0" u="none" strike="noStrike">
                          <a:solidFill>
                            <a:srgbClr val="000000"/>
                          </a:solidFill>
                          <a:effectLst/>
                          <a:latin typeface="Calibri"/>
                        </a:rPr>
                        <a:t>-0.108</a:t>
                      </a:r>
                    </a:p>
                  </a:txBody>
                  <a:tcPr marL="6146" marR="6146" marT="614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8CEE6"/>
                    </a:solidFill>
                  </a:tcPr>
                </a:tc>
                <a:tc>
                  <a:txBody>
                    <a:bodyPr/>
                    <a:lstStyle/>
                    <a:p>
                      <a:pPr algn="ctr" fontAlgn="ctr"/>
                      <a:r>
                        <a:rPr lang="en-US" sz="1000" b="0" i="0" u="none" strike="noStrike">
                          <a:solidFill>
                            <a:srgbClr val="000000"/>
                          </a:solidFill>
                          <a:effectLst/>
                          <a:latin typeface="Calibri"/>
                        </a:rPr>
                        <a:t>0.528</a:t>
                      </a:r>
                    </a:p>
                  </a:txBody>
                  <a:tcPr marL="6146" marR="6146" marT="614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8CEE6"/>
                    </a:solidFill>
                  </a:tcPr>
                </a:tc>
                <a:tc>
                  <a:txBody>
                    <a:bodyPr/>
                    <a:lstStyle/>
                    <a:p>
                      <a:pPr algn="ctr" fontAlgn="ctr"/>
                      <a:r>
                        <a:rPr lang="en-US" sz="1000" b="0" i="0" u="none" strike="noStrike">
                          <a:solidFill>
                            <a:srgbClr val="000000"/>
                          </a:solidFill>
                          <a:effectLst/>
                          <a:latin typeface="Calibri"/>
                        </a:rPr>
                        <a:t>1.162</a:t>
                      </a:r>
                    </a:p>
                  </a:txBody>
                  <a:tcPr marL="6146" marR="6146" marT="614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8CEE6"/>
                    </a:solidFill>
                  </a:tcPr>
                </a:tc>
                <a:tc>
                  <a:txBody>
                    <a:bodyPr/>
                    <a:lstStyle/>
                    <a:p>
                      <a:pPr algn="ctr" fontAlgn="ctr"/>
                      <a:r>
                        <a:rPr lang="en-US" sz="1000" b="0" i="0" u="none" strike="noStrike">
                          <a:solidFill>
                            <a:srgbClr val="000000"/>
                          </a:solidFill>
                          <a:effectLst/>
                          <a:latin typeface="Calibri"/>
                        </a:rPr>
                        <a:t>-0.02</a:t>
                      </a:r>
                    </a:p>
                  </a:txBody>
                  <a:tcPr marL="6146" marR="6146" marT="614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8CEE6"/>
                    </a:solidFill>
                  </a:tcPr>
                </a:tc>
                <a:tc>
                  <a:txBody>
                    <a:bodyPr/>
                    <a:lstStyle/>
                    <a:p>
                      <a:pPr algn="ctr" fontAlgn="ctr"/>
                      <a:r>
                        <a:rPr lang="en-US" sz="1000" b="0" i="0" u="none" strike="noStrike">
                          <a:solidFill>
                            <a:srgbClr val="000000"/>
                          </a:solidFill>
                          <a:effectLst/>
                          <a:latin typeface="Calibri"/>
                        </a:rPr>
                        <a:t>0.038</a:t>
                      </a:r>
                    </a:p>
                  </a:txBody>
                  <a:tcPr marL="6146" marR="6146" marT="614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8CEE6"/>
                    </a:solidFill>
                  </a:tcPr>
                </a:tc>
                <a:tc>
                  <a:txBody>
                    <a:bodyPr/>
                    <a:lstStyle/>
                    <a:p>
                      <a:pPr algn="ctr" fontAlgn="ctr"/>
                      <a:r>
                        <a:rPr lang="en-US" sz="1000" b="0" i="0" u="none" strike="noStrike">
                          <a:solidFill>
                            <a:srgbClr val="000000"/>
                          </a:solidFill>
                          <a:effectLst/>
                          <a:latin typeface="Calibri"/>
                        </a:rPr>
                        <a:t>0.02</a:t>
                      </a:r>
                    </a:p>
                  </a:txBody>
                  <a:tcPr marL="6146" marR="6146" marT="614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8CEE6"/>
                    </a:solidFill>
                  </a:tcPr>
                </a:tc>
                <a:tc>
                  <a:txBody>
                    <a:bodyPr/>
                    <a:lstStyle/>
                    <a:p>
                      <a:pPr algn="ctr" fontAlgn="ctr"/>
                      <a:r>
                        <a:rPr lang="en-US" sz="1000" b="0" i="0" u="none" strike="noStrike">
                          <a:solidFill>
                            <a:srgbClr val="000000"/>
                          </a:solidFill>
                          <a:effectLst/>
                          <a:latin typeface="Calibri"/>
                        </a:rPr>
                        <a:t>0.046</a:t>
                      </a:r>
                    </a:p>
                  </a:txBody>
                  <a:tcPr marL="6146" marR="6146" marT="614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8CEE6"/>
                    </a:solidFill>
                  </a:tcPr>
                </a:tc>
                <a:tc>
                  <a:txBody>
                    <a:bodyPr/>
                    <a:lstStyle/>
                    <a:p>
                      <a:pPr algn="ctr" fontAlgn="ctr"/>
                      <a:r>
                        <a:rPr lang="en-US" sz="1000" b="0" i="0" u="none" strike="noStrike">
                          <a:solidFill>
                            <a:srgbClr val="000000"/>
                          </a:solidFill>
                          <a:effectLst/>
                          <a:latin typeface="Calibri"/>
                        </a:rPr>
                        <a:t>0</a:t>
                      </a:r>
                    </a:p>
                  </a:txBody>
                  <a:tcPr marL="6146" marR="6146" marT="614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8CEE6"/>
                    </a:solidFill>
                  </a:tcPr>
                </a:tc>
                <a:tc>
                  <a:txBody>
                    <a:bodyPr/>
                    <a:lstStyle/>
                    <a:p>
                      <a:pPr algn="ctr" fontAlgn="ctr"/>
                      <a:r>
                        <a:rPr lang="en-US" sz="1000" b="0" i="0" u="none" strike="noStrike">
                          <a:solidFill>
                            <a:srgbClr val="000000"/>
                          </a:solidFill>
                          <a:effectLst/>
                          <a:latin typeface="Calibri"/>
                        </a:rPr>
                        <a:t>-0.001</a:t>
                      </a:r>
                    </a:p>
                  </a:txBody>
                  <a:tcPr marL="6146" marR="6146" marT="614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8CEE6"/>
                    </a:solidFill>
                  </a:tcPr>
                </a:tc>
                <a:tc>
                  <a:txBody>
                    <a:bodyPr/>
                    <a:lstStyle/>
                    <a:p>
                      <a:pPr algn="ctr" fontAlgn="ctr"/>
                      <a:r>
                        <a:rPr lang="en-US" sz="1000" b="0" i="0" u="none" strike="noStrike">
                          <a:solidFill>
                            <a:srgbClr val="000000"/>
                          </a:solidFill>
                          <a:effectLst/>
                          <a:latin typeface="Calibri"/>
                        </a:rPr>
                        <a:t>-5.136</a:t>
                      </a:r>
                    </a:p>
                  </a:txBody>
                  <a:tcPr marL="6146" marR="6146" marT="614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8CEE6"/>
                    </a:solidFill>
                  </a:tcPr>
                </a:tc>
                <a:tc>
                  <a:txBody>
                    <a:bodyPr/>
                    <a:lstStyle/>
                    <a:p>
                      <a:pPr algn="ctr" fontAlgn="ctr"/>
                      <a:r>
                        <a:rPr lang="en-US" sz="1000" b="0" i="0" u="none" strike="noStrike" dirty="0">
                          <a:solidFill>
                            <a:srgbClr val="000000"/>
                          </a:solidFill>
                          <a:effectLst/>
                          <a:latin typeface="Calibri"/>
                        </a:rPr>
                        <a:t>26.8</a:t>
                      </a:r>
                    </a:p>
                  </a:txBody>
                  <a:tcPr marL="6146" marR="6146" marT="614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8CEE6"/>
                    </a:solidFill>
                  </a:tcPr>
                </a:tc>
              </a:tr>
              <a:tr h="198580">
                <a:tc vMerge="1">
                  <a:txBody>
                    <a:bodyPr/>
                    <a:lstStyle/>
                    <a:p>
                      <a:endParaRPr lang="en-US"/>
                    </a:p>
                  </a:txBody>
                  <a:tcPr/>
                </a:tc>
                <a:tc>
                  <a:txBody>
                    <a:bodyPr/>
                    <a:lstStyle/>
                    <a:p>
                      <a:pPr algn="ctr" fontAlgn="ctr"/>
                      <a:r>
                        <a:rPr lang="en-US" sz="1000" b="0" i="0" u="none" strike="noStrike">
                          <a:solidFill>
                            <a:srgbClr val="000000"/>
                          </a:solidFill>
                          <a:effectLst/>
                          <a:latin typeface="Calibri"/>
                        </a:rPr>
                        <a:t>C</a:t>
                      </a:r>
                    </a:p>
                  </a:txBody>
                  <a:tcPr marL="6146" marR="6146" marT="614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8CEE6"/>
                    </a:solidFill>
                  </a:tcPr>
                </a:tc>
                <a:tc>
                  <a:txBody>
                    <a:bodyPr/>
                    <a:lstStyle/>
                    <a:p>
                      <a:pPr algn="ctr" fontAlgn="ctr"/>
                      <a:r>
                        <a:rPr lang="en-US" sz="1000" b="0" i="0" u="none" strike="noStrike">
                          <a:solidFill>
                            <a:srgbClr val="000000"/>
                          </a:solidFill>
                          <a:effectLst/>
                          <a:latin typeface="Calibri"/>
                        </a:rPr>
                        <a:t>-0.611</a:t>
                      </a:r>
                    </a:p>
                  </a:txBody>
                  <a:tcPr marL="6146" marR="6146" marT="614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8CEE6"/>
                    </a:solidFill>
                  </a:tcPr>
                </a:tc>
                <a:tc>
                  <a:txBody>
                    <a:bodyPr/>
                    <a:lstStyle/>
                    <a:p>
                      <a:pPr algn="ctr" fontAlgn="ctr"/>
                      <a:r>
                        <a:rPr lang="en-US" sz="1000" b="0" i="0" u="none" strike="noStrike">
                          <a:solidFill>
                            <a:srgbClr val="000000"/>
                          </a:solidFill>
                          <a:effectLst/>
                          <a:latin typeface="Calibri"/>
                        </a:rPr>
                        <a:t>-0.471</a:t>
                      </a:r>
                    </a:p>
                  </a:txBody>
                  <a:tcPr marL="6146" marR="6146" marT="614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8CEE6"/>
                    </a:solidFill>
                  </a:tcPr>
                </a:tc>
                <a:tc>
                  <a:txBody>
                    <a:bodyPr/>
                    <a:lstStyle/>
                    <a:p>
                      <a:pPr algn="ctr" fontAlgn="ctr"/>
                      <a:r>
                        <a:rPr lang="en-US" sz="1000" b="0" i="0" u="none" strike="noStrike">
                          <a:solidFill>
                            <a:srgbClr val="000000"/>
                          </a:solidFill>
                          <a:effectLst/>
                          <a:latin typeface="Calibri"/>
                        </a:rPr>
                        <a:t>-0.007</a:t>
                      </a:r>
                    </a:p>
                  </a:txBody>
                  <a:tcPr marL="6146" marR="6146" marT="614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8CEE6"/>
                    </a:solidFill>
                  </a:tcPr>
                </a:tc>
                <a:tc>
                  <a:txBody>
                    <a:bodyPr/>
                    <a:lstStyle/>
                    <a:p>
                      <a:pPr algn="ctr" fontAlgn="ctr"/>
                      <a:r>
                        <a:rPr lang="en-US" sz="1000" b="0" i="0" u="none" strike="noStrike">
                          <a:solidFill>
                            <a:srgbClr val="000000"/>
                          </a:solidFill>
                          <a:effectLst/>
                          <a:latin typeface="Calibri"/>
                        </a:rPr>
                        <a:t>0.049</a:t>
                      </a:r>
                    </a:p>
                  </a:txBody>
                  <a:tcPr marL="6146" marR="6146" marT="614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8CEE6"/>
                    </a:solidFill>
                  </a:tcPr>
                </a:tc>
                <a:tc>
                  <a:txBody>
                    <a:bodyPr/>
                    <a:lstStyle/>
                    <a:p>
                      <a:pPr algn="ctr" fontAlgn="ctr"/>
                      <a:r>
                        <a:rPr lang="en-US" sz="1000" b="0" i="0" u="none" strike="noStrike">
                          <a:solidFill>
                            <a:srgbClr val="000000"/>
                          </a:solidFill>
                          <a:effectLst/>
                          <a:latin typeface="Calibri"/>
                        </a:rPr>
                        <a:t>0.93</a:t>
                      </a:r>
                    </a:p>
                  </a:txBody>
                  <a:tcPr marL="6146" marR="6146" marT="614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8CEE6"/>
                    </a:solidFill>
                  </a:tcPr>
                </a:tc>
                <a:tc>
                  <a:txBody>
                    <a:bodyPr/>
                    <a:lstStyle/>
                    <a:p>
                      <a:pPr algn="ctr" fontAlgn="ctr"/>
                      <a:r>
                        <a:rPr lang="en-US" sz="1000" b="0" i="0" u="none" strike="noStrike">
                          <a:solidFill>
                            <a:srgbClr val="000000"/>
                          </a:solidFill>
                          <a:effectLst/>
                          <a:latin typeface="Calibri"/>
                        </a:rPr>
                        <a:t>-0.745</a:t>
                      </a:r>
                    </a:p>
                  </a:txBody>
                  <a:tcPr marL="6146" marR="6146" marT="614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8CEE6"/>
                    </a:solidFill>
                  </a:tcPr>
                </a:tc>
                <a:tc>
                  <a:txBody>
                    <a:bodyPr/>
                    <a:lstStyle/>
                    <a:p>
                      <a:pPr algn="ctr" fontAlgn="ctr"/>
                      <a:r>
                        <a:rPr lang="en-US" sz="1000" b="0" i="0" u="none" strike="noStrike">
                          <a:solidFill>
                            <a:srgbClr val="000000"/>
                          </a:solidFill>
                          <a:effectLst/>
                          <a:latin typeface="Calibri"/>
                        </a:rPr>
                        <a:t>0.015</a:t>
                      </a:r>
                    </a:p>
                  </a:txBody>
                  <a:tcPr marL="6146" marR="6146" marT="614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8CEE6"/>
                    </a:solidFill>
                  </a:tcPr>
                </a:tc>
                <a:tc>
                  <a:txBody>
                    <a:bodyPr/>
                    <a:lstStyle/>
                    <a:p>
                      <a:pPr algn="ctr" fontAlgn="ctr"/>
                      <a:r>
                        <a:rPr lang="en-US" sz="1000" b="0" i="0" u="none" strike="noStrike">
                          <a:solidFill>
                            <a:srgbClr val="000000"/>
                          </a:solidFill>
                          <a:effectLst/>
                          <a:latin typeface="Calibri"/>
                        </a:rPr>
                        <a:t>-0.007</a:t>
                      </a:r>
                    </a:p>
                  </a:txBody>
                  <a:tcPr marL="6146" marR="6146" marT="614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8CEE6"/>
                    </a:solidFill>
                  </a:tcPr>
                </a:tc>
                <a:tc>
                  <a:txBody>
                    <a:bodyPr/>
                    <a:lstStyle/>
                    <a:p>
                      <a:pPr algn="ctr" fontAlgn="ctr"/>
                      <a:r>
                        <a:rPr lang="en-US" sz="1000" b="0" i="0" u="none" strike="noStrike">
                          <a:solidFill>
                            <a:srgbClr val="000000"/>
                          </a:solidFill>
                          <a:effectLst/>
                          <a:latin typeface="Calibri"/>
                        </a:rPr>
                        <a:t>0.079</a:t>
                      </a:r>
                    </a:p>
                  </a:txBody>
                  <a:tcPr marL="6146" marR="6146" marT="614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8CEE6"/>
                    </a:solidFill>
                  </a:tcPr>
                </a:tc>
                <a:tc>
                  <a:txBody>
                    <a:bodyPr/>
                    <a:lstStyle/>
                    <a:p>
                      <a:pPr algn="ctr" fontAlgn="ctr"/>
                      <a:r>
                        <a:rPr lang="en-US" sz="1000" b="0" i="0" u="none" strike="noStrike">
                          <a:solidFill>
                            <a:srgbClr val="000000"/>
                          </a:solidFill>
                          <a:effectLst/>
                          <a:latin typeface="Calibri"/>
                        </a:rPr>
                        <a:t>-0.037</a:t>
                      </a:r>
                    </a:p>
                  </a:txBody>
                  <a:tcPr marL="6146" marR="6146" marT="614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8CEE6"/>
                    </a:solidFill>
                  </a:tcPr>
                </a:tc>
                <a:tc>
                  <a:txBody>
                    <a:bodyPr/>
                    <a:lstStyle/>
                    <a:p>
                      <a:pPr algn="ctr" fontAlgn="ctr"/>
                      <a:r>
                        <a:rPr lang="en-US" sz="1000" b="0" i="0" u="none" strike="noStrike">
                          <a:solidFill>
                            <a:srgbClr val="000000"/>
                          </a:solidFill>
                          <a:effectLst/>
                          <a:latin typeface="Calibri"/>
                        </a:rPr>
                        <a:t>0</a:t>
                      </a:r>
                    </a:p>
                  </a:txBody>
                  <a:tcPr marL="6146" marR="6146" marT="614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8CEE6"/>
                    </a:solidFill>
                  </a:tcPr>
                </a:tc>
                <a:tc>
                  <a:txBody>
                    <a:bodyPr/>
                    <a:lstStyle/>
                    <a:p>
                      <a:pPr algn="ctr" fontAlgn="ctr"/>
                      <a:r>
                        <a:rPr lang="en-US" sz="1000" b="0" i="0" u="none" strike="noStrike">
                          <a:solidFill>
                            <a:srgbClr val="000000"/>
                          </a:solidFill>
                          <a:effectLst/>
                          <a:latin typeface="Calibri"/>
                        </a:rPr>
                        <a:t>0.002</a:t>
                      </a:r>
                    </a:p>
                  </a:txBody>
                  <a:tcPr marL="6146" marR="6146" marT="614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8CEE6"/>
                    </a:solidFill>
                  </a:tcPr>
                </a:tc>
                <a:tc>
                  <a:txBody>
                    <a:bodyPr/>
                    <a:lstStyle/>
                    <a:p>
                      <a:pPr algn="ctr" fontAlgn="ctr"/>
                      <a:r>
                        <a:rPr lang="en-US" sz="1000" b="0" i="0" u="none" strike="noStrike">
                          <a:solidFill>
                            <a:srgbClr val="000000"/>
                          </a:solidFill>
                          <a:effectLst/>
                          <a:latin typeface="Calibri"/>
                        </a:rPr>
                        <a:t>8.725</a:t>
                      </a:r>
                    </a:p>
                  </a:txBody>
                  <a:tcPr marL="6146" marR="6146" marT="614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8CEE6"/>
                    </a:solidFill>
                  </a:tcPr>
                </a:tc>
                <a:tc>
                  <a:txBody>
                    <a:bodyPr/>
                    <a:lstStyle/>
                    <a:p>
                      <a:pPr algn="ctr" fontAlgn="ctr"/>
                      <a:r>
                        <a:rPr lang="en-US" sz="1000" b="0" i="0" u="none" strike="noStrike" dirty="0">
                          <a:solidFill>
                            <a:srgbClr val="000000"/>
                          </a:solidFill>
                          <a:effectLst/>
                          <a:latin typeface="Calibri"/>
                        </a:rPr>
                        <a:t>28.9</a:t>
                      </a:r>
                    </a:p>
                  </a:txBody>
                  <a:tcPr marL="6146" marR="6146" marT="614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8CEE6"/>
                    </a:solidFill>
                  </a:tcPr>
                </a:tc>
              </a:tr>
            </a:tbl>
          </a:graphicData>
        </a:graphic>
      </p:graphicFrame>
      <p:sp>
        <p:nvSpPr>
          <p:cNvPr id="14" name="Title 1"/>
          <p:cNvSpPr>
            <a:spLocks noGrp="1"/>
          </p:cNvSpPr>
          <p:nvPr>
            <p:ph type="title"/>
          </p:nvPr>
        </p:nvSpPr>
        <p:spPr>
          <a:xfrm>
            <a:off x="457199" y="878260"/>
            <a:ext cx="8229600" cy="750540"/>
          </a:xfrm>
        </p:spPr>
        <p:txBody>
          <a:bodyPr>
            <a:normAutofit/>
          </a:bodyPr>
          <a:lstStyle/>
          <a:p>
            <a:r>
              <a:rPr lang="en-US" dirty="0" smtClean="0"/>
              <a:t>Adding parameters</a:t>
            </a:r>
            <a:endParaRPr lang="en-US" dirty="0"/>
          </a:p>
        </p:txBody>
      </p:sp>
      <p:sp>
        <p:nvSpPr>
          <p:cNvPr id="15" name="Content Placeholder 2"/>
          <p:cNvSpPr txBox="1">
            <a:spLocks/>
          </p:cNvSpPr>
          <p:nvPr/>
        </p:nvSpPr>
        <p:spPr>
          <a:xfrm>
            <a:off x="107504" y="6553736"/>
            <a:ext cx="8856990" cy="259640"/>
          </a:xfrm>
          <a:prstGeom prst="rect">
            <a:avLst/>
          </a:prstGeom>
        </p:spPr>
        <p:txBody>
          <a:bodyPr vert="horz" lIns="91440" tIns="45720" rIns="91440" bIns="45720" rtlCol="0">
            <a:noAutofit/>
          </a:bodyPr>
          <a:lstStyle>
            <a:lvl1pPr marL="182880" indent="-182880" algn="l" defTabSz="914400" rtl="0" eaLnBrk="1" latinLnBrk="0" hangingPunct="1">
              <a:spcBef>
                <a:spcPct val="20000"/>
              </a:spcBef>
              <a:buClr>
                <a:schemeClr val="accent1"/>
              </a:buClr>
              <a:buSzPct val="85000"/>
              <a:buFont typeface="Arial" pitchFamily="34" charset="0"/>
              <a:buChar char="•"/>
              <a:defRPr sz="2400" b="0" i="0" kern="1200">
                <a:solidFill>
                  <a:schemeClr val="tx1"/>
                </a:solidFill>
                <a:latin typeface="Helvetica Light"/>
                <a:ea typeface="+mn-ea"/>
                <a:cs typeface="Helvetica Light"/>
              </a:defRPr>
            </a:lvl1pPr>
            <a:lvl2pPr marL="457200" indent="-182880" algn="l" defTabSz="914400" rtl="0" eaLnBrk="1" latinLnBrk="0" hangingPunct="1">
              <a:spcBef>
                <a:spcPct val="20000"/>
              </a:spcBef>
              <a:buClr>
                <a:schemeClr val="accent1"/>
              </a:buClr>
              <a:buSzPct val="85000"/>
              <a:buFont typeface="Arial" pitchFamily="34" charset="0"/>
              <a:buChar char="•"/>
              <a:defRPr sz="2000" b="0" i="0" kern="1200">
                <a:solidFill>
                  <a:schemeClr val="tx1"/>
                </a:solidFill>
                <a:latin typeface="Helvetica Light"/>
                <a:ea typeface="+mn-ea"/>
                <a:cs typeface="Helvetica Light"/>
              </a:defRPr>
            </a:lvl2pPr>
            <a:lvl3pPr marL="731520" indent="-182880" algn="l" defTabSz="914400" rtl="0" eaLnBrk="1" latinLnBrk="0" hangingPunct="1">
              <a:spcBef>
                <a:spcPct val="20000"/>
              </a:spcBef>
              <a:buClr>
                <a:schemeClr val="accent1"/>
              </a:buClr>
              <a:buSzPct val="90000"/>
              <a:buFont typeface="Arial" pitchFamily="34" charset="0"/>
              <a:buChar char="•"/>
              <a:defRPr sz="1800" b="0" i="0" kern="1200">
                <a:solidFill>
                  <a:schemeClr val="tx1"/>
                </a:solidFill>
                <a:latin typeface="Helvetica Light"/>
                <a:ea typeface="+mn-ea"/>
                <a:cs typeface="Helvetica Light"/>
              </a:defRPr>
            </a:lvl3pPr>
            <a:lvl4pPr marL="1005840" indent="-182880" algn="l" defTabSz="914400" rtl="0" eaLnBrk="1" latinLnBrk="0" hangingPunct="1">
              <a:spcBef>
                <a:spcPct val="20000"/>
              </a:spcBef>
              <a:buClr>
                <a:schemeClr val="accent1"/>
              </a:buClr>
              <a:buFont typeface="Arial" pitchFamily="34" charset="0"/>
              <a:buChar char="•"/>
              <a:defRPr sz="1600" b="0" i="0" kern="1200">
                <a:solidFill>
                  <a:schemeClr val="tx1"/>
                </a:solidFill>
                <a:latin typeface="Helvetica Light"/>
                <a:ea typeface="+mn-ea"/>
                <a:cs typeface="Helvetica Light"/>
              </a:defRPr>
            </a:lvl4pPr>
            <a:lvl5pPr marL="1188720" indent="-137160" algn="l" defTabSz="914400" rtl="0" eaLnBrk="1" latinLnBrk="0" hangingPunct="1">
              <a:spcBef>
                <a:spcPct val="20000"/>
              </a:spcBef>
              <a:buClr>
                <a:schemeClr val="accent1"/>
              </a:buClr>
              <a:buSzPct val="100000"/>
              <a:buFont typeface="Arial" pitchFamily="34" charset="0"/>
              <a:buChar char="•"/>
              <a:defRPr sz="1400" b="0" i="0" kern="1200" baseline="0">
                <a:solidFill>
                  <a:schemeClr val="tx1"/>
                </a:solidFill>
                <a:latin typeface="Helvetica Light"/>
                <a:ea typeface="+mn-ea"/>
                <a:cs typeface="Helvetica Light"/>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a:lstStyle>
          <a:p>
            <a:pPr marL="0" indent="0">
              <a:buNone/>
            </a:pPr>
            <a:r>
              <a:rPr lang="en-US" sz="900" dirty="0">
                <a:solidFill>
                  <a:srgbClr val="000000"/>
                </a:solidFill>
                <a:latin typeface="Calibri"/>
                <a:ea typeface="Calibri"/>
                <a:cs typeface="Calibri"/>
              </a:rPr>
              <a:t>All calibrating using integration between 53 and 63, and </a:t>
            </a:r>
            <a:r>
              <a:rPr lang="en-US" sz="900" dirty="0" smtClean="0">
                <a:solidFill>
                  <a:srgbClr val="000000"/>
                </a:solidFill>
                <a:latin typeface="Calibri"/>
                <a:ea typeface="Calibri"/>
                <a:cs typeface="Calibri"/>
              </a:rPr>
              <a:t>calibrating after </a:t>
            </a:r>
            <a:r>
              <a:rPr lang="en-US" sz="900" dirty="0">
                <a:solidFill>
                  <a:srgbClr val="000000"/>
                </a:solidFill>
                <a:latin typeface="Calibri"/>
                <a:ea typeface="Calibri"/>
                <a:cs typeface="Calibri"/>
              </a:rPr>
              <a:t>the fit. All except the final analysis use a geometric factor that contains all fit parameters (except the constant).</a:t>
            </a:r>
            <a:endParaRPr lang="en-GB" sz="900" dirty="0"/>
          </a:p>
        </p:txBody>
      </p:sp>
      <p:sp>
        <p:nvSpPr>
          <p:cNvPr id="16" name="Content Placeholder 2"/>
          <p:cNvSpPr txBox="1">
            <a:spLocks/>
          </p:cNvSpPr>
          <p:nvPr/>
        </p:nvSpPr>
        <p:spPr>
          <a:xfrm>
            <a:off x="4986674" y="1081128"/>
            <a:ext cx="3977820" cy="545604"/>
          </a:xfrm>
          <a:prstGeom prst="rect">
            <a:avLst/>
          </a:prstGeom>
        </p:spPr>
        <p:txBody>
          <a:bodyPr vert="horz" lIns="91440" tIns="45720" rIns="91440" bIns="45720" rtlCol="0">
            <a:normAutofit fontScale="47500" lnSpcReduction="20000"/>
          </a:bodyPr>
          <a:lstStyle>
            <a:lvl1pPr marL="182880" indent="-182880" algn="l" defTabSz="914400" rtl="0" eaLnBrk="1" latinLnBrk="0" hangingPunct="1">
              <a:spcBef>
                <a:spcPct val="20000"/>
              </a:spcBef>
              <a:buClr>
                <a:schemeClr val="accent1"/>
              </a:buClr>
              <a:buSzPct val="85000"/>
              <a:buFont typeface="Arial" pitchFamily="34" charset="0"/>
              <a:buChar char="•"/>
              <a:defRPr sz="2400" b="0" i="0" kern="1200">
                <a:solidFill>
                  <a:schemeClr val="tx1"/>
                </a:solidFill>
                <a:latin typeface="Helvetica Light"/>
                <a:ea typeface="+mn-ea"/>
                <a:cs typeface="Helvetica Light"/>
              </a:defRPr>
            </a:lvl1pPr>
            <a:lvl2pPr marL="457200" indent="-182880" algn="l" defTabSz="914400" rtl="0" eaLnBrk="1" latinLnBrk="0" hangingPunct="1">
              <a:spcBef>
                <a:spcPct val="20000"/>
              </a:spcBef>
              <a:buClr>
                <a:schemeClr val="accent1"/>
              </a:buClr>
              <a:buSzPct val="85000"/>
              <a:buFont typeface="Arial" pitchFamily="34" charset="0"/>
              <a:buChar char="•"/>
              <a:defRPr sz="2000" b="0" i="0" kern="1200">
                <a:solidFill>
                  <a:schemeClr val="tx1"/>
                </a:solidFill>
                <a:latin typeface="Helvetica Light"/>
                <a:ea typeface="+mn-ea"/>
                <a:cs typeface="Helvetica Light"/>
              </a:defRPr>
            </a:lvl2pPr>
            <a:lvl3pPr marL="731520" indent="-182880" algn="l" defTabSz="914400" rtl="0" eaLnBrk="1" latinLnBrk="0" hangingPunct="1">
              <a:spcBef>
                <a:spcPct val="20000"/>
              </a:spcBef>
              <a:buClr>
                <a:schemeClr val="accent1"/>
              </a:buClr>
              <a:buSzPct val="90000"/>
              <a:buFont typeface="Arial" pitchFamily="34" charset="0"/>
              <a:buChar char="•"/>
              <a:defRPr sz="1800" b="0" i="0" kern="1200">
                <a:solidFill>
                  <a:schemeClr val="tx1"/>
                </a:solidFill>
                <a:latin typeface="Helvetica Light"/>
                <a:ea typeface="+mn-ea"/>
                <a:cs typeface="Helvetica Light"/>
              </a:defRPr>
            </a:lvl3pPr>
            <a:lvl4pPr marL="1005840" indent="-182880" algn="l" defTabSz="914400" rtl="0" eaLnBrk="1" latinLnBrk="0" hangingPunct="1">
              <a:spcBef>
                <a:spcPct val="20000"/>
              </a:spcBef>
              <a:buClr>
                <a:schemeClr val="accent1"/>
              </a:buClr>
              <a:buFont typeface="Arial" pitchFamily="34" charset="0"/>
              <a:buChar char="•"/>
              <a:defRPr sz="1600" b="0" i="0" kern="1200">
                <a:solidFill>
                  <a:schemeClr val="tx1"/>
                </a:solidFill>
                <a:latin typeface="Helvetica Light"/>
                <a:ea typeface="+mn-ea"/>
                <a:cs typeface="Helvetica Light"/>
              </a:defRPr>
            </a:lvl4pPr>
            <a:lvl5pPr marL="1188720" indent="-137160" algn="l" defTabSz="914400" rtl="0" eaLnBrk="1" latinLnBrk="0" hangingPunct="1">
              <a:spcBef>
                <a:spcPct val="20000"/>
              </a:spcBef>
              <a:buClr>
                <a:schemeClr val="accent1"/>
              </a:buClr>
              <a:buSzPct val="100000"/>
              <a:buFont typeface="Arial" pitchFamily="34" charset="0"/>
              <a:buChar char="•"/>
              <a:defRPr sz="1400" b="0" i="0" kern="1200" baseline="0">
                <a:solidFill>
                  <a:schemeClr val="tx1"/>
                </a:solidFill>
                <a:latin typeface="Helvetica Light"/>
                <a:ea typeface="+mn-ea"/>
                <a:cs typeface="Helvetica Light"/>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a:lstStyle>
          <a:p>
            <a:pPr marL="0" indent="0">
              <a:buFont typeface="Arial" pitchFamily="34" charset="0"/>
              <a:buNone/>
            </a:pPr>
            <a:r>
              <a:rPr lang="en-GB" dirty="0" smtClean="0"/>
              <a:t>IPA-YI' = </a:t>
            </a:r>
            <a:r>
              <a:rPr lang="en-GB" dirty="0" smtClean="0">
                <a:latin typeface="Symbol" charset="2"/>
                <a:cs typeface="Symbol" charset="2"/>
              </a:rPr>
              <a:t>a</a:t>
            </a:r>
            <a:r>
              <a:rPr lang="en-GB" baseline="-25000" dirty="0" smtClean="0"/>
              <a:t>1</a:t>
            </a:r>
            <a:r>
              <a:rPr lang="en-GB" dirty="0" smtClean="0">
                <a:solidFill>
                  <a:schemeClr val="accent5">
                    <a:lumMod val="75000"/>
                  </a:schemeClr>
                </a:solidFill>
              </a:rPr>
              <a:t>IPB-YI</a:t>
            </a:r>
            <a:r>
              <a:rPr lang="en-GB" dirty="0" smtClean="0"/>
              <a:t>' + </a:t>
            </a:r>
            <a:r>
              <a:rPr lang="en-GB" dirty="0" smtClean="0">
                <a:latin typeface="Symbol" charset="2"/>
                <a:cs typeface="Symbol" charset="2"/>
              </a:rPr>
              <a:t>a</a:t>
            </a:r>
            <a:r>
              <a:rPr lang="en-GB" baseline="-25000" dirty="0" smtClean="0"/>
              <a:t>2</a:t>
            </a:r>
            <a:r>
              <a:rPr lang="en-GB" dirty="0" smtClean="0">
                <a:solidFill>
                  <a:srgbClr val="7153A1"/>
                </a:solidFill>
              </a:rPr>
              <a:t>IPB-YQ</a:t>
            </a:r>
            <a:r>
              <a:rPr lang="en-GB" dirty="0" smtClean="0"/>
              <a:t>' + </a:t>
            </a:r>
            <a:r>
              <a:rPr lang="en-GB" dirty="0" smtClean="0">
                <a:latin typeface="Symbol" charset="2"/>
                <a:cs typeface="Symbol" charset="2"/>
              </a:rPr>
              <a:t>a</a:t>
            </a:r>
            <a:r>
              <a:rPr lang="en-GB" baseline="-25000" dirty="0" smtClean="0"/>
              <a:t>3</a:t>
            </a:r>
            <a:r>
              <a:rPr lang="en-GB" dirty="0" smtClean="0">
                <a:solidFill>
                  <a:srgbClr val="4CC2F5"/>
                </a:solidFill>
              </a:rPr>
              <a:t>IPB-XI </a:t>
            </a:r>
            <a:r>
              <a:rPr lang="en-GB" dirty="0" smtClean="0"/>
              <a:t>+ </a:t>
            </a:r>
            <a:r>
              <a:rPr lang="en-GB" dirty="0" smtClean="0">
                <a:latin typeface="Symbol" charset="2"/>
                <a:cs typeface="Symbol" charset="2"/>
              </a:rPr>
              <a:t>a</a:t>
            </a:r>
            <a:r>
              <a:rPr lang="en-GB" baseline="-25000" dirty="0" smtClean="0"/>
              <a:t>4</a:t>
            </a:r>
            <a:r>
              <a:rPr lang="en-GB" dirty="0" smtClean="0">
                <a:solidFill>
                  <a:srgbClr val="4CC2F5"/>
                </a:solidFill>
              </a:rPr>
              <a:t>IPB-XQ </a:t>
            </a:r>
            <a:br>
              <a:rPr lang="en-GB" dirty="0" smtClean="0">
                <a:solidFill>
                  <a:srgbClr val="4CC2F5"/>
                </a:solidFill>
              </a:rPr>
            </a:br>
            <a:r>
              <a:rPr lang="en-GB" dirty="0" smtClean="0">
                <a:solidFill>
                  <a:srgbClr val="4CC2F5"/>
                </a:solidFill>
              </a:rPr>
              <a:t>            </a:t>
            </a:r>
            <a:r>
              <a:rPr lang="en-GB" dirty="0" smtClean="0">
                <a:solidFill>
                  <a:srgbClr val="000000"/>
                </a:solidFill>
              </a:rPr>
              <a:t>+</a:t>
            </a:r>
            <a:r>
              <a:rPr lang="en-GB" dirty="0" smtClean="0">
                <a:solidFill>
                  <a:srgbClr val="4CC2F5"/>
                </a:solidFill>
              </a:rPr>
              <a:t> </a:t>
            </a:r>
            <a:r>
              <a:rPr lang="en-GB" dirty="0" smtClean="0">
                <a:latin typeface="Symbol" charset="2"/>
                <a:cs typeface="Symbol" charset="2"/>
              </a:rPr>
              <a:t>a</a:t>
            </a:r>
            <a:r>
              <a:rPr lang="en-GB" baseline="-25000" dirty="0" smtClean="0"/>
              <a:t>5</a:t>
            </a:r>
            <a:r>
              <a:rPr lang="en-GB" dirty="0" smtClean="0">
                <a:solidFill>
                  <a:srgbClr val="7153A1"/>
                </a:solidFill>
              </a:rPr>
              <a:t>IPC-YI</a:t>
            </a:r>
            <a:r>
              <a:rPr lang="en-GB" dirty="0" smtClean="0"/>
              <a:t>'</a:t>
            </a:r>
            <a:r>
              <a:rPr lang="en-GB" dirty="0" smtClean="0">
                <a:solidFill>
                  <a:srgbClr val="7153A1"/>
                </a:solidFill>
              </a:rPr>
              <a:t> </a:t>
            </a:r>
            <a:r>
              <a:rPr lang="en-GB" dirty="0" smtClean="0"/>
              <a:t>+ </a:t>
            </a:r>
            <a:r>
              <a:rPr lang="en-GB" dirty="0" smtClean="0">
                <a:latin typeface="Symbol" charset="2"/>
                <a:cs typeface="Symbol" charset="2"/>
              </a:rPr>
              <a:t>a</a:t>
            </a:r>
            <a:r>
              <a:rPr lang="en-GB" baseline="-25000" dirty="0" smtClean="0"/>
              <a:t>6</a:t>
            </a:r>
            <a:r>
              <a:rPr lang="en-GB" dirty="0" smtClean="0">
                <a:solidFill>
                  <a:srgbClr val="7153A1"/>
                </a:solidFill>
              </a:rPr>
              <a:t>IPC-YQ</a:t>
            </a:r>
            <a:r>
              <a:rPr lang="en-GB" dirty="0" smtClean="0"/>
              <a:t>'</a:t>
            </a:r>
            <a:r>
              <a:rPr lang="en-GB" dirty="0" smtClean="0">
                <a:solidFill>
                  <a:srgbClr val="7153A1"/>
                </a:solidFill>
              </a:rPr>
              <a:t> </a:t>
            </a:r>
            <a:r>
              <a:rPr lang="en-GB" dirty="0" smtClean="0"/>
              <a:t>+ </a:t>
            </a:r>
            <a:r>
              <a:rPr lang="en-GB" dirty="0" smtClean="0">
                <a:latin typeface="Symbol" charset="2"/>
                <a:cs typeface="Symbol" charset="2"/>
              </a:rPr>
              <a:t>a</a:t>
            </a:r>
            <a:r>
              <a:rPr lang="en-GB" baseline="-25000" dirty="0" smtClean="0"/>
              <a:t>7</a:t>
            </a:r>
            <a:r>
              <a:rPr lang="en-GB" dirty="0" smtClean="0">
                <a:solidFill>
                  <a:srgbClr val="4CC2F5"/>
                </a:solidFill>
              </a:rPr>
              <a:t>IPC-XI </a:t>
            </a:r>
            <a:r>
              <a:rPr lang="en-GB" dirty="0" smtClean="0"/>
              <a:t>+ </a:t>
            </a:r>
            <a:r>
              <a:rPr lang="en-GB" dirty="0" smtClean="0">
                <a:latin typeface="Symbol" charset="2"/>
                <a:cs typeface="Symbol" charset="2"/>
              </a:rPr>
              <a:t>a</a:t>
            </a:r>
            <a:r>
              <a:rPr lang="en-GB" baseline="-25000" dirty="0" smtClean="0"/>
              <a:t>8</a:t>
            </a:r>
            <a:r>
              <a:rPr lang="en-GB" dirty="0" smtClean="0">
                <a:solidFill>
                  <a:schemeClr val="accent3">
                    <a:lumMod val="60000"/>
                    <a:lumOff val="40000"/>
                  </a:schemeClr>
                </a:solidFill>
              </a:rPr>
              <a:t>IPC-XQ</a:t>
            </a:r>
            <a:r>
              <a:rPr lang="en-GB" dirty="0" smtClean="0"/>
              <a:t> </a:t>
            </a:r>
            <a:br>
              <a:rPr lang="en-GB" dirty="0" smtClean="0"/>
            </a:br>
            <a:r>
              <a:rPr lang="en-GB" dirty="0" smtClean="0"/>
              <a:t>            + </a:t>
            </a:r>
            <a:r>
              <a:rPr lang="en-GB" dirty="0" smtClean="0">
                <a:latin typeface="Symbol" charset="2"/>
                <a:cs typeface="Symbol" charset="2"/>
              </a:rPr>
              <a:t>a</a:t>
            </a:r>
            <a:r>
              <a:rPr lang="en-GB" baseline="-25000" dirty="0" smtClean="0"/>
              <a:t>9</a:t>
            </a:r>
            <a:r>
              <a:rPr lang="en-GB" dirty="0" smtClean="0">
                <a:solidFill>
                  <a:srgbClr val="B55475"/>
                </a:solidFill>
              </a:rPr>
              <a:t>IPA-XI </a:t>
            </a:r>
            <a:r>
              <a:rPr lang="en-GB" dirty="0" smtClean="0"/>
              <a:t>+ </a:t>
            </a:r>
            <a:r>
              <a:rPr lang="en-GB" dirty="0" smtClean="0">
                <a:latin typeface="Symbol" charset="2"/>
                <a:cs typeface="Symbol" charset="2"/>
              </a:rPr>
              <a:t>a</a:t>
            </a:r>
            <a:r>
              <a:rPr lang="en-GB" baseline="-25000" dirty="0" smtClean="0"/>
              <a:t>10</a:t>
            </a:r>
            <a:r>
              <a:rPr lang="en-GB" dirty="0" smtClean="0">
                <a:solidFill>
                  <a:schemeClr val="accent2">
                    <a:lumMod val="75000"/>
                  </a:schemeClr>
                </a:solidFill>
              </a:rPr>
              <a:t>IPA-XQ </a:t>
            </a:r>
            <a:r>
              <a:rPr lang="en-GB" dirty="0" smtClean="0">
                <a:solidFill>
                  <a:srgbClr val="000000"/>
                </a:solidFill>
              </a:rPr>
              <a:t>+ </a:t>
            </a:r>
            <a:r>
              <a:rPr lang="en-GB" dirty="0" smtClean="0">
                <a:latin typeface="Symbol" charset="2"/>
                <a:cs typeface="Symbol" charset="2"/>
              </a:rPr>
              <a:t>a</a:t>
            </a:r>
            <a:r>
              <a:rPr lang="en-GB" baseline="-25000" dirty="0" smtClean="0"/>
              <a:t>11</a:t>
            </a:r>
            <a:r>
              <a:rPr lang="en-GB" dirty="0" smtClean="0">
                <a:solidFill>
                  <a:srgbClr val="24A60C"/>
                </a:solidFill>
              </a:rPr>
              <a:t>Ref-Y </a:t>
            </a:r>
            <a:r>
              <a:rPr lang="en-GB" dirty="0" smtClean="0"/>
              <a:t>+</a:t>
            </a:r>
            <a:r>
              <a:rPr lang="en-GB" dirty="0" smtClean="0">
                <a:solidFill>
                  <a:srgbClr val="24A60C"/>
                </a:solidFill>
              </a:rPr>
              <a:t> </a:t>
            </a:r>
            <a:r>
              <a:rPr lang="en-GB" dirty="0" smtClean="0">
                <a:latin typeface="Symbol" charset="2"/>
                <a:cs typeface="Symbol" charset="2"/>
              </a:rPr>
              <a:t>a</a:t>
            </a:r>
            <a:r>
              <a:rPr lang="en-GB" baseline="-25000" dirty="0" smtClean="0"/>
              <a:t>12</a:t>
            </a:r>
            <a:r>
              <a:rPr lang="en-GB" dirty="0" smtClean="0">
                <a:solidFill>
                  <a:srgbClr val="24A60C"/>
                </a:solidFill>
              </a:rPr>
              <a:t>Ref-X</a:t>
            </a:r>
            <a:r>
              <a:rPr lang="en-GB" dirty="0" smtClean="0"/>
              <a:t> + </a:t>
            </a:r>
            <a:r>
              <a:rPr lang="en-GB" dirty="0" smtClean="0">
                <a:latin typeface="Symbol" charset="2"/>
                <a:cs typeface="Symbol" charset="2"/>
              </a:rPr>
              <a:t>a</a:t>
            </a:r>
            <a:r>
              <a:rPr lang="en-GB" baseline="-25000" dirty="0" smtClean="0"/>
              <a:t>13</a:t>
            </a:r>
            <a:r>
              <a:rPr lang="en-GB" dirty="0" smtClean="0"/>
              <a:t> </a:t>
            </a:r>
          </a:p>
        </p:txBody>
      </p:sp>
    </p:spTree>
    <p:extLst>
      <p:ext uri="{BB962C8B-B14F-4D97-AF65-F5344CB8AC3E}">
        <p14:creationId xmlns:p14="http://schemas.microsoft.com/office/powerpoint/2010/main" val="372364309"/>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2"/>
          </p:nvPr>
        </p:nvSpPr>
        <p:spPr/>
        <p:txBody>
          <a:bodyPr/>
          <a:lstStyle/>
          <a:p>
            <a:r>
              <a:rPr lang="en-GB" smtClean="0">
                <a:solidFill>
                  <a:schemeClr val="bg1"/>
                </a:solidFill>
              </a:rPr>
              <a:t>Thursday, 30 July 2015</a:t>
            </a:r>
            <a:endParaRPr lang="en-US" dirty="0"/>
          </a:p>
        </p:txBody>
      </p:sp>
      <p:sp>
        <p:nvSpPr>
          <p:cNvPr id="5" name="Title 1"/>
          <p:cNvSpPr>
            <a:spLocks noGrp="1"/>
          </p:cNvSpPr>
          <p:nvPr>
            <p:ph type="title"/>
          </p:nvPr>
        </p:nvSpPr>
        <p:spPr>
          <a:xfrm>
            <a:off x="457199" y="980728"/>
            <a:ext cx="8229600" cy="750540"/>
          </a:xfrm>
        </p:spPr>
        <p:txBody>
          <a:bodyPr>
            <a:normAutofit/>
          </a:bodyPr>
          <a:lstStyle/>
          <a:p>
            <a:r>
              <a:rPr lang="en-US" dirty="0" smtClean="0"/>
              <a:t>Fitting with </a:t>
            </a:r>
            <a:r>
              <a:rPr lang="en-US" dirty="0" smtClean="0"/>
              <a:t>I’ and Q’ </a:t>
            </a:r>
            <a:r>
              <a:rPr lang="en-US" dirty="0" err="1" smtClean="0"/>
              <a:t>vs</a:t>
            </a:r>
            <a:r>
              <a:rPr lang="en-US" dirty="0" smtClean="0"/>
              <a:t> with I and Q</a:t>
            </a:r>
            <a:endParaRPr lang="en-US" dirty="0"/>
          </a:p>
        </p:txBody>
      </p:sp>
      <p:sp>
        <p:nvSpPr>
          <p:cNvPr id="2" name="Slide Number Placeholder 1"/>
          <p:cNvSpPr>
            <a:spLocks noGrp="1"/>
          </p:cNvSpPr>
          <p:nvPr>
            <p:ph type="sldNum" sz="quarter" idx="4"/>
          </p:nvPr>
        </p:nvSpPr>
        <p:spPr/>
        <p:txBody>
          <a:bodyPr/>
          <a:lstStyle/>
          <a:p>
            <a:fld id="{0CFEC368-1D7A-4F81-ABF6-AE0E36BAF64C}" type="slidenum">
              <a:rPr lang="en-US" smtClean="0"/>
              <a:pPr/>
              <a:t>9</a:t>
            </a:fld>
            <a:endParaRPr lang="en-US" dirty="0"/>
          </a:p>
        </p:txBody>
      </p:sp>
      <p:sp>
        <p:nvSpPr>
          <p:cNvPr id="10" name="Content Placeholder 2"/>
          <p:cNvSpPr txBox="1">
            <a:spLocks/>
          </p:cNvSpPr>
          <p:nvPr/>
        </p:nvSpPr>
        <p:spPr>
          <a:xfrm>
            <a:off x="457200" y="1772816"/>
            <a:ext cx="8435280" cy="936104"/>
          </a:xfrm>
          <a:prstGeom prst="rect">
            <a:avLst/>
          </a:prstGeom>
        </p:spPr>
        <p:txBody>
          <a:bodyPr vert="horz" lIns="91440" tIns="45720" rIns="91440" bIns="45720" rtlCol="0">
            <a:normAutofit fontScale="92500"/>
          </a:bodyPr>
          <a:lstStyle>
            <a:lvl1pPr marL="182880" indent="-182880" algn="l" defTabSz="914400" rtl="0" eaLnBrk="1" latinLnBrk="0" hangingPunct="1">
              <a:spcBef>
                <a:spcPct val="20000"/>
              </a:spcBef>
              <a:buClr>
                <a:schemeClr val="accent1"/>
              </a:buClr>
              <a:buSzPct val="85000"/>
              <a:buFont typeface="Arial" pitchFamily="34" charset="0"/>
              <a:buChar char="•"/>
              <a:defRPr sz="2400" b="0" i="0" kern="1200">
                <a:solidFill>
                  <a:schemeClr val="tx1"/>
                </a:solidFill>
                <a:latin typeface="Helvetica Light"/>
                <a:ea typeface="+mn-ea"/>
                <a:cs typeface="Helvetica Light"/>
              </a:defRPr>
            </a:lvl1pPr>
            <a:lvl2pPr marL="457200" indent="-182880" algn="l" defTabSz="914400" rtl="0" eaLnBrk="1" latinLnBrk="0" hangingPunct="1">
              <a:spcBef>
                <a:spcPct val="20000"/>
              </a:spcBef>
              <a:buClr>
                <a:schemeClr val="accent1"/>
              </a:buClr>
              <a:buSzPct val="85000"/>
              <a:buFont typeface="Arial" pitchFamily="34" charset="0"/>
              <a:buChar char="•"/>
              <a:defRPr sz="2000" b="0" i="0" kern="1200">
                <a:solidFill>
                  <a:schemeClr val="tx1"/>
                </a:solidFill>
                <a:latin typeface="Helvetica Light"/>
                <a:ea typeface="+mn-ea"/>
                <a:cs typeface="Helvetica Light"/>
              </a:defRPr>
            </a:lvl2pPr>
            <a:lvl3pPr marL="731520" indent="-182880" algn="l" defTabSz="914400" rtl="0" eaLnBrk="1" latinLnBrk="0" hangingPunct="1">
              <a:spcBef>
                <a:spcPct val="20000"/>
              </a:spcBef>
              <a:buClr>
                <a:schemeClr val="accent1"/>
              </a:buClr>
              <a:buSzPct val="90000"/>
              <a:buFont typeface="Arial" pitchFamily="34" charset="0"/>
              <a:buChar char="•"/>
              <a:defRPr sz="1800" b="0" i="0" kern="1200">
                <a:solidFill>
                  <a:schemeClr val="tx1"/>
                </a:solidFill>
                <a:latin typeface="Helvetica Light"/>
                <a:ea typeface="+mn-ea"/>
                <a:cs typeface="Helvetica Light"/>
              </a:defRPr>
            </a:lvl3pPr>
            <a:lvl4pPr marL="1005840" indent="-182880" algn="l" defTabSz="914400" rtl="0" eaLnBrk="1" latinLnBrk="0" hangingPunct="1">
              <a:spcBef>
                <a:spcPct val="20000"/>
              </a:spcBef>
              <a:buClr>
                <a:schemeClr val="accent1"/>
              </a:buClr>
              <a:buFont typeface="Arial" pitchFamily="34" charset="0"/>
              <a:buChar char="•"/>
              <a:defRPr sz="1600" b="0" i="0" kern="1200">
                <a:solidFill>
                  <a:schemeClr val="tx1"/>
                </a:solidFill>
                <a:latin typeface="Helvetica Light"/>
                <a:ea typeface="+mn-ea"/>
                <a:cs typeface="Helvetica Light"/>
              </a:defRPr>
            </a:lvl4pPr>
            <a:lvl5pPr marL="1188720" indent="-137160" algn="l" defTabSz="914400" rtl="0" eaLnBrk="1" latinLnBrk="0" hangingPunct="1">
              <a:spcBef>
                <a:spcPct val="20000"/>
              </a:spcBef>
              <a:buClr>
                <a:schemeClr val="accent1"/>
              </a:buClr>
              <a:buSzPct val="100000"/>
              <a:buFont typeface="Arial" pitchFamily="34" charset="0"/>
              <a:buChar char="•"/>
              <a:defRPr sz="1400" b="0" i="0" kern="1200" baseline="0">
                <a:solidFill>
                  <a:schemeClr val="tx1"/>
                </a:solidFill>
                <a:latin typeface="Helvetica Light"/>
                <a:ea typeface="+mn-ea"/>
                <a:cs typeface="Helvetica Light"/>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a:lstStyle>
          <a:p>
            <a:pPr marL="0" indent="0">
              <a:buNone/>
            </a:pPr>
            <a:r>
              <a:rPr lang="en-GB" sz="1800" dirty="0" smtClean="0"/>
              <a:t>Compare fitting:</a:t>
            </a:r>
            <a:endParaRPr lang="en-GB" sz="1800" dirty="0"/>
          </a:p>
          <a:p>
            <a:pPr marL="0" indent="0">
              <a:buNone/>
            </a:pPr>
            <a:r>
              <a:rPr lang="en-GB" dirty="0"/>
              <a:t>IPA-YI' = </a:t>
            </a:r>
            <a:r>
              <a:rPr lang="en-GB" dirty="0">
                <a:latin typeface="Symbol" charset="2"/>
                <a:cs typeface="Symbol" charset="2"/>
              </a:rPr>
              <a:t>a</a:t>
            </a:r>
            <a:r>
              <a:rPr lang="en-GB" baseline="-25000" dirty="0"/>
              <a:t>1</a:t>
            </a:r>
            <a:r>
              <a:rPr lang="en-GB" dirty="0">
                <a:solidFill>
                  <a:schemeClr val="accent5">
                    <a:lumMod val="75000"/>
                  </a:schemeClr>
                </a:solidFill>
              </a:rPr>
              <a:t>IPB-YI</a:t>
            </a:r>
            <a:r>
              <a:rPr lang="en-GB" dirty="0"/>
              <a:t>' + </a:t>
            </a:r>
            <a:r>
              <a:rPr lang="en-GB" dirty="0">
                <a:latin typeface="Symbol" charset="2"/>
                <a:cs typeface="Symbol" charset="2"/>
              </a:rPr>
              <a:t>a</a:t>
            </a:r>
            <a:r>
              <a:rPr lang="en-GB" baseline="-25000" dirty="0"/>
              <a:t>2</a:t>
            </a:r>
            <a:r>
              <a:rPr lang="en-GB" dirty="0">
                <a:solidFill>
                  <a:srgbClr val="7153A1"/>
                </a:solidFill>
              </a:rPr>
              <a:t>IPB-</a:t>
            </a:r>
            <a:r>
              <a:rPr lang="en-GB" dirty="0" smtClean="0">
                <a:solidFill>
                  <a:srgbClr val="7153A1"/>
                </a:solidFill>
              </a:rPr>
              <a:t>YQ</a:t>
            </a:r>
            <a:r>
              <a:rPr lang="en-GB" dirty="0" smtClean="0"/>
              <a:t>’ </a:t>
            </a:r>
            <a:r>
              <a:rPr lang="en-GB" dirty="0" smtClean="0">
                <a:solidFill>
                  <a:srgbClr val="000000"/>
                </a:solidFill>
              </a:rPr>
              <a:t>+</a:t>
            </a:r>
            <a:r>
              <a:rPr lang="en-GB" dirty="0" smtClean="0">
                <a:solidFill>
                  <a:srgbClr val="4CC2F5"/>
                </a:solidFill>
              </a:rPr>
              <a:t> </a:t>
            </a:r>
            <a:r>
              <a:rPr lang="en-GB" dirty="0">
                <a:latin typeface="Symbol" charset="2"/>
                <a:cs typeface="Symbol" charset="2"/>
              </a:rPr>
              <a:t>a</a:t>
            </a:r>
            <a:r>
              <a:rPr lang="en-GB" baseline="-25000" dirty="0"/>
              <a:t>5</a:t>
            </a:r>
            <a:r>
              <a:rPr lang="en-GB" dirty="0">
                <a:solidFill>
                  <a:srgbClr val="7153A1"/>
                </a:solidFill>
              </a:rPr>
              <a:t>IPC-YI</a:t>
            </a:r>
            <a:r>
              <a:rPr lang="en-GB" dirty="0"/>
              <a:t>'</a:t>
            </a:r>
            <a:r>
              <a:rPr lang="en-GB" dirty="0">
                <a:solidFill>
                  <a:srgbClr val="7153A1"/>
                </a:solidFill>
              </a:rPr>
              <a:t> </a:t>
            </a:r>
            <a:r>
              <a:rPr lang="en-GB" dirty="0"/>
              <a:t>+ </a:t>
            </a:r>
            <a:r>
              <a:rPr lang="en-GB" dirty="0">
                <a:latin typeface="Symbol" charset="2"/>
                <a:cs typeface="Symbol" charset="2"/>
              </a:rPr>
              <a:t>a</a:t>
            </a:r>
            <a:r>
              <a:rPr lang="en-GB" baseline="-25000" dirty="0"/>
              <a:t>6</a:t>
            </a:r>
            <a:r>
              <a:rPr lang="en-GB" dirty="0">
                <a:solidFill>
                  <a:srgbClr val="7153A1"/>
                </a:solidFill>
              </a:rPr>
              <a:t>IPC-</a:t>
            </a:r>
            <a:r>
              <a:rPr lang="en-GB" dirty="0" smtClean="0">
                <a:solidFill>
                  <a:srgbClr val="7153A1"/>
                </a:solidFill>
              </a:rPr>
              <a:t>YQ</a:t>
            </a:r>
            <a:r>
              <a:rPr lang="en-GB" dirty="0" smtClean="0"/>
              <a:t>’</a:t>
            </a:r>
            <a:r>
              <a:rPr lang="en-GB" dirty="0" smtClean="0">
                <a:solidFill>
                  <a:srgbClr val="7153A1"/>
                </a:solidFill>
              </a:rPr>
              <a:t> </a:t>
            </a:r>
            <a:r>
              <a:rPr lang="en-GB" dirty="0" smtClean="0"/>
              <a:t>+ </a:t>
            </a:r>
            <a:r>
              <a:rPr lang="en-GB" dirty="0" smtClean="0">
                <a:latin typeface="Symbol" charset="2"/>
                <a:cs typeface="Symbol" charset="2"/>
              </a:rPr>
              <a:t>a</a:t>
            </a:r>
            <a:r>
              <a:rPr lang="en-GB" baseline="-25000" dirty="0" smtClean="0"/>
              <a:t>13</a:t>
            </a:r>
            <a:r>
              <a:rPr lang="en-GB" dirty="0" smtClean="0"/>
              <a:t> </a:t>
            </a:r>
            <a:endParaRPr lang="en-GB" dirty="0"/>
          </a:p>
        </p:txBody>
      </p:sp>
      <p:graphicFrame>
        <p:nvGraphicFramePr>
          <p:cNvPr id="6" name="Table 5"/>
          <p:cNvGraphicFramePr>
            <a:graphicFrameLocks noGrp="1"/>
          </p:cNvGraphicFramePr>
          <p:nvPr>
            <p:extLst>
              <p:ext uri="{D42A27DB-BD31-4B8C-83A1-F6EECF244321}">
                <p14:modId xmlns:p14="http://schemas.microsoft.com/office/powerpoint/2010/main" val="1910029050"/>
              </p:ext>
            </p:extLst>
          </p:nvPr>
        </p:nvGraphicFramePr>
        <p:xfrm>
          <a:off x="501650" y="2708920"/>
          <a:ext cx="5510511" cy="1407720"/>
        </p:xfrm>
        <a:graphic>
          <a:graphicData uri="http://schemas.openxmlformats.org/drawingml/2006/table">
            <a:tbl>
              <a:tblPr/>
              <a:tblGrid>
                <a:gridCol w="1048802"/>
                <a:gridCol w="558787"/>
                <a:gridCol w="610369"/>
                <a:gridCol w="610369"/>
                <a:gridCol w="610369"/>
                <a:gridCol w="610369"/>
                <a:gridCol w="610369"/>
                <a:gridCol w="851077"/>
              </a:tblGrid>
              <a:tr h="215421">
                <a:tc gridSpan="2">
                  <a:txBody>
                    <a:bodyPr/>
                    <a:lstStyle/>
                    <a:p>
                      <a:pPr algn="ctr" fontAlgn="ctr"/>
                      <a:r>
                        <a:rPr lang="hr-HR" sz="900" b="1" i="1" u="none" strike="noStrike">
                          <a:solidFill>
                            <a:srgbClr val="000000"/>
                          </a:solidFill>
                          <a:effectLst/>
                          <a:latin typeface="Calibri"/>
                        </a:rPr>
                        <a:t>jitRun28_0dB_030_ipbpm_150619</a:t>
                      </a:r>
                    </a:p>
                  </a:txBody>
                  <a:tcPr marL="12700" marR="12700" marT="12700"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tcPr>
                </a:tc>
                <a:tc hMerge="1">
                  <a:txBody>
                    <a:bodyPr/>
                    <a:lstStyle/>
                    <a:p>
                      <a:endParaRPr lang="en-US"/>
                    </a:p>
                  </a:txBody>
                  <a:tcPr/>
                </a:tc>
                <a:tc gridSpan="5">
                  <a:txBody>
                    <a:bodyPr/>
                    <a:lstStyle/>
                    <a:p>
                      <a:pPr algn="ctr" fontAlgn="ctr"/>
                      <a:r>
                        <a:rPr lang="en-US" sz="900" b="0" i="0" u="none" strike="noStrike" dirty="0">
                          <a:solidFill>
                            <a:srgbClr val="FFFFFF"/>
                          </a:solidFill>
                          <a:effectLst/>
                          <a:latin typeface="Calibri"/>
                        </a:rPr>
                        <a:t>FIT PARAMETERS</a:t>
                      </a:r>
                    </a:p>
                  </a:txBody>
                  <a:tcPr marL="12700" marR="12700" marT="12700"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7252A0"/>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algn="l" fontAlgn="b"/>
                      <a:r>
                        <a:rPr lang="en-US" sz="900" b="0" i="0" u="none" strike="noStrike">
                          <a:solidFill>
                            <a:srgbClr val="000000"/>
                          </a:solidFill>
                          <a:effectLst/>
                          <a:latin typeface="Calibri"/>
                        </a:rPr>
                        <a:t> </a:t>
                      </a:r>
                    </a:p>
                  </a:txBody>
                  <a:tcPr marL="12700" marR="12700" marT="12700"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tcPr>
                </a:tc>
              </a:tr>
              <a:tr h="182831">
                <a:tc>
                  <a:txBody>
                    <a:bodyPr/>
                    <a:lstStyle/>
                    <a:p>
                      <a:pPr algn="ctr" fontAlgn="ctr"/>
                      <a:r>
                        <a:rPr lang="en-US" sz="900" b="0" i="0" u="none" strike="noStrike">
                          <a:solidFill>
                            <a:srgbClr val="FFFFFF"/>
                          </a:solidFill>
                          <a:effectLst/>
                          <a:latin typeface="Calibri"/>
                        </a:rPr>
                        <a:t> Fit description</a:t>
                      </a:r>
                    </a:p>
                  </a:txBody>
                  <a:tcPr marL="12700" marR="12700" marT="12700"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7252A0"/>
                    </a:solidFill>
                  </a:tcPr>
                </a:tc>
                <a:tc>
                  <a:txBody>
                    <a:bodyPr/>
                    <a:lstStyle/>
                    <a:p>
                      <a:pPr algn="ctr" fontAlgn="ctr"/>
                      <a:r>
                        <a:rPr lang="en-US" sz="900" b="0" i="0" u="none" strike="noStrike">
                          <a:solidFill>
                            <a:srgbClr val="FFFFFF"/>
                          </a:solidFill>
                          <a:effectLst/>
                          <a:latin typeface="Calibri"/>
                        </a:rPr>
                        <a:t>IP BPM</a:t>
                      </a:r>
                    </a:p>
                  </a:txBody>
                  <a:tcPr marL="12700" marR="12700" marT="12700"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7252A0"/>
                    </a:solidFill>
                  </a:tcPr>
                </a:tc>
                <a:tc>
                  <a:txBody>
                    <a:bodyPr/>
                    <a:lstStyle/>
                    <a:p>
                      <a:pPr algn="ctr" fontAlgn="ctr"/>
                      <a:r>
                        <a:rPr lang="fr-FR" sz="900" b="0" i="0" u="none" strike="noStrike">
                          <a:solidFill>
                            <a:srgbClr val="FFFFFF"/>
                          </a:solidFill>
                          <a:effectLst/>
                          <a:latin typeface="Symbol"/>
                        </a:rPr>
                        <a:t> </a:t>
                      </a:r>
                      <a:r>
                        <a:rPr lang="fr-FR" sz="900" b="0" i="0" u="none" strike="noStrike">
                          <a:solidFill>
                            <a:srgbClr val="FFFFFF"/>
                          </a:solidFill>
                          <a:effectLst/>
                          <a:latin typeface="Calibri"/>
                        </a:rPr>
                        <a:t>YI'</a:t>
                      </a:r>
                    </a:p>
                  </a:txBody>
                  <a:tcPr marL="12700" marR="12700" marT="12700"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7252A0"/>
                    </a:solidFill>
                  </a:tcPr>
                </a:tc>
                <a:tc>
                  <a:txBody>
                    <a:bodyPr/>
                    <a:lstStyle/>
                    <a:p>
                      <a:pPr algn="ctr" fontAlgn="ctr"/>
                      <a:r>
                        <a:rPr lang="fr-FR" sz="900" b="0" i="0" u="none" strike="noStrike">
                          <a:solidFill>
                            <a:srgbClr val="FFFFFF"/>
                          </a:solidFill>
                          <a:effectLst/>
                          <a:latin typeface="Calibri"/>
                        </a:rPr>
                        <a:t> YQ'</a:t>
                      </a:r>
                    </a:p>
                  </a:txBody>
                  <a:tcPr marL="12700" marR="12700" marT="12700"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7252A0"/>
                    </a:solidFill>
                  </a:tcPr>
                </a:tc>
                <a:tc>
                  <a:txBody>
                    <a:bodyPr/>
                    <a:lstStyle/>
                    <a:p>
                      <a:pPr algn="ctr" fontAlgn="ctr"/>
                      <a:r>
                        <a:rPr lang="fr-FR" sz="900" b="0" i="0" u="none" strike="noStrike">
                          <a:solidFill>
                            <a:srgbClr val="FFFFFF"/>
                          </a:solidFill>
                          <a:effectLst/>
                          <a:latin typeface="Symbol"/>
                        </a:rPr>
                        <a:t> </a:t>
                      </a:r>
                      <a:r>
                        <a:rPr lang="fr-FR" sz="900" b="0" i="0" u="none" strike="noStrike">
                          <a:solidFill>
                            <a:srgbClr val="FFFFFF"/>
                          </a:solidFill>
                          <a:effectLst/>
                          <a:latin typeface="Calibri"/>
                        </a:rPr>
                        <a:t>YI'</a:t>
                      </a:r>
                    </a:p>
                  </a:txBody>
                  <a:tcPr marL="12700" marR="12700" marT="12700"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7252A0"/>
                    </a:solidFill>
                  </a:tcPr>
                </a:tc>
                <a:tc>
                  <a:txBody>
                    <a:bodyPr/>
                    <a:lstStyle/>
                    <a:p>
                      <a:pPr algn="ctr" fontAlgn="ctr"/>
                      <a:r>
                        <a:rPr lang="fr-FR" sz="900" b="0" i="0" u="none" strike="noStrike" dirty="0">
                          <a:solidFill>
                            <a:srgbClr val="FFFFFF"/>
                          </a:solidFill>
                          <a:effectLst/>
                          <a:latin typeface="Calibri"/>
                        </a:rPr>
                        <a:t> YQ'</a:t>
                      </a:r>
                    </a:p>
                  </a:txBody>
                  <a:tcPr marL="12700" marR="12700" marT="12700"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7252A0"/>
                    </a:solidFill>
                  </a:tcPr>
                </a:tc>
                <a:tc>
                  <a:txBody>
                    <a:bodyPr/>
                    <a:lstStyle/>
                    <a:p>
                      <a:pPr algn="ctr" fontAlgn="ctr"/>
                      <a:r>
                        <a:rPr lang="en-US" sz="900" b="0" i="0" u="none" strike="noStrike">
                          <a:solidFill>
                            <a:srgbClr val="FFFFFF"/>
                          </a:solidFill>
                          <a:effectLst/>
                          <a:latin typeface="Calibri"/>
                        </a:rPr>
                        <a:t>Constant</a:t>
                      </a:r>
                    </a:p>
                  </a:txBody>
                  <a:tcPr marL="12700" marR="12700" marT="12700"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7252A0"/>
                    </a:solidFill>
                  </a:tcPr>
                </a:tc>
                <a:tc>
                  <a:txBody>
                    <a:bodyPr/>
                    <a:lstStyle/>
                    <a:p>
                      <a:pPr algn="ctr" fontAlgn="ctr"/>
                      <a:r>
                        <a:rPr lang="en-US" sz="900" b="0" i="0" u="none" strike="noStrike">
                          <a:solidFill>
                            <a:srgbClr val="FFFFFF"/>
                          </a:solidFill>
                          <a:effectLst/>
                          <a:latin typeface="Calibri"/>
                        </a:rPr>
                        <a:t>Resolution (nm)</a:t>
                      </a:r>
                    </a:p>
                  </a:txBody>
                  <a:tcPr marL="12700" marR="12700" marT="12700"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7252A0"/>
                    </a:solidFill>
                  </a:tcPr>
                </a:tc>
              </a:tr>
              <a:tr h="312623">
                <a:tc rowSpan="3">
                  <a:txBody>
                    <a:bodyPr/>
                    <a:lstStyle/>
                    <a:p>
                      <a:pPr algn="ctr" fontAlgn="ctr"/>
                      <a:r>
                        <a:rPr lang="en-US" sz="900" b="0" i="0" u="none" strike="noStrike" dirty="0" smtClean="0">
                          <a:solidFill>
                            <a:srgbClr val="000000"/>
                          </a:solidFill>
                          <a:effectLst/>
                          <a:latin typeface="Calibri"/>
                        </a:rPr>
                        <a:t>Add Q - 5 parameters - apply calibration factor after performing fit: integration 53:63 </a:t>
                      </a:r>
                      <a:endParaRPr lang="en-US" sz="900" b="0" i="0" u="none" strike="noStrike" dirty="0">
                        <a:solidFill>
                          <a:srgbClr val="000000"/>
                        </a:solidFill>
                        <a:effectLst/>
                        <a:latin typeface="Calibri"/>
                      </a:endParaRPr>
                    </a:p>
                  </a:txBody>
                  <a:tcPr marL="12700" marR="12700" marT="12700"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8CEE6"/>
                    </a:solidFill>
                  </a:tcPr>
                </a:tc>
                <a:tc>
                  <a:txBody>
                    <a:bodyPr/>
                    <a:lstStyle/>
                    <a:p>
                      <a:pPr algn="ctr" fontAlgn="ctr"/>
                      <a:r>
                        <a:rPr lang="en-US" sz="900" b="0" i="0" u="none" strike="noStrike" dirty="0">
                          <a:solidFill>
                            <a:srgbClr val="000000"/>
                          </a:solidFill>
                          <a:effectLst/>
                          <a:latin typeface="Calibri"/>
                        </a:rPr>
                        <a:t>A</a:t>
                      </a:r>
                    </a:p>
                  </a:txBody>
                  <a:tcPr marL="12700" marR="12700" marT="12700"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BE6F2"/>
                    </a:solidFill>
                  </a:tcPr>
                </a:tc>
                <a:tc>
                  <a:txBody>
                    <a:bodyPr/>
                    <a:lstStyle/>
                    <a:p>
                      <a:pPr algn="ctr" fontAlgn="ctr"/>
                      <a:r>
                        <a:rPr lang="en-US" sz="900" b="0" i="0" u="none" strike="noStrike">
                          <a:solidFill>
                            <a:srgbClr val="000000"/>
                          </a:solidFill>
                          <a:effectLst/>
                          <a:latin typeface="Calibri"/>
                        </a:rPr>
                        <a:t>1.515</a:t>
                      </a:r>
                    </a:p>
                  </a:txBody>
                  <a:tcPr marL="12700" marR="12700" marT="12700"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BE6F2"/>
                    </a:solidFill>
                  </a:tcPr>
                </a:tc>
                <a:tc>
                  <a:txBody>
                    <a:bodyPr/>
                    <a:lstStyle/>
                    <a:p>
                      <a:pPr algn="ctr" fontAlgn="ctr"/>
                      <a:r>
                        <a:rPr lang="en-US" sz="900" b="0" i="0" u="none" strike="noStrike">
                          <a:solidFill>
                            <a:srgbClr val="000000"/>
                          </a:solidFill>
                          <a:effectLst/>
                          <a:latin typeface="Calibri"/>
                        </a:rPr>
                        <a:t>-0.832</a:t>
                      </a:r>
                    </a:p>
                  </a:txBody>
                  <a:tcPr marL="12700" marR="12700" marT="12700"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BE6F2"/>
                    </a:solidFill>
                  </a:tcPr>
                </a:tc>
                <a:tc>
                  <a:txBody>
                    <a:bodyPr/>
                    <a:lstStyle/>
                    <a:p>
                      <a:pPr algn="ctr" fontAlgn="ctr"/>
                      <a:r>
                        <a:rPr lang="en-US" sz="900" b="0" i="0" u="none" strike="noStrike">
                          <a:solidFill>
                            <a:srgbClr val="000000"/>
                          </a:solidFill>
                          <a:effectLst/>
                          <a:latin typeface="Calibri"/>
                        </a:rPr>
                        <a:t>-1.524</a:t>
                      </a:r>
                    </a:p>
                  </a:txBody>
                  <a:tcPr marL="12700" marR="12700" marT="12700"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BE6F2"/>
                    </a:solidFill>
                  </a:tcPr>
                </a:tc>
                <a:tc>
                  <a:txBody>
                    <a:bodyPr/>
                    <a:lstStyle/>
                    <a:p>
                      <a:pPr algn="ctr" fontAlgn="ctr"/>
                      <a:r>
                        <a:rPr lang="en-US" sz="900" b="0" i="0" u="none" strike="noStrike">
                          <a:solidFill>
                            <a:srgbClr val="000000"/>
                          </a:solidFill>
                          <a:effectLst/>
                          <a:latin typeface="Calibri"/>
                        </a:rPr>
                        <a:t>-2.114</a:t>
                      </a:r>
                    </a:p>
                  </a:txBody>
                  <a:tcPr marL="12700" marR="12700" marT="12700"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BE6F2"/>
                    </a:solidFill>
                  </a:tcPr>
                </a:tc>
                <a:tc>
                  <a:txBody>
                    <a:bodyPr/>
                    <a:lstStyle/>
                    <a:p>
                      <a:pPr algn="ctr" fontAlgn="ctr"/>
                      <a:r>
                        <a:rPr lang="en-US" sz="900" b="0" i="0" u="none" strike="noStrike" dirty="0">
                          <a:solidFill>
                            <a:srgbClr val="000000"/>
                          </a:solidFill>
                          <a:effectLst/>
                          <a:latin typeface="Calibri"/>
                        </a:rPr>
                        <a:t>5.031</a:t>
                      </a:r>
                    </a:p>
                  </a:txBody>
                  <a:tcPr marL="12700" marR="12700" marT="12700"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BE6F2"/>
                    </a:solidFill>
                  </a:tcPr>
                </a:tc>
                <a:tc>
                  <a:txBody>
                    <a:bodyPr/>
                    <a:lstStyle/>
                    <a:p>
                      <a:pPr algn="ctr" fontAlgn="ctr"/>
                      <a:r>
                        <a:rPr lang="en-US" sz="900" b="0" i="0" u="none" strike="noStrike">
                          <a:solidFill>
                            <a:srgbClr val="000000"/>
                          </a:solidFill>
                          <a:effectLst/>
                          <a:latin typeface="Calibri"/>
                        </a:rPr>
                        <a:t>36.3</a:t>
                      </a:r>
                    </a:p>
                  </a:txBody>
                  <a:tcPr marL="12700" marR="12700" marT="12700"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BE6F2"/>
                    </a:solidFill>
                  </a:tcPr>
                </a:tc>
              </a:tr>
              <a:tr h="312623">
                <a:tc vMerge="1">
                  <a:txBody>
                    <a:bodyPr/>
                    <a:lstStyle/>
                    <a:p>
                      <a:pPr algn="ctr" fontAlgn="ctr"/>
                      <a:endParaRPr lang="en-US" sz="900" b="0" i="0" u="none" strike="noStrike">
                        <a:solidFill>
                          <a:srgbClr val="000000"/>
                        </a:solidFill>
                        <a:effectLst/>
                        <a:latin typeface="Calibri"/>
                      </a:endParaRPr>
                    </a:p>
                  </a:txBody>
                  <a:tcPr marL="12700" marR="12700" marT="12700"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a:noFill/>
                    </a:lnT>
                    <a:lnB>
                      <a:noFill/>
                    </a:lnB>
                    <a:solidFill>
                      <a:srgbClr val="D8CEE6"/>
                    </a:solidFill>
                  </a:tcPr>
                </a:tc>
                <a:tc>
                  <a:txBody>
                    <a:bodyPr/>
                    <a:lstStyle/>
                    <a:p>
                      <a:pPr algn="ctr" fontAlgn="ctr"/>
                      <a:r>
                        <a:rPr lang="en-US" sz="900" b="0" i="0" u="none" strike="noStrike">
                          <a:solidFill>
                            <a:srgbClr val="000000"/>
                          </a:solidFill>
                          <a:effectLst/>
                          <a:latin typeface="Calibri"/>
                        </a:rPr>
                        <a:t>B</a:t>
                      </a:r>
                    </a:p>
                  </a:txBody>
                  <a:tcPr marL="12700" marR="12700" marT="12700"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BE6F2"/>
                    </a:solidFill>
                  </a:tcPr>
                </a:tc>
                <a:tc>
                  <a:txBody>
                    <a:bodyPr/>
                    <a:lstStyle/>
                    <a:p>
                      <a:pPr algn="ctr" fontAlgn="ctr"/>
                      <a:r>
                        <a:rPr lang="en-US" sz="900" b="0" i="0" u="none" strike="noStrike">
                          <a:solidFill>
                            <a:srgbClr val="000000"/>
                          </a:solidFill>
                          <a:effectLst/>
                          <a:latin typeface="Calibri"/>
                        </a:rPr>
                        <a:t>0.538</a:t>
                      </a:r>
                    </a:p>
                  </a:txBody>
                  <a:tcPr marL="12700" marR="12700" marT="12700"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BE6F2"/>
                    </a:solidFill>
                  </a:tcPr>
                </a:tc>
                <a:tc>
                  <a:txBody>
                    <a:bodyPr/>
                    <a:lstStyle/>
                    <a:p>
                      <a:pPr algn="ctr" fontAlgn="ctr"/>
                      <a:r>
                        <a:rPr lang="en-US" sz="900" b="0" i="0" u="none" strike="noStrike">
                          <a:solidFill>
                            <a:srgbClr val="000000"/>
                          </a:solidFill>
                          <a:effectLst/>
                          <a:latin typeface="Calibri"/>
                        </a:rPr>
                        <a:t>0.475</a:t>
                      </a:r>
                    </a:p>
                  </a:txBody>
                  <a:tcPr marL="12700" marR="12700" marT="12700"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BE6F2"/>
                    </a:solidFill>
                  </a:tcPr>
                </a:tc>
                <a:tc>
                  <a:txBody>
                    <a:bodyPr/>
                    <a:lstStyle/>
                    <a:p>
                      <a:pPr algn="ctr" fontAlgn="ctr"/>
                      <a:r>
                        <a:rPr lang="en-US" sz="900" b="0" i="0" u="none" strike="noStrike" dirty="0">
                          <a:solidFill>
                            <a:srgbClr val="000000"/>
                          </a:solidFill>
                          <a:effectLst/>
                          <a:latin typeface="Calibri"/>
                        </a:rPr>
                        <a:t>0.555</a:t>
                      </a:r>
                    </a:p>
                  </a:txBody>
                  <a:tcPr marL="12700" marR="12700" marT="12700"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BE6F2"/>
                    </a:solidFill>
                  </a:tcPr>
                </a:tc>
                <a:tc>
                  <a:txBody>
                    <a:bodyPr/>
                    <a:lstStyle/>
                    <a:p>
                      <a:pPr algn="ctr" fontAlgn="ctr"/>
                      <a:r>
                        <a:rPr lang="en-US" sz="900" b="0" i="0" u="none" strike="noStrike">
                          <a:solidFill>
                            <a:srgbClr val="000000"/>
                          </a:solidFill>
                          <a:effectLst/>
                          <a:latin typeface="Calibri"/>
                        </a:rPr>
                        <a:t>1.321</a:t>
                      </a:r>
                    </a:p>
                  </a:txBody>
                  <a:tcPr marL="12700" marR="12700" marT="12700"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BE6F2"/>
                    </a:solidFill>
                  </a:tcPr>
                </a:tc>
                <a:tc>
                  <a:txBody>
                    <a:bodyPr/>
                    <a:lstStyle/>
                    <a:p>
                      <a:pPr algn="ctr" fontAlgn="ctr"/>
                      <a:r>
                        <a:rPr lang="en-US" sz="900" b="0" i="0" u="none" strike="noStrike">
                          <a:solidFill>
                            <a:srgbClr val="000000"/>
                          </a:solidFill>
                          <a:effectLst/>
                          <a:latin typeface="Calibri"/>
                        </a:rPr>
                        <a:t>-1.695</a:t>
                      </a:r>
                    </a:p>
                  </a:txBody>
                  <a:tcPr marL="12700" marR="12700" marT="12700"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BE6F2"/>
                    </a:solidFill>
                  </a:tcPr>
                </a:tc>
                <a:tc>
                  <a:txBody>
                    <a:bodyPr/>
                    <a:lstStyle/>
                    <a:p>
                      <a:pPr algn="ctr" fontAlgn="ctr"/>
                      <a:r>
                        <a:rPr lang="en-US" sz="900" b="0" i="0" u="none" strike="noStrike" dirty="0">
                          <a:solidFill>
                            <a:srgbClr val="000000"/>
                          </a:solidFill>
                          <a:effectLst/>
                          <a:latin typeface="Calibri"/>
                        </a:rPr>
                        <a:t>40</a:t>
                      </a:r>
                    </a:p>
                  </a:txBody>
                  <a:tcPr marL="12700" marR="12700" marT="12700"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BE6F2"/>
                    </a:solidFill>
                  </a:tcPr>
                </a:tc>
              </a:tr>
              <a:tr h="312623">
                <a:tc vMerge="1">
                  <a:txBody>
                    <a:bodyPr/>
                    <a:lstStyle/>
                    <a:p>
                      <a:pPr algn="ctr" fontAlgn="ctr"/>
                      <a:endParaRPr lang="en-US" sz="900" b="0" i="0" u="none" strike="noStrike" dirty="0">
                        <a:solidFill>
                          <a:srgbClr val="000000"/>
                        </a:solidFill>
                        <a:effectLst/>
                        <a:latin typeface="Calibri"/>
                      </a:endParaRPr>
                    </a:p>
                  </a:txBody>
                  <a:tcPr marL="12700" marR="12700" marT="12700"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a:noFill/>
                    </a:lnT>
                    <a:lnB w="6350" cap="flat" cmpd="sng" algn="ctr">
                      <a:solidFill>
                        <a:srgbClr val="FFFFFF"/>
                      </a:solidFill>
                      <a:prstDash val="solid"/>
                      <a:round/>
                      <a:headEnd type="none" w="med" len="med"/>
                      <a:tailEnd type="none" w="med" len="med"/>
                    </a:lnB>
                    <a:solidFill>
                      <a:srgbClr val="D8CEE6"/>
                    </a:solidFill>
                  </a:tcPr>
                </a:tc>
                <a:tc>
                  <a:txBody>
                    <a:bodyPr/>
                    <a:lstStyle/>
                    <a:p>
                      <a:pPr algn="ctr" fontAlgn="ctr"/>
                      <a:r>
                        <a:rPr lang="en-US" sz="900" b="0" i="0" u="none" strike="noStrike">
                          <a:solidFill>
                            <a:srgbClr val="000000"/>
                          </a:solidFill>
                          <a:effectLst/>
                          <a:latin typeface="Calibri"/>
                        </a:rPr>
                        <a:t>C</a:t>
                      </a:r>
                    </a:p>
                  </a:txBody>
                  <a:tcPr marL="12700" marR="12700" marT="12700"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BE6F2"/>
                    </a:solidFill>
                  </a:tcPr>
                </a:tc>
                <a:tc>
                  <a:txBody>
                    <a:bodyPr/>
                    <a:lstStyle/>
                    <a:p>
                      <a:pPr algn="ctr" fontAlgn="ctr"/>
                      <a:r>
                        <a:rPr lang="en-US" sz="900" b="0" i="0" u="none" strike="noStrike">
                          <a:solidFill>
                            <a:srgbClr val="000000"/>
                          </a:solidFill>
                          <a:effectLst/>
                          <a:latin typeface="Calibri"/>
                        </a:rPr>
                        <a:t>-0.402</a:t>
                      </a:r>
                    </a:p>
                  </a:txBody>
                  <a:tcPr marL="12700" marR="12700" marT="12700"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BE6F2"/>
                    </a:solidFill>
                  </a:tcPr>
                </a:tc>
                <a:tc>
                  <a:txBody>
                    <a:bodyPr/>
                    <a:lstStyle/>
                    <a:p>
                      <a:pPr algn="ctr" fontAlgn="ctr"/>
                      <a:r>
                        <a:rPr lang="en-US" sz="900" b="0" i="0" u="none" strike="noStrike">
                          <a:solidFill>
                            <a:srgbClr val="000000"/>
                          </a:solidFill>
                          <a:effectLst/>
                          <a:latin typeface="Calibri"/>
                        </a:rPr>
                        <a:t>-0.071</a:t>
                      </a:r>
                    </a:p>
                  </a:txBody>
                  <a:tcPr marL="12700" marR="12700" marT="12700"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BE6F2"/>
                    </a:solidFill>
                  </a:tcPr>
                </a:tc>
                <a:tc>
                  <a:txBody>
                    <a:bodyPr/>
                    <a:lstStyle/>
                    <a:p>
                      <a:pPr algn="ctr" fontAlgn="ctr"/>
                      <a:r>
                        <a:rPr lang="en-US" sz="900" b="0" i="0" u="none" strike="noStrike">
                          <a:solidFill>
                            <a:srgbClr val="000000"/>
                          </a:solidFill>
                          <a:effectLst/>
                          <a:latin typeface="Calibri"/>
                        </a:rPr>
                        <a:t>0.416</a:t>
                      </a:r>
                    </a:p>
                  </a:txBody>
                  <a:tcPr marL="12700" marR="12700" marT="12700"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BE6F2"/>
                    </a:solidFill>
                  </a:tcPr>
                </a:tc>
                <a:tc>
                  <a:txBody>
                    <a:bodyPr/>
                    <a:lstStyle/>
                    <a:p>
                      <a:pPr algn="ctr" fontAlgn="ctr"/>
                      <a:r>
                        <a:rPr lang="en-US" sz="900" b="0" i="0" u="none" strike="noStrike">
                          <a:solidFill>
                            <a:srgbClr val="000000"/>
                          </a:solidFill>
                          <a:effectLst/>
                          <a:latin typeface="Calibri"/>
                        </a:rPr>
                        <a:t>-0.595</a:t>
                      </a:r>
                    </a:p>
                  </a:txBody>
                  <a:tcPr marL="12700" marR="12700" marT="12700"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BE6F2"/>
                    </a:solidFill>
                  </a:tcPr>
                </a:tc>
                <a:tc>
                  <a:txBody>
                    <a:bodyPr/>
                    <a:lstStyle/>
                    <a:p>
                      <a:pPr algn="ctr" fontAlgn="ctr"/>
                      <a:r>
                        <a:rPr lang="en-US" sz="900" b="0" i="0" u="none" strike="noStrike">
                          <a:solidFill>
                            <a:srgbClr val="000000"/>
                          </a:solidFill>
                          <a:effectLst/>
                          <a:latin typeface="Calibri"/>
                        </a:rPr>
                        <a:t>2.048</a:t>
                      </a:r>
                    </a:p>
                  </a:txBody>
                  <a:tcPr marL="12700" marR="12700" marT="12700"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BE6F2"/>
                    </a:solidFill>
                  </a:tcPr>
                </a:tc>
                <a:tc>
                  <a:txBody>
                    <a:bodyPr/>
                    <a:lstStyle/>
                    <a:p>
                      <a:pPr algn="ctr" fontAlgn="ctr"/>
                      <a:r>
                        <a:rPr lang="en-US" sz="900" b="0" i="0" u="none" strike="noStrike" dirty="0">
                          <a:solidFill>
                            <a:srgbClr val="000000"/>
                          </a:solidFill>
                          <a:effectLst/>
                          <a:latin typeface="Calibri"/>
                        </a:rPr>
                        <a:t>127</a:t>
                      </a:r>
                    </a:p>
                  </a:txBody>
                  <a:tcPr marL="12700" marR="12700" marT="12700"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BE6F2"/>
                    </a:solidFill>
                  </a:tcPr>
                </a:tc>
              </a:tr>
            </a:tbl>
          </a:graphicData>
        </a:graphic>
      </p:graphicFrame>
      <p:graphicFrame>
        <p:nvGraphicFramePr>
          <p:cNvPr id="11" name="Table 10"/>
          <p:cNvGraphicFramePr>
            <a:graphicFrameLocks noGrp="1"/>
          </p:cNvGraphicFramePr>
          <p:nvPr>
            <p:extLst>
              <p:ext uri="{D42A27DB-BD31-4B8C-83A1-F6EECF244321}">
                <p14:modId xmlns:p14="http://schemas.microsoft.com/office/powerpoint/2010/main" val="3288133383"/>
              </p:ext>
            </p:extLst>
          </p:nvPr>
        </p:nvGraphicFramePr>
        <p:xfrm>
          <a:off x="539552" y="5051931"/>
          <a:ext cx="5497297" cy="1401405"/>
        </p:xfrm>
        <a:graphic>
          <a:graphicData uri="http://schemas.openxmlformats.org/drawingml/2006/table">
            <a:tbl>
              <a:tblPr/>
              <a:tblGrid>
                <a:gridCol w="1046287"/>
                <a:gridCol w="557448"/>
                <a:gridCol w="608905"/>
                <a:gridCol w="608905"/>
                <a:gridCol w="608905"/>
                <a:gridCol w="608905"/>
                <a:gridCol w="608905"/>
                <a:gridCol w="849037"/>
              </a:tblGrid>
              <a:tr h="300301">
                <a:tc gridSpan="2">
                  <a:txBody>
                    <a:bodyPr/>
                    <a:lstStyle/>
                    <a:p>
                      <a:pPr algn="ctr" fontAlgn="ctr"/>
                      <a:r>
                        <a:rPr lang="hr-HR" sz="900" b="1" i="1" u="none" strike="noStrike">
                          <a:solidFill>
                            <a:srgbClr val="000000"/>
                          </a:solidFill>
                          <a:effectLst/>
                          <a:latin typeface="Calibri"/>
                        </a:rPr>
                        <a:t>jitRun28_0dB_030_ipbpm_150619</a:t>
                      </a:r>
                    </a:p>
                  </a:txBody>
                  <a:tcPr marL="12700" marR="12700" marT="12700"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tcPr>
                </a:tc>
                <a:tc hMerge="1">
                  <a:txBody>
                    <a:bodyPr/>
                    <a:lstStyle/>
                    <a:p>
                      <a:endParaRPr lang="en-US"/>
                    </a:p>
                  </a:txBody>
                  <a:tcPr/>
                </a:tc>
                <a:tc gridSpan="5">
                  <a:txBody>
                    <a:bodyPr/>
                    <a:lstStyle/>
                    <a:p>
                      <a:pPr algn="ctr" fontAlgn="ctr"/>
                      <a:r>
                        <a:rPr lang="en-US" sz="900" b="0" i="0" u="none" strike="noStrike">
                          <a:solidFill>
                            <a:srgbClr val="FFFFFF"/>
                          </a:solidFill>
                          <a:effectLst/>
                          <a:latin typeface="Calibri"/>
                        </a:rPr>
                        <a:t>FIT PARAMETERS</a:t>
                      </a:r>
                    </a:p>
                  </a:txBody>
                  <a:tcPr marL="12700" marR="12700" marT="12700"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7252A0"/>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algn="l" fontAlgn="b"/>
                      <a:r>
                        <a:rPr lang="en-US" sz="900" b="0" i="0" u="none" strike="noStrike">
                          <a:solidFill>
                            <a:srgbClr val="000000"/>
                          </a:solidFill>
                          <a:effectLst/>
                          <a:latin typeface="Calibri"/>
                        </a:rPr>
                        <a:t> </a:t>
                      </a:r>
                    </a:p>
                  </a:txBody>
                  <a:tcPr marL="12700" marR="12700" marT="12700"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tcPr>
                </a:tc>
              </a:tr>
              <a:tr h="320321">
                <a:tc>
                  <a:txBody>
                    <a:bodyPr/>
                    <a:lstStyle/>
                    <a:p>
                      <a:pPr algn="ctr" fontAlgn="ctr"/>
                      <a:r>
                        <a:rPr lang="en-US" sz="900" b="0" i="0" u="none" strike="noStrike">
                          <a:solidFill>
                            <a:srgbClr val="FFFFFF"/>
                          </a:solidFill>
                          <a:effectLst/>
                          <a:latin typeface="Calibri"/>
                        </a:rPr>
                        <a:t> Fit description</a:t>
                      </a:r>
                    </a:p>
                  </a:txBody>
                  <a:tcPr marL="12700" marR="12700" marT="12700"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7252A0"/>
                    </a:solidFill>
                  </a:tcPr>
                </a:tc>
                <a:tc>
                  <a:txBody>
                    <a:bodyPr/>
                    <a:lstStyle/>
                    <a:p>
                      <a:pPr algn="ctr" fontAlgn="ctr"/>
                      <a:r>
                        <a:rPr lang="en-US" sz="900" b="0" i="0" u="none" strike="noStrike">
                          <a:solidFill>
                            <a:srgbClr val="FFFFFF"/>
                          </a:solidFill>
                          <a:effectLst/>
                          <a:latin typeface="Calibri"/>
                        </a:rPr>
                        <a:t>IP BPM</a:t>
                      </a:r>
                    </a:p>
                  </a:txBody>
                  <a:tcPr marL="12700" marR="12700" marT="12700"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7252A0"/>
                    </a:solidFill>
                  </a:tcPr>
                </a:tc>
                <a:tc>
                  <a:txBody>
                    <a:bodyPr/>
                    <a:lstStyle/>
                    <a:p>
                      <a:pPr algn="ctr" fontAlgn="ctr"/>
                      <a:r>
                        <a:rPr lang="fr-FR" sz="900" b="0" i="0" u="none" strike="noStrike" dirty="0">
                          <a:solidFill>
                            <a:srgbClr val="FFFFFF"/>
                          </a:solidFill>
                          <a:effectLst/>
                          <a:latin typeface="Symbol"/>
                        </a:rPr>
                        <a:t> </a:t>
                      </a:r>
                      <a:r>
                        <a:rPr lang="fr-FR" sz="900" b="0" i="0" u="none" strike="noStrike" dirty="0" smtClean="0">
                          <a:solidFill>
                            <a:srgbClr val="FFFFFF"/>
                          </a:solidFill>
                          <a:effectLst/>
                          <a:latin typeface="Calibri"/>
                        </a:rPr>
                        <a:t>YI</a:t>
                      </a:r>
                      <a:endParaRPr lang="fr-FR" sz="900" b="0" i="0" u="none" strike="noStrike" dirty="0">
                        <a:solidFill>
                          <a:srgbClr val="FFFFFF"/>
                        </a:solidFill>
                        <a:effectLst/>
                        <a:latin typeface="Calibri"/>
                      </a:endParaRPr>
                    </a:p>
                  </a:txBody>
                  <a:tcPr marL="12700" marR="12700" marT="12700"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7252A0"/>
                    </a:solidFill>
                  </a:tcPr>
                </a:tc>
                <a:tc>
                  <a:txBody>
                    <a:bodyPr/>
                    <a:lstStyle/>
                    <a:p>
                      <a:pPr algn="ctr" fontAlgn="ctr"/>
                      <a:r>
                        <a:rPr lang="fr-FR" sz="900" b="0" i="0" u="none" strike="noStrike" dirty="0">
                          <a:solidFill>
                            <a:srgbClr val="FFFFFF"/>
                          </a:solidFill>
                          <a:effectLst/>
                          <a:latin typeface="Calibri"/>
                        </a:rPr>
                        <a:t> </a:t>
                      </a:r>
                      <a:r>
                        <a:rPr lang="fr-FR" sz="900" b="0" i="0" u="none" strike="noStrike" dirty="0" smtClean="0">
                          <a:solidFill>
                            <a:srgbClr val="FFFFFF"/>
                          </a:solidFill>
                          <a:effectLst/>
                          <a:latin typeface="Calibri"/>
                        </a:rPr>
                        <a:t>YQ</a:t>
                      </a:r>
                      <a:endParaRPr lang="fr-FR" sz="900" b="0" i="0" u="none" strike="noStrike" dirty="0">
                        <a:solidFill>
                          <a:srgbClr val="FFFFFF"/>
                        </a:solidFill>
                        <a:effectLst/>
                        <a:latin typeface="Calibri"/>
                      </a:endParaRPr>
                    </a:p>
                  </a:txBody>
                  <a:tcPr marL="12700" marR="12700" marT="12700"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7252A0"/>
                    </a:solidFill>
                  </a:tcPr>
                </a:tc>
                <a:tc>
                  <a:txBody>
                    <a:bodyPr/>
                    <a:lstStyle/>
                    <a:p>
                      <a:pPr algn="ctr" fontAlgn="ctr"/>
                      <a:r>
                        <a:rPr lang="fr-FR" sz="900" b="0" i="0" u="none" strike="noStrike" dirty="0">
                          <a:solidFill>
                            <a:srgbClr val="FFFFFF"/>
                          </a:solidFill>
                          <a:effectLst/>
                          <a:latin typeface="Symbol"/>
                        </a:rPr>
                        <a:t> </a:t>
                      </a:r>
                      <a:r>
                        <a:rPr lang="fr-FR" sz="900" b="0" i="0" u="none" strike="noStrike" dirty="0" smtClean="0">
                          <a:solidFill>
                            <a:srgbClr val="FFFFFF"/>
                          </a:solidFill>
                          <a:effectLst/>
                          <a:latin typeface="Calibri"/>
                        </a:rPr>
                        <a:t>YI</a:t>
                      </a:r>
                      <a:endParaRPr lang="fr-FR" sz="900" b="0" i="0" u="none" strike="noStrike" dirty="0">
                        <a:solidFill>
                          <a:srgbClr val="FFFFFF"/>
                        </a:solidFill>
                        <a:effectLst/>
                        <a:latin typeface="Calibri"/>
                      </a:endParaRPr>
                    </a:p>
                  </a:txBody>
                  <a:tcPr marL="12700" marR="12700" marT="12700"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7252A0"/>
                    </a:solidFill>
                  </a:tcPr>
                </a:tc>
                <a:tc>
                  <a:txBody>
                    <a:bodyPr/>
                    <a:lstStyle/>
                    <a:p>
                      <a:pPr algn="ctr" fontAlgn="ctr"/>
                      <a:r>
                        <a:rPr lang="fr-FR" sz="900" b="0" i="0" u="none" strike="noStrike" dirty="0">
                          <a:solidFill>
                            <a:srgbClr val="FFFFFF"/>
                          </a:solidFill>
                          <a:effectLst/>
                          <a:latin typeface="Calibri"/>
                        </a:rPr>
                        <a:t> </a:t>
                      </a:r>
                      <a:r>
                        <a:rPr lang="fr-FR" sz="900" b="0" i="0" u="none" strike="noStrike" dirty="0" smtClean="0">
                          <a:solidFill>
                            <a:srgbClr val="FFFFFF"/>
                          </a:solidFill>
                          <a:effectLst/>
                          <a:latin typeface="Calibri"/>
                        </a:rPr>
                        <a:t>YQ</a:t>
                      </a:r>
                      <a:endParaRPr lang="fr-FR" sz="900" b="0" i="0" u="none" strike="noStrike" dirty="0">
                        <a:solidFill>
                          <a:srgbClr val="FFFFFF"/>
                        </a:solidFill>
                        <a:effectLst/>
                        <a:latin typeface="Calibri"/>
                      </a:endParaRPr>
                    </a:p>
                  </a:txBody>
                  <a:tcPr marL="12700" marR="12700" marT="12700"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7252A0"/>
                    </a:solidFill>
                  </a:tcPr>
                </a:tc>
                <a:tc>
                  <a:txBody>
                    <a:bodyPr/>
                    <a:lstStyle/>
                    <a:p>
                      <a:pPr algn="ctr" fontAlgn="ctr"/>
                      <a:r>
                        <a:rPr lang="en-US" sz="900" b="0" i="0" u="none" strike="noStrike">
                          <a:solidFill>
                            <a:srgbClr val="FFFFFF"/>
                          </a:solidFill>
                          <a:effectLst/>
                          <a:latin typeface="Calibri"/>
                        </a:rPr>
                        <a:t>Constant</a:t>
                      </a:r>
                    </a:p>
                  </a:txBody>
                  <a:tcPr marL="12700" marR="12700" marT="12700"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7252A0"/>
                    </a:solidFill>
                  </a:tcPr>
                </a:tc>
                <a:tc>
                  <a:txBody>
                    <a:bodyPr/>
                    <a:lstStyle/>
                    <a:p>
                      <a:pPr algn="ctr" fontAlgn="ctr"/>
                      <a:r>
                        <a:rPr lang="en-US" sz="900" b="0" i="0" u="none" strike="noStrike">
                          <a:solidFill>
                            <a:srgbClr val="FFFFFF"/>
                          </a:solidFill>
                          <a:effectLst/>
                          <a:latin typeface="Calibri"/>
                        </a:rPr>
                        <a:t>Resolution (nm)</a:t>
                      </a:r>
                    </a:p>
                  </a:txBody>
                  <a:tcPr marL="12700" marR="12700" marT="12700"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7252A0"/>
                    </a:solidFill>
                  </a:tcPr>
                </a:tc>
              </a:tr>
              <a:tr h="260261">
                <a:tc rowSpan="3">
                  <a:txBody>
                    <a:bodyPr/>
                    <a:lstStyle/>
                    <a:p>
                      <a:pPr algn="ctr" fontAlgn="ctr"/>
                      <a:r>
                        <a:rPr lang="en-US" sz="900" b="0" i="0" u="none" strike="noStrike">
                          <a:solidFill>
                            <a:srgbClr val="000000"/>
                          </a:solidFill>
                          <a:effectLst/>
                          <a:latin typeface="Calibri"/>
                        </a:rPr>
                        <a:t>Using I and Q instead of I' and Q'</a:t>
                      </a:r>
                    </a:p>
                  </a:txBody>
                  <a:tcPr marL="12700" marR="12700" marT="12700"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BE6F2"/>
                    </a:solidFill>
                  </a:tcPr>
                </a:tc>
                <a:tc>
                  <a:txBody>
                    <a:bodyPr/>
                    <a:lstStyle/>
                    <a:p>
                      <a:pPr algn="ctr" fontAlgn="ctr"/>
                      <a:r>
                        <a:rPr lang="en-US" sz="900" b="0" i="0" u="none" strike="noStrike">
                          <a:solidFill>
                            <a:srgbClr val="000000"/>
                          </a:solidFill>
                          <a:effectLst/>
                          <a:latin typeface="Calibri"/>
                        </a:rPr>
                        <a:t>A</a:t>
                      </a:r>
                    </a:p>
                  </a:txBody>
                  <a:tcPr marL="12700" marR="12700" marT="12700"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BE6F2"/>
                    </a:solidFill>
                  </a:tcPr>
                </a:tc>
                <a:tc>
                  <a:txBody>
                    <a:bodyPr/>
                    <a:lstStyle/>
                    <a:p>
                      <a:pPr algn="ctr" fontAlgn="ctr"/>
                      <a:r>
                        <a:rPr lang="en-US" sz="900" b="0" i="0" u="none" strike="noStrike">
                          <a:solidFill>
                            <a:srgbClr val="000000"/>
                          </a:solidFill>
                          <a:effectLst/>
                          <a:latin typeface="Calibri"/>
                        </a:rPr>
                        <a:t>1.678</a:t>
                      </a:r>
                    </a:p>
                  </a:txBody>
                  <a:tcPr marL="12700" marR="12700" marT="12700"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BE6F2"/>
                    </a:solidFill>
                  </a:tcPr>
                </a:tc>
                <a:tc>
                  <a:txBody>
                    <a:bodyPr/>
                    <a:lstStyle/>
                    <a:p>
                      <a:pPr algn="ctr" fontAlgn="ctr"/>
                      <a:r>
                        <a:rPr lang="en-US" sz="900" b="0" i="0" u="none" strike="noStrike">
                          <a:solidFill>
                            <a:srgbClr val="000000"/>
                          </a:solidFill>
                          <a:effectLst/>
                          <a:latin typeface="Calibri"/>
                        </a:rPr>
                        <a:t>-0.41</a:t>
                      </a:r>
                    </a:p>
                  </a:txBody>
                  <a:tcPr marL="12700" marR="12700" marT="12700"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BE6F2"/>
                    </a:solidFill>
                  </a:tcPr>
                </a:tc>
                <a:tc>
                  <a:txBody>
                    <a:bodyPr/>
                    <a:lstStyle/>
                    <a:p>
                      <a:pPr algn="ctr" fontAlgn="ctr"/>
                      <a:r>
                        <a:rPr lang="en-US" sz="900" b="0" i="0" u="none" strike="noStrike">
                          <a:solidFill>
                            <a:srgbClr val="000000"/>
                          </a:solidFill>
                          <a:effectLst/>
                          <a:latin typeface="Calibri"/>
                        </a:rPr>
                        <a:t>-0.602</a:t>
                      </a:r>
                    </a:p>
                  </a:txBody>
                  <a:tcPr marL="12700" marR="12700" marT="12700"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BE6F2"/>
                    </a:solidFill>
                  </a:tcPr>
                </a:tc>
                <a:tc>
                  <a:txBody>
                    <a:bodyPr/>
                    <a:lstStyle/>
                    <a:p>
                      <a:pPr algn="ctr" fontAlgn="ctr"/>
                      <a:r>
                        <a:rPr lang="en-US" sz="900" b="0" i="0" u="none" strike="noStrike">
                          <a:solidFill>
                            <a:srgbClr val="000000"/>
                          </a:solidFill>
                          <a:effectLst/>
                          <a:latin typeface="Calibri"/>
                        </a:rPr>
                        <a:t>-2.536</a:t>
                      </a:r>
                    </a:p>
                  </a:txBody>
                  <a:tcPr marL="12700" marR="12700" marT="12700"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BE6F2"/>
                    </a:solidFill>
                  </a:tcPr>
                </a:tc>
                <a:tc>
                  <a:txBody>
                    <a:bodyPr/>
                    <a:lstStyle/>
                    <a:p>
                      <a:pPr algn="ctr" fontAlgn="ctr"/>
                      <a:r>
                        <a:rPr lang="en-US" sz="900" b="0" i="0" u="none" strike="noStrike">
                          <a:solidFill>
                            <a:srgbClr val="000000"/>
                          </a:solidFill>
                          <a:effectLst/>
                          <a:latin typeface="Calibri"/>
                        </a:rPr>
                        <a:t>5.031</a:t>
                      </a:r>
                    </a:p>
                  </a:txBody>
                  <a:tcPr marL="12700" marR="12700" marT="12700"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BE6F2"/>
                    </a:solidFill>
                  </a:tcPr>
                </a:tc>
                <a:tc>
                  <a:txBody>
                    <a:bodyPr/>
                    <a:lstStyle/>
                    <a:p>
                      <a:pPr algn="ctr" fontAlgn="ctr"/>
                      <a:r>
                        <a:rPr lang="en-US" sz="900" b="0" i="0" u="none" strike="noStrike">
                          <a:solidFill>
                            <a:srgbClr val="000000"/>
                          </a:solidFill>
                          <a:effectLst/>
                          <a:latin typeface="Calibri"/>
                        </a:rPr>
                        <a:t>36.3</a:t>
                      </a:r>
                    </a:p>
                  </a:txBody>
                  <a:tcPr marL="12700" marR="12700" marT="12700"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BE6F2"/>
                    </a:solidFill>
                  </a:tcPr>
                </a:tc>
              </a:tr>
              <a:tr h="260261">
                <a:tc vMerge="1">
                  <a:txBody>
                    <a:bodyPr/>
                    <a:lstStyle/>
                    <a:p>
                      <a:endParaRPr lang="en-US"/>
                    </a:p>
                  </a:txBody>
                  <a:tcPr/>
                </a:tc>
                <a:tc>
                  <a:txBody>
                    <a:bodyPr/>
                    <a:lstStyle/>
                    <a:p>
                      <a:pPr algn="ctr" fontAlgn="ctr"/>
                      <a:r>
                        <a:rPr lang="en-US" sz="900" b="0" i="0" u="none" strike="noStrike">
                          <a:solidFill>
                            <a:srgbClr val="000000"/>
                          </a:solidFill>
                          <a:effectLst/>
                          <a:latin typeface="Calibri"/>
                        </a:rPr>
                        <a:t>B</a:t>
                      </a:r>
                    </a:p>
                  </a:txBody>
                  <a:tcPr marL="12700" marR="12700" marT="12700"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BE6F2"/>
                    </a:solidFill>
                  </a:tcPr>
                </a:tc>
                <a:tc>
                  <a:txBody>
                    <a:bodyPr/>
                    <a:lstStyle/>
                    <a:p>
                      <a:pPr algn="ctr" fontAlgn="ctr"/>
                      <a:r>
                        <a:rPr lang="en-US" sz="900" b="0" i="0" u="none" strike="noStrike">
                          <a:solidFill>
                            <a:srgbClr val="000000"/>
                          </a:solidFill>
                          <a:effectLst/>
                          <a:latin typeface="Calibri"/>
                        </a:rPr>
                        <a:t>0.512</a:t>
                      </a:r>
                    </a:p>
                  </a:txBody>
                  <a:tcPr marL="12700" marR="12700" marT="12700"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BE6F2"/>
                    </a:solidFill>
                  </a:tcPr>
                </a:tc>
                <a:tc>
                  <a:txBody>
                    <a:bodyPr/>
                    <a:lstStyle/>
                    <a:p>
                      <a:pPr algn="ctr" fontAlgn="ctr"/>
                      <a:r>
                        <a:rPr lang="en-US" sz="900" b="0" i="0" u="none" strike="noStrike">
                          <a:solidFill>
                            <a:srgbClr val="000000"/>
                          </a:solidFill>
                          <a:effectLst/>
                          <a:latin typeface="Calibri"/>
                        </a:rPr>
                        <a:t>0.503</a:t>
                      </a:r>
                    </a:p>
                  </a:txBody>
                  <a:tcPr marL="12700" marR="12700" marT="12700"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BE6F2"/>
                    </a:solidFill>
                  </a:tcPr>
                </a:tc>
                <a:tc>
                  <a:txBody>
                    <a:bodyPr/>
                    <a:lstStyle/>
                    <a:p>
                      <a:pPr algn="ctr" fontAlgn="ctr"/>
                      <a:r>
                        <a:rPr lang="en-US" sz="900" b="0" i="0" u="none" strike="noStrike">
                          <a:solidFill>
                            <a:srgbClr val="000000"/>
                          </a:solidFill>
                          <a:effectLst/>
                          <a:latin typeface="Calibri"/>
                        </a:rPr>
                        <a:t>0.009</a:t>
                      </a:r>
                    </a:p>
                  </a:txBody>
                  <a:tcPr marL="12700" marR="12700" marT="12700"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BE6F2"/>
                    </a:solidFill>
                  </a:tcPr>
                </a:tc>
                <a:tc>
                  <a:txBody>
                    <a:bodyPr/>
                    <a:lstStyle/>
                    <a:p>
                      <a:pPr algn="ctr" fontAlgn="ctr"/>
                      <a:r>
                        <a:rPr lang="en-US" sz="900" b="0" i="0" u="none" strike="noStrike">
                          <a:solidFill>
                            <a:srgbClr val="000000"/>
                          </a:solidFill>
                          <a:effectLst/>
                          <a:latin typeface="Calibri"/>
                        </a:rPr>
                        <a:t>1.433</a:t>
                      </a:r>
                    </a:p>
                  </a:txBody>
                  <a:tcPr marL="12700" marR="12700" marT="12700"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BE6F2"/>
                    </a:solidFill>
                  </a:tcPr>
                </a:tc>
                <a:tc>
                  <a:txBody>
                    <a:bodyPr/>
                    <a:lstStyle/>
                    <a:p>
                      <a:pPr algn="ctr" fontAlgn="ctr"/>
                      <a:r>
                        <a:rPr lang="en-US" sz="900" b="0" i="0" u="none" strike="noStrike">
                          <a:solidFill>
                            <a:srgbClr val="000000"/>
                          </a:solidFill>
                          <a:effectLst/>
                          <a:latin typeface="Calibri"/>
                        </a:rPr>
                        <a:t>-1.695</a:t>
                      </a:r>
                    </a:p>
                  </a:txBody>
                  <a:tcPr marL="12700" marR="12700" marT="12700"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BE6F2"/>
                    </a:solidFill>
                  </a:tcPr>
                </a:tc>
                <a:tc>
                  <a:txBody>
                    <a:bodyPr/>
                    <a:lstStyle/>
                    <a:p>
                      <a:pPr algn="ctr" fontAlgn="ctr"/>
                      <a:r>
                        <a:rPr lang="en-US" sz="900" b="0" i="0" u="none" strike="noStrike">
                          <a:solidFill>
                            <a:srgbClr val="000000"/>
                          </a:solidFill>
                          <a:effectLst/>
                          <a:latin typeface="Calibri"/>
                        </a:rPr>
                        <a:t>40</a:t>
                      </a:r>
                    </a:p>
                  </a:txBody>
                  <a:tcPr marL="12700" marR="12700" marT="12700"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BE6F2"/>
                    </a:solidFill>
                  </a:tcPr>
                </a:tc>
              </a:tr>
              <a:tr h="260261">
                <a:tc vMerge="1">
                  <a:txBody>
                    <a:bodyPr/>
                    <a:lstStyle/>
                    <a:p>
                      <a:endParaRPr lang="en-US"/>
                    </a:p>
                  </a:txBody>
                  <a:tcPr/>
                </a:tc>
                <a:tc>
                  <a:txBody>
                    <a:bodyPr/>
                    <a:lstStyle/>
                    <a:p>
                      <a:pPr algn="ctr" fontAlgn="ctr"/>
                      <a:r>
                        <a:rPr lang="en-US" sz="900" b="0" i="0" u="none" strike="noStrike" dirty="0">
                          <a:solidFill>
                            <a:srgbClr val="000000"/>
                          </a:solidFill>
                          <a:effectLst/>
                          <a:latin typeface="Calibri"/>
                        </a:rPr>
                        <a:t>C</a:t>
                      </a:r>
                    </a:p>
                  </a:txBody>
                  <a:tcPr marL="12700" marR="12700" marT="12700"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BE6F2"/>
                    </a:solidFill>
                  </a:tcPr>
                </a:tc>
                <a:tc>
                  <a:txBody>
                    <a:bodyPr/>
                    <a:lstStyle/>
                    <a:p>
                      <a:pPr algn="ctr" fontAlgn="ctr"/>
                      <a:r>
                        <a:rPr lang="en-US" sz="900" b="0" i="0" u="none" strike="noStrike">
                          <a:solidFill>
                            <a:srgbClr val="000000"/>
                          </a:solidFill>
                          <a:effectLst/>
                          <a:latin typeface="Calibri"/>
                        </a:rPr>
                        <a:t>-0.398</a:t>
                      </a:r>
                    </a:p>
                  </a:txBody>
                  <a:tcPr marL="12700" marR="12700" marT="12700"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BE6F2"/>
                    </a:solidFill>
                  </a:tcPr>
                </a:tc>
                <a:tc>
                  <a:txBody>
                    <a:bodyPr/>
                    <a:lstStyle/>
                    <a:p>
                      <a:pPr algn="ctr" fontAlgn="ctr"/>
                      <a:r>
                        <a:rPr lang="en-US" sz="900" b="0" i="0" u="none" strike="noStrike">
                          <a:solidFill>
                            <a:srgbClr val="000000"/>
                          </a:solidFill>
                          <a:effectLst/>
                          <a:latin typeface="Calibri"/>
                        </a:rPr>
                        <a:t>-0.093</a:t>
                      </a:r>
                    </a:p>
                  </a:txBody>
                  <a:tcPr marL="12700" marR="12700" marT="12700"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BE6F2"/>
                    </a:solidFill>
                  </a:tcPr>
                </a:tc>
                <a:tc>
                  <a:txBody>
                    <a:bodyPr/>
                    <a:lstStyle/>
                    <a:p>
                      <a:pPr algn="ctr" fontAlgn="ctr"/>
                      <a:r>
                        <a:rPr lang="en-US" sz="900" b="0" i="0" u="none" strike="noStrike">
                          <a:solidFill>
                            <a:srgbClr val="000000"/>
                          </a:solidFill>
                          <a:effectLst/>
                          <a:latin typeface="Calibri"/>
                        </a:rPr>
                        <a:t>0.556</a:t>
                      </a:r>
                    </a:p>
                  </a:txBody>
                  <a:tcPr marL="12700" marR="12700" marT="12700"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BE6F2"/>
                    </a:solidFill>
                  </a:tcPr>
                </a:tc>
                <a:tc>
                  <a:txBody>
                    <a:bodyPr/>
                    <a:lstStyle/>
                    <a:p>
                      <a:pPr algn="ctr" fontAlgn="ctr"/>
                      <a:r>
                        <a:rPr lang="en-US" sz="900" b="0" i="0" u="none" strike="noStrike">
                          <a:solidFill>
                            <a:srgbClr val="000000"/>
                          </a:solidFill>
                          <a:effectLst/>
                          <a:latin typeface="Calibri"/>
                        </a:rPr>
                        <a:t>-0.467</a:t>
                      </a:r>
                    </a:p>
                  </a:txBody>
                  <a:tcPr marL="12700" marR="12700" marT="12700"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BE6F2"/>
                    </a:solidFill>
                  </a:tcPr>
                </a:tc>
                <a:tc>
                  <a:txBody>
                    <a:bodyPr/>
                    <a:lstStyle/>
                    <a:p>
                      <a:pPr algn="ctr" fontAlgn="ctr"/>
                      <a:r>
                        <a:rPr lang="en-US" sz="900" b="0" i="0" u="none" strike="noStrike">
                          <a:solidFill>
                            <a:srgbClr val="000000"/>
                          </a:solidFill>
                          <a:effectLst/>
                          <a:latin typeface="Calibri"/>
                        </a:rPr>
                        <a:t>2.048</a:t>
                      </a:r>
                    </a:p>
                  </a:txBody>
                  <a:tcPr marL="12700" marR="12700" marT="12700"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BE6F2"/>
                    </a:solidFill>
                  </a:tcPr>
                </a:tc>
                <a:tc>
                  <a:txBody>
                    <a:bodyPr/>
                    <a:lstStyle/>
                    <a:p>
                      <a:pPr algn="ctr" fontAlgn="ctr"/>
                      <a:r>
                        <a:rPr lang="en-US" sz="900" b="0" i="0" u="none" strike="noStrike" dirty="0">
                          <a:solidFill>
                            <a:srgbClr val="000000"/>
                          </a:solidFill>
                          <a:effectLst/>
                          <a:latin typeface="Calibri"/>
                        </a:rPr>
                        <a:t>127</a:t>
                      </a:r>
                    </a:p>
                  </a:txBody>
                  <a:tcPr marL="12700" marR="12700" marT="12700"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BE6F2"/>
                    </a:solidFill>
                  </a:tcPr>
                </a:tc>
              </a:tr>
            </a:tbl>
          </a:graphicData>
        </a:graphic>
      </p:graphicFrame>
      <p:sp>
        <p:nvSpPr>
          <p:cNvPr id="13" name="Content Placeholder 2"/>
          <p:cNvSpPr txBox="1">
            <a:spLocks/>
          </p:cNvSpPr>
          <p:nvPr/>
        </p:nvSpPr>
        <p:spPr>
          <a:xfrm>
            <a:off x="501650" y="4404672"/>
            <a:ext cx="8102798" cy="608504"/>
          </a:xfrm>
          <a:prstGeom prst="rect">
            <a:avLst/>
          </a:prstGeom>
        </p:spPr>
        <p:txBody>
          <a:bodyPr vert="horz" lIns="91440" tIns="45720" rIns="91440" bIns="45720" rtlCol="0">
            <a:normAutofit fontScale="92500"/>
          </a:bodyPr>
          <a:lstStyle>
            <a:lvl1pPr marL="182880" indent="-182880" algn="l" defTabSz="914400" rtl="0" eaLnBrk="1" latinLnBrk="0" hangingPunct="1">
              <a:spcBef>
                <a:spcPct val="20000"/>
              </a:spcBef>
              <a:buClr>
                <a:schemeClr val="accent1"/>
              </a:buClr>
              <a:buSzPct val="85000"/>
              <a:buFont typeface="Arial" pitchFamily="34" charset="0"/>
              <a:buChar char="•"/>
              <a:defRPr sz="2400" b="0" i="0" kern="1200">
                <a:solidFill>
                  <a:schemeClr val="tx1"/>
                </a:solidFill>
                <a:latin typeface="Helvetica Light"/>
                <a:ea typeface="+mn-ea"/>
                <a:cs typeface="Helvetica Light"/>
              </a:defRPr>
            </a:lvl1pPr>
            <a:lvl2pPr marL="457200" indent="-182880" algn="l" defTabSz="914400" rtl="0" eaLnBrk="1" latinLnBrk="0" hangingPunct="1">
              <a:spcBef>
                <a:spcPct val="20000"/>
              </a:spcBef>
              <a:buClr>
                <a:schemeClr val="accent1"/>
              </a:buClr>
              <a:buSzPct val="85000"/>
              <a:buFont typeface="Arial" pitchFamily="34" charset="0"/>
              <a:buChar char="•"/>
              <a:defRPr sz="2000" b="0" i="0" kern="1200">
                <a:solidFill>
                  <a:schemeClr val="tx1"/>
                </a:solidFill>
                <a:latin typeface="Helvetica Light"/>
                <a:ea typeface="+mn-ea"/>
                <a:cs typeface="Helvetica Light"/>
              </a:defRPr>
            </a:lvl2pPr>
            <a:lvl3pPr marL="731520" indent="-182880" algn="l" defTabSz="914400" rtl="0" eaLnBrk="1" latinLnBrk="0" hangingPunct="1">
              <a:spcBef>
                <a:spcPct val="20000"/>
              </a:spcBef>
              <a:buClr>
                <a:schemeClr val="accent1"/>
              </a:buClr>
              <a:buSzPct val="90000"/>
              <a:buFont typeface="Arial" pitchFamily="34" charset="0"/>
              <a:buChar char="•"/>
              <a:defRPr sz="1800" b="0" i="0" kern="1200">
                <a:solidFill>
                  <a:schemeClr val="tx1"/>
                </a:solidFill>
                <a:latin typeface="Helvetica Light"/>
                <a:ea typeface="+mn-ea"/>
                <a:cs typeface="Helvetica Light"/>
              </a:defRPr>
            </a:lvl3pPr>
            <a:lvl4pPr marL="1005840" indent="-182880" algn="l" defTabSz="914400" rtl="0" eaLnBrk="1" latinLnBrk="0" hangingPunct="1">
              <a:spcBef>
                <a:spcPct val="20000"/>
              </a:spcBef>
              <a:buClr>
                <a:schemeClr val="accent1"/>
              </a:buClr>
              <a:buFont typeface="Arial" pitchFamily="34" charset="0"/>
              <a:buChar char="•"/>
              <a:defRPr sz="1600" b="0" i="0" kern="1200">
                <a:solidFill>
                  <a:schemeClr val="tx1"/>
                </a:solidFill>
                <a:latin typeface="Helvetica Light"/>
                <a:ea typeface="+mn-ea"/>
                <a:cs typeface="Helvetica Light"/>
              </a:defRPr>
            </a:lvl4pPr>
            <a:lvl5pPr marL="1188720" indent="-137160" algn="l" defTabSz="914400" rtl="0" eaLnBrk="1" latinLnBrk="0" hangingPunct="1">
              <a:spcBef>
                <a:spcPct val="20000"/>
              </a:spcBef>
              <a:buClr>
                <a:schemeClr val="accent1"/>
              </a:buClr>
              <a:buSzPct val="100000"/>
              <a:buFont typeface="Arial" pitchFamily="34" charset="0"/>
              <a:buChar char="•"/>
              <a:defRPr sz="1400" b="0" i="0" kern="1200" baseline="0">
                <a:solidFill>
                  <a:schemeClr val="tx1"/>
                </a:solidFill>
                <a:latin typeface="Helvetica Light"/>
                <a:ea typeface="+mn-ea"/>
                <a:cs typeface="Helvetica Light"/>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a:lstStyle>
          <a:p>
            <a:pPr marL="0" indent="0">
              <a:buNone/>
            </a:pPr>
            <a:r>
              <a:rPr lang="en-GB" dirty="0" smtClean="0"/>
              <a:t>IPA</a:t>
            </a:r>
            <a:r>
              <a:rPr lang="en-GB" dirty="0"/>
              <a:t>-YI' = </a:t>
            </a:r>
            <a:r>
              <a:rPr lang="en-GB" dirty="0">
                <a:latin typeface="Symbol" charset="2"/>
                <a:cs typeface="Symbol" charset="2"/>
              </a:rPr>
              <a:t>a</a:t>
            </a:r>
            <a:r>
              <a:rPr lang="en-GB" baseline="-25000" dirty="0"/>
              <a:t>1</a:t>
            </a:r>
            <a:r>
              <a:rPr lang="en-GB" dirty="0">
                <a:solidFill>
                  <a:schemeClr val="accent5">
                    <a:lumMod val="75000"/>
                  </a:schemeClr>
                </a:solidFill>
              </a:rPr>
              <a:t>IPB-</a:t>
            </a:r>
            <a:r>
              <a:rPr lang="en-GB" dirty="0" smtClean="0">
                <a:solidFill>
                  <a:schemeClr val="accent5">
                    <a:lumMod val="75000"/>
                  </a:schemeClr>
                </a:solidFill>
              </a:rPr>
              <a:t>YI</a:t>
            </a:r>
            <a:r>
              <a:rPr lang="en-GB" dirty="0" smtClean="0"/>
              <a:t> </a:t>
            </a:r>
            <a:r>
              <a:rPr lang="en-GB" dirty="0"/>
              <a:t>+ </a:t>
            </a:r>
            <a:r>
              <a:rPr lang="en-GB" dirty="0">
                <a:latin typeface="Symbol" charset="2"/>
                <a:cs typeface="Symbol" charset="2"/>
              </a:rPr>
              <a:t>a</a:t>
            </a:r>
            <a:r>
              <a:rPr lang="en-GB" baseline="-25000" dirty="0"/>
              <a:t>2</a:t>
            </a:r>
            <a:r>
              <a:rPr lang="en-GB" dirty="0">
                <a:solidFill>
                  <a:srgbClr val="7153A1"/>
                </a:solidFill>
              </a:rPr>
              <a:t>IPB-</a:t>
            </a:r>
            <a:r>
              <a:rPr lang="en-GB" dirty="0" smtClean="0">
                <a:solidFill>
                  <a:srgbClr val="7153A1"/>
                </a:solidFill>
              </a:rPr>
              <a:t>YQ</a:t>
            </a:r>
            <a:r>
              <a:rPr lang="en-GB" dirty="0" smtClean="0"/>
              <a:t> </a:t>
            </a:r>
            <a:r>
              <a:rPr lang="en-GB" dirty="0" smtClean="0">
                <a:solidFill>
                  <a:srgbClr val="000000"/>
                </a:solidFill>
              </a:rPr>
              <a:t>+</a:t>
            </a:r>
            <a:r>
              <a:rPr lang="en-GB" dirty="0" smtClean="0">
                <a:solidFill>
                  <a:srgbClr val="4CC2F5"/>
                </a:solidFill>
              </a:rPr>
              <a:t> </a:t>
            </a:r>
            <a:r>
              <a:rPr lang="en-GB" dirty="0">
                <a:latin typeface="Symbol" charset="2"/>
                <a:cs typeface="Symbol" charset="2"/>
              </a:rPr>
              <a:t>a</a:t>
            </a:r>
            <a:r>
              <a:rPr lang="en-GB" baseline="-25000" dirty="0"/>
              <a:t>5</a:t>
            </a:r>
            <a:r>
              <a:rPr lang="en-GB" dirty="0">
                <a:solidFill>
                  <a:srgbClr val="7153A1"/>
                </a:solidFill>
              </a:rPr>
              <a:t>IPC-</a:t>
            </a:r>
            <a:r>
              <a:rPr lang="en-GB" dirty="0" smtClean="0">
                <a:solidFill>
                  <a:srgbClr val="7153A1"/>
                </a:solidFill>
              </a:rPr>
              <a:t>YI </a:t>
            </a:r>
            <a:r>
              <a:rPr lang="en-GB" dirty="0"/>
              <a:t>+ </a:t>
            </a:r>
            <a:r>
              <a:rPr lang="en-GB" dirty="0">
                <a:latin typeface="Symbol" charset="2"/>
                <a:cs typeface="Symbol" charset="2"/>
              </a:rPr>
              <a:t>a</a:t>
            </a:r>
            <a:r>
              <a:rPr lang="en-GB" baseline="-25000" dirty="0"/>
              <a:t>6</a:t>
            </a:r>
            <a:r>
              <a:rPr lang="en-GB" dirty="0">
                <a:solidFill>
                  <a:srgbClr val="7153A1"/>
                </a:solidFill>
              </a:rPr>
              <a:t>IPC-</a:t>
            </a:r>
            <a:r>
              <a:rPr lang="en-GB" dirty="0" smtClean="0">
                <a:solidFill>
                  <a:srgbClr val="7153A1"/>
                </a:solidFill>
              </a:rPr>
              <a:t>YQ </a:t>
            </a:r>
            <a:r>
              <a:rPr lang="en-GB" dirty="0" smtClean="0"/>
              <a:t>+ </a:t>
            </a:r>
            <a:r>
              <a:rPr lang="en-GB" dirty="0" smtClean="0">
                <a:latin typeface="Symbol" charset="2"/>
                <a:cs typeface="Symbol" charset="2"/>
              </a:rPr>
              <a:t>a</a:t>
            </a:r>
            <a:r>
              <a:rPr lang="en-GB" baseline="-25000" dirty="0" smtClean="0"/>
              <a:t>13</a:t>
            </a:r>
            <a:r>
              <a:rPr lang="en-GB" dirty="0" smtClean="0"/>
              <a:t> </a:t>
            </a:r>
            <a:endParaRPr lang="en-GB" dirty="0"/>
          </a:p>
        </p:txBody>
      </p:sp>
      <p:sp>
        <p:nvSpPr>
          <p:cNvPr id="14" name="Content Placeholder 2"/>
          <p:cNvSpPr>
            <a:spLocks noGrp="1"/>
          </p:cNvSpPr>
          <p:nvPr>
            <p:ph idx="1"/>
          </p:nvPr>
        </p:nvSpPr>
        <p:spPr>
          <a:xfrm>
            <a:off x="6660233" y="5517232"/>
            <a:ext cx="1944216" cy="792088"/>
          </a:xfrm>
        </p:spPr>
        <p:txBody>
          <a:bodyPr>
            <a:normAutofit fontScale="77500" lnSpcReduction="20000"/>
          </a:bodyPr>
          <a:lstStyle/>
          <a:p>
            <a:pPr marL="0" indent="0">
              <a:buNone/>
            </a:pPr>
            <a:r>
              <a:rPr lang="en-US" sz="1800" dirty="0" smtClean="0">
                <a:solidFill>
                  <a:srgbClr val="000000"/>
                </a:solidFill>
                <a:latin typeface="Calibri"/>
                <a:ea typeface="Calibri"/>
                <a:cs typeface="Calibri"/>
              </a:rPr>
              <a:t>Two different methods result in identical resolutions, just different fit parameters.</a:t>
            </a:r>
            <a:endParaRPr lang="en-GB" sz="1800" dirty="0" smtClean="0"/>
          </a:p>
        </p:txBody>
      </p:sp>
    </p:spTree>
    <p:extLst>
      <p:ext uri="{BB962C8B-B14F-4D97-AF65-F5344CB8AC3E}">
        <p14:creationId xmlns:p14="http://schemas.microsoft.com/office/powerpoint/2010/main" val="3194990128"/>
      </p:ext>
    </p:extLst>
  </p:cSld>
  <p:clrMapOvr>
    <a:masterClrMapping/>
  </p:clrMapOvr>
  <p:timing>
    <p:tnLst>
      <p:par>
        <p:cTn xmlns:p14="http://schemas.microsoft.com/office/powerpoint/2010/mai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larity">
  <a:themeElements>
    <a:clrScheme name="Custom 5">
      <a:dk1>
        <a:sysClr val="windowText" lastClr="000000"/>
      </a:dk1>
      <a:lt1>
        <a:sysClr val="window" lastClr="FFFFFF"/>
      </a:lt1>
      <a:dk2>
        <a:srgbClr val="444D26"/>
      </a:dk2>
      <a:lt2>
        <a:srgbClr val="FEFAC9"/>
      </a:lt2>
      <a:accent1>
        <a:srgbClr val="9C85C0"/>
      </a:accent1>
      <a:accent2>
        <a:srgbClr val="D092A7"/>
      </a:accent2>
      <a:accent3>
        <a:srgbClr val="0A85BA"/>
      </a:accent3>
      <a:accent4>
        <a:srgbClr val="E7BC29"/>
      </a:accent4>
      <a:accent5>
        <a:srgbClr val="9C85C0"/>
      </a:accent5>
      <a:accent6>
        <a:srgbClr val="809EC2"/>
      </a:accent6>
      <a:hlink>
        <a:srgbClr val="9367AD"/>
      </a:hlink>
      <a:folHlink>
        <a:srgbClr val="7F6F6F"/>
      </a:folHlink>
    </a:clrScheme>
    <a:fontScheme name="Office Classic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larity">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85000"/>
                <a:satMod val="180000"/>
              </a:schemeClr>
            </a:gs>
            <a:gs pos="40000">
              <a:schemeClr val="phClr">
                <a:tint val="95000"/>
                <a:shade val="85000"/>
                <a:satMod val="150000"/>
              </a:schemeClr>
            </a:gs>
            <a:gs pos="100000">
              <a:schemeClr val="phClr">
                <a:shade val="45000"/>
                <a:satMod val="200000"/>
              </a:schemeClr>
            </a:gs>
          </a:gsLst>
          <a:lin ang="5400000" scaled="0"/>
        </a:gradFill>
        <a:blipFill rotWithShape="1">
          <a:blip xmlns:r="http://schemas.openxmlformats.org/officeDocument/2006/relationships" r:embed="rId1">
            <a:duotone>
              <a:schemeClr val="phClr">
                <a:shade val="55000"/>
              </a:schemeClr>
              <a:schemeClr val="phClr">
                <a:tint val="97000"/>
                <a:satMod val="95000"/>
              </a:schemeClr>
            </a:duotone>
          </a:blip>
          <a:tile tx="0" ty="0" sx="70000" sy="7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Clarity.thmx</Template>
  <TotalTime>22034</TotalTime>
  <Words>1996</Words>
  <Application>Microsoft Macintosh PowerPoint</Application>
  <PresentationFormat>On-screen Show (4:3)</PresentationFormat>
  <Paragraphs>1099</Paragraphs>
  <Slides>16</Slides>
  <Notes>0</Notes>
  <HiddenSlides>0</HiddenSlides>
  <MMClips>0</MMClips>
  <ScaleCrop>false</ScaleCrop>
  <HeadingPairs>
    <vt:vector size="4" baseType="variant">
      <vt:variant>
        <vt:lpstr>Theme</vt:lpstr>
      </vt:variant>
      <vt:variant>
        <vt:i4>1</vt:i4>
      </vt:variant>
      <vt:variant>
        <vt:lpstr>Slide Titles</vt:lpstr>
      </vt:variant>
      <vt:variant>
        <vt:i4>16</vt:i4>
      </vt:variant>
    </vt:vector>
  </HeadingPairs>
  <TitlesOfParts>
    <vt:vector size="17" baseType="lpstr">
      <vt:lpstr>Clarity</vt:lpstr>
      <vt:lpstr>Multi-parameter fit</vt:lpstr>
      <vt:lpstr>Siwon’s method</vt:lpstr>
      <vt:lpstr>Siwon’s method</vt:lpstr>
      <vt:lpstr>Siwon’s method</vt:lpstr>
      <vt:lpstr>Multi-parameter fit</vt:lpstr>
      <vt:lpstr>When to apply calibration factor?</vt:lpstr>
      <vt:lpstr>Calibrating before and after fitting</vt:lpstr>
      <vt:lpstr>Adding parameters</vt:lpstr>
      <vt:lpstr>Fitting with I’ and Q’ vs with I and Q</vt:lpstr>
      <vt:lpstr>Resolution vs sample # - 13-multifit</vt:lpstr>
      <vt:lpstr>Single sample integration</vt:lpstr>
      <vt:lpstr>Adding parameters</vt:lpstr>
      <vt:lpstr>December 714 MHz BPF run</vt:lpstr>
      <vt:lpstr>IPA calibration with C-band BPFs</vt:lpstr>
      <vt:lpstr>IPB calibration with C-band BPFs</vt:lpstr>
      <vt:lpstr>IPC calibration with C-band BPFs</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Talitha Bromwich</dc:creator>
  <cp:lastModifiedBy>Talitha Bromwich</cp:lastModifiedBy>
  <cp:revision>474</cp:revision>
  <dcterms:created xsi:type="dcterms:W3CDTF">2015-03-10T13:54:04Z</dcterms:created>
  <dcterms:modified xsi:type="dcterms:W3CDTF">2015-07-30T14:00:05Z</dcterms:modified>
</cp:coreProperties>
</file>