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69" r:id="rId3"/>
    <p:sldId id="270" r:id="rId4"/>
    <p:sldId id="282" r:id="rId5"/>
    <p:sldId id="268" r:id="rId6"/>
    <p:sldId id="257" r:id="rId7"/>
    <p:sldId id="258" r:id="rId8"/>
    <p:sldId id="260" r:id="rId9"/>
    <p:sldId id="273" r:id="rId10"/>
    <p:sldId id="274" r:id="rId11"/>
    <p:sldId id="262" r:id="rId12"/>
    <p:sldId id="263" r:id="rId13"/>
    <p:sldId id="271" r:id="rId14"/>
    <p:sldId id="275" r:id="rId15"/>
    <p:sldId id="277" r:id="rId16"/>
    <p:sldId id="278" r:id="rId17"/>
    <p:sldId id="279" r:id="rId18"/>
    <p:sldId id="280" r:id="rId19"/>
    <p:sldId id="281" r:id="rId20"/>
    <p:sldId id="264" r:id="rId21"/>
    <p:sldId id="265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93" d="100"/>
          <a:sy n="93" d="100"/>
        </p:scale>
        <p:origin x="2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13/08/2015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739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7F607DC-78E0-4786-937B-FD6F07F99FFE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4110-3DCF-4231-9CF0-48A875AF26C0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793F-26F0-4EB7-82DB-042DAB116B0A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C9C4-8D66-48E8-ACA6-B45BD94FEDA3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4F78-6B9E-4175-BAF5-B2308F8D9E7C}" type="datetime1">
              <a:rPr lang="en-GB" smtClean="0"/>
              <a:t>13/08/2015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E034-B1B5-4456-B184-1F0573A3C2EB}" type="datetime1">
              <a:rPr lang="en-GB" smtClean="0"/>
              <a:t>13/08/2015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1D2D-C8ED-4018-9894-AEEA5AE448C3}" type="datetime1">
              <a:rPr lang="en-GB" smtClean="0"/>
              <a:t>13/08/2015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331B-FD06-49D7-B87C-B020AA0C71F0}" type="datetime1">
              <a:rPr lang="en-GB" smtClean="0"/>
              <a:t>13/08/2015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DE2C-FFFB-45FE-95BA-51741A6552B4}" type="datetime1">
              <a:rPr lang="en-GB" smtClean="0"/>
              <a:t>13/08/2015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F299-9122-4B38-B4BE-1579FC466CDB}" type="datetime1">
              <a:rPr lang="en-GB" smtClean="0"/>
              <a:t>13/08/2015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67C9D837-B278-4F23-A63F-322F4C8CE295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Phase Monitor Tests:</a:t>
            </a:r>
            <a:br>
              <a:rPr lang="en-GB" dirty="0" smtClean="0"/>
            </a:br>
            <a:r>
              <a:rPr lang="en-GB" dirty="0" smtClean="0"/>
              <a:t>Output vs. input signal level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9217-A18C-41B2-9623-7DF2C258DB16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“Bad” Fits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471" y="1468216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91" y="1468215"/>
            <a:ext cx="6034617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1674" y="5906137"/>
            <a:ext cx="10176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of the bad fits are in the transition from no saturation to full saturation.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4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 vs. Input Power (raw)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2" y="966081"/>
            <a:ext cx="6034618" cy="4525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258" y="960936"/>
            <a:ext cx="5537081" cy="45311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07619" y="5348672"/>
            <a:ext cx="92240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Diode output starts to decrease above 25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Mixer 3 output saturates at a lower output level, but similar input power to Mixer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Mixer 2 saturates later.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Cross-talk from diode on mixer clearly visible after you start to enter saturation.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9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Output vs. Input Power </a:t>
            </a:r>
            <a:r>
              <a:rPr lang="en-GB" dirty="0" smtClean="0"/>
              <a:t>(Linear)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018049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8" y="1018049"/>
            <a:ext cx="6004596" cy="45034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41450" y="5656427"/>
            <a:ext cx="6110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sqrt</a:t>
            </a:r>
            <a:r>
              <a:rPr lang="en-GB" dirty="0" smtClean="0"/>
              <a:t>(Diode) is proportional to power in </a:t>
            </a:r>
            <a:r>
              <a:rPr lang="en-GB" dirty="0" err="1" smtClean="0"/>
              <a:t>dBm</a:t>
            </a:r>
            <a:r>
              <a:rPr lang="en-GB" dirty="0"/>
              <a:t>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Log(Mixer amplitude) is proportional to power in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07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620655" y="4840049"/>
            <a:ext cx="4183639" cy="13919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the correct normalisation?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045396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If log(Mixer amplitude) is proportional to power in </a:t>
            </a:r>
            <a:r>
              <a:rPr lang="en-GB" sz="2000" dirty="0" err="1" smtClean="0"/>
              <a:t>dBm</a:t>
            </a:r>
            <a:r>
              <a:rPr lang="en-GB" sz="2000" dirty="0" smtClean="0"/>
              <a:t>, and </a:t>
            </a:r>
            <a:r>
              <a:rPr lang="en-GB" sz="2000" dirty="0" err="1" smtClean="0"/>
              <a:t>sqrt</a:t>
            </a:r>
            <a:r>
              <a:rPr lang="en-GB" sz="2000" dirty="0" smtClean="0"/>
              <a:t>(Diode) to power in </a:t>
            </a:r>
            <a:r>
              <a:rPr lang="en-GB" sz="2000" dirty="0" err="1" smtClean="0"/>
              <a:t>dBm</a:t>
            </a:r>
            <a:r>
              <a:rPr lang="en-GB" sz="2000" dirty="0" smtClean="0"/>
              <a:t>, surely Mixer/</a:t>
            </a:r>
            <a:r>
              <a:rPr lang="en-GB" sz="2000" dirty="0" err="1" smtClean="0"/>
              <a:t>sqrt</a:t>
            </a:r>
            <a:r>
              <a:rPr lang="en-GB" sz="2000" dirty="0" smtClean="0"/>
              <a:t>(Diode) isn’t the correct normalisation?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363090" y="2217104"/>
                <a:ext cx="225863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𝑚𝑖𝑥𝑒𝑟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090" y="2217104"/>
                <a:ext cx="2258632" cy="307777"/>
              </a:xfrm>
              <a:prstGeom prst="rect">
                <a:avLst/>
              </a:prstGeom>
              <a:blipFill rotWithShape="0">
                <a:blip r:embed="rId2"/>
                <a:stretch>
                  <a:fillRect l="-1892" r="-1892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562600" y="2647970"/>
                <a:ext cx="1859612" cy="447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𝑚𝑖𝑥𝑒𝑟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GB" sz="2000" dirty="0" smtClean="0"/>
                  <a:t>  </a:t>
                </a:r>
                <a:endParaRPr lang="en-GB" sz="20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600" y="2647970"/>
                <a:ext cx="1859612" cy="4477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198267" y="3509056"/>
                <a:ext cx="307417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𝑚𝑖𝑥𝑒𝑟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𝑎𝑃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267" y="3509056"/>
                <a:ext cx="3074175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2183" t="-2000" r="-1190" b="-3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721787" y="4352872"/>
                <a:ext cx="1981376" cy="350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𝑑𝑖𝑜𝑑𝑒</m:t>
                          </m:r>
                        </m:e>
                      </m:ra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𝑑𝑃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787" y="4352872"/>
                <a:ext cx="1981376" cy="350224"/>
              </a:xfrm>
              <a:prstGeom prst="rect">
                <a:avLst/>
              </a:prstGeom>
              <a:blipFill rotWithShape="0">
                <a:blip r:embed="rId5"/>
                <a:stretch>
                  <a:fillRect r="-615" b="-6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780150" y="4944148"/>
                <a:ext cx="3864648" cy="10501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36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𝑚𝑖𝑥𝑒𝑟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sSup>
                          <m:sSupPr>
                            <m:ctrlP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f>
                              <m:fPr>
                                <m:ctrlP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d>
                                  <m:dPr>
                                    <m:ctrlPr>
                                      <a:rPr lang="en-GB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GB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GB" sz="2800" i="1">
                                            <a:latin typeface="Cambria Math" panose="02040503050406030204" pitchFamily="18" charset="0"/>
                                          </a:rPr>
                                          <m:t>𝑑𝑖𝑜𝑑𝑒</m:t>
                                        </m:r>
                                      </m:e>
                                    </m:rad>
                                    <m:r>
                                      <a:rPr lang="en-GB" sz="2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GB" sz="3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800" dirty="0" smtClean="0"/>
                  <a:t>  </a:t>
                </a:r>
                <a:endParaRPr lang="en-GB" sz="8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150" y="4944148"/>
                <a:ext cx="3864648" cy="105015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07376" y="2186326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Calibration without Diode</a:t>
            </a:r>
            <a:endParaRPr lang="en-GB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49525" y="3509056"/>
            <a:ext cx="36327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Calibration with Diode</a:t>
            </a:r>
          </a:p>
          <a:p>
            <a:r>
              <a:rPr lang="en-GB" u="sng" dirty="0" smtClean="0"/>
              <a:t>(assuming no </a:t>
            </a:r>
            <a:r>
              <a:rPr lang="en-GB" u="sng" dirty="0" smtClean="0"/>
              <a:t>cross-talk on diode)</a:t>
            </a:r>
            <a:endParaRPr lang="en-GB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8002426" y="2019199"/>
            <a:ext cx="3338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contains power dependence (assumes constant power from beam between calibrations and along pulse)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02426" y="3547387"/>
            <a:ext cx="42427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 = input </a:t>
            </a:r>
            <a:r>
              <a:rPr lang="en-GB" dirty="0" smtClean="0"/>
              <a:t>power in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a, b: fitted log(Mixer amplitude) vs. P.</a:t>
            </a:r>
          </a:p>
          <a:p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:  offset between mixer min/max (~0 out of saturation, has power dependence in saturation)</a:t>
            </a:r>
          </a:p>
          <a:p>
            <a:endParaRPr lang="en-GB" dirty="0" smtClean="0"/>
          </a:p>
          <a:p>
            <a:r>
              <a:rPr lang="en-GB" dirty="0" smtClean="0"/>
              <a:t>d, e: fitted </a:t>
            </a:r>
            <a:r>
              <a:rPr lang="en-GB" dirty="0" err="1" smtClean="0"/>
              <a:t>sqrt</a:t>
            </a:r>
            <a:r>
              <a:rPr lang="en-GB" dirty="0" smtClean="0"/>
              <a:t>(Diode) amplitude vs. P.  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7376" y="3308377"/>
            <a:ext cx="12001240" cy="0"/>
          </a:xfrm>
          <a:prstGeom prst="line">
            <a:avLst/>
          </a:prstGeom>
          <a:ln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7376" y="1987105"/>
            <a:ext cx="12001240" cy="0"/>
          </a:xfrm>
          <a:prstGeom prst="line">
            <a:avLst/>
          </a:prstGeom>
          <a:ln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900216" y="3950141"/>
                <a:ext cx="362451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𝑚𝑖𝑥𝑒𝑟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𝑚𝑖𝑥𝑒𝑟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216" y="3950141"/>
                <a:ext cx="3624518" cy="307777"/>
              </a:xfrm>
              <a:prstGeom prst="rect">
                <a:avLst/>
              </a:prstGeom>
              <a:blipFill rotWithShape="0">
                <a:blip r:embed="rId7"/>
                <a:stretch>
                  <a:fillRect l="-101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733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1: Reconstructed phase: 6 </a:t>
            </a:r>
            <a:r>
              <a:rPr lang="en-GB" dirty="0" err="1" smtClean="0"/>
              <a:t>dBm</a:t>
            </a:r>
            <a:r>
              <a:rPr lang="en-GB" dirty="0" smtClean="0"/>
              <a:t> – 15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7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88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pretty well outside saturation and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8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2: Reconstructed phase: 6 </a:t>
            </a:r>
            <a:r>
              <a:rPr lang="en-GB" dirty="0" err="1" smtClean="0"/>
              <a:t>dBm</a:t>
            </a:r>
            <a:r>
              <a:rPr lang="en-GB" dirty="0" smtClean="0"/>
              <a:t> – 15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7" cy="4525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88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pretty well outside saturation and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91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3: Reconstructed phase: 6 </a:t>
            </a:r>
            <a:r>
              <a:rPr lang="en-GB" dirty="0" err="1" smtClean="0"/>
              <a:t>dBm</a:t>
            </a:r>
            <a:r>
              <a:rPr lang="en-GB" dirty="0" smtClean="0"/>
              <a:t> – 15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7" cy="4525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88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pretty well outside saturation and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22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1: Reconstructed phase: 0-3 and 18-33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7" cy="4525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15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badly in saturation and at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12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2: Reconstructed phase: 0-3 and 18-33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6" cy="4525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15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badly in saturation and at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9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3: Reconstructed phase: 0-3 and 18-33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91" y="1468216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6" y="1468215"/>
            <a:ext cx="6034616" cy="4525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5524" y="5941035"/>
            <a:ext cx="615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badly in saturation and at lowest power levels.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48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Taken measurements of all three sets of phase monitor electronics using a signal generator.</a:t>
            </a:r>
          </a:p>
          <a:p>
            <a:endParaRPr lang="en-GB" dirty="0"/>
          </a:p>
          <a:p>
            <a:r>
              <a:rPr lang="en-GB" dirty="0" smtClean="0"/>
              <a:t>Aim: To identify optimal input power and better understand cross-talk between the Mixer and Diode.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Amplitude of Cross-Talk on Diode vs. Input Power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83" y="1210733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65" y="1210733"/>
            <a:ext cx="6034618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0074" y="5736696"/>
            <a:ext cx="5678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Cross-talk much larger on 2</a:t>
            </a:r>
            <a:r>
              <a:rPr lang="en-GB" baseline="30000" dirty="0" smtClean="0"/>
              <a:t>nd</a:t>
            </a:r>
            <a:r>
              <a:rPr lang="en-GB" dirty="0" smtClean="0"/>
              <a:t> set of electronics.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Even in saturation, cross-talk doesn’t reduce to 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1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Cross-Talk Still Visible on Diode at 33 </a:t>
            </a:r>
            <a:r>
              <a:rPr lang="en-GB" dirty="0" err="1" smtClean="0"/>
              <a:t>dBm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714" y="1346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639888" y="5845130"/>
            <a:ext cx="8680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Amplitude is small but I was expecting the cross-talk to disappear completely.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3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Summary/Questions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32933"/>
            <a:ext cx="10972800" cy="5384800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/>
              <a:t>Differences in response between sets of electronics:</a:t>
            </a:r>
          </a:p>
          <a:p>
            <a:pPr lvl="1"/>
            <a:r>
              <a:rPr lang="en-GB" dirty="0" smtClean="0"/>
              <a:t>Much larger cross-talk visible on Diode 2.</a:t>
            </a:r>
          </a:p>
          <a:p>
            <a:pPr lvl="1"/>
            <a:r>
              <a:rPr lang="en-GB" dirty="0" smtClean="0"/>
              <a:t>Output level in saturation much lower for Mixer 3.</a:t>
            </a:r>
          </a:p>
          <a:p>
            <a:endParaRPr lang="en-GB" dirty="0" smtClean="0"/>
          </a:p>
          <a:p>
            <a:r>
              <a:rPr lang="en-GB" b="1" dirty="0" smtClean="0"/>
              <a:t>What is the correct normalisation to use to reconstruct the phase?</a:t>
            </a:r>
          </a:p>
          <a:p>
            <a:pPr lvl="1"/>
            <a:r>
              <a:rPr lang="en-GB" dirty="0" smtClean="0"/>
              <a:t>Log(Mixer amplitude) </a:t>
            </a:r>
            <a:r>
              <a:rPr lang="en-GB" dirty="0" smtClean="0"/>
              <a:t>is </a:t>
            </a:r>
            <a:r>
              <a:rPr lang="en-GB" dirty="0" smtClean="0"/>
              <a:t>proportional </a:t>
            </a:r>
            <a:r>
              <a:rPr lang="en-GB" dirty="0" smtClean="0"/>
              <a:t>to </a:t>
            </a:r>
            <a:r>
              <a:rPr lang="en-GB" dirty="0" smtClean="0"/>
              <a:t>Power in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  <a:endParaRPr lang="en-GB" dirty="0" smtClean="0"/>
          </a:p>
          <a:p>
            <a:pPr lvl="1"/>
            <a:r>
              <a:rPr lang="en-GB" dirty="0" err="1" smtClean="0"/>
              <a:t>Sqrt</a:t>
            </a:r>
            <a:r>
              <a:rPr lang="en-GB" dirty="0" smtClean="0"/>
              <a:t>(Diode) </a:t>
            </a:r>
            <a:r>
              <a:rPr lang="en-GB" dirty="0" smtClean="0"/>
              <a:t>is proportional to </a:t>
            </a:r>
            <a:r>
              <a:rPr lang="en-GB" dirty="0" smtClean="0"/>
              <a:t>Power in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/>
          </a:p>
          <a:p>
            <a:r>
              <a:rPr lang="en-GB" b="1" dirty="0" smtClean="0"/>
              <a:t>Optimum input power level (assuming response is identical with beam)? </a:t>
            </a:r>
          </a:p>
          <a:p>
            <a:pPr lvl="1"/>
            <a:r>
              <a:rPr lang="en-GB" dirty="0" smtClean="0"/>
              <a:t>Diodes appear to start to enter saturation at around 15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Mixers at around 24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 smtClean="0"/>
              <a:t>How to calibrate out the cross-talk? Is it necessary?</a:t>
            </a:r>
          </a:p>
          <a:p>
            <a:pPr lvl="1"/>
            <a:r>
              <a:rPr lang="en-GB" dirty="0" smtClean="0"/>
              <a:t>I would like to put numbers on the effect on the reconstructed phase before embarking on a new, complex calibration procedure. </a:t>
            </a:r>
          </a:p>
          <a:p>
            <a:pPr lvl="1"/>
            <a:endParaRPr lang="en-GB" dirty="0"/>
          </a:p>
          <a:p>
            <a:r>
              <a:rPr lang="en-GB" b="1" dirty="0" smtClean="0"/>
              <a:t>Is the response the same with beam as with the signal generator?</a:t>
            </a:r>
          </a:p>
          <a:p>
            <a:pPr lvl="1"/>
            <a:r>
              <a:rPr lang="en-GB" dirty="0" smtClean="0"/>
              <a:t>Measurements taken before of one upstream monitor output vs. input attenuation. Can compare once verifying beam RF input power level.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593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Signal generator: Continuous 11.991 GHz output.</a:t>
            </a:r>
          </a:p>
          <a:p>
            <a:r>
              <a:rPr lang="en-GB" dirty="0" smtClean="0"/>
              <a:t>Phase Monitor electronics: 11.994 GHz.</a:t>
            </a:r>
          </a:p>
          <a:p>
            <a:pPr lvl="2"/>
            <a:r>
              <a:rPr lang="en-GB" dirty="0" smtClean="0"/>
              <a:t>Slight frequency offset -&gt; phase variation on output.</a:t>
            </a:r>
          </a:p>
          <a:p>
            <a:pPr lvl="2"/>
            <a:endParaRPr lang="en-GB" dirty="0"/>
          </a:p>
          <a:p>
            <a:r>
              <a:rPr lang="en-GB" dirty="0" smtClean="0"/>
              <a:t>Mixer output was not amplified (to avoid saturating the amplifier at the higher input power levels).</a:t>
            </a:r>
          </a:p>
          <a:p>
            <a:endParaRPr lang="en-GB" dirty="0"/>
          </a:p>
          <a:p>
            <a:r>
              <a:rPr lang="en-GB" dirty="0" smtClean="0"/>
              <a:t>Diode output is amplified (to ensure cross-talk not lost in ADC noise at lower input power levels).</a:t>
            </a:r>
          </a:p>
          <a:p>
            <a:endParaRPr lang="en-GB" dirty="0"/>
          </a:p>
          <a:p>
            <a:r>
              <a:rPr lang="en-GB" dirty="0" smtClean="0"/>
              <a:t>Phase shift between Mixer and Diode </a:t>
            </a:r>
            <a:r>
              <a:rPr lang="en-GB" dirty="0" smtClean="0"/>
              <a:t>cross-talk presumably </a:t>
            </a:r>
            <a:r>
              <a:rPr lang="en-GB" dirty="0" smtClean="0"/>
              <a:t>due to amplifier latency + additional cable length.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Rough Schematic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14/08/2015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6512" y="3421294"/>
            <a:ext cx="2166818" cy="1185912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Signal Generator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0925" y="1721676"/>
            <a:ext cx="2273920" cy="68247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956572" y="3421294"/>
            <a:ext cx="1613101" cy="1185912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Amplifier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5706632" y="1536741"/>
            <a:ext cx="2273920" cy="3107179"/>
            <a:chOff x="7137055" y="1500027"/>
            <a:chExt cx="2273920" cy="3107179"/>
          </a:xfrm>
        </p:grpSpPr>
        <p:grpSp>
          <p:nvGrpSpPr>
            <p:cNvPr id="16" name="Group 15"/>
            <p:cNvGrpSpPr/>
            <p:nvPr/>
          </p:nvGrpSpPr>
          <p:grpSpPr>
            <a:xfrm>
              <a:off x="7137055" y="1500027"/>
              <a:ext cx="2273920" cy="3107179"/>
              <a:chOff x="7137055" y="1500027"/>
              <a:chExt cx="2273920" cy="3107179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7137055" y="1500027"/>
                <a:ext cx="2273920" cy="31071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2" name="Straight Connector 11"/>
              <p:cNvCxnSpPr>
                <a:stCxn id="10" idx="0"/>
                <a:endCxn id="10" idx="2"/>
              </p:cNvCxnSpPr>
              <p:nvPr/>
            </p:nvCxnSpPr>
            <p:spPr>
              <a:xfrm>
                <a:off x="8274015" y="1500027"/>
                <a:ext cx="0" cy="310717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10" idx="1"/>
                <a:endCxn id="10" idx="3"/>
              </p:cNvCxnSpPr>
              <p:nvPr/>
            </p:nvCxnSpPr>
            <p:spPr>
              <a:xfrm>
                <a:off x="7137055" y="3053617"/>
                <a:ext cx="227392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7463188" y="1953657"/>
              <a:ext cx="4571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LO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51903" y="3507246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RF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443187" y="1955224"/>
              <a:ext cx="7986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MIXER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43186" y="3507246"/>
              <a:ext cx="8098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DIODE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3794" y="3173619"/>
            <a:ext cx="1170350" cy="1387011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Amplifier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509655" y="1448656"/>
            <a:ext cx="1170350" cy="315854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SiS</a:t>
            </a:r>
            <a:endParaRPr lang="en-GB" dirty="0" smtClean="0"/>
          </a:p>
          <a:p>
            <a:pPr algn="ctr"/>
            <a:r>
              <a:rPr lang="en-GB" dirty="0" smtClean="0"/>
              <a:t>Digitisers</a:t>
            </a:r>
            <a:endParaRPr lang="en-GB" dirty="0"/>
          </a:p>
        </p:txBody>
      </p:sp>
      <p:cxnSp>
        <p:nvCxnSpPr>
          <p:cNvPr id="25" name="Straight Connector 24"/>
          <p:cNvCxnSpPr>
            <a:stCxn id="7" idx="3"/>
            <a:endCxn id="9" idx="1"/>
          </p:cNvCxnSpPr>
          <p:nvPr/>
        </p:nvCxnSpPr>
        <p:spPr>
          <a:xfrm>
            <a:off x="2373330" y="4014250"/>
            <a:ext cx="583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69673" y="4014250"/>
            <a:ext cx="1136959" cy="158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331601" y="5200162"/>
            <a:ext cx="1613101" cy="1185912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Power Meter</a:t>
            </a:r>
            <a:endParaRPr lang="en-GB" dirty="0"/>
          </a:p>
        </p:txBody>
      </p:sp>
      <p:cxnSp>
        <p:nvCxnSpPr>
          <p:cNvPr id="29" name="Straight Connector 28"/>
          <p:cNvCxnSpPr>
            <a:endCxn id="28" idx="0"/>
          </p:cNvCxnSpPr>
          <p:nvPr/>
        </p:nvCxnSpPr>
        <p:spPr>
          <a:xfrm>
            <a:off x="5138151" y="4030140"/>
            <a:ext cx="1" cy="11700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804845" y="2062915"/>
            <a:ext cx="290178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980552" y="4014250"/>
            <a:ext cx="583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737227" y="4014250"/>
            <a:ext cx="7724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980552" y="2313536"/>
            <a:ext cx="252910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820523" y="1171541"/>
            <a:ext cx="204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PhMon</a:t>
            </a:r>
            <a:r>
              <a:rPr lang="en-GB" dirty="0" smtClean="0"/>
              <a:t> Electronics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86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 Input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 have checked the power level of all the reference LO signals. Will also check levels of RF inputs coming from the beam once it is back.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Electronics 1: 20.6 </a:t>
            </a:r>
            <a:r>
              <a:rPr lang="en-GB" dirty="0" err="1" smtClean="0"/>
              <a:t>dBm</a:t>
            </a:r>
            <a:endParaRPr lang="en-GB" dirty="0" smtClean="0"/>
          </a:p>
          <a:p>
            <a:r>
              <a:rPr lang="en-GB" dirty="0" smtClean="0"/>
              <a:t>Electronics 2: 21.6 </a:t>
            </a:r>
            <a:r>
              <a:rPr lang="en-GB" dirty="0" err="1" smtClean="0"/>
              <a:t>dBm</a:t>
            </a:r>
            <a:endParaRPr lang="en-GB" dirty="0" smtClean="0"/>
          </a:p>
          <a:p>
            <a:r>
              <a:rPr lang="en-GB" dirty="0" smtClean="0"/>
              <a:t>Electronics 3: 23.2 </a:t>
            </a:r>
            <a:r>
              <a:rPr lang="en-GB" dirty="0" err="1" smtClean="0"/>
              <a:t>dBm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NB: Input power level for the RF input on the following slides is before a ~1.6 dB cable.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2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Set of Electronics (Upstream Mon1)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" y="1261533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54" y="1261532"/>
            <a:ext cx="6034618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3552" y="5787495"/>
            <a:ext cx="7412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Diode output starts to decrease again above a certain input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Distortion of cross-talk on diode once you start to enter saturation.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5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Set of Electronics (Upstream Mon2)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" y="1261533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54" y="1261532"/>
            <a:ext cx="6034617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3552" y="5787495"/>
            <a:ext cx="7467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Cross-talk on diode noticeably larger than 1</a:t>
            </a:r>
            <a:r>
              <a:rPr lang="en-GB" baseline="30000" dirty="0" smtClean="0"/>
              <a:t>st</a:t>
            </a:r>
            <a:r>
              <a:rPr lang="en-GB" dirty="0" smtClean="0"/>
              <a:t>/3</a:t>
            </a:r>
            <a:r>
              <a:rPr lang="en-GB" baseline="30000" dirty="0" smtClean="0"/>
              <a:t>rd</a:t>
            </a:r>
            <a:r>
              <a:rPr lang="en-GB" dirty="0" smtClean="0"/>
              <a:t> set of electronics.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6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Set of Electronics (Downstream Mon3)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" y="1261533"/>
            <a:ext cx="6034617" cy="4525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54" y="1261532"/>
            <a:ext cx="6034617" cy="4525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42974" y="5821156"/>
            <a:ext cx="611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mixer output lower than 1</a:t>
            </a:r>
            <a:r>
              <a:rPr lang="en-GB" baseline="30000" dirty="0" smtClean="0"/>
              <a:t>st</a:t>
            </a:r>
            <a:r>
              <a:rPr lang="en-GB" dirty="0" smtClean="0"/>
              <a:t>/2</a:t>
            </a:r>
            <a:r>
              <a:rPr lang="en-GB" baseline="30000" dirty="0" smtClean="0"/>
              <a:t>nd</a:t>
            </a:r>
            <a:r>
              <a:rPr lang="en-GB" dirty="0" smtClean="0"/>
              <a:t> set of electronics.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Good Fits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3" y="1024467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E9C-6B6F-4575-B344-D5746B9A3E9D}" type="datetime1">
              <a:rPr lang="en-GB" smtClean="0"/>
              <a:t>13/08/2015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48" y="1019887"/>
            <a:ext cx="6040724" cy="45305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43472" y="5550430"/>
            <a:ext cx="9262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 have calculated the results using both fitted amplitudes and min/max output, the results are ~the same but just to show some of the fits are not great…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3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1792</TotalTime>
  <Words>952</Words>
  <Application>Microsoft Office PowerPoint</Application>
  <PresentationFormat>Widescreen</PresentationFormat>
  <Paragraphs>182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Gulim</vt:lpstr>
      <vt:lpstr>Aharoni</vt:lpstr>
      <vt:lpstr>Arial</vt:lpstr>
      <vt:lpstr>Calibri</vt:lpstr>
      <vt:lpstr>Cambria Math</vt:lpstr>
      <vt:lpstr>Franklin Gothic Heavy</vt:lpstr>
      <vt:lpstr>Kalinga</vt:lpstr>
      <vt:lpstr>Trebuchet MS</vt:lpstr>
      <vt:lpstr>Roberts_LCWS14_PhaseFeedforwardCTF3</vt:lpstr>
      <vt:lpstr>Phase Monitor Tests: Output vs. input signal level</vt:lpstr>
      <vt:lpstr>Overview</vt:lpstr>
      <vt:lpstr>Setup</vt:lpstr>
      <vt:lpstr>Rough Schematic</vt:lpstr>
      <vt:lpstr>LO Input Levels</vt:lpstr>
      <vt:lpstr>1st Set of Electronics (Upstream Mon1)</vt:lpstr>
      <vt:lpstr>2nd Set of Electronics (Upstream Mon2)</vt:lpstr>
      <vt:lpstr>3rd Set of Electronics (Downstream Mon3)</vt:lpstr>
      <vt:lpstr>Examples of Good Fits</vt:lpstr>
      <vt:lpstr>Examples of “Bad” Fits</vt:lpstr>
      <vt:lpstr>Output vs. Input Power (raw)</vt:lpstr>
      <vt:lpstr>Output vs. Input Power (Linear)</vt:lpstr>
      <vt:lpstr>What is the correct normalisation?</vt:lpstr>
      <vt:lpstr>Electronics 1: Reconstructed phase: 6 dBm – 15 dbM</vt:lpstr>
      <vt:lpstr>Electronics 2: Reconstructed phase: 6 dBm – 15 dbM</vt:lpstr>
      <vt:lpstr>Electronics 3: Reconstructed phase: 6 dBm – 15 dbM</vt:lpstr>
      <vt:lpstr>Electronics 1: Reconstructed phase: 0-3 and 18-33 dBm</vt:lpstr>
      <vt:lpstr>Electronics 2: Reconstructed phase: 0-3 and 18-33 dBm</vt:lpstr>
      <vt:lpstr>Electronics 3: Reconstructed phase: 0-3 and 18-33 dBm</vt:lpstr>
      <vt:lpstr>Amplitude of Cross-Talk on Diode vs. Input Power</vt:lpstr>
      <vt:lpstr>Cross-Talk Still Visible on Diode at 33 dBm</vt:lpstr>
      <vt:lpstr>Summary/Questions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70</cp:revision>
  <dcterms:created xsi:type="dcterms:W3CDTF">2015-07-02T22:06:55Z</dcterms:created>
  <dcterms:modified xsi:type="dcterms:W3CDTF">2015-08-14T08:45:49Z</dcterms:modified>
</cp:coreProperties>
</file>