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61" r:id="rId4"/>
    <p:sldId id="262" r:id="rId5"/>
    <p:sldId id="258" r:id="rId6"/>
    <p:sldId id="279" r:id="rId7"/>
    <p:sldId id="265" r:id="rId8"/>
    <p:sldId id="266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7" r:id="rId17"/>
    <p:sldId id="278" r:id="rId18"/>
    <p:sldId id="263" r:id="rId19"/>
    <p:sldId id="280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9" autoAdjust="0"/>
    <p:restoredTop sz="94660"/>
  </p:normalViewPr>
  <p:slideViewPr>
    <p:cSldViewPr>
      <p:cViewPr varScale="1">
        <p:scale>
          <a:sx n="92" d="100"/>
          <a:sy n="92" d="100"/>
        </p:scale>
        <p:origin x="40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2F221-0B92-4FCD-9AAE-ED8FAF05E0B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3D4BB-0706-49D4-AECE-D3E80F167E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853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3D4BB-0706-49D4-AECE-D3E80F167EC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30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60577-0CC1-4101-A0BC-38E9BB6F95D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614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B4BB-08B6-468D-AC9D-D689B3022EDA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80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5EAD3-9CBD-4C08-BE43-DAA0EA8452D4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88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F159F-6A11-48D4-97C0-527A0474C434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461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ABF5-FB00-493C-B80D-1F1D2D95ACC6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38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3279-470C-4BCF-A7D9-7605AEC34D7B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2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731A-A437-49BB-A220-27763E624BC7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23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6088-5DEB-45E9-BBE0-0328B271DBB2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63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648B-69C8-476E-950C-A59E0E54EF74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1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934B-134C-4A3D-A8B9-45A165477EF1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5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17653-BA06-4C87-83B2-CD020832419C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9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D00C2-C976-44CA-B658-2190095C9C88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03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5C204-88BB-4644-9EAF-7A0A1E69CB08}" type="datetime1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22E8B-F267-4FA1-A793-D16C277DEC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76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rxiv.org/abs/1310.056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Top quark </a:t>
            </a:r>
            <a:r>
              <a:rPr kumimoji="1" lang="en-US" altLang="ja-JP" dirty="0" smtClean="0"/>
              <a:t>at Threshold at the ILC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Akimasa Ishikawa</a:t>
            </a:r>
          </a:p>
          <a:p>
            <a:r>
              <a:rPr lang="en-US" altLang="ja-JP" dirty="0" smtClean="0"/>
              <a:t>(Tohoku University)</a:t>
            </a:r>
            <a:endParaRPr kumimoji="1" lang="ja-JP" altLang="en-US" dirty="0"/>
          </a:p>
        </p:txBody>
      </p:sp>
      <p:pic>
        <p:nvPicPr>
          <p:cNvPr id="5123" name="Picture 3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8" y="0"/>
            <a:ext cx="1101988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23320" y="6138067"/>
            <a:ext cx="57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Talk on top quark at 500GeV to be given by Roman </a:t>
            </a:r>
            <a:r>
              <a:rPr kumimoji="1" lang="en-US" altLang="ja-JP" dirty="0" err="1" smtClean="0"/>
              <a:t>Poeschl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Tokusui Workshop 2015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572000" y="3168650"/>
            <a:ext cx="4633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Based on </a:t>
            </a:r>
            <a:r>
              <a:rPr lang="ja-JP" altLang="en-US" dirty="0" smtClean="0">
                <a:hlinkClick r:id="rId4"/>
              </a:rPr>
              <a:t>http</a:t>
            </a:r>
            <a:r>
              <a:rPr lang="ja-JP" altLang="en-US" dirty="0">
                <a:hlinkClick r:id="rId4"/>
              </a:rPr>
              <a:t>://arxiv.org/abs/</a:t>
            </a:r>
            <a:r>
              <a:rPr lang="ja-JP" altLang="en-US" dirty="0" smtClean="0">
                <a:hlinkClick r:id="rId4"/>
              </a:rPr>
              <a:t>1310.0563</a:t>
            </a:r>
            <a:r>
              <a:rPr lang="ja-JP" altLang="en-US" dirty="0" smtClean="0"/>
              <a:t>  </a:t>
            </a:r>
            <a:r>
              <a:rPr lang="en-US" altLang="ja-JP" dirty="0" smtClean="0"/>
              <a:t>+  A</a:t>
            </a:r>
            <a:r>
              <a:rPr lang="en-US" altLang="ja-JP" baseline="-25000" dirty="0" smtClean="0"/>
              <a:t>FB</a:t>
            </a:r>
            <a:endParaRPr lang="ja-JP" altLang="en-US" baseline="-25000" dirty="0"/>
          </a:p>
        </p:txBody>
      </p:sp>
      <p:sp>
        <p:nvSpPr>
          <p:cNvPr id="9" name="正方形/長方形 8"/>
          <p:cNvSpPr/>
          <p:nvPr/>
        </p:nvSpPr>
        <p:spPr>
          <a:xfrm>
            <a:off x="6271111" y="3516868"/>
            <a:ext cx="2904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Analysis done by T. </a:t>
            </a:r>
            <a:r>
              <a:rPr lang="en-US" altLang="ja-JP" dirty="0" err="1" smtClean="0"/>
              <a:t>Horiguchi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16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357192"/>
          </a:xfrm>
        </p:spPr>
        <p:txBody>
          <a:bodyPr>
            <a:normAutofit lnSpcReduction="10000"/>
          </a:bodyPr>
          <a:lstStyle/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sz="2000" dirty="0" smtClean="0"/>
          </a:p>
          <a:p>
            <a:r>
              <a:rPr lang="en-US" altLang="ja-JP" sz="2000" dirty="0" err="1" smtClean="0"/>
              <a:t>y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uncertainty from theory (error on total cross section ~4%) is 22%</a:t>
            </a:r>
          </a:p>
          <a:p>
            <a:pPr lvl="1"/>
            <a:r>
              <a:rPr lang="en-US" altLang="ja-JP" sz="1600" dirty="0" smtClean="0"/>
              <a:t>Assuming flat error VS E</a:t>
            </a:r>
            <a:r>
              <a:rPr lang="en-US" altLang="ja-JP" sz="1600" baseline="-25000" dirty="0" smtClean="0"/>
              <a:t>CM</a:t>
            </a:r>
            <a:endParaRPr lang="en-US" altLang="ja-JP" sz="1600" baseline="-25000" dirty="0" smtClean="0"/>
          </a:p>
          <a:p>
            <a:r>
              <a:rPr lang="en-US" altLang="ja-JP" sz="2000" dirty="0" smtClean="0"/>
              <a:t>Uncertainty from luminosity spectrum to be estimated. </a:t>
            </a:r>
          </a:p>
          <a:p>
            <a:r>
              <a:rPr lang="en-US" altLang="ja-JP" sz="2000" dirty="0" smtClean="0"/>
              <a:t>If 200fb</a:t>
            </a:r>
            <a:r>
              <a:rPr lang="en-US" altLang="ja-JP" sz="2000" baseline="30000" dirty="0" smtClean="0"/>
              <a:t>-1</a:t>
            </a:r>
            <a:r>
              <a:rPr lang="en-US" altLang="ja-JP" sz="2000" dirty="0" smtClean="0"/>
              <a:t> data is accumulate (H20 run scenario), errors can reduced by factor </a:t>
            </a:r>
            <a:r>
              <a:rPr lang="ja-JP" altLang="en-US" sz="2000" dirty="0" smtClean="0"/>
              <a:t>√</a:t>
            </a:r>
            <a:r>
              <a:rPr lang="en-US" altLang="ja-JP" sz="2000" dirty="0" smtClean="0"/>
              <a:t>2</a:t>
            </a:r>
            <a:endParaRPr lang="en-US" altLang="ja-JP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23528" y="1052736"/>
              <a:ext cx="8352927" cy="212890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2294763"/>
                    <a:gridCol w="1009694"/>
                    <a:gridCol w="1009694"/>
                    <a:gridCol w="1009694"/>
                    <a:gridCol w="1009694"/>
                    <a:gridCol w="1009694"/>
                    <a:gridCol w="1009694"/>
                  </a:tblGrid>
                  <a:tr h="324232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b="1" i="0" dirty="0" smtClean="0">
                              <a:solidFill>
                                <a:schemeClr val="bg1"/>
                              </a:solidFill>
                            </a:rPr>
                            <a:t>Stat. Error </a:t>
                          </a:r>
                        </a:p>
                        <a:p>
                          <a:pPr algn="ctr"/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(m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 , </a:t>
                          </a:r>
                          <a:r>
                            <a:rPr kumimoji="1" lang="en-US" altLang="ja-JP" sz="1800" b="1" i="0" dirty="0" err="1" smtClean="0">
                              <a:solidFill>
                                <a:schemeClr val="bg1"/>
                              </a:solidFill>
                            </a:rPr>
                            <a:t>Γ</a:t>
                          </a:r>
                          <a:r>
                            <a:rPr kumimoji="1" lang="en-US" altLang="ja-JP" sz="1800" b="1" i="0" baseline="-25000" dirty="0" err="1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baseline="0" dirty="0" smtClean="0">
                              <a:solidFill>
                                <a:schemeClr val="bg1"/>
                              </a:solidFill>
                            </a:rPr>
                            <a:t> :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MeV/y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:%)</a:t>
                          </a:r>
                          <a:endParaRPr kumimoji="1" lang="ja-JP" altLang="en-US" sz="16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i="0" baseline="0" dirty="0" smtClean="0">
                              <a:solidFill>
                                <a:schemeClr val="tx1"/>
                              </a:solidFill>
                            </a:rPr>
                            <a:t>6-Jet</a:t>
                          </a:r>
                          <a:endParaRPr kumimoji="1" lang="ja-JP" altLang="en-US" sz="18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800" i="0" baseline="0" dirty="0"/>
                        </a:p>
                      </a:txBody>
                      <a:tcPr anchor="ctr">
                        <a:solidFill>
                          <a:srgbClr val="00B0F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i="0" baseline="0" dirty="0" smtClean="0">
                              <a:solidFill>
                                <a:schemeClr val="tx1"/>
                              </a:solidFill>
                            </a:rPr>
                            <a:t>4-Jet</a:t>
                          </a:r>
                          <a:endParaRPr kumimoji="1" lang="ja-JP" altLang="en-US" sz="18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800" i="0" baseline="0" dirty="0"/>
                        </a:p>
                      </a:txBody>
                      <a:tcPr anchor="ctr">
                        <a:solidFill>
                          <a:srgbClr val="00B0F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20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</a:tr>
                  <a:tr h="366052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1" lang="en-US" altLang="ja-JP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kumimoji="1" lang="en-US" altLang="ja-JP" sz="18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1" lang="en-US" altLang="ja-JP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𝐦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𝐭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kumimoji="1" lang="en-US" altLang="ja-JP" sz="1800" b="1" i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𝐏𝐒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ja-JP" altLang="en-US" sz="1800" b="1" i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1800" b="1" i="1" baseline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800" b="1" i="0" baseline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𝚪</m:t>
                                    </m:r>
                                  </m:e>
                                  <m:sub>
                                    <m:r>
                                      <a:rPr kumimoji="1" lang="en-US" altLang="ja-JP" sz="1800" b="1" i="0" baseline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𝐭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1800" b="1" i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b="1" dirty="0" smtClean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  <a:r>
                            <a:rPr lang="en-US" altLang="ja-JP" sz="1800" b="1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endParaRPr lang="ja-JP" altLang="en-US" sz="1600" b="1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1" lang="en-US" altLang="ja-JP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kumimoji="1" lang="en-US" altLang="ja-JP" sz="18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1" lang="en-US" altLang="ja-JP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𝐦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</a:rPr>
                                          <m:t>𝐭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kumimoji="1" lang="en-US" altLang="ja-JP" sz="1800" b="1" i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𝐏𝐒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ja-JP" altLang="en-US" sz="1800" b="1" i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1800" b="1" i="1" baseline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800" b="1" i="0" baseline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𝚪</m:t>
                                    </m:r>
                                  </m:e>
                                  <m:sub>
                                    <m:r>
                                      <a:rPr kumimoji="1" lang="en-US" altLang="ja-JP" sz="1800" b="1" i="0" baseline="0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𝐭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1800" b="1" i="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i="0" baseline="0" dirty="0" smtClean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endParaRPr kumimoji="1" lang="ja-JP" altLang="en-US" sz="1800" b="1" i="0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Left(50fb</a:t>
                          </a:r>
                          <a:r>
                            <a:rPr kumimoji="1" lang="en-US" altLang="ja-JP" sz="1800" baseline="30000" dirty="0" smtClean="0"/>
                            <a:t>-1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dirty="0" smtClean="0"/>
                            <a:t>47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65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dirty="0" smtClean="0"/>
                            <a:t>9.6</a:t>
                          </a:r>
                          <a:endParaRPr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52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71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11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Right(50fb</a:t>
                          </a:r>
                          <a:r>
                            <a:rPr kumimoji="1" lang="en-US" altLang="ja-JP" sz="1800" baseline="30000" dirty="0" smtClean="0"/>
                            <a:t>-1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68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dirty="0" smtClean="0"/>
                            <a:t>14</a:t>
                          </a:r>
                          <a:endParaRPr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75</a:t>
                          </a: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16</a:t>
                          </a: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 smtClean="0"/>
                            <a:t>Left (50fb</a:t>
                          </a:r>
                          <a:r>
                            <a:rPr kumimoji="1" lang="en-US" altLang="ja-JP" sz="1600" baseline="30000" dirty="0" smtClean="0"/>
                            <a:t>-1</a:t>
                          </a:r>
                          <a:r>
                            <a:rPr kumimoji="1" lang="en-US" altLang="ja-JP" sz="1600" dirty="0" smtClean="0"/>
                            <a:t>) +</a:t>
                          </a:r>
                        </a:p>
                        <a:p>
                          <a:pPr algn="ctr"/>
                          <a:r>
                            <a:rPr kumimoji="1" lang="en-US" altLang="ja-JP" sz="1600" dirty="0" smtClean="0"/>
                            <a:t> Right(50fb</a:t>
                          </a:r>
                          <a:r>
                            <a:rPr kumimoji="1" lang="en-US" altLang="ja-JP" sz="1600" baseline="30000" dirty="0" smtClean="0"/>
                            <a:t>-1</a:t>
                          </a:r>
                          <a:r>
                            <a:rPr kumimoji="1" lang="en-US" altLang="ja-JP" sz="1600" dirty="0" smtClean="0"/>
                            <a:t>)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39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53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b="1" dirty="0" smtClean="0"/>
                            <a:t>7.9</a:t>
                          </a:r>
                          <a:endParaRPr lang="ja-JP" altLang="en-US" sz="1800" b="1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43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59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9.1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3384399"/>
                  </p:ext>
                </p:extLst>
              </p:nvPr>
            </p:nvGraphicFramePr>
            <p:xfrm>
              <a:off x="323528" y="1052736"/>
              <a:ext cx="8352927" cy="212890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2294763"/>
                    <a:gridCol w="1009694"/>
                    <a:gridCol w="1009694"/>
                    <a:gridCol w="1009694"/>
                    <a:gridCol w="1009694"/>
                    <a:gridCol w="1009694"/>
                    <a:gridCol w="1009694"/>
                  </a:tblGrid>
                  <a:tr h="36576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b="1" i="0" dirty="0" smtClean="0">
                              <a:solidFill>
                                <a:schemeClr val="bg1"/>
                              </a:solidFill>
                            </a:rPr>
                            <a:t>Stat. Error </a:t>
                          </a:r>
                        </a:p>
                        <a:p>
                          <a:pPr algn="ctr"/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(m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 , </a:t>
                          </a:r>
                          <a:r>
                            <a:rPr kumimoji="1" lang="en-US" altLang="ja-JP" sz="1800" b="1" i="0" dirty="0" err="1" smtClean="0">
                              <a:solidFill>
                                <a:schemeClr val="bg1"/>
                              </a:solidFill>
                            </a:rPr>
                            <a:t>Γ</a:t>
                          </a:r>
                          <a:r>
                            <a:rPr kumimoji="1" lang="en-US" altLang="ja-JP" sz="1800" b="1" i="0" baseline="-25000" dirty="0" err="1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baseline="0" dirty="0" smtClean="0">
                              <a:solidFill>
                                <a:schemeClr val="bg1"/>
                              </a:solidFill>
                            </a:rPr>
                            <a:t> :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MeV/y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r>
                            <a:rPr kumimoji="1" lang="en-US" altLang="ja-JP" sz="1800" b="1" i="0" dirty="0" smtClean="0">
                              <a:solidFill>
                                <a:schemeClr val="bg1"/>
                              </a:solidFill>
                            </a:rPr>
                            <a:t>:%)</a:t>
                          </a:r>
                          <a:endParaRPr kumimoji="1" lang="ja-JP" altLang="en-US" sz="16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i="0" baseline="0" dirty="0" smtClean="0">
                              <a:solidFill>
                                <a:schemeClr val="tx1"/>
                              </a:solidFill>
                            </a:rPr>
                            <a:t>6-Jet</a:t>
                          </a:r>
                          <a:endParaRPr kumimoji="1" lang="ja-JP" altLang="en-US" sz="18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800" i="0" baseline="0" dirty="0"/>
                        </a:p>
                      </a:txBody>
                      <a:tcPr anchor="ctr">
                        <a:solidFill>
                          <a:srgbClr val="00B0F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i="0" baseline="0" dirty="0" smtClean="0">
                              <a:solidFill>
                                <a:schemeClr val="tx1"/>
                              </a:solidFill>
                            </a:rPr>
                            <a:t>4-Jet</a:t>
                          </a:r>
                          <a:endParaRPr kumimoji="1" lang="ja-JP" altLang="en-US" sz="18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800" i="0" baseline="0" dirty="0"/>
                        </a:p>
                      </a:txBody>
                      <a:tcPr anchor="ctr">
                        <a:solidFill>
                          <a:srgbClr val="00B0F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2000" i="0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</a:tr>
                  <a:tr h="452501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1" i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30909" t="-86667" r="-506061" b="-3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28916" t="-86667" r="-403012" b="-3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b="1" dirty="0" smtClean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  <a:r>
                            <a:rPr lang="en-US" altLang="ja-JP" sz="1800" b="1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endParaRPr lang="ja-JP" altLang="en-US" sz="1600" b="1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28916" t="-86667" r="-203012" b="-3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32727" t="-86667" r="-104242" b="-3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i="0" baseline="0" dirty="0" smtClean="0">
                              <a:solidFill>
                                <a:schemeClr val="bg1"/>
                              </a:solidFill>
                            </a:rPr>
                            <a:t>y</a:t>
                          </a:r>
                          <a:r>
                            <a:rPr kumimoji="1" lang="en-US" altLang="ja-JP" sz="1800" b="1" i="0" baseline="-25000" dirty="0" smtClean="0">
                              <a:solidFill>
                                <a:schemeClr val="bg1"/>
                              </a:solidFill>
                            </a:rPr>
                            <a:t>t</a:t>
                          </a:r>
                          <a:endParaRPr kumimoji="1" lang="ja-JP" altLang="en-US" sz="1800" b="1" i="0" baseline="-250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Left(50fb</a:t>
                          </a:r>
                          <a:r>
                            <a:rPr kumimoji="1" lang="en-US" altLang="ja-JP" sz="1800" baseline="30000" dirty="0" smtClean="0"/>
                            <a:t>-1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dirty="0" smtClean="0"/>
                            <a:t>47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65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dirty="0" smtClean="0"/>
                            <a:t>9.6</a:t>
                          </a:r>
                          <a:endParaRPr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52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71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11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Right(50fb</a:t>
                          </a:r>
                          <a:r>
                            <a:rPr kumimoji="1" lang="en-US" altLang="ja-JP" sz="1800" baseline="30000" dirty="0" smtClean="0"/>
                            <a:t>-1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68</a:t>
                          </a:r>
                          <a:endParaRPr kumimoji="1" lang="ja-JP" altLang="en-US" sz="18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dirty="0" smtClean="0"/>
                            <a:t>14</a:t>
                          </a:r>
                          <a:endParaRPr lang="ja-JP" altLang="en-US" sz="18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75</a:t>
                          </a: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 smtClean="0"/>
                            <a:t>16</a:t>
                          </a: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 smtClean="0"/>
                            <a:t>Left (50fb</a:t>
                          </a:r>
                          <a:r>
                            <a:rPr kumimoji="1" lang="en-US" altLang="ja-JP" sz="1600" baseline="30000" dirty="0" smtClean="0"/>
                            <a:t>-1</a:t>
                          </a:r>
                          <a:r>
                            <a:rPr kumimoji="1" lang="en-US" altLang="ja-JP" sz="1600" dirty="0" smtClean="0"/>
                            <a:t>) </a:t>
                          </a:r>
                          <a:r>
                            <a:rPr kumimoji="1" lang="en-US" altLang="ja-JP" sz="1600" dirty="0" smtClean="0"/>
                            <a:t>+</a:t>
                          </a:r>
                        </a:p>
                        <a:p>
                          <a:pPr algn="ctr"/>
                          <a:r>
                            <a:rPr kumimoji="1" lang="en-US" altLang="ja-JP" sz="1600" dirty="0" smtClean="0"/>
                            <a:t> </a:t>
                          </a:r>
                          <a:r>
                            <a:rPr kumimoji="1" lang="en-US" altLang="ja-JP" sz="1600" dirty="0" smtClean="0"/>
                            <a:t>Right(50fb</a:t>
                          </a:r>
                          <a:r>
                            <a:rPr kumimoji="1" lang="en-US" altLang="ja-JP" sz="1600" baseline="30000" dirty="0" smtClean="0"/>
                            <a:t>-1</a:t>
                          </a:r>
                          <a:r>
                            <a:rPr kumimoji="1" lang="en-US" altLang="ja-JP" sz="1600" dirty="0" smtClean="0"/>
                            <a:t>)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39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53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ja-JP" sz="1800" b="1" dirty="0" smtClean="0"/>
                            <a:t>7.9</a:t>
                          </a:r>
                          <a:endParaRPr lang="ja-JP" altLang="en-US" sz="1800" b="1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43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59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="1" dirty="0" smtClean="0">
                              <a:solidFill>
                                <a:schemeClr val="tx1"/>
                              </a:solidFill>
                            </a:rPr>
                            <a:t>9.1</a:t>
                          </a:r>
                          <a:endParaRPr kumimoji="1" lang="ja-JP" altLang="en-US" sz="1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23728" y="3356992"/>
              <a:ext cx="4428000" cy="1279014"/>
            </p:xfrm>
            <a:graphic>
              <a:graphicData uri="http://schemas.openxmlformats.org/drawingml/2006/table">
                <a:tbl>
                  <a:tblPr firstRow="1" bandRow="1">
                    <a:tableStyleId>{68D230F3-CF80-4859-8CE7-A43EE81993B5}</a:tableStyleId>
                  </a:tblPr>
                  <a:tblGrid>
                    <a:gridCol w="1476000"/>
                    <a:gridCol w="1476000"/>
                    <a:gridCol w="1476000"/>
                  </a:tblGrid>
                  <a:tr h="0">
                    <a:tc grid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000" dirty="0" smtClean="0"/>
                            <a:t>Combined ALL</a:t>
                          </a:r>
                          <a:endParaRPr kumimoji="1" lang="en-US" altLang="ja-JP" sz="1800" i="0" baseline="0" dirty="0" smtClean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en-US" altLang="ja-JP" sz="1800" i="0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en-US" altLang="ja-JP" sz="2000" i="0" baseline="0" dirty="0" smtClean="0"/>
                        </a:p>
                      </a:txBody>
                      <a:tcPr anchor="ctr"/>
                    </a:tc>
                  </a:tr>
                  <a:tr h="34965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1" lang="en-US" altLang="ja-JP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kumimoji="1" lang="en-US" altLang="ja-JP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1800" b="0" i="0" smtClean="0">
                                          <a:latin typeface="Cambria Math"/>
                                        </a:rPr>
                                        <m:t>m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kumimoji="1" lang="en-US" altLang="ja-JP" sz="1800" b="0" i="0" smtClean="0">
                                          <a:latin typeface="Cambria Math"/>
                                        </a:rPr>
                                        <m:t>t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kumimoji="1" lang="en-US" altLang="ja-JP" sz="1800" b="1" i="0" smtClean="0">
                                      <a:latin typeface="Cambria Math"/>
                                    </a:rPr>
                                    <m:t>𝐏𝐒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1" lang="en-US" altLang="ja-JP" sz="1800" i="0" baseline="0" dirty="0" smtClean="0"/>
                            <a:t>(GeV)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8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800" b="1" i="0" baseline="0" smtClean="0">
                                      <a:latin typeface="Cambria Math"/>
                                    </a:rPr>
                                    <m:t>𝚪</m:t>
                                  </m:r>
                                </m:e>
                                <m:sub>
                                  <m:r>
                                    <a:rPr kumimoji="1" lang="en-US" altLang="ja-JP" sz="1800" b="1" i="0" baseline="0" smtClean="0">
                                      <a:latin typeface="Cambria Math"/>
                                    </a:rPr>
                                    <m:t>𝐭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800" i="0" baseline="0" dirty="0" smtClean="0"/>
                            <a:t>(GeV) </a:t>
                          </a:r>
                          <a:endParaRPr kumimoji="1" lang="en-US" altLang="ja-JP" sz="1800" i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i="0" baseline="0" dirty="0" smtClean="0"/>
                            <a:t>y</a:t>
                          </a:r>
                          <a:r>
                            <a:rPr kumimoji="1" lang="en-US" altLang="ja-JP" sz="1800" i="0" baseline="-25000" dirty="0" smtClean="0"/>
                            <a:t>t</a:t>
                          </a:r>
                        </a:p>
                      </a:txBody>
                      <a:tcPr/>
                    </a:tc>
                  </a:tr>
                  <a:tr h="429828"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i="0" dirty="0" smtClean="0"/>
                            <a:t>172±</a:t>
                          </a: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0.029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i="0" dirty="0" smtClean="0"/>
                            <a:t>1.4±</a:t>
                          </a: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0.039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5.9</a:t>
                          </a:r>
                          <a:r>
                            <a:rPr kumimoji="1" lang="en-US" altLang="ja-JP" sz="2000" i="0" baseline="0" dirty="0" smtClean="0">
                              <a:solidFill>
                                <a:srgbClr val="FF0000"/>
                              </a:solidFill>
                            </a:rPr>
                            <a:t> %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6092730"/>
                  </p:ext>
                </p:extLst>
              </p:nvPr>
            </p:nvGraphicFramePr>
            <p:xfrm>
              <a:off x="2123728" y="3356992"/>
              <a:ext cx="4428000" cy="1279014"/>
            </p:xfrm>
            <a:graphic>
              <a:graphicData uri="http://schemas.openxmlformats.org/drawingml/2006/table">
                <a:tbl>
                  <a:tblPr firstRow="1" bandRow="1">
                    <a:tableStyleId>{68D230F3-CF80-4859-8CE7-A43EE81993B5}</a:tableStyleId>
                  </a:tblPr>
                  <a:tblGrid>
                    <a:gridCol w="1476000"/>
                    <a:gridCol w="1476000"/>
                    <a:gridCol w="1476000"/>
                  </a:tblGrid>
                  <a:tr h="396240">
                    <a:tc grid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000" dirty="0" smtClean="0"/>
                            <a:t>Combined ALL</a:t>
                          </a:r>
                          <a:endParaRPr kumimoji="1" lang="en-US" altLang="ja-JP" sz="1800" i="0" baseline="0" dirty="0" smtClean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en-US" altLang="ja-JP" sz="1800" i="0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en-US" altLang="ja-JP" sz="2000" i="0" baseline="0" dirty="0" smtClean="0"/>
                        </a:p>
                      </a:txBody>
                      <a:tcPr anchor="ctr"/>
                    </a:tc>
                  </a:tr>
                  <a:tr h="452946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t="-93333" r="-200826" b="-114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99588" t="-93333" r="-100000" b="-114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800" i="0" baseline="0" dirty="0" smtClean="0"/>
                            <a:t>y</a:t>
                          </a:r>
                          <a:r>
                            <a:rPr kumimoji="1" lang="en-US" altLang="ja-JP" sz="1800" i="0" baseline="-25000" dirty="0" smtClean="0"/>
                            <a:t>t</a:t>
                          </a:r>
                        </a:p>
                      </a:txBody>
                      <a:tcPr/>
                    </a:tc>
                  </a:tr>
                  <a:tr h="429828"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i="0" dirty="0" smtClean="0"/>
                            <a:t>172±</a:t>
                          </a: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0.029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i="0" dirty="0" smtClean="0"/>
                            <a:t>1.4±</a:t>
                          </a: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0.039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000" i="0" dirty="0" smtClean="0">
                              <a:solidFill>
                                <a:srgbClr val="FF0000"/>
                              </a:solidFill>
                            </a:rPr>
                            <a:t>5.9</a:t>
                          </a:r>
                          <a:r>
                            <a:rPr kumimoji="1" lang="en-US" altLang="ja-JP" sz="2000" i="0" baseline="0" dirty="0" smtClean="0">
                              <a:solidFill>
                                <a:srgbClr val="FF0000"/>
                              </a:solidFill>
                            </a:rPr>
                            <a:t> %</a:t>
                          </a:r>
                          <a:endParaRPr kumimoji="1" lang="ja-JP" altLang="en-US" sz="1600" i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5436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with (2+1) and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(2+1) par fit : 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simultaneously.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from normalization</a:t>
            </a:r>
          </a:p>
          <a:p>
            <a:r>
              <a:rPr lang="en-US" altLang="ja-JP" sz="2400" dirty="0" smtClean="0"/>
              <a:t>3 par fit : all simultaneously</a:t>
            </a:r>
          </a:p>
          <a:p>
            <a:r>
              <a:rPr lang="en-US" altLang="ja-JP" sz="2400" dirty="0" smtClean="0"/>
              <a:t>Mt worse than (2+1) </a:t>
            </a:r>
            <a:r>
              <a:rPr lang="en-US" altLang="ja-JP" sz="2400" dirty="0" smtClean="0"/>
              <a:t>fit but simultaneous </a:t>
            </a:r>
            <a:r>
              <a:rPr lang="en-US" altLang="ja-JP" sz="2400" dirty="0" smtClean="0"/>
              <a:t>fit </a:t>
            </a:r>
            <a:r>
              <a:rPr lang="en-US" altLang="ja-JP" sz="2400" dirty="0" smtClean="0"/>
              <a:t>should give </a:t>
            </a:r>
            <a:r>
              <a:rPr lang="en-US" altLang="ja-JP" sz="2400" dirty="0" smtClean="0"/>
              <a:t>correct error matrix</a:t>
            </a:r>
            <a:endParaRPr kumimoji="1" lang="ja-JP" altLang="en-US" sz="24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420827"/>
              </p:ext>
            </p:extLst>
          </p:nvPr>
        </p:nvGraphicFramePr>
        <p:xfrm>
          <a:off x="59667" y="3162280"/>
          <a:ext cx="6144346" cy="17068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103784"/>
                <a:gridCol w="2520281"/>
                <a:gridCol w="2520281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/>
                        <a:t>error</a:t>
                      </a:r>
                      <a:endParaRPr kumimoji="1" lang="ja-JP" alt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/>
                        <a:t>(2 +</a:t>
                      </a:r>
                      <a:r>
                        <a:rPr kumimoji="1" lang="en-US" altLang="ja-JP" sz="2200" baseline="0" dirty="0" smtClean="0"/>
                        <a:t> 1)</a:t>
                      </a:r>
                      <a:r>
                        <a:rPr kumimoji="1" lang="en-US" altLang="ja-JP" sz="2200" dirty="0" smtClean="0"/>
                        <a:t> </a:t>
                      </a:r>
                      <a:r>
                        <a:rPr kumimoji="1" lang="en-US" altLang="ja-JP" sz="2200" dirty="0" err="1" smtClean="0"/>
                        <a:t>param</a:t>
                      </a:r>
                      <a:r>
                        <a:rPr kumimoji="1" lang="en-US" altLang="ja-JP" sz="2200" dirty="0" smtClean="0"/>
                        <a:t> fit</a:t>
                      </a:r>
                      <a:endParaRPr kumimoji="1" lang="ja-JP" alt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dirty="0" smtClean="0"/>
                        <a:t>3 </a:t>
                      </a:r>
                      <a:r>
                        <a:rPr lang="en-US" altLang="ja-JP" sz="2200" dirty="0" err="1" smtClean="0"/>
                        <a:t>param</a:t>
                      </a:r>
                      <a:r>
                        <a:rPr lang="en-US" altLang="ja-JP" sz="2200" dirty="0" smtClean="0"/>
                        <a:t> fit</a:t>
                      </a:r>
                      <a:endParaRPr kumimoji="1" lang="ja-JP" altLang="en-US" sz="2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m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endParaRPr kumimoji="1" lang="ja-JP" altLang="en-US" sz="2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19 MeV</a:t>
                      </a:r>
                      <a:endParaRPr kumimoji="1" lang="ja-JP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29 MeV</a:t>
                      </a:r>
                      <a:endParaRPr kumimoji="1" lang="ja-JP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/>
                        <a:t>Γ</a:t>
                      </a:r>
                      <a:r>
                        <a:rPr kumimoji="1" lang="en-US" altLang="ja-JP" sz="2200" baseline="-25000" dirty="0" err="1" smtClean="0"/>
                        <a:t>t</a:t>
                      </a:r>
                      <a:endParaRPr kumimoji="1" lang="ja-JP" altLang="en-US" sz="2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38 MeV</a:t>
                      </a:r>
                      <a:endParaRPr kumimoji="1" lang="ja-JP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39 MeV</a:t>
                      </a:r>
                      <a:endParaRPr kumimoji="1" lang="ja-JP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y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endParaRPr kumimoji="1" lang="ja-JP" altLang="en-US" sz="2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4.6%</a:t>
                      </a:r>
                      <a:endParaRPr kumimoji="1" lang="ja-JP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5.9%</a:t>
                      </a:r>
                      <a:endParaRPr kumimoji="1" lang="ja-JP" altLang="en-US" sz="2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415975"/>
              </p:ext>
            </p:extLst>
          </p:nvPr>
        </p:nvGraphicFramePr>
        <p:xfrm>
          <a:off x="35496" y="5122396"/>
          <a:ext cx="6168517" cy="17068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21007"/>
                <a:gridCol w="2228885"/>
                <a:gridCol w="231862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/>
                        <a:t>Correlation</a:t>
                      </a:r>
                      <a:endParaRPr kumimoji="1" lang="ja-JP" alt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/>
                        <a:t>(2 +</a:t>
                      </a:r>
                      <a:r>
                        <a:rPr kumimoji="1" lang="en-US" altLang="ja-JP" sz="2200" baseline="0" dirty="0" smtClean="0"/>
                        <a:t> 1)</a:t>
                      </a:r>
                      <a:r>
                        <a:rPr kumimoji="1" lang="en-US" altLang="ja-JP" sz="2200" dirty="0" smtClean="0"/>
                        <a:t> </a:t>
                      </a:r>
                      <a:r>
                        <a:rPr kumimoji="1" lang="en-US" altLang="ja-JP" sz="2200" dirty="0" err="1" smtClean="0"/>
                        <a:t>param</a:t>
                      </a:r>
                      <a:r>
                        <a:rPr kumimoji="1" lang="en-US" altLang="ja-JP" sz="2200" dirty="0" smtClean="0"/>
                        <a:t> fit</a:t>
                      </a:r>
                      <a:endParaRPr kumimoji="1" lang="ja-JP" alt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dirty="0" smtClean="0"/>
                        <a:t>3 </a:t>
                      </a:r>
                      <a:r>
                        <a:rPr lang="en-US" altLang="ja-JP" sz="2200" dirty="0" err="1" smtClean="0"/>
                        <a:t>param</a:t>
                      </a:r>
                      <a:r>
                        <a:rPr lang="en-US" altLang="ja-JP" sz="2200" dirty="0" smtClean="0"/>
                        <a:t> fit</a:t>
                      </a:r>
                      <a:endParaRPr kumimoji="1" lang="ja-JP" altLang="en-US" sz="2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baseline="0" dirty="0" smtClean="0"/>
                        <a:t>m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r>
                        <a:rPr kumimoji="1" lang="en-US" altLang="ja-JP" sz="2200" baseline="0" dirty="0" smtClean="0"/>
                        <a:t> vs </a:t>
                      </a:r>
                      <a:r>
                        <a:rPr kumimoji="1" lang="en-US" altLang="ja-JP" sz="2200" baseline="0" dirty="0" err="1" smtClean="0"/>
                        <a:t>Γ</a:t>
                      </a:r>
                      <a:r>
                        <a:rPr kumimoji="1" lang="en-US" altLang="ja-JP" sz="2200" baseline="-25000" dirty="0" err="1" smtClean="0"/>
                        <a:t>t</a:t>
                      </a:r>
                      <a:endParaRPr kumimoji="1" lang="ja-JP" altLang="en-US" sz="2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0.52</a:t>
                      </a:r>
                      <a:endParaRPr lang="ja-JP" alt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0.57</a:t>
                      </a:r>
                      <a:endParaRPr lang="ja-JP" altLang="en-US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/>
                        <a:t>m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r>
                        <a:rPr kumimoji="1" lang="en-US" altLang="ja-JP" sz="2200" dirty="0" smtClean="0"/>
                        <a:t> vs y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endParaRPr kumimoji="1" lang="ja-JP" altLang="en-US" sz="2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-</a:t>
                      </a:r>
                      <a:endParaRPr lang="ja-JP" alt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0.72</a:t>
                      </a:r>
                      <a:endParaRPr lang="ja-JP" altLang="en-US" sz="2200" b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baseline="0" dirty="0" err="1" smtClean="0"/>
                        <a:t>Γ</a:t>
                      </a:r>
                      <a:r>
                        <a:rPr kumimoji="1" lang="en-US" altLang="ja-JP" sz="2200" baseline="-25000" dirty="0" err="1" smtClean="0"/>
                        <a:t>t</a:t>
                      </a:r>
                      <a:r>
                        <a:rPr kumimoji="1" lang="en-US" altLang="ja-JP" sz="2200" baseline="0" dirty="0" smtClean="0"/>
                        <a:t> vs y</a:t>
                      </a:r>
                      <a:r>
                        <a:rPr kumimoji="1" lang="en-US" altLang="ja-JP" sz="2200" baseline="-25000" dirty="0" smtClean="0"/>
                        <a:t>t</a:t>
                      </a:r>
                      <a:endParaRPr kumimoji="1" lang="ja-JP" altLang="en-US" sz="2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-</a:t>
                      </a:r>
                      <a:endParaRPr lang="ja-JP" alt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200" b="0" dirty="0" smtClean="0"/>
                        <a:t>0.33</a:t>
                      </a:r>
                      <a:endParaRPr lang="ja-JP" altLang="en-US" sz="22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867" y="4154717"/>
            <a:ext cx="2929912" cy="198346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452320" y="383105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 par fit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05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</a:t>
            </a:r>
            <a:r>
              <a:rPr kumimoji="1" lang="en-US" altLang="ja-JP" baseline="-25000" dirty="0" smtClean="0"/>
              <a:t>FB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66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Forward-Backward Asymmetry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From S and P waves interference, A</a:t>
            </a:r>
            <a:r>
              <a:rPr kumimoji="1" lang="en-US" altLang="ja-JP" sz="2400" baseline="-25000" dirty="0" smtClean="0"/>
              <a:t>FB</a:t>
            </a:r>
            <a:r>
              <a:rPr kumimoji="1" lang="en-US" altLang="ja-JP" sz="2400" dirty="0" smtClean="0"/>
              <a:t> is generated at threshold which is sensitive to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sz="2400" baseline="-25000" dirty="0" smtClean="0"/>
              <a:t>t</a:t>
            </a:r>
            <a:r>
              <a:rPr kumimoji="1" lang="en-US" altLang="ja-JP" sz="2400" dirty="0" smtClean="0"/>
              <a:t> and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sz="2400" baseline="-25000" dirty="0" smtClean="0"/>
              <a:t>s</a:t>
            </a:r>
            <a:r>
              <a:rPr kumimoji="1" lang="en-US" altLang="ja-JP" sz="2400" dirty="0" smtClean="0"/>
              <a:t> which control the overlap of S and P </a:t>
            </a:r>
            <a:r>
              <a:rPr lang="en-US" altLang="ja-JP" sz="2400" dirty="0" smtClean="0"/>
              <a:t>wave</a:t>
            </a:r>
            <a:r>
              <a:rPr kumimoji="1" lang="en-US" altLang="ja-JP" sz="2400" dirty="0" smtClean="0"/>
              <a:t>s.</a:t>
            </a:r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/>
          </a:p>
          <a:p>
            <a:endParaRPr kumimoji="1"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To identify the charge, </a:t>
            </a:r>
            <a:r>
              <a:rPr lang="en-US" altLang="ja-JP" sz="2400" dirty="0" smtClean="0">
                <a:solidFill>
                  <a:srgbClr val="FF0000"/>
                </a:solidFill>
              </a:rPr>
              <a:t>4jets+lepton</a:t>
            </a:r>
            <a:r>
              <a:rPr lang="en-US" altLang="ja-JP" sz="2400" dirty="0" smtClean="0"/>
              <a:t> mode is used.</a:t>
            </a:r>
          </a:p>
          <a:p>
            <a:r>
              <a:rPr lang="en-US" altLang="ja-JP" sz="2400" dirty="0" smtClean="0"/>
              <a:t>We choose the </a:t>
            </a:r>
            <a:r>
              <a:rPr lang="ja-JP" altLang="en-US" sz="2400" dirty="0" smtClean="0"/>
              <a:t>√</a:t>
            </a:r>
            <a:r>
              <a:rPr lang="en-US" altLang="ja-JP" sz="2400" dirty="0" smtClean="0"/>
              <a:t>s=346GeV which gives the maximum interference</a:t>
            </a:r>
            <a:endParaRPr kumimoji="1" lang="ja-JP" altLang="en-US" sz="24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115616" y="2824408"/>
            <a:ext cx="2808312" cy="2529355"/>
            <a:chOff x="5027702" y="3752581"/>
            <a:chExt cx="3659527" cy="3105419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5027702" y="3924052"/>
              <a:ext cx="3659527" cy="2933948"/>
              <a:chOff x="683567" y="4005064"/>
              <a:chExt cx="3659527" cy="2933948"/>
            </a:xfrm>
          </p:grpSpPr>
          <p:pic>
            <p:nvPicPr>
              <p:cNvPr id="9" name="Picture 2" descr="C:\Users\HORIGU~1\AppData\Local\Temp\vmware-Horiguchi01\VMwareDnD\d0d02217\s-pXs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7" y="4005064"/>
                <a:ext cx="3659527" cy="29339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テキスト ボックス 9"/>
              <p:cNvSpPr txBox="1"/>
              <p:nvPr/>
            </p:nvSpPr>
            <p:spPr>
              <a:xfrm>
                <a:off x="2821874" y="4781183"/>
                <a:ext cx="1265090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numCol="1" spcCol="360000" rtlCol="0">
                <a:spAutoFit/>
              </a:bodyPr>
              <a:lstStyle/>
              <a:p>
                <a:r>
                  <a:rPr kumimoji="1" lang="en-US" altLang="ja-JP" sz="2000" dirty="0" err="1" smtClean="0"/>
                  <a:t>Γ</a:t>
                </a:r>
                <a:r>
                  <a:rPr kumimoji="1" lang="en-US" altLang="ja-JP" sz="2000" baseline="-25000" dirty="0" err="1" smtClean="0"/>
                  <a:t>t</a:t>
                </a:r>
                <a:r>
                  <a:rPr kumimoji="1" lang="en-US" altLang="ja-JP" sz="2000" dirty="0" smtClean="0"/>
                  <a:t>=1.4GeV</a:t>
                </a:r>
                <a:endParaRPr kumimoji="1" lang="ja-JP" altLang="en-US" sz="2000" dirty="0" smtClean="0"/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>
              <a:off x="5548050" y="3752581"/>
              <a:ext cx="3000950" cy="36933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numCol="1" spcCol="360000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solidFill>
                    <a:schemeClr val="bg1"/>
                  </a:solidFill>
                </a:rPr>
                <a:t>Interference of S- and P-wave</a:t>
              </a:r>
              <a:endParaRPr kumimoji="1" lang="ja-JP" altLang="en-US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604916" y="2824408"/>
            <a:ext cx="3230016" cy="2716851"/>
            <a:chOff x="660819" y="3858650"/>
            <a:chExt cx="3839173" cy="299625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819" y="4005064"/>
              <a:ext cx="3839173" cy="284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直線コネクタ 12"/>
            <p:cNvCxnSpPr/>
            <p:nvPr/>
          </p:nvCxnSpPr>
          <p:spPr>
            <a:xfrm flipH="1" flipV="1">
              <a:off x="2644159" y="4124107"/>
              <a:ext cx="1" cy="2401237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 flipV="1">
              <a:off x="3086370" y="4149080"/>
              <a:ext cx="1" cy="2401237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円/楕円 14"/>
            <p:cNvSpPr/>
            <p:nvPr/>
          </p:nvSpPr>
          <p:spPr>
            <a:xfrm>
              <a:off x="2688907" y="6309320"/>
              <a:ext cx="457200" cy="313184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306401" y="3858650"/>
              <a:ext cx="2909998" cy="40731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numCol="1" spcCol="360000" rtlCol="0">
              <a:spAutoFit/>
            </a:bodyPr>
            <a:lstStyle/>
            <a:p>
              <a:pPr algn="ctr"/>
              <a:r>
                <a:rPr lang="en-US" altLang="ja-JP" b="1" dirty="0" err="1" smtClean="0">
                  <a:solidFill>
                    <a:schemeClr val="bg1"/>
                  </a:solidFill>
                </a:rPr>
                <a:t>σ</a:t>
              </a:r>
              <a:r>
                <a:rPr lang="en-US" altLang="ja-JP" b="1" baseline="-25000" dirty="0" err="1" smtClean="0">
                  <a:solidFill>
                    <a:schemeClr val="bg1"/>
                  </a:solidFill>
                </a:rPr>
                <a:t>tt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 when </a:t>
              </a:r>
              <a:r>
                <a:rPr lang="en-US" altLang="ja-JP" b="1" dirty="0" err="1" smtClean="0">
                  <a:solidFill>
                    <a:schemeClr val="bg1"/>
                  </a:solidFill>
                </a:rPr>
                <a:t>Γ</a:t>
              </a:r>
              <a:r>
                <a:rPr lang="en-US" altLang="ja-JP" b="1" baseline="-25000" dirty="0" err="1" smtClean="0">
                  <a:solidFill>
                    <a:schemeClr val="bg1"/>
                  </a:solidFill>
                </a:rPr>
                <a:t>t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 is very small</a:t>
              </a:r>
              <a:endParaRPr kumimoji="1" lang="ja-JP" altLang="en-US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38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423862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2540212" y="3284984"/>
            <a:ext cx="4907978" cy="3252045"/>
            <a:chOff x="144782" y="3182164"/>
            <a:chExt cx="4907978" cy="325204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44782" y="3182164"/>
              <a:ext cx="4907978" cy="3252045"/>
              <a:chOff x="4612593" y="307072"/>
              <a:chExt cx="4439516" cy="3202528"/>
            </a:xfrm>
          </p:grpSpPr>
          <p:sp>
            <p:nvSpPr>
              <p:cNvPr id="9" name="角丸四角形 8"/>
              <p:cNvSpPr/>
              <p:nvPr/>
            </p:nvSpPr>
            <p:spPr>
              <a:xfrm>
                <a:off x="4612593" y="307072"/>
                <a:ext cx="4439516" cy="3193935"/>
              </a:xfrm>
              <a:prstGeom prst="roundRect">
                <a:avLst>
                  <a:gd name="adj" fmla="val 8517"/>
                </a:avLst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0" name="Picture 1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4008" y="1777389"/>
                <a:ext cx="2160240" cy="1732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92702" y="1934041"/>
                <a:ext cx="2036700" cy="15516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テキスト ボックス 11"/>
              <p:cNvSpPr txBox="1"/>
              <p:nvPr/>
            </p:nvSpPr>
            <p:spPr>
              <a:xfrm>
                <a:off x="5171823" y="1387465"/>
                <a:ext cx="1104608" cy="454635"/>
              </a:xfrm>
              <a:prstGeom prst="rect">
                <a:avLst/>
              </a:prstGeom>
              <a:solidFill>
                <a:srgbClr val="DED23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numCol="1" spcCol="360000" rtlCol="0">
                <a:spAutoFit/>
              </a:bodyPr>
              <a:lstStyle/>
              <a:p>
                <a:pPr algn="ctr"/>
                <a:r>
                  <a:rPr kumimoji="1" lang="en-US" altLang="ja-JP" sz="2400" dirty="0" smtClean="0"/>
                  <a:t>Forward</a:t>
                </a:r>
                <a:endParaRPr kumimoji="1" lang="ja-JP" altLang="en-US" sz="2400" dirty="0" smtClean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7409881" y="1387465"/>
                <a:ext cx="1263528" cy="454635"/>
              </a:xfrm>
              <a:prstGeom prst="rect">
                <a:avLst/>
              </a:prstGeom>
              <a:solidFill>
                <a:srgbClr val="DED23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numCol="1" spcCol="360000" rtlCol="0">
                <a:spAutoFit/>
              </a:bodyPr>
              <a:lstStyle/>
              <a:p>
                <a:pPr algn="ctr"/>
                <a:r>
                  <a:rPr lang="en-US" altLang="ja-JP" sz="2400" dirty="0" smtClean="0"/>
                  <a:t>Back</a:t>
                </a:r>
                <a:r>
                  <a:rPr kumimoji="1" lang="en-US" altLang="ja-JP" sz="2400" dirty="0" smtClean="0"/>
                  <a:t>ward</a:t>
                </a:r>
                <a:endParaRPr kumimoji="1" lang="ja-JP" altLang="en-US" sz="2400" dirty="0" smtClean="0"/>
              </a:p>
            </p:txBody>
          </p:sp>
          <p:cxnSp>
            <p:nvCxnSpPr>
              <p:cNvPr id="14" name="直線コネクタ 13"/>
              <p:cNvCxnSpPr/>
              <p:nvPr/>
            </p:nvCxnSpPr>
            <p:spPr>
              <a:xfrm flipH="1">
                <a:off x="6863766" y="1337083"/>
                <a:ext cx="1" cy="2160240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4" descr="C:\Users\Horiguchi01\Desktop\texclip2014032000544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272" y="3362042"/>
              <a:ext cx="4310572" cy="684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13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Reconstruction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To get correct combination, several selections are applied.</a:t>
            </a:r>
          </a:p>
          <a:p>
            <a:r>
              <a:rPr lang="en-US" altLang="ja-JP" sz="2400" dirty="0" smtClean="0"/>
              <a:t>38% efficiency</a:t>
            </a:r>
            <a:endParaRPr kumimoji="1" lang="en-US" altLang="ja-JP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693" y="2266984"/>
            <a:ext cx="6732240" cy="447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762" y="3862109"/>
            <a:ext cx="2557234" cy="187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876256" y="3142709"/>
            <a:ext cx="2267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Angle distribution after the selections.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58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From the 1σ </a:t>
            </a:r>
            <a:r>
              <a:rPr lang="en-US" altLang="ja-JP" sz="2400" dirty="0" smtClean="0"/>
              <a:t>error of A</a:t>
            </a:r>
            <a:r>
              <a:rPr lang="en-US" altLang="ja-JP" sz="2400" baseline="-25000" dirty="0" smtClean="0"/>
              <a:t>FB</a:t>
            </a:r>
            <a:r>
              <a:rPr lang="en-US" altLang="ja-JP" sz="2400" dirty="0" smtClean="0"/>
              <a:t>, </a:t>
            </a:r>
            <a:r>
              <a:rPr lang="en-US" altLang="ja-JP" sz="2400" dirty="0"/>
              <a:t>we </a:t>
            </a:r>
            <a:r>
              <a:rPr lang="en-US" altLang="ja-JP" sz="2400" dirty="0" smtClean="0"/>
              <a:t>estimated statistical errors of </a:t>
            </a:r>
            <a:r>
              <a:rPr lang="en-US" altLang="ja-JP" sz="2400" dirty="0" err="1"/>
              <a:t>Γt</a:t>
            </a:r>
            <a:r>
              <a:rPr lang="en-US" altLang="ja-JP" sz="2400" dirty="0"/>
              <a:t> and αs. </a:t>
            </a:r>
          </a:p>
          <a:p>
            <a:pPr lvl="1"/>
            <a:r>
              <a:rPr lang="en-US" altLang="ja-JP" sz="2000" dirty="0" err="1">
                <a:solidFill>
                  <a:srgbClr val="FF0000"/>
                </a:solidFill>
              </a:rPr>
              <a:t>δΓ</a:t>
            </a:r>
            <a:r>
              <a:rPr lang="en-US" altLang="ja-JP" sz="2000" baseline="-25000" dirty="0" err="1">
                <a:solidFill>
                  <a:srgbClr val="FF0000"/>
                </a:solidFill>
              </a:rPr>
              <a:t>t</a:t>
            </a:r>
            <a:r>
              <a:rPr lang="en-US" altLang="ja-JP" sz="2000" dirty="0">
                <a:solidFill>
                  <a:srgbClr val="FF0000"/>
                </a:solidFill>
              </a:rPr>
              <a:t> = 290 </a:t>
            </a:r>
            <a:r>
              <a:rPr lang="en-US" altLang="ja-JP" sz="2000" dirty="0" smtClean="0">
                <a:solidFill>
                  <a:srgbClr val="FF0000"/>
                </a:solidFill>
              </a:rPr>
              <a:t>MeV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δα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s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</a:rPr>
              <a:t>0.015</a:t>
            </a:r>
            <a:endParaRPr lang="en-US" altLang="ja-JP" sz="2000" dirty="0" smtClean="0"/>
          </a:p>
          <a:p>
            <a:r>
              <a:rPr lang="en-US" altLang="ja-JP" sz="2400" dirty="0" smtClean="0"/>
              <a:t>Input A</a:t>
            </a:r>
            <a:r>
              <a:rPr lang="en-US" altLang="ja-JP" sz="2400" baseline="-25000" dirty="0" smtClean="0"/>
              <a:t>FB</a:t>
            </a:r>
            <a:r>
              <a:rPr lang="en-US" altLang="ja-JP" sz="2400" dirty="0" smtClean="0"/>
              <a:t>= 0.0427</a:t>
            </a:r>
            <a:endParaRPr lang="en-US" altLang="ja-JP" sz="2400" dirty="0"/>
          </a:p>
          <a:p>
            <a:endParaRPr kumimoji="1" lang="ja-JP" altLang="en-US" sz="24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4440437" y="2195594"/>
          <a:ext cx="4746475" cy="1737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270053"/>
                <a:gridCol w="1375668"/>
                <a:gridCol w="1100754"/>
              </a:tblGrid>
              <a:tr h="58587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50 fb</a:t>
                      </a:r>
                      <a:r>
                        <a:rPr kumimoji="1" lang="en-US" altLang="ja-JP" sz="1800" baseline="30000" dirty="0" smtClean="0"/>
                        <a:t>-1</a:t>
                      </a:r>
                      <a:endParaRPr kumimoji="1" lang="ja-JP" altLang="en-US" sz="18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# of events (NNLO)</a:t>
                      </a:r>
                      <a:endParaRPr kumimoji="1" lang="ja-JP" altLang="en-US" sz="1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err="1" smtClean="0"/>
                        <a:t>δA</a:t>
                      </a:r>
                      <a:r>
                        <a:rPr kumimoji="1" lang="en-US" altLang="ja-JP" sz="1800" baseline="-25000" dirty="0" err="1" smtClean="0"/>
                        <a:t>FB</a:t>
                      </a:r>
                      <a:endParaRPr kumimoji="1" lang="ja-JP" altLang="en-US" sz="1800" baseline="-25000" dirty="0"/>
                    </a:p>
                  </a:txBody>
                  <a:tcPr anchor="ctr"/>
                </a:tc>
              </a:tr>
              <a:tr h="33114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Left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dirty="0" smtClean="0"/>
                        <a:t>handed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5537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0.013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  <a:tr h="33114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Right handed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2564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0.020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  <a:tr h="33114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Left +</a:t>
                      </a:r>
                      <a:r>
                        <a:rPr kumimoji="1" lang="en-US" altLang="ja-JP" sz="1800" baseline="0" dirty="0" smtClean="0"/>
                        <a:t> Right (100 fb</a:t>
                      </a:r>
                      <a:r>
                        <a:rPr kumimoji="1" lang="en-US" altLang="ja-JP" sz="1800" baseline="30000" dirty="0" smtClean="0"/>
                        <a:t>-1</a:t>
                      </a:r>
                      <a:r>
                        <a:rPr kumimoji="1" lang="en-US" altLang="ja-JP" sz="1800" baseline="0" dirty="0" smtClean="0"/>
                        <a:t>)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8101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0.011</a:t>
                      </a:r>
                      <a:endParaRPr kumimoji="1" lang="ja-JP" alt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56" y="4599785"/>
            <a:ext cx="3971281" cy="23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244" y="4564066"/>
            <a:ext cx="3785960" cy="240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039996" y="4404523"/>
            <a:ext cx="121841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 spcCol="360000" rtlCol="0">
            <a:spAutoFit/>
          </a:bodyPr>
          <a:lstStyle/>
          <a:p>
            <a:pPr algn="ctr"/>
            <a:r>
              <a:rPr kumimoji="1" lang="en-US" altLang="ja-JP" sz="2400" dirty="0" smtClean="0"/>
              <a:t>A</a:t>
            </a:r>
            <a:r>
              <a:rPr kumimoji="1" lang="en-US" altLang="ja-JP" sz="2400" baseline="-25000" dirty="0" smtClean="0"/>
              <a:t>FB</a:t>
            </a:r>
            <a:r>
              <a:rPr kumimoji="1" lang="en-US" altLang="ja-JP" sz="2400" dirty="0" smtClean="0"/>
              <a:t> VS </a:t>
            </a:r>
            <a:r>
              <a:rPr kumimoji="1" lang="en-US" altLang="ja-JP" sz="2400" dirty="0" err="1" smtClean="0"/>
              <a:t>Γ</a:t>
            </a:r>
            <a:r>
              <a:rPr kumimoji="1" lang="en-US" altLang="ja-JP" sz="2400" baseline="-25000" dirty="0" err="1" smtClean="0"/>
              <a:t>t</a:t>
            </a:r>
            <a:endParaRPr kumimoji="1" lang="ja-JP" altLang="en-US" sz="2400" baseline="-250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67988" y="4832531"/>
            <a:ext cx="1795235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 spcCol="360000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Theoretical line</a:t>
            </a:r>
            <a:endParaRPr kumimoji="1" lang="ja-JP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64564" y="4390588"/>
            <a:ext cx="1455484" cy="500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 spcCol="360000" rtlCol="0">
            <a:spAutoFit/>
          </a:bodyPr>
          <a:lstStyle/>
          <a:p>
            <a:pPr algn="ctr"/>
            <a:r>
              <a:rPr kumimoji="1" lang="en-US" altLang="ja-JP" sz="2400" dirty="0" smtClean="0"/>
              <a:t>A</a:t>
            </a:r>
            <a:r>
              <a:rPr kumimoji="1" lang="en-US" altLang="ja-JP" sz="2400" baseline="-25000" dirty="0" smtClean="0"/>
              <a:t>FB</a:t>
            </a:r>
            <a:r>
              <a:rPr kumimoji="1" lang="en-US" altLang="ja-JP" sz="2400" dirty="0" smtClean="0"/>
              <a:t> VS α</a:t>
            </a:r>
            <a:r>
              <a:rPr kumimoji="1" lang="en-US" altLang="ja-JP" sz="2400" baseline="-25000" dirty="0" smtClean="0"/>
              <a:t>s</a:t>
            </a:r>
            <a:endParaRPr kumimoji="1" lang="ja-JP" altLang="en-US" sz="2400" baseline="-250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22430" y="4832531"/>
            <a:ext cx="1795235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 spcCol="360000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Theoretical line</a:t>
            </a:r>
            <a:endParaRPr kumimoji="1" lang="ja-JP" alt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9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933056"/>
            <a:ext cx="3610744" cy="28041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400" dirty="0"/>
              <a:t>Theory on </a:t>
            </a:r>
            <a:r>
              <a:rPr lang="en-US" altLang="ja-JP" sz="2400" dirty="0" err="1"/>
              <a:t>ttbar</a:t>
            </a:r>
            <a:r>
              <a:rPr lang="en-US" altLang="ja-JP" sz="2400" dirty="0"/>
              <a:t> threshold is greatly improved</a:t>
            </a:r>
          </a:p>
          <a:p>
            <a:pPr lvl="1"/>
            <a:r>
              <a:rPr lang="en-US" altLang="ja-JP" sz="2000" dirty="0"/>
              <a:t>Now uncertainty on top </a:t>
            </a:r>
            <a:r>
              <a:rPr lang="en-US" altLang="ja-JP" sz="2000" dirty="0" err="1"/>
              <a:t>MSbar</a:t>
            </a:r>
            <a:r>
              <a:rPr lang="en-US" altLang="ja-JP" sz="2000" dirty="0"/>
              <a:t> mass is </a:t>
            </a:r>
            <a:r>
              <a:rPr lang="en-US" altLang="ja-JP" sz="2000" dirty="0" smtClean="0"/>
              <a:t>~50MeV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r>
              <a:rPr lang="en-US" altLang="ja-JP" sz="2400" dirty="0"/>
              <a:t>Statistical uncertainty </a:t>
            </a:r>
            <a:r>
              <a:rPr lang="en-US" altLang="ja-JP" sz="2400" dirty="0" smtClean="0"/>
              <a:t>of </a:t>
            </a:r>
            <a:r>
              <a:rPr lang="en-US" altLang="ja-JP" sz="2400" dirty="0" err="1" smtClean="0"/>
              <a:t>m</a:t>
            </a:r>
            <a:r>
              <a:rPr kumimoji="1" lang="en-US" altLang="ja-JP" sz="2400" baseline="-25000" dirty="0" err="1" smtClean="0"/>
              <a:t>t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y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t</a:t>
            </a:r>
            <a:r>
              <a:rPr lang="en-US" altLang="ja-JP" sz="2400" dirty="0" smtClean="0"/>
              <a:t> from </a:t>
            </a:r>
            <a:r>
              <a:rPr lang="en-US" altLang="ja-JP" sz="2400" dirty="0" smtClean="0"/>
              <a:t>threshold scan with 100fb</a:t>
            </a:r>
            <a:r>
              <a:rPr lang="en-US" altLang="ja-JP" sz="2400" baseline="30000" dirty="0" smtClean="0"/>
              <a:t>-1</a:t>
            </a:r>
            <a:endParaRPr lang="en-US" altLang="ja-JP" sz="2400" baseline="30000" dirty="0" smtClean="0"/>
          </a:p>
          <a:p>
            <a:pPr lvl="1"/>
            <a:r>
              <a:rPr lang="en-US" altLang="ja-JP" sz="2000" dirty="0" err="1" smtClean="0">
                <a:latin typeface="Symbol" panose="05050102010706020507" pitchFamily="18" charset="2"/>
              </a:rPr>
              <a:t>d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t</a:t>
            </a:r>
            <a:r>
              <a:rPr lang="en-US" altLang="ja-JP" sz="2000" baseline="-25000" dirty="0" smtClean="0"/>
              <a:t> </a:t>
            </a:r>
            <a:r>
              <a:rPr lang="en-US" altLang="ja-JP" sz="2000" dirty="0" smtClean="0"/>
              <a:t>= 29MeV</a:t>
            </a:r>
          </a:p>
          <a:p>
            <a:pPr lvl="1"/>
            <a:r>
              <a:rPr lang="en-US" altLang="ja-JP" sz="2000" dirty="0" err="1" smtClean="0">
                <a:latin typeface="Symbol" panose="05050102010706020507" pitchFamily="18" charset="2"/>
              </a:rPr>
              <a:t>dG</a:t>
            </a:r>
            <a:r>
              <a:rPr lang="en-US" altLang="ja-JP" sz="2000" baseline="-25000" dirty="0" err="1" smtClean="0"/>
              <a:t>t</a:t>
            </a:r>
            <a:r>
              <a:rPr lang="en-US" altLang="ja-JP" sz="2000" baseline="-25000" dirty="0" smtClean="0"/>
              <a:t> </a:t>
            </a:r>
            <a:r>
              <a:rPr lang="en-US" altLang="ja-JP" sz="2000" dirty="0" smtClean="0"/>
              <a:t>= 39MeV</a:t>
            </a:r>
          </a:p>
          <a:p>
            <a:pPr lvl="1"/>
            <a:r>
              <a:rPr lang="en-US" altLang="ja-JP" sz="2000" dirty="0" err="1" smtClean="0">
                <a:latin typeface="Symbol" panose="05050102010706020507" pitchFamily="18" charset="2"/>
              </a:rPr>
              <a:t>d</a:t>
            </a:r>
            <a:r>
              <a:rPr lang="en-US" altLang="ja-JP" sz="2000" dirty="0" err="1" smtClean="0"/>
              <a:t>y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= 5.9%</a:t>
            </a:r>
          </a:p>
          <a:p>
            <a:endParaRPr lang="en-US" altLang="ja-JP" sz="2400" dirty="0"/>
          </a:p>
          <a:p>
            <a:r>
              <a:rPr lang="en-US" altLang="ja-JP" sz="2400" dirty="0" smtClean="0"/>
              <a:t>Measure A</a:t>
            </a:r>
            <a:r>
              <a:rPr lang="en-US" altLang="ja-JP" sz="2400" baseline="-25000" dirty="0" smtClean="0"/>
              <a:t>FB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to extract </a:t>
            </a:r>
            <a:r>
              <a:rPr lang="en-US" altLang="ja-JP" sz="2400" dirty="0" smtClean="0">
                <a:latin typeface="Symbol" panose="05050102010706020507" pitchFamily="18" charset="2"/>
              </a:rPr>
              <a:t>a</a:t>
            </a:r>
            <a:r>
              <a:rPr lang="en-US" altLang="ja-JP" sz="2400" baseline="-25000" dirty="0" smtClean="0"/>
              <a:t>s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 smtClean="0"/>
              <a:t>t</a:t>
            </a:r>
            <a:endParaRPr kumimoji="1" lang="en-US" altLang="ja-JP" sz="2000" dirty="0" smtClean="0"/>
          </a:p>
          <a:p>
            <a:pPr lvl="1"/>
            <a:r>
              <a:rPr lang="en-US" altLang="ja-JP" sz="2000" dirty="0" err="1">
                <a:latin typeface="Symbol" panose="05050102010706020507" pitchFamily="18" charset="2"/>
              </a:rPr>
              <a:t>dG</a:t>
            </a:r>
            <a:r>
              <a:rPr lang="en-US" altLang="ja-JP" sz="2000" baseline="-25000" dirty="0" err="1"/>
              <a:t>t</a:t>
            </a:r>
            <a:r>
              <a:rPr lang="en-US" altLang="ja-JP" sz="2000" baseline="-25000" dirty="0"/>
              <a:t> </a:t>
            </a:r>
            <a:r>
              <a:rPr lang="en-US" altLang="ja-JP" sz="2000" dirty="0"/>
              <a:t>= </a:t>
            </a:r>
            <a:r>
              <a:rPr lang="en-US" altLang="ja-JP" sz="2000" dirty="0" smtClean="0"/>
              <a:t>290MeV</a:t>
            </a:r>
            <a:endParaRPr lang="en-US" altLang="ja-JP" sz="2000" dirty="0"/>
          </a:p>
          <a:p>
            <a:pPr lvl="1"/>
            <a:r>
              <a:rPr lang="en-US" altLang="ja-JP" sz="2000" dirty="0" smtClean="0">
                <a:latin typeface="Symbol" panose="05050102010706020507" pitchFamily="18" charset="2"/>
              </a:rPr>
              <a:t>da</a:t>
            </a:r>
            <a:r>
              <a:rPr lang="en-US" altLang="ja-JP" sz="2000" baseline="-25000" dirty="0" smtClean="0"/>
              <a:t>s </a:t>
            </a:r>
            <a:r>
              <a:rPr lang="en-US" altLang="ja-JP" sz="2000" dirty="0"/>
              <a:t>= </a:t>
            </a:r>
            <a:r>
              <a:rPr lang="en-US" altLang="ja-JP" sz="2000" dirty="0" smtClean="0"/>
              <a:t>0.015 </a:t>
            </a:r>
            <a:r>
              <a:rPr lang="en-US" altLang="ja-JP" sz="2000" dirty="0" smtClean="0"/>
              <a:t>(13%, not </a:t>
            </a:r>
            <a:r>
              <a:rPr lang="en-US" altLang="ja-JP" sz="2000" dirty="0" smtClean="0"/>
              <a:t>so </a:t>
            </a:r>
            <a:r>
              <a:rPr lang="en-US" altLang="ja-JP" sz="2000" dirty="0" smtClean="0"/>
              <a:t>sensitive, PDG 1.6%)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43493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(or Study </a:t>
            </a:r>
            <a:r>
              <a:rPr lang="en-US" altLang="ja-JP" dirty="0"/>
              <a:t>I</a:t>
            </a:r>
            <a:r>
              <a:rPr kumimoji="1" lang="en-US" altLang="ja-JP" dirty="0" smtClean="0"/>
              <a:t>tems)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9715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400" dirty="0" smtClean="0"/>
              <a:t>Top momentum and </a:t>
            </a:r>
            <a:r>
              <a:rPr lang="en-US" altLang="ja-JP" sz="2400" dirty="0" smtClean="0"/>
              <a:t>luminosity spectrum </a:t>
            </a:r>
            <a:r>
              <a:rPr kumimoji="1" lang="en-US" altLang="ja-JP" sz="2400" dirty="0" smtClean="0"/>
              <a:t>studies by Ozawa(Tohoku)</a:t>
            </a:r>
          </a:p>
          <a:p>
            <a:pPr lvl="1"/>
            <a:r>
              <a:rPr lang="en-US" altLang="ja-JP" sz="1600" dirty="0" smtClean="0"/>
              <a:t>Luminosity spectrum is common topic for Higgs recoil analysis in </a:t>
            </a:r>
            <a:r>
              <a:rPr lang="en-US" altLang="ja-JP" sz="1600" dirty="0" err="1" smtClean="0"/>
              <a:t>ee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</a:t>
            </a:r>
            <a:r>
              <a:rPr lang="en-US" altLang="ja-JP" sz="1600" dirty="0" err="1" smtClean="0"/>
              <a:t>ZH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Use newly calculated theory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√</a:t>
            </a:r>
            <a:r>
              <a:rPr kumimoji="1" lang="en-US" altLang="ja-JP" sz="2400" dirty="0" smtClean="0"/>
              <a:t>s) and its uncertainty</a:t>
            </a:r>
            <a:r>
              <a:rPr lang="en-US" altLang="ja-JP" sz="2400" dirty="0" smtClean="0"/>
              <a:t> for threshold scan</a:t>
            </a:r>
          </a:p>
          <a:p>
            <a:r>
              <a:rPr lang="en-US" altLang="ja-JP" sz="2400" dirty="0" smtClean="0"/>
              <a:t>Complete systematic studies</a:t>
            </a:r>
          </a:p>
          <a:p>
            <a:pPr lvl="1"/>
            <a:r>
              <a:rPr lang="en-US" altLang="ja-JP" sz="2000" dirty="0" smtClean="0"/>
              <a:t>Luminosity spectrum</a:t>
            </a:r>
          </a:p>
          <a:p>
            <a:pPr lvl="1"/>
            <a:r>
              <a:rPr lang="en-US" altLang="ja-JP" sz="2000" dirty="0" smtClean="0"/>
              <a:t>Beam energy</a:t>
            </a:r>
          </a:p>
          <a:p>
            <a:pPr lvl="1"/>
            <a:r>
              <a:rPr lang="en-US" altLang="ja-JP" sz="2000" dirty="0" smtClean="0"/>
              <a:t>Reconstruction efficiency</a:t>
            </a:r>
          </a:p>
          <a:p>
            <a:pPr lvl="1"/>
            <a:r>
              <a:rPr lang="en-US" altLang="ja-JP" sz="2000" dirty="0" smtClean="0"/>
              <a:t>NNNLO QCD</a:t>
            </a:r>
          </a:p>
          <a:p>
            <a:pPr lvl="1"/>
            <a:r>
              <a:rPr lang="en-US" altLang="ja-JP" sz="2000" dirty="0" smtClean="0"/>
              <a:t>Conversion to </a:t>
            </a:r>
            <a:r>
              <a:rPr lang="en-US" altLang="ja-JP" sz="2000" dirty="0" err="1" smtClean="0"/>
              <a:t>MSbar</a:t>
            </a:r>
            <a:endParaRPr lang="en-US" altLang="ja-JP" sz="2000" dirty="0" smtClean="0"/>
          </a:p>
          <a:p>
            <a:pPr lvl="1"/>
            <a:r>
              <a:rPr lang="en-US" altLang="ja-JP" sz="2000" dirty="0" smtClean="0"/>
              <a:t>Scale uncertainty</a:t>
            </a:r>
            <a:endParaRPr lang="en-US" altLang="ja-JP" sz="2400" dirty="0"/>
          </a:p>
          <a:p>
            <a:r>
              <a:rPr lang="en-US" altLang="ja-JP" sz="2400" dirty="0" smtClean="0"/>
              <a:t>Combination of threshold scan and A</a:t>
            </a:r>
            <a:r>
              <a:rPr lang="en-US" altLang="ja-JP" sz="2400" baseline="-25000" dirty="0" smtClean="0"/>
              <a:t>FB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p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to extract fundamental four parameters : 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latin typeface="Symbol" panose="05050102010706020507" pitchFamily="18" charset="2"/>
              </a:rPr>
              <a:t>a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Determine the best threshold scan scenario with 200fb</a:t>
            </a:r>
            <a:r>
              <a:rPr kumimoji="1" lang="en-US" altLang="ja-JP" sz="2400" baseline="30000" dirty="0" smtClean="0"/>
              <a:t>-1</a:t>
            </a:r>
            <a:r>
              <a:rPr kumimoji="1" lang="en-US" altLang="ja-JP" sz="2400" dirty="0" smtClean="0"/>
              <a:t> (H20)</a:t>
            </a:r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en-US" altLang="ja-JP" sz="2400" dirty="0" smtClean="0">
                <a:solidFill>
                  <a:schemeClr val="bg1">
                    <a:lumMod val="75000"/>
                  </a:schemeClr>
                </a:solidFill>
              </a:rPr>
              <a:t>Study of EW couplings at 500GeV by Sato (Tohoku)</a:t>
            </a:r>
            <a:endParaRPr kumimoji="1" lang="ja-JP" alt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51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95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Mission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5915000" cy="4853136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400" dirty="0" smtClean="0"/>
              <a:t>We will take data at 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350GeV</a:t>
            </a:r>
            <a:r>
              <a:rPr kumimoji="1" lang="en-US" altLang="ja-JP" sz="2400" dirty="0" smtClean="0"/>
              <a:t> after at 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500GeV.</a:t>
            </a:r>
          </a:p>
          <a:p>
            <a:r>
              <a:rPr lang="en-US" altLang="ja-JP" sz="2400" dirty="0" smtClean="0"/>
              <a:t>The mission is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Precise measurements of the SM parameters </a:t>
            </a:r>
            <a:r>
              <a:rPr kumimoji="1" lang="en-US" altLang="ja-JP" sz="2400" dirty="0" smtClean="0"/>
              <a:t>by threshold scan and differential distributions, such as A</a:t>
            </a:r>
            <a:r>
              <a:rPr kumimoji="1" lang="en-US" altLang="ja-JP" sz="2400" baseline="-25000" dirty="0" smtClean="0"/>
              <a:t>FB</a:t>
            </a:r>
            <a:r>
              <a:rPr kumimoji="1" lang="en-US" altLang="ja-JP" sz="2400" dirty="0" smtClean="0"/>
              <a:t>, top momentum p</a:t>
            </a:r>
            <a:r>
              <a:rPr kumimoji="1" lang="en-US" altLang="ja-JP" sz="2400" baseline="-25000" dirty="0" smtClean="0"/>
              <a:t>t</a:t>
            </a:r>
            <a:r>
              <a:rPr kumimoji="1" lang="en-US" altLang="ja-JP" sz="2400" dirty="0" smtClean="0"/>
              <a:t>.</a:t>
            </a:r>
          </a:p>
          <a:p>
            <a:pPr lvl="1"/>
            <a:r>
              <a:rPr kumimoji="1" lang="en-US" altLang="ja-JP" sz="2000" dirty="0" smtClean="0">
                <a:solidFill>
                  <a:srgbClr val="FF0000"/>
                </a:solidFill>
              </a:rPr>
              <a:t>Top mass</a:t>
            </a:r>
          </a:p>
          <a:p>
            <a:pPr lvl="2"/>
            <a:r>
              <a:rPr lang="en-US" altLang="ja-JP" sz="1600" dirty="0" smtClean="0"/>
              <a:t>In </a:t>
            </a:r>
            <a:r>
              <a:rPr lang="en-US" altLang="ja-JP" sz="1600" dirty="0" smtClean="0">
                <a:solidFill>
                  <a:srgbClr val="FF0000"/>
                </a:solidFill>
              </a:rPr>
              <a:t>well defined mass scheme</a:t>
            </a:r>
          </a:p>
          <a:p>
            <a:pPr lvl="2"/>
            <a:r>
              <a:rPr lang="en-US" altLang="ja-JP" sz="1600" dirty="0" smtClean="0"/>
              <a:t>Important for EW vacuum instability in the SM</a:t>
            </a:r>
            <a:endParaRPr kumimoji="1" lang="en-US" altLang="ja-JP" sz="1600" dirty="0" smtClean="0"/>
          </a:p>
          <a:p>
            <a:pPr lvl="1"/>
            <a:r>
              <a:rPr lang="en-US" altLang="ja-JP" sz="2000" dirty="0" smtClean="0"/>
              <a:t>Top width (or </a:t>
            </a:r>
            <a:r>
              <a:rPr lang="en-US" altLang="ja-JP" sz="2000" dirty="0" err="1" smtClean="0"/>
              <a:t>V</a:t>
            </a:r>
            <a:r>
              <a:rPr lang="en-US" altLang="ja-JP" sz="2000" baseline="-25000" dirty="0" err="1" smtClean="0"/>
              <a:t>tb</a:t>
            </a:r>
            <a:r>
              <a:rPr lang="en-US" altLang="ja-JP" sz="2000" dirty="0" smtClean="0"/>
              <a:t>)</a:t>
            </a:r>
          </a:p>
          <a:p>
            <a:pPr lvl="2"/>
            <a:r>
              <a:rPr lang="en-US" altLang="ja-JP" sz="1600" dirty="0" smtClean="0"/>
              <a:t>Sensitive to exotic decays/couplings</a:t>
            </a:r>
          </a:p>
          <a:p>
            <a:pPr lvl="1"/>
            <a:r>
              <a:rPr kumimoji="1" lang="en-US" altLang="ja-JP" sz="2000" dirty="0" smtClean="0"/>
              <a:t>Top Yukawa</a:t>
            </a:r>
          </a:p>
          <a:p>
            <a:pPr lvl="2"/>
            <a:r>
              <a:rPr lang="en-US" altLang="ja-JP" sz="1600" dirty="0" smtClean="0"/>
              <a:t>At the first stage of 500GeV, top Yukawa can be measured with ~38% uncertainty from </a:t>
            </a:r>
            <a:r>
              <a:rPr lang="en-US" altLang="ja-JP" sz="1600" dirty="0" err="1" smtClean="0"/>
              <a:t>ee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ttH</a:t>
            </a:r>
            <a:r>
              <a:rPr lang="en-US" altLang="ja-JP" sz="1600" dirty="0" smtClean="0">
                <a:sym typeface="Wingdings" panose="05000000000000000000" pitchFamily="2" charset="2"/>
              </a:rPr>
              <a:t>.</a:t>
            </a:r>
            <a:endParaRPr kumimoji="1" lang="en-US" altLang="ja-JP" sz="1600" dirty="0" smtClean="0"/>
          </a:p>
          <a:p>
            <a:pPr lvl="2"/>
            <a:r>
              <a:rPr lang="en-US" altLang="ja-JP" sz="1600" dirty="0" smtClean="0"/>
              <a:t>But need to understand QCD enhancement which should be given from top pair threshold ~350GeV</a:t>
            </a:r>
          </a:p>
          <a:p>
            <a:pPr lvl="1"/>
            <a:r>
              <a:rPr lang="en-US" altLang="ja-JP" sz="2000" dirty="0" smtClean="0"/>
              <a:t>Strong coupling</a:t>
            </a:r>
            <a:endParaRPr lang="en-US" altLang="ja-JP" sz="2000" baseline="-25000" dirty="0" smtClean="0"/>
          </a:p>
          <a:p>
            <a:pPr lvl="2"/>
            <a:r>
              <a:rPr lang="en-US" altLang="ja-JP" sz="1600" dirty="0" smtClean="0"/>
              <a:t>Fundamental parameter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75000"/>
                  </a:schemeClr>
                </a:solidFill>
              </a:rPr>
              <a:t>Coupling to Z/</a:t>
            </a:r>
            <a:r>
              <a:rPr lang="en-US" altLang="ja-JP" sz="2000" dirty="0" smtClean="0">
                <a:solidFill>
                  <a:schemeClr val="bg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</a:p>
          <a:p>
            <a:pPr lvl="2"/>
            <a:r>
              <a:rPr lang="en-US" altLang="ja-JP" sz="1600" dirty="0" smtClean="0">
                <a:solidFill>
                  <a:schemeClr val="bg1">
                    <a:lumMod val="75000"/>
                  </a:schemeClr>
                </a:solidFill>
              </a:rPr>
              <a:t>But better at 500GeV than at 350GeV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36" y="3847279"/>
            <a:ext cx="2849581" cy="266429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943" y="1417638"/>
            <a:ext cx="3089874" cy="22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Threshold Scan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Sensitive to </a:t>
            </a:r>
            <a:r>
              <a:rPr lang="en-US" altLang="ja-JP" sz="2400" dirty="0" err="1"/>
              <a:t>m</a:t>
            </a:r>
            <a:r>
              <a:rPr lang="en-US" altLang="ja-JP" sz="2400" baseline="-25000" dirty="0" err="1"/>
              <a:t>t</a:t>
            </a:r>
            <a:r>
              <a:rPr lang="en-US" altLang="ja-JP" sz="2400" dirty="0"/>
              <a:t>, </a:t>
            </a:r>
            <a:r>
              <a:rPr lang="en-US" altLang="ja-JP" sz="2400" dirty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/>
              <a:t>t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y</a:t>
            </a:r>
            <a:r>
              <a:rPr lang="en-US" altLang="ja-JP" sz="2400" baseline="-25000" dirty="0" err="1"/>
              <a:t>t</a:t>
            </a:r>
            <a:r>
              <a:rPr lang="en-US" altLang="ja-JP" sz="2400" dirty="0"/>
              <a:t> and </a:t>
            </a:r>
            <a:r>
              <a:rPr lang="en-US" altLang="ja-JP" sz="2400" dirty="0" smtClean="0">
                <a:latin typeface="Symbol" panose="05050102010706020507" pitchFamily="18" charset="2"/>
              </a:rPr>
              <a:t>a</a:t>
            </a:r>
            <a:r>
              <a:rPr lang="en-US" altLang="ja-JP" sz="2400" baseline="-25000" dirty="0" smtClean="0"/>
              <a:t>s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Some parameters correlated : </a:t>
            </a:r>
            <a:r>
              <a:rPr kumimoji="1" lang="en-US" altLang="ja-JP" sz="2400" dirty="0" err="1" smtClean="0"/>
              <a:t>m</a:t>
            </a:r>
            <a:r>
              <a:rPr kumimoji="1" lang="en-US" altLang="ja-JP" sz="2400" baseline="-25000" dirty="0" err="1" smtClean="0"/>
              <a:t>t</a:t>
            </a:r>
            <a:r>
              <a:rPr kumimoji="1" lang="en-US" altLang="ja-JP" sz="2400" dirty="0" smtClean="0"/>
              <a:t> VS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sz="2400" baseline="-25000" dirty="0" smtClean="0"/>
              <a:t>s</a:t>
            </a:r>
            <a:r>
              <a:rPr kumimoji="1" lang="en-US" altLang="ja-JP" sz="2400" dirty="0" smtClean="0"/>
              <a:t> VS </a:t>
            </a:r>
            <a:r>
              <a:rPr kumimoji="1" lang="en-US" altLang="ja-JP" sz="2400" dirty="0" err="1" smtClean="0"/>
              <a:t>y</a:t>
            </a:r>
            <a:r>
              <a:rPr kumimoji="1" lang="en-US" altLang="ja-JP" sz="2400" baseline="-25000" dirty="0" err="1" smtClean="0"/>
              <a:t>t</a:t>
            </a:r>
            <a:endParaRPr kumimoji="1" lang="ja-JP" altLang="en-US" sz="2400" baseline="-250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908" y="2936488"/>
            <a:ext cx="5909372" cy="394889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922451"/>
            <a:ext cx="5903763" cy="374984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2852200"/>
            <a:ext cx="6469433" cy="403318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087" y="2852200"/>
            <a:ext cx="6088852" cy="374382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908439" y="2399377"/>
            <a:ext cx="4509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/>
              <a:t>Beneke</a:t>
            </a:r>
            <a:r>
              <a:rPr kumimoji="1" lang="en-US" altLang="ja-JP" sz="1400" dirty="0" smtClean="0"/>
              <a:t>, Kiyo, </a:t>
            </a:r>
            <a:r>
              <a:rPr kumimoji="1" lang="en-US" altLang="ja-JP" sz="1400" dirty="0" err="1" smtClean="0"/>
              <a:t>Marquard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Penin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Piclum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Steinhauser</a:t>
            </a:r>
            <a:r>
              <a:rPr kumimoji="1" lang="en-US" altLang="ja-JP" sz="1400" dirty="0" smtClean="0"/>
              <a:t> 2015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7164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</a:t>
            </a:r>
            <a:r>
              <a:rPr kumimoji="1" lang="en-US" altLang="ja-JP" baseline="-25000" dirty="0" smtClean="0"/>
              <a:t>FB</a:t>
            </a:r>
            <a:r>
              <a:rPr kumimoji="1" lang="en-US" altLang="ja-JP" dirty="0" smtClean="0"/>
              <a:t> and top momentum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sz="2400" dirty="0" smtClean="0"/>
              <a:t>A</a:t>
            </a:r>
            <a:r>
              <a:rPr kumimoji="1" lang="en-US" altLang="ja-JP" sz="2400" baseline="-25000" dirty="0" smtClean="0"/>
              <a:t>FB</a:t>
            </a:r>
            <a:r>
              <a:rPr kumimoji="1" lang="en-US" altLang="ja-JP" sz="2400" dirty="0" smtClean="0"/>
              <a:t> induced by an interference between S-wave and P-wave </a:t>
            </a:r>
            <a:r>
              <a:rPr kumimoji="1" lang="en-US" altLang="ja-JP" sz="2400" dirty="0" err="1" smtClean="0"/>
              <a:t>ttba</a:t>
            </a:r>
            <a:r>
              <a:rPr lang="en-US" altLang="ja-JP" sz="2400" dirty="0" err="1" smtClean="0"/>
              <a:t>r</a:t>
            </a:r>
            <a:r>
              <a:rPr lang="en-US" altLang="ja-JP" sz="2400" dirty="0" smtClean="0"/>
              <a:t> resonances.</a:t>
            </a:r>
          </a:p>
          <a:p>
            <a:pPr lvl="1"/>
            <a:r>
              <a:rPr kumimoji="1" lang="en-US" altLang="ja-JP" sz="2000" dirty="0" smtClean="0"/>
              <a:t>A</a:t>
            </a:r>
            <a:r>
              <a:rPr kumimoji="1" lang="en-US" altLang="ja-JP" sz="2000" baseline="-25000" dirty="0" smtClean="0"/>
              <a:t>FB</a:t>
            </a:r>
            <a:r>
              <a:rPr kumimoji="1" lang="en-US" altLang="ja-JP" sz="2000" dirty="0" smtClean="0"/>
              <a:t> is sensitive to overlap of the resonances which controlled by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sz="2000" baseline="-25000" dirty="0" smtClean="0"/>
              <a:t>t</a:t>
            </a:r>
            <a:r>
              <a:rPr kumimoji="1" lang="en-US" altLang="ja-JP" sz="2000" dirty="0" smtClean="0"/>
              <a:t>(or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tb</a:t>
            </a:r>
            <a:r>
              <a:rPr kumimoji="1" lang="en-US" altLang="ja-JP" sz="2000" dirty="0" smtClean="0"/>
              <a:t>) and 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sz="2000" baseline="-25000" dirty="0" smtClean="0"/>
              <a:t>s</a:t>
            </a:r>
          </a:p>
          <a:p>
            <a:pPr lvl="1"/>
            <a:r>
              <a:rPr kumimoji="1" lang="en-US" altLang="ja-JP" sz="2000" dirty="0" smtClean="0"/>
              <a:t>Around 2P peak, A</a:t>
            </a:r>
            <a:r>
              <a:rPr kumimoji="1" lang="en-US" altLang="ja-JP" sz="2000" baseline="-25000" dirty="0" smtClean="0"/>
              <a:t>FB</a:t>
            </a:r>
            <a:r>
              <a:rPr kumimoji="1" lang="en-US" altLang="ja-JP" sz="2000" dirty="0" smtClean="0"/>
              <a:t> is maximum</a:t>
            </a:r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Top momentum is sensitive to the momentum space wave-function of the resonance</a:t>
            </a:r>
          </a:p>
          <a:p>
            <a:pPr lvl="1"/>
            <a:r>
              <a:rPr lang="en-US" altLang="ja-JP" sz="2000" dirty="0" smtClean="0"/>
              <a:t>&lt;</a:t>
            </a:r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/>
              <a:t>&gt;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~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a</a:t>
            </a:r>
            <a:r>
              <a:rPr lang="en-US" altLang="ja-JP" sz="2000" baseline="-25000" dirty="0" err="1" smtClean="0"/>
              <a:t>s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m</a:t>
            </a:r>
            <a:r>
              <a:rPr lang="en-US" altLang="ja-JP" sz="2000" baseline="-25000" dirty="0" err="1" smtClean="0">
                <a:sym typeface="Wingdings" panose="05000000000000000000" pitchFamily="2" charset="2"/>
              </a:rPr>
              <a:t>t</a:t>
            </a:r>
            <a:r>
              <a:rPr lang="en-US" altLang="ja-JP" sz="2000" dirty="0"/>
              <a:t> (virial theorem</a:t>
            </a:r>
            <a:r>
              <a:rPr lang="en-US" altLang="ja-JP" sz="2000" dirty="0" smtClean="0"/>
              <a:t>)</a:t>
            </a:r>
          </a:p>
          <a:p>
            <a:pPr lvl="1"/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tb</a:t>
            </a:r>
            <a:r>
              <a:rPr kumimoji="1" lang="en-US" altLang="ja-JP" sz="2000" dirty="0" smtClean="0"/>
              <a:t> larger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larger since top decay at deeper potential</a:t>
            </a:r>
          </a:p>
          <a:p>
            <a:pPr lvl="1"/>
            <a:r>
              <a:rPr kumimoji="1" lang="en-US" altLang="ja-JP" sz="2000" dirty="0" smtClean="0"/>
              <a:t>Basically, no uncertainty associated with </a:t>
            </a:r>
            <a:r>
              <a:rPr kumimoji="1" lang="en-US" altLang="ja-JP" sz="2000" dirty="0" err="1" smtClean="0"/>
              <a:t>m</a:t>
            </a:r>
            <a:r>
              <a:rPr kumimoji="1" lang="en-US" altLang="ja-JP" sz="2000" baseline="-25000" dirty="0" err="1" smtClean="0"/>
              <a:t>t</a:t>
            </a:r>
            <a:r>
              <a:rPr kumimoji="1" lang="en-US" altLang="ja-JP" sz="2000" dirty="0" smtClean="0"/>
              <a:t> </a:t>
            </a:r>
          </a:p>
          <a:p>
            <a:pPr marL="0" indent="0">
              <a:buNone/>
            </a:pPr>
            <a:endParaRPr kumimoji="1" lang="en-US" altLang="ja-JP" sz="2400" dirty="0" smtClean="0"/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Correlations</a:t>
            </a:r>
            <a:r>
              <a:rPr lang="en-US" altLang="ja-JP" sz="2400" dirty="0" smtClean="0"/>
              <a:t> of some parameters might be </a:t>
            </a:r>
            <a:r>
              <a:rPr lang="en-US" altLang="ja-JP" sz="2400" dirty="0" smtClean="0">
                <a:solidFill>
                  <a:srgbClr val="FF0000"/>
                </a:solidFill>
              </a:rPr>
              <a:t>solved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by adding </a:t>
            </a:r>
            <a:r>
              <a:rPr lang="en-US" altLang="ja-JP" sz="2400" dirty="0" smtClean="0"/>
              <a:t>measurements of </a:t>
            </a:r>
            <a:r>
              <a:rPr lang="en-US" altLang="ja-JP" sz="2400" dirty="0" smtClean="0">
                <a:solidFill>
                  <a:srgbClr val="FF0000"/>
                </a:solidFill>
              </a:rPr>
              <a:t>A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FB</a:t>
            </a:r>
            <a:r>
              <a:rPr lang="en-US" altLang="ja-JP" sz="2400" dirty="0" smtClean="0">
                <a:solidFill>
                  <a:srgbClr val="FF0000"/>
                </a:solidFill>
              </a:rPr>
              <a:t> and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p</a:t>
            </a:r>
            <a:r>
              <a:rPr lang="en-US" altLang="ja-JP" sz="2400" baseline="-25000" dirty="0" err="1">
                <a:solidFill>
                  <a:srgbClr val="FF0000"/>
                </a:solidFill>
              </a:rPr>
              <a:t>t</a:t>
            </a:r>
            <a:endParaRPr kumimoji="1" lang="en-US" altLang="ja-JP" sz="2400" baseline="-250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 descr="C:\Users\HORIGU~1\AppData\Local\Temp\vmware-Horiguchi01\VMwareDnD\d0d02217\s-pX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410" y="1207921"/>
            <a:ext cx="3456384" cy="294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616" y="4149080"/>
            <a:ext cx="3701811" cy="27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9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Theory Improvements at </a:t>
            </a:r>
            <a:r>
              <a:rPr lang="en-US" altLang="ja-JP" dirty="0" smtClean="0"/>
              <a:t>Th</a:t>
            </a:r>
            <a:r>
              <a:rPr kumimoji="1" lang="en-US" altLang="ja-JP" dirty="0" smtClean="0"/>
              <a:t>reshold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Theoretical uncertainty on top quark </a:t>
            </a:r>
            <a:r>
              <a:rPr kumimoji="1" lang="en-US" altLang="ja-JP" sz="2400" dirty="0" err="1" smtClean="0"/>
              <a:t>MSbar</a:t>
            </a:r>
            <a:r>
              <a:rPr kumimoji="1" lang="en-US" altLang="ja-JP" sz="2400" dirty="0" smtClean="0"/>
              <a:t> mass at threshold is now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~50MeV !</a:t>
            </a:r>
            <a:endParaRPr lang="en-US" altLang="ja-JP" sz="2400" dirty="0" smtClean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37" y="4078021"/>
            <a:ext cx="2980054" cy="226354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71600" y="3178891"/>
            <a:ext cx="6034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NNNLO QCD + </a:t>
            </a:r>
            <a:r>
              <a:rPr lang="en-US" altLang="ja-JP" dirty="0">
                <a:solidFill>
                  <a:srgbClr val="FF0000"/>
                </a:solidFill>
              </a:rPr>
              <a:t>non-Resonant + EW + </a:t>
            </a:r>
            <a:r>
              <a:rPr lang="en-US" altLang="ja-JP" dirty="0" smtClean="0">
                <a:solidFill>
                  <a:srgbClr val="FF0000"/>
                </a:solidFill>
              </a:rPr>
              <a:t>Higgs calculation</a:t>
            </a:r>
            <a:endParaRPr lang="ja-JP" altLang="en-US" dirty="0">
              <a:solidFill>
                <a:srgbClr val="FF0000"/>
              </a:solidFill>
            </a:endParaRPr>
          </a:p>
          <a:p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7917" y="4123966"/>
            <a:ext cx="3249792" cy="217165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506599" y="2647849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/>
              <a:t>Marquard</a:t>
            </a:r>
            <a:r>
              <a:rPr kumimoji="1" lang="en-US" altLang="ja-JP" sz="1400" dirty="0" smtClean="0"/>
              <a:t>, Smirnov, Smirnov, </a:t>
            </a:r>
            <a:r>
              <a:rPr kumimoji="1" lang="en-US" altLang="ja-JP" sz="1400" dirty="0" err="1" smtClean="0"/>
              <a:t>Steinhauser</a:t>
            </a:r>
            <a:r>
              <a:rPr kumimoji="1" lang="en-US" altLang="ja-JP" sz="1400" dirty="0" smtClean="0"/>
              <a:t> 2015</a:t>
            </a:r>
            <a:endParaRPr kumimoji="1" lang="ja-JP" altLang="en-US" sz="14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1286778" y="2782831"/>
            <a:ext cx="4114800" cy="289862"/>
            <a:chOff x="4572000" y="2757479"/>
            <a:chExt cx="4114800" cy="289862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2757479"/>
              <a:ext cx="1701048" cy="289862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73048" y="2777879"/>
              <a:ext cx="2413752" cy="249061"/>
            </a:xfrm>
            <a:prstGeom prst="rect">
              <a:avLst/>
            </a:prstGeom>
          </p:spPr>
        </p:pic>
      </p:grpSp>
      <p:sp>
        <p:nvSpPr>
          <p:cNvPr id="13" name="テキスト ボックス 12"/>
          <p:cNvSpPr txBox="1"/>
          <p:nvPr/>
        </p:nvSpPr>
        <p:spPr>
          <a:xfrm>
            <a:off x="971600" y="2348880"/>
            <a:ext cx="469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4 loop calculation of conversion to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MSbar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mass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7709" y="4232722"/>
            <a:ext cx="2956291" cy="1963003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814617" y="3717032"/>
            <a:ext cx="4509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/>
              <a:t>Beneke</a:t>
            </a:r>
            <a:r>
              <a:rPr kumimoji="1" lang="en-US" altLang="ja-JP" sz="1400" dirty="0" smtClean="0"/>
              <a:t>, Kiyo, </a:t>
            </a:r>
            <a:r>
              <a:rPr kumimoji="1" lang="en-US" altLang="ja-JP" sz="1400" dirty="0" err="1" smtClean="0"/>
              <a:t>Marquard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Penin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Piclum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Steinhauser</a:t>
            </a:r>
            <a:r>
              <a:rPr kumimoji="1" lang="en-US" altLang="ja-JP" sz="1400" dirty="0" smtClean="0"/>
              <a:t> 2015</a:t>
            </a:r>
            <a:endParaRPr kumimoji="1" lang="ja-JP" altLang="en-US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1763688" y="6494301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Tomorrow, Kiyo-san will give a detailed talk on top quark.</a:t>
            </a:r>
          </a:p>
        </p:txBody>
      </p:sp>
    </p:spTree>
    <p:extLst>
      <p:ext uri="{BB962C8B-B14F-4D97-AF65-F5344CB8AC3E}">
        <p14:creationId xmlns:p14="http://schemas.microsoft.com/office/powerpoint/2010/main" val="17800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Threshold Scan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3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Setup for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tt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11560" y="1844824"/>
              <a:ext cx="7903879" cy="3816424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22443"/>
                    <a:gridCol w="4981436"/>
                  </a:tblGrid>
                  <a:tr h="467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Top quark mass</a:t>
                          </a:r>
                          <a:endParaRPr kumimoji="1" lang="en-US" altLang="ja-JP" sz="20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174 GeV</a:t>
                          </a:r>
                          <a:endParaRPr kumimoji="1" lang="en-US" altLang="ja-JP" sz="20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47172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1" lang="en-US" altLang="ja-JP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ja-JP" sz="20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rad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kumimoji="1" lang="en-US" altLang="ja-JP" sz="2000" dirty="0" smtClean="0"/>
                            <a:t>(</a:t>
                          </a:r>
                          <a:r>
                            <a:rPr kumimoji="1" lang="en-US" altLang="ja-JP" sz="2000" u="sng" dirty="0" smtClean="0">
                              <a:solidFill>
                                <a:srgbClr val="FF0000"/>
                              </a:solidFill>
                            </a:rPr>
                            <a:t>threshold</a:t>
                          </a:r>
                          <a:r>
                            <a:rPr kumimoji="1" lang="en-US" altLang="ja-JP" sz="2000" u="sng" baseline="0" dirty="0" smtClean="0">
                              <a:solidFill>
                                <a:srgbClr val="FF0000"/>
                              </a:solidFill>
                            </a:rPr>
                            <a:t> scan</a:t>
                          </a:r>
                          <a:r>
                            <a:rPr kumimoji="1" lang="en-US" altLang="ja-JP" sz="2000" dirty="0" smtClean="0"/>
                            <a:t>) </a:t>
                          </a:r>
                          <a:endParaRPr kumimoji="1" lang="en-US" altLang="ja-JP" sz="20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u="sng" baseline="0" dirty="0" smtClean="0"/>
                            <a:t>341 - 350GeV</a:t>
                          </a:r>
                          <a:r>
                            <a:rPr kumimoji="1" lang="ja-JP" altLang="en-US" sz="2000" u="sng" baseline="0" dirty="0" smtClean="0"/>
                            <a:t> </a:t>
                          </a:r>
                          <a:r>
                            <a:rPr kumimoji="1" lang="en-US" altLang="ja-JP" sz="2000" u="sng" baseline="0" dirty="0" smtClean="0"/>
                            <a:t>(every 1 GeV, 10 points)</a:t>
                          </a:r>
                          <a:endParaRPr kumimoji="1" lang="en-US" altLang="ja-JP" sz="2000" b="1" u="sng" baseline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6681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u="sng" dirty="0" smtClean="0"/>
                            <a:t>Polarization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sz="1800" b="0" i="0" smtClean="0">
                                    <a:latin typeface="Cambria Math"/>
                                  </a:rPr>
                                  <m:t>p</m:t>
                                </m:r>
                                <m:d>
                                  <m:dPr>
                                    <m:ctrlPr>
                                      <a:rPr kumimoji="1" lang="en-US" altLang="ja-JP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kumimoji="1" lang="en-US" altLang="ja-JP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1" lang="en-US" altLang="ja-JP" sz="1800" b="0" i="0" smtClean="0">
                                            <a:latin typeface="Cambria Math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kumimoji="1" lang="en-US" altLang="ja-JP" sz="1800" b="0" i="0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r>
                                      <a:rPr kumimoji="1" lang="en-US" altLang="ja-JP" sz="1800" b="0" i="0" smtClean="0">
                                        <a:latin typeface="Cambria Math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kumimoji="1" lang="en-US" altLang="ja-JP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1" lang="en-US" altLang="ja-JP" sz="1800" b="0" i="0" smtClean="0">
                                            <a:latin typeface="Cambria Math"/>
                                          </a:rPr>
                                          <m:t>e</m:t>
                                        </m:r>
                                      </m:e>
                                      <m:sup>
                                        <m:r>
                                          <a:rPr kumimoji="1" lang="en-US" altLang="ja-JP" sz="1800" b="0" i="0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kumimoji="1" lang="en-US" altLang="ja-JP" sz="1800" b="0" i="0" smtClean="0">
                                    <a:latin typeface="Cambria Math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kumimoji="1" lang="en-US" altLang="ja-JP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sz="1800" b="0" i="0" smtClean="0">
                                        <a:latin typeface="Cambria Math"/>
                                      </a:rPr>
                                      <m:t>−30%, +80%</m:t>
                                    </m:r>
                                  </m:e>
                                </m:d>
                                <m:r>
                                  <a:rPr lang="en-US" altLang="ja-JP" sz="1800" b="0" i="0">
                                    <a:latin typeface="Cambria Math"/>
                                  </a:rPr>
                                  <m:t>,(</m:t>
                                </m:r>
                                <m:r>
                                  <a:rPr lang="en-US" altLang="ja-JP" sz="1800" b="0" i="0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ja-JP" sz="1800" b="0" i="0">
                                    <a:latin typeface="Cambria Math"/>
                                  </a:rPr>
                                  <m:t>30%, −80%)</m:t>
                                </m:r>
                              </m:oMath>
                            </m:oMathPara>
                          </a14:m>
                          <a:endParaRPr kumimoji="1" lang="en-US" altLang="ja-JP" sz="2000" b="0" i="0" u="sng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u="none" dirty="0" smtClean="0"/>
                            <a:t>(In this talk</a:t>
                          </a:r>
                          <a:r>
                            <a:rPr kumimoji="1" lang="en-US" altLang="ja-JP" sz="1600" u="none" baseline="0" dirty="0" smtClean="0"/>
                            <a:t>, I call them “</a:t>
                          </a:r>
                          <a:r>
                            <a:rPr kumimoji="1" lang="en-US" altLang="ja-JP" sz="1600" u="none" baseline="0" dirty="0" smtClean="0">
                              <a:solidFill>
                                <a:srgbClr val="FF0000"/>
                              </a:solidFill>
                            </a:rPr>
                            <a:t>Right</a:t>
                          </a:r>
                          <a:r>
                            <a:rPr kumimoji="1" lang="en-US" altLang="ja-JP" sz="1600" u="none" baseline="0" dirty="0" smtClean="0"/>
                            <a:t>” and “</a:t>
                          </a:r>
                          <a:r>
                            <a:rPr kumimoji="1" lang="en-US" altLang="ja-JP" sz="1600" u="none" baseline="0" dirty="0" smtClean="0">
                              <a:solidFill>
                                <a:srgbClr val="FF0000"/>
                              </a:solidFill>
                            </a:rPr>
                            <a:t>Left</a:t>
                          </a:r>
                          <a:r>
                            <a:rPr kumimoji="1" lang="en-US" altLang="ja-JP" sz="1600" u="none" baseline="0" dirty="0" smtClean="0"/>
                            <a:t>”</a:t>
                          </a:r>
                          <a:r>
                            <a:rPr kumimoji="1" lang="en-US" altLang="ja-JP" sz="1600" u="none" dirty="0" smtClean="0"/>
                            <a:t>)</a:t>
                          </a:r>
                          <a:endParaRPr kumimoji="1" lang="ja-JP" altLang="en-US" sz="1600" b="0" u="none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7389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Integrated Luminosity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5 fb</a:t>
                          </a:r>
                          <a:r>
                            <a:rPr kumimoji="1" lang="en-US" altLang="ja-JP" sz="2000" baseline="30000" dirty="0" smtClean="0"/>
                            <a:t>-1</a:t>
                          </a:r>
                          <a:r>
                            <a:rPr kumimoji="1" lang="en-US" altLang="ja-JP" sz="2000" dirty="0" smtClean="0"/>
                            <a:t> (each</a:t>
                          </a:r>
                          <a:r>
                            <a:rPr kumimoji="1" lang="en-US" altLang="ja-JP" sz="20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1" lang="en-US" altLang="ja-JP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ja-JP" sz="20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rad>
                            </m:oMath>
                          </a14:m>
                          <a:r>
                            <a:rPr kumimoji="1" lang="en-US" altLang="ja-JP" sz="2000" baseline="0" dirty="0" smtClean="0"/>
                            <a:t> &amp; pol, </a:t>
                          </a:r>
                          <a:r>
                            <a:rPr kumimoji="1" lang="en-US" altLang="ja-JP" sz="2000" baseline="0" dirty="0" smtClean="0">
                              <a:solidFill>
                                <a:srgbClr val="FF0000"/>
                              </a:solidFill>
                            </a:rPr>
                            <a:t>total 100fb</a:t>
                          </a:r>
                          <a:r>
                            <a:rPr kumimoji="1" lang="en-US" altLang="ja-JP" sz="2000" baseline="30000" dirty="0" smtClean="0">
                              <a:solidFill>
                                <a:srgbClr val="FF0000"/>
                              </a:solidFill>
                            </a:rPr>
                            <a:t>-1</a:t>
                          </a:r>
                          <a:r>
                            <a:rPr kumimoji="1" lang="en-US" altLang="ja-JP" sz="2000" dirty="0" smtClean="0"/>
                            <a:t>)</a:t>
                          </a:r>
                          <a:r>
                            <a:rPr kumimoji="1" lang="ja-JP" altLang="en-US" sz="2000" dirty="0" smtClean="0"/>
                            <a:t>　</a:t>
                          </a:r>
                          <a:endParaRPr kumimoji="1" lang="en-US" altLang="ja-JP" sz="2000" dirty="0" smtClean="0"/>
                        </a:p>
                      </a:txBody>
                      <a:tcPr anchor="ctr"/>
                    </a:tc>
                  </a:tr>
                  <a:tr h="10021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baseline="0" dirty="0" smtClean="0"/>
                            <a:t>Event Generation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Physsim</a:t>
                          </a:r>
                          <a:r>
                            <a:rPr kumimoji="1" lang="en-US" altLang="ja-JP" sz="20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kumimoji="1" lang="en-US" altLang="ja-JP" sz="1800" dirty="0" smtClean="0"/>
                            <a:t>(LO ,</a:t>
                          </a:r>
                          <a:r>
                            <a:rPr kumimoji="1" lang="en-US" altLang="ja-JP" sz="1800" baseline="0" dirty="0" smtClean="0"/>
                            <a:t>QCD enhancement, </a:t>
                          </a:r>
                        </a:p>
                        <a:p>
                          <a:pPr algn="ctr"/>
                          <a:r>
                            <a:rPr kumimoji="1" lang="en-US" altLang="ja-JP" sz="1800" baseline="0" dirty="0" smtClean="0"/>
                            <a:t>on ISR/ beamstralung/beam energy spread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467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Simulation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ILD_01_v05</a:t>
                          </a:r>
                          <a:r>
                            <a:rPr kumimoji="1" lang="ja-JP" altLang="en-US" sz="2000" baseline="0" dirty="0" smtClean="0"/>
                            <a:t> </a:t>
                          </a:r>
                          <a:r>
                            <a:rPr kumimoji="1" lang="en-US" altLang="ja-JP" sz="2000" baseline="0" dirty="0" smtClean="0"/>
                            <a:t>(</a:t>
                          </a:r>
                          <a:r>
                            <a:rPr kumimoji="1" lang="en-US" altLang="ja-JP" sz="2000" baseline="0" dirty="0" smtClean="0">
                              <a:solidFill>
                                <a:srgbClr val="FF0000"/>
                              </a:solidFill>
                            </a:rPr>
                            <a:t>DBD ver.</a:t>
                          </a:r>
                          <a:r>
                            <a:rPr kumimoji="1" lang="en-US" altLang="ja-JP" sz="2000" baseline="0" dirty="0" smtClean="0"/>
                            <a:t>)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5134919"/>
                  </p:ext>
                </p:extLst>
              </p:nvPr>
            </p:nvGraphicFramePr>
            <p:xfrm>
              <a:off x="611560" y="1844824"/>
              <a:ext cx="7903879" cy="3816424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922443"/>
                    <a:gridCol w="4981436"/>
                  </a:tblGrid>
                  <a:tr h="467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Top quark mass</a:t>
                          </a:r>
                          <a:endParaRPr kumimoji="1" lang="en-US" altLang="ja-JP" sz="20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174 GeV</a:t>
                          </a:r>
                          <a:endParaRPr kumimoji="1" lang="en-US" altLang="ja-JP" sz="20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471729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8" t="-101299" r="-170625" b="-629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u="sng" baseline="0" dirty="0" smtClean="0"/>
                            <a:t>341 - 350GeV</a:t>
                          </a:r>
                          <a:r>
                            <a:rPr kumimoji="1" lang="ja-JP" altLang="en-US" sz="2000" u="sng" baseline="0" dirty="0" smtClean="0"/>
                            <a:t> </a:t>
                          </a:r>
                          <a:r>
                            <a:rPr kumimoji="1" lang="en-US" altLang="ja-JP" sz="2000" u="sng" baseline="0" dirty="0" smtClean="0"/>
                            <a:t>(every 1 GeV, 10 points)</a:t>
                          </a:r>
                          <a:endParaRPr kumimoji="1" lang="en-US" altLang="ja-JP" sz="2000" b="1" u="sng" baseline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6681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u="sng" dirty="0" smtClean="0"/>
                            <a:t>Polarization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8874" t="-140909" r="-245" b="-340909"/>
                          </a:stretch>
                        </a:blipFill>
                      </a:tcPr>
                    </a:tc>
                  </a:tr>
                  <a:tr h="7389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Integrated Luminosity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8874" t="-217213" r="-245" b="-207377"/>
                          </a:stretch>
                        </a:blipFill>
                      </a:tcPr>
                    </a:tc>
                  </a:tr>
                  <a:tr h="10021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baseline="0" dirty="0" smtClean="0"/>
                            <a:t>Event Generation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Physsim</a:t>
                          </a:r>
                          <a:r>
                            <a:rPr kumimoji="1" lang="en-US" altLang="ja-JP" sz="20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kumimoji="1" lang="en-US" altLang="ja-JP" sz="1800" dirty="0" smtClean="0"/>
                            <a:t>(LO ,</a:t>
                          </a:r>
                          <a:r>
                            <a:rPr kumimoji="1" lang="en-US" altLang="ja-JP" sz="1800" baseline="0" dirty="0" smtClean="0"/>
                            <a:t>QCD enhancement, </a:t>
                          </a:r>
                        </a:p>
                        <a:p>
                          <a:pPr algn="ctr"/>
                          <a:r>
                            <a:rPr kumimoji="1" lang="en-US" altLang="ja-JP" sz="1800" baseline="0" dirty="0" smtClean="0"/>
                            <a:t>on ISR/ beamstralung/beam energy spread</a:t>
                          </a:r>
                          <a:r>
                            <a:rPr kumimoji="1" lang="en-US" altLang="ja-JP" sz="1800" dirty="0" smtClean="0"/>
                            <a:t>)</a:t>
                          </a:r>
                          <a:endParaRPr kumimoji="1" lang="ja-JP" alt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4676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Simulation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 smtClean="0"/>
                            <a:t>ILD_01_v05</a:t>
                          </a:r>
                          <a:r>
                            <a:rPr kumimoji="1" lang="ja-JP" altLang="en-US" sz="2000" baseline="0" dirty="0" smtClean="0"/>
                            <a:t> </a:t>
                          </a:r>
                          <a:r>
                            <a:rPr kumimoji="1" lang="en-US" altLang="ja-JP" sz="2000" baseline="0" dirty="0" smtClean="0"/>
                            <a:t>(</a:t>
                          </a:r>
                          <a:r>
                            <a:rPr kumimoji="1" lang="en-US" altLang="ja-JP" sz="2000" baseline="0" dirty="0" smtClean="0">
                              <a:solidFill>
                                <a:srgbClr val="FF0000"/>
                              </a:solidFill>
                            </a:rPr>
                            <a:t>DBD ver.</a:t>
                          </a:r>
                          <a:r>
                            <a:rPr kumimoji="1" lang="en-US" altLang="ja-JP" sz="2000" baseline="0" dirty="0" smtClean="0"/>
                            <a:t>)</a:t>
                          </a:r>
                          <a:endParaRPr kumimoji="1" lang="ja-JP" alt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159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Signal and 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707894" y="1196752"/>
            <a:ext cx="8256594" cy="25922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282995" y="4121160"/>
            <a:ext cx="4840626" cy="26749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sz="2000" dirty="0"/>
              <a:t>SM bkg. which have 4 or 6 </a:t>
            </a:r>
            <a:r>
              <a:rPr lang="en-US" altLang="ja-JP" sz="2000" dirty="0" smtClean="0"/>
              <a:t>fermions </a:t>
            </a:r>
            <a:r>
              <a:rPr lang="en-US" altLang="ja-JP" sz="2000" dirty="0"/>
              <a:t>in final </a:t>
            </a:r>
            <a:r>
              <a:rPr lang="en-US" altLang="ja-JP" sz="2000" dirty="0" smtClean="0"/>
              <a:t>state</a:t>
            </a:r>
            <a:r>
              <a:rPr lang="en-US" altLang="ja-JP" sz="2400" dirty="0" smtClean="0"/>
              <a:t> </a:t>
            </a:r>
            <a:r>
              <a:rPr lang="en-US" altLang="ja-JP" sz="2000" dirty="0" smtClean="0"/>
              <a:t>Main </a:t>
            </a:r>
            <a:r>
              <a:rPr lang="en-US" altLang="ja-JP" sz="2000" dirty="0"/>
              <a:t>bkg</a:t>
            </a:r>
            <a:r>
              <a:rPr lang="en-US" altLang="ja-JP" sz="2000" dirty="0" smtClean="0"/>
              <a:t>.</a:t>
            </a:r>
            <a:r>
              <a:rPr lang="ja-JP" altLang="en-US" sz="2000" dirty="0" smtClean="0"/>
              <a:t>：</a:t>
            </a:r>
            <a:r>
              <a:rPr lang="en-US" altLang="ja-JP" sz="2000" dirty="0"/>
              <a:t>WW, ZZ, </a:t>
            </a:r>
            <a:r>
              <a:rPr lang="en-US" altLang="ja-JP" sz="2000" dirty="0" smtClean="0"/>
              <a:t>ZH</a:t>
            </a:r>
            <a:endParaRPr lang="en-US" altLang="ja-JP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900106" y="4280857"/>
          <a:ext cx="2973342" cy="2161595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621822"/>
                <a:gridCol w="1351520"/>
              </a:tblGrid>
              <a:tr h="55363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ysClr val="windowText" lastClr="000000"/>
                          </a:solidFill>
                        </a:rPr>
                        <a:t>Branching</a:t>
                      </a:r>
                      <a:r>
                        <a:rPr kumimoji="1" lang="en-US" altLang="ja-JP" sz="2400" baseline="0" dirty="0" smtClean="0">
                          <a:solidFill>
                            <a:sysClr val="windowText" lastClr="000000"/>
                          </a:solidFill>
                        </a:rPr>
                        <a:t> Ratio</a:t>
                      </a:r>
                      <a:endParaRPr kumimoji="1" lang="ja-JP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53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</a:rPr>
                        <a:t>6-Jet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</a:rPr>
                        <a:t>45%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753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</a:rPr>
                        <a:t>4-Jet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1E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</a:rPr>
                        <a:t>44%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1EFB"/>
                    </a:solidFill>
                  </a:tcPr>
                </a:tc>
              </a:tr>
              <a:tr h="4556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ysClr val="windowText" lastClr="000000"/>
                          </a:solidFill>
                        </a:rPr>
                        <a:t>2-Jet</a:t>
                      </a:r>
                      <a:endParaRPr kumimoji="1" lang="ja-JP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11%</a:t>
                      </a:r>
                      <a:endParaRPr kumimoji="1" lang="ja-JP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61633"/>
            <a:ext cx="3614452" cy="2355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59"/>
            <a:ext cx="3627521" cy="24274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309028" y="3174839"/>
            <a:ext cx="1271084" cy="584775"/>
          </a:xfrm>
          <a:prstGeom prst="rect">
            <a:avLst/>
          </a:prstGeom>
          <a:solidFill>
            <a:srgbClr val="DED23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Signal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80112" y="1383159"/>
            <a:ext cx="834116" cy="461665"/>
          </a:xfrm>
          <a:prstGeom prst="rect">
            <a:avLst/>
          </a:prstGeom>
          <a:solidFill>
            <a:srgbClr val="131EF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numCol="1" spcCol="360000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4-Jet</a:t>
            </a:r>
            <a:endParaRPr kumimoji="1" lang="ja-JP" alt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19672" y="1340768"/>
            <a:ext cx="834116" cy="46166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numCol="1" spcCol="360000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6-Jet</a:t>
            </a:r>
            <a:endParaRPr kumimoji="1" lang="ja-JP" alt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26" y="5031870"/>
            <a:ext cx="2288696" cy="16374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5753360" y="3921105"/>
            <a:ext cx="1709523" cy="400110"/>
          </a:xfrm>
          <a:prstGeom prst="rect">
            <a:avLst/>
          </a:prstGeom>
          <a:solidFill>
            <a:srgbClr val="DED23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background</a:t>
            </a:r>
            <a:endParaRPr kumimoji="1" lang="ja-JP" altLang="en-US" sz="2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40106"/>
            <a:ext cx="2094250" cy="16292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1037549" y="6488668"/>
            <a:ext cx="3322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/>
              <a:t>tbW</a:t>
            </a:r>
            <a:r>
              <a:rPr kumimoji="1" lang="en-US" altLang="ja-JP" dirty="0" smtClean="0"/>
              <a:t> not included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79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Fitting with templates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5842992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fit to 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400" baseline="-25000" dirty="0" err="1" smtClean="0"/>
              <a:t>tt</a:t>
            </a:r>
            <a:r>
              <a:rPr lang="en-US" altLang="ja-JP" sz="2400" dirty="0" smtClean="0"/>
              <a:t> with template to extract three variables,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latin typeface="Symbol" panose="05050102010706020507" pitchFamily="18" charset="2"/>
              </a:rPr>
              <a:t>G</a:t>
            </a:r>
            <a:r>
              <a:rPr lang="en-US" altLang="ja-JP" sz="2400" baseline="-25000" dirty="0" smtClean="0"/>
              <a:t>t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y</a:t>
            </a:r>
            <a:r>
              <a:rPr lang="en-US" altLang="ja-JP" sz="2400" baseline="-25000" dirty="0" err="1" smtClean="0"/>
              <a:t>t</a:t>
            </a:r>
            <a:r>
              <a:rPr lang="en-US" altLang="ja-JP" sz="2400" dirty="0" smtClean="0"/>
              <a:t> simultaneously.</a:t>
            </a:r>
          </a:p>
          <a:p>
            <a:pPr lvl="1"/>
            <a:r>
              <a:rPr lang="en-US" altLang="ja-JP" sz="2000" dirty="0" smtClean="0"/>
              <a:t>Two dimensional template (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, </a:t>
            </a:r>
            <a:r>
              <a:rPr lang="en-US" altLang="ja-JP" sz="2000" dirty="0" smtClean="0">
                <a:latin typeface="Symbol" panose="05050102010706020507" pitchFamily="18" charset="2"/>
              </a:rPr>
              <a:t>G</a:t>
            </a:r>
            <a:r>
              <a:rPr lang="en-US" altLang="ja-JP" sz="2000" baseline="-25000" dirty="0" smtClean="0"/>
              <a:t>t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en-US" altLang="ja-JP" sz="2000" dirty="0" err="1" smtClean="0"/>
              <a:t>y</a:t>
            </a:r>
            <a:r>
              <a:rPr lang="en-US" altLang="ja-JP" sz="2000" baseline="-25000" dirty="0" err="1" smtClean="0"/>
              <a:t>t</a:t>
            </a:r>
            <a:r>
              <a:rPr lang="en-US" altLang="ja-JP" sz="2000" dirty="0" smtClean="0"/>
              <a:t> from normalization</a:t>
            </a:r>
          </a:p>
          <a:p>
            <a:pPr lvl="1"/>
            <a:r>
              <a:rPr lang="en-US" altLang="ja-JP" sz="2000" dirty="0" smtClean="0">
                <a:latin typeface="Symbol" panose="05050102010706020507" pitchFamily="18" charset="2"/>
              </a:rPr>
              <a:t>a</a:t>
            </a:r>
            <a:r>
              <a:rPr lang="en-US" altLang="ja-JP" sz="2000" baseline="-25000" dirty="0" smtClean="0"/>
              <a:t>s</a:t>
            </a:r>
            <a:r>
              <a:rPr lang="en-US" altLang="ja-JP" sz="2000" dirty="0" smtClean="0"/>
              <a:t> is fixed at 0.12</a:t>
            </a:r>
          </a:p>
          <a:p>
            <a:r>
              <a:rPr lang="en-US" altLang="ja-JP" sz="2400" dirty="0" smtClean="0"/>
              <a:t>Template is made from </a:t>
            </a:r>
          </a:p>
          <a:p>
            <a:pPr lvl="1"/>
            <a:r>
              <a:rPr lang="en-US" altLang="ja-JP" sz="2000" dirty="0" smtClean="0"/>
              <a:t>Theoretical 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000" baseline="-25000" dirty="0" err="1" smtClean="0"/>
              <a:t>tt</a:t>
            </a:r>
            <a:r>
              <a:rPr lang="en-US" altLang="ja-JP" sz="2000" dirty="0" smtClean="0"/>
              <a:t>(s) from Y. Kiyo-san (NLO </a:t>
            </a:r>
            <a:r>
              <a:rPr lang="en-US" altLang="ja-JP" sz="2000" dirty="0" err="1" smtClean="0"/>
              <a:t>calc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en-US" altLang="ja-JP" sz="2000" dirty="0" smtClean="0"/>
              <a:t>Efficiency from </a:t>
            </a:r>
            <a:r>
              <a:rPr lang="en-US" altLang="ja-JP" sz="2000" dirty="0" err="1" smtClean="0"/>
              <a:t>Physsim</a:t>
            </a:r>
            <a:r>
              <a:rPr lang="en-US" altLang="ja-JP" sz="2000" dirty="0" smtClean="0"/>
              <a:t> (LO) and DBD setup</a:t>
            </a:r>
          </a:p>
          <a:p>
            <a:endParaRPr kumimoji="1" lang="ja-JP" alt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576" y="2060848"/>
            <a:ext cx="2763517" cy="399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25" y="1992758"/>
            <a:ext cx="3303871" cy="218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428" y="4437112"/>
            <a:ext cx="3310068" cy="226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691680" y="538363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Should be updated to NNNLO calc.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1031</Words>
  <Application>Microsoft Office PowerPoint</Application>
  <PresentationFormat>画面に合わせる (4:3)</PresentationFormat>
  <Paragraphs>236</Paragraphs>
  <Slides>19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Cambria Math</vt:lpstr>
      <vt:lpstr>Symbol</vt:lpstr>
      <vt:lpstr>Wingdings</vt:lpstr>
      <vt:lpstr>Office ​​テーマ</vt:lpstr>
      <vt:lpstr>Top quark at Threshold at the ILC</vt:lpstr>
      <vt:lpstr>Mission</vt:lpstr>
      <vt:lpstr>Threshold Scan</vt:lpstr>
      <vt:lpstr>AFB and top momentum</vt:lpstr>
      <vt:lpstr>Theory Improvements at Threshold</vt:lpstr>
      <vt:lpstr>Threshold Scan</vt:lpstr>
      <vt:lpstr>Simulation Setup for stt</vt:lpstr>
      <vt:lpstr>Signal and Backgrounds</vt:lpstr>
      <vt:lpstr>Fitting with templates</vt:lpstr>
      <vt:lpstr>Results</vt:lpstr>
      <vt:lpstr>Comparison with (2+1) and 3</vt:lpstr>
      <vt:lpstr>AFB</vt:lpstr>
      <vt:lpstr>Forward-Backward Asymmetry</vt:lpstr>
      <vt:lpstr>Setup</vt:lpstr>
      <vt:lpstr>Reconstruction</vt:lpstr>
      <vt:lpstr>Results</vt:lpstr>
      <vt:lpstr>Summary</vt:lpstr>
      <vt:lpstr>Plan (or Study Items)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akimasa</dc:creator>
  <cp:lastModifiedBy>akimasa</cp:lastModifiedBy>
  <cp:revision>192</cp:revision>
  <dcterms:created xsi:type="dcterms:W3CDTF">2014-12-19T02:52:32Z</dcterms:created>
  <dcterms:modified xsi:type="dcterms:W3CDTF">2015-12-09T08:23:58Z</dcterms:modified>
</cp:coreProperties>
</file>