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63" r:id="rId3"/>
    <p:sldId id="262" r:id="rId4"/>
    <p:sldId id="267" r:id="rId5"/>
    <p:sldId id="257" r:id="rId6"/>
    <p:sldId id="264" r:id="rId7"/>
    <p:sldId id="258" r:id="rId8"/>
    <p:sldId id="265" r:id="rId9"/>
    <p:sldId id="259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A5144-DA2F-48C4-8B5A-DB06C87C70D4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D558B-F4EF-4E5E-B65E-1ACF5C258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320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AB62-6153-4F3C-AA32-5E9C0F732452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0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710-5132-41A2-9F5B-D15E3644AEE1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45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9322F-2DCE-457C-83EC-A918889CEF7B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17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9EAB-F4B6-447F-8228-86AC8AF92467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31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6AEC-A5B7-403E-9813-C7316602664F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50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4285-FA83-4737-B292-A13C8022711A}" type="datetime1">
              <a:rPr lang="en-GB" smtClean="0"/>
              <a:t>27/08/2015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9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3265-ED3A-4D70-88DC-C5BF2196BB66}" type="datetime1">
              <a:rPr lang="en-GB" smtClean="0"/>
              <a:t>27/08/2015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19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D82EF-4F14-4EA0-8B87-72DD7B58C183}" type="datetime1">
              <a:rPr lang="en-GB" smtClean="0"/>
              <a:t>27/08/2015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51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9334-019C-499D-BCD6-A17A7EC17AFE}" type="datetime1">
              <a:rPr lang="en-GB" smtClean="0"/>
              <a:t>27/08/2015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68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5C61-7C79-4DE2-978F-814CEEBEFDAA}" type="datetime1">
              <a:rPr lang="en-GB" smtClean="0"/>
              <a:t>27/08/2015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6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C219-F637-4A12-AF71-327D8FA7CA73}" type="datetime1">
              <a:rPr lang="en-GB" smtClean="0"/>
              <a:t>27/08/2015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91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D86F1-B6A2-4740-AFE4-AF5222DFE196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5935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Stripping Back the Bells and Whistles: Progress Toward a Basic CLIC FFS Simulation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Code </a:t>
            </a:r>
            <a:r>
              <a:rPr lang="en-GB" dirty="0" smtClean="0"/>
              <a:t>Edited From </a:t>
            </a:r>
            <a:r>
              <a:rPr lang="en-GB" dirty="0" err="1"/>
              <a:t>Jochem</a:t>
            </a:r>
            <a:r>
              <a:rPr lang="en-GB" dirty="0"/>
              <a:t> </a:t>
            </a:r>
            <a:r>
              <a:rPr lang="en-GB" dirty="0" err="1" smtClean="0"/>
              <a:t>Snuverink</a:t>
            </a:r>
            <a:endParaRPr lang="en-GB" dirty="0" smtClean="0"/>
          </a:p>
          <a:p>
            <a:endParaRPr lang="en-GB" dirty="0"/>
          </a:p>
          <a:p>
            <a:r>
              <a:rPr lang="en-GB" dirty="0">
                <a:solidFill>
                  <a:schemeClr val="tx1"/>
                </a:solidFill>
              </a:rPr>
              <a:t>Ryan Bodenstein</a:t>
            </a:r>
          </a:p>
          <a:p>
            <a:r>
              <a:rPr lang="en-GB" dirty="0">
                <a:solidFill>
                  <a:schemeClr val="tx1"/>
                </a:solidFill>
              </a:rPr>
              <a:t>FONT Meeting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2015/08/28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1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3999" cy="50006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73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1438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As suggested, I’m in the process of stripping back all of the misalignments and corrections that are applied to the </a:t>
            </a:r>
            <a:r>
              <a:rPr lang="en-GB" sz="2800" dirty="0" err="1" smtClean="0"/>
              <a:t>beamline</a:t>
            </a:r>
            <a:r>
              <a:rPr lang="en-GB" sz="2800" dirty="0" smtClean="0"/>
              <a:t>.</a:t>
            </a:r>
            <a:endParaRPr lang="en-GB" sz="2800" dirty="0" smtClean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Trying to get a perfect </a:t>
            </a:r>
            <a:r>
              <a:rPr lang="en-GB" sz="2800" dirty="0" err="1" smtClean="0"/>
              <a:t>beamline</a:t>
            </a:r>
            <a:endParaRPr lang="en-GB" sz="2800" dirty="0" smtClean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Editing the code to get all of the outputs for the perfect </a:t>
            </a:r>
            <a:r>
              <a:rPr lang="en-GB" sz="2800" dirty="0" err="1" smtClean="0"/>
              <a:t>beamline</a:t>
            </a:r>
            <a:endParaRPr lang="en-GB" sz="2800" dirty="0" smtClean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Currently getting results, but not all of them, and I’m not sure if they are quite correct yet.</a:t>
            </a:r>
            <a:endParaRPr lang="en-GB" sz="2800" dirty="0" smtClean="0"/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en-GB" sz="2800" dirty="0" smtClean="0"/>
              <a:t>Still, the few results that I have do seem to be more ideal.</a:t>
            </a:r>
            <a:endParaRPr lang="en-GB" sz="2800" dirty="0" smtClean="0"/>
          </a:p>
          <a:p>
            <a:pPr marL="1428750" lvl="2" indent="-514350">
              <a:buFont typeface="+mj-lt"/>
              <a:buAutoNum type="arabicPeriod"/>
            </a:pP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7682"/>
            <a:ext cx="9144000" cy="456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755576" y="1052736"/>
            <a:ext cx="8388424" cy="244827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4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5870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I haven’t changed the initial parameters used by </a:t>
            </a:r>
            <a:r>
              <a:rPr lang="en-GB" sz="2000" dirty="0" err="1" smtClean="0"/>
              <a:t>Jochem</a:t>
            </a:r>
            <a:r>
              <a:rPr lang="en-GB" sz="2000" dirty="0" smtClean="0"/>
              <a:t> and others:</a:t>
            </a:r>
            <a:r>
              <a:rPr lang="en-GB" sz="1200" dirty="0" smtClean="0"/>
              <a:t> </a:t>
            </a:r>
          </a:p>
          <a:p>
            <a:endParaRPr lang="en-GB" sz="1050" dirty="0" smtClean="0"/>
          </a:p>
          <a:p>
            <a:endParaRPr lang="en-GB" sz="1050" dirty="0"/>
          </a:p>
          <a:p>
            <a:endParaRPr lang="en-GB" sz="1050" dirty="0"/>
          </a:p>
          <a:p>
            <a:r>
              <a:rPr lang="en-GB" sz="1600" dirty="0" smtClean="0"/>
              <a:t>-------------  </a:t>
            </a:r>
            <a:r>
              <a:rPr lang="en-GB" sz="1600" dirty="0"/>
              <a:t>beam parameter 1 ------------ </a:t>
            </a:r>
          </a:p>
          <a:p>
            <a:r>
              <a:rPr lang="en-GB" sz="1600" dirty="0"/>
              <a:t>             </a:t>
            </a:r>
          </a:p>
          <a:p>
            <a:r>
              <a:rPr lang="en-GB" sz="1600" dirty="0"/>
              <a:t> energy : 1500 GeV ; particles : 3.72e+09</a:t>
            </a:r>
          </a:p>
          <a:p>
            <a:r>
              <a:rPr lang="en-GB" sz="1600" dirty="0"/>
              <a:t>  </a:t>
            </a:r>
            <a:r>
              <a:rPr lang="en-GB" sz="1600" dirty="0" err="1"/>
              <a:t>sigma_x</a:t>
            </a:r>
            <a:r>
              <a:rPr lang="en-GB" sz="1600" dirty="0"/>
              <a:t>  : 43.0491 nm ;  </a:t>
            </a:r>
            <a:r>
              <a:rPr lang="en-GB" sz="1600" dirty="0" err="1"/>
              <a:t>sigma_y</a:t>
            </a:r>
            <a:r>
              <a:rPr lang="en-GB" sz="1600" dirty="0"/>
              <a:t> : 1.01094 nm ; </a:t>
            </a:r>
            <a:r>
              <a:rPr lang="en-GB" sz="1600" dirty="0" err="1"/>
              <a:t>sigma_z</a:t>
            </a:r>
            <a:r>
              <a:rPr lang="en-GB" sz="1600" dirty="0"/>
              <a:t> : 44 </a:t>
            </a:r>
            <a:r>
              <a:rPr lang="en-GB" sz="1600" dirty="0" err="1"/>
              <a:t>micrometers</a:t>
            </a:r>
            <a:r>
              <a:rPr lang="en-GB" sz="1600" dirty="0"/>
              <a:t> </a:t>
            </a:r>
          </a:p>
          <a:p>
            <a:r>
              <a:rPr lang="en-GB" sz="1600" dirty="0"/>
              <a:t> </a:t>
            </a:r>
            <a:r>
              <a:rPr lang="en-GB" sz="1600" dirty="0" err="1"/>
              <a:t>emitt_x</a:t>
            </a:r>
            <a:r>
              <a:rPr lang="en-GB" sz="1600" dirty="0"/>
              <a:t> : 0.68 </a:t>
            </a:r>
            <a:r>
              <a:rPr lang="en-GB" sz="1600" dirty="0" err="1"/>
              <a:t>emitt_y</a:t>
            </a:r>
            <a:r>
              <a:rPr lang="en-GB" sz="1600" dirty="0"/>
              <a:t> : 0.02  (</a:t>
            </a:r>
            <a:r>
              <a:rPr lang="en-GB" sz="1600" dirty="0" err="1"/>
              <a:t>mm.mrad</a:t>
            </a:r>
            <a:r>
              <a:rPr lang="en-GB" sz="1600" dirty="0"/>
              <a:t>) </a:t>
            </a:r>
          </a:p>
          <a:p>
            <a:r>
              <a:rPr lang="en-GB" sz="1600" dirty="0"/>
              <a:t> </a:t>
            </a:r>
            <a:r>
              <a:rPr lang="en-GB" sz="1600" dirty="0" err="1"/>
              <a:t>beta_x</a:t>
            </a:r>
            <a:r>
              <a:rPr lang="en-GB" sz="1600" dirty="0"/>
              <a:t> : 8000 </a:t>
            </a:r>
            <a:r>
              <a:rPr lang="en-GB" sz="1600" dirty="0" err="1"/>
              <a:t>beta_y</a:t>
            </a:r>
            <a:r>
              <a:rPr lang="en-GB" sz="1600" dirty="0"/>
              <a:t> : 150 (</a:t>
            </a:r>
            <a:r>
              <a:rPr lang="en-GB" sz="1600" dirty="0" err="1"/>
              <a:t>micrometers</a:t>
            </a:r>
            <a:r>
              <a:rPr lang="en-GB" sz="1600" dirty="0"/>
              <a:t>) </a:t>
            </a:r>
          </a:p>
          <a:p>
            <a:r>
              <a:rPr lang="en-GB" sz="1600" dirty="0"/>
              <a:t> </a:t>
            </a:r>
            <a:r>
              <a:rPr lang="en-GB" sz="1600" dirty="0" err="1"/>
              <a:t>offset_x</a:t>
            </a:r>
            <a:r>
              <a:rPr lang="en-GB" sz="1600" dirty="0"/>
              <a:t> : -9.297 nm ; </a:t>
            </a:r>
            <a:r>
              <a:rPr lang="en-GB" sz="1600" dirty="0" err="1"/>
              <a:t>offset_y</a:t>
            </a:r>
            <a:r>
              <a:rPr lang="en-GB" sz="1600" dirty="0"/>
              <a:t> : -0.01393 nm ; </a:t>
            </a:r>
            <a:r>
              <a:rPr lang="en-GB" sz="1600" dirty="0" err="1"/>
              <a:t>offset_z</a:t>
            </a:r>
            <a:r>
              <a:rPr lang="en-GB" sz="1600" dirty="0"/>
              <a:t> : 0 </a:t>
            </a:r>
            <a:r>
              <a:rPr lang="en-GB" sz="1600" dirty="0" err="1"/>
              <a:t>micrometers</a:t>
            </a:r>
            <a:r>
              <a:rPr lang="en-GB" sz="1600" dirty="0"/>
              <a:t> </a:t>
            </a:r>
          </a:p>
          <a:p>
            <a:r>
              <a:rPr lang="en-GB" sz="1600" dirty="0"/>
              <a:t> </a:t>
            </a:r>
            <a:r>
              <a:rPr lang="en-GB" sz="1600" dirty="0" err="1"/>
              <a:t>waist_x</a:t>
            </a:r>
            <a:r>
              <a:rPr lang="en-GB" sz="1600" dirty="0"/>
              <a:t> : 0 </a:t>
            </a:r>
            <a:r>
              <a:rPr lang="en-GB" sz="1600" dirty="0" err="1"/>
              <a:t>waist_y</a:t>
            </a:r>
            <a:r>
              <a:rPr lang="en-GB" sz="1600" dirty="0"/>
              <a:t> : 0 (</a:t>
            </a:r>
            <a:r>
              <a:rPr lang="en-GB" sz="1600" dirty="0" err="1"/>
              <a:t>micrometers</a:t>
            </a:r>
            <a:r>
              <a:rPr lang="en-GB" sz="1600" dirty="0"/>
              <a:t>) </a:t>
            </a:r>
          </a:p>
          <a:p>
            <a:r>
              <a:rPr lang="en-GB" sz="1600" dirty="0"/>
              <a:t> </a:t>
            </a:r>
            <a:r>
              <a:rPr lang="en-GB" sz="1600" dirty="0" err="1"/>
              <a:t>angle_x</a:t>
            </a:r>
            <a:r>
              <a:rPr lang="en-GB" sz="1600" dirty="0"/>
              <a:t> : 0 </a:t>
            </a:r>
            <a:r>
              <a:rPr lang="en-GB" sz="1600" dirty="0" err="1"/>
              <a:t>angle_y</a:t>
            </a:r>
            <a:r>
              <a:rPr lang="en-GB" sz="1600" dirty="0"/>
              <a:t> : 0 </a:t>
            </a:r>
            <a:r>
              <a:rPr lang="en-GB" sz="1600" dirty="0" err="1"/>
              <a:t>angle_phi</a:t>
            </a:r>
            <a:r>
              <a:rPr lang="en-GB" sz="1600" dirty="0"/>
              <a:t> : 0 (radians) </a:t>
            </a:r>
            <a:r>
              <a:rPr lang="en-GB" sz="1600" dirty="0" smtClean="0"/>
              <a:t>                                   </a:t>
            </a:r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-------------  </a:t>
            </a:r>
            <a:r>
              <a:rPr lang="en-GB" sz="1600" dirty="0"/>
              <a:t>beam parameter 2 ------------ </a:t>
            </a:r>
            <a:r>
              <a:rPr lang="en-GB" sz="1600" dirty="0" smtClean="0"/>
              <a:t>(same as beam 1)</a:t>
            </a:r>
            <a:endParaRPr lang="en-GB" sz="1600" dirty="0"/>
          </a:p>
          <a:p>
            <a:r>
              <a:rPr lang="en-GB" sz="1600" dirty="0"/>
              <a:t>             </a:t>
            </a:r>
          </a:p>
          <a:p>
            <a:r>
              <a:rPr lang="en-GB" sz="1600" dirty="0"/>
              <a:t> energy : 1500 GeV ; particles : 3.72e+09</a:t>
            </a:r>
          </a:p>
          <a:p>
            <a:r>
              <a:rPr lang="en-GB" sz="1600" dirty="0"/>
              <a:t>  </a:t>
            </a:r>
            <a:r>
              <a:rPr lang="en-GB" sz="1600" dirty="0" err="1"/>
              <a:t>sigma_x</a:t>
            </a:r>
            <a:r>
              <a:rPr lang="en-GB" sz="1600" dirty="0"/>
              <a:t>  : 43.0491 nm ;  </a:t>
            </a:r>
            <a:r>
              <a:rPr lang="en-GB" sz="1600" dirty="0" err="1"/>
              <a:t>sigma_y</a:t>
            </a:r>
            <a:r>
              <a:rPr lang="en-GB" sz="1600" dirty="0"/>
              <a:t> : 1.01094 nm ; </a:t>
            </a:r>
            <a:r>
              <a:rPr lang="en-GB" sz="1600" dirty="0" err="1"/>
              <a:t>sigma_z</a:t>
            </a:r>
            <a:r>
              <a:rPr lang="en-GB" sz="1600" dirty="0"/>
              <a:t> : 44 </a:t>
            </a:r>
            <a:r>
              <a:rPr lang="en-GB" sz="1600" dirty="0" err="1"/>
              <a:t>micrometers</a:t>
            </a:r>
            <a:r>
              <a:rPr lang="en-GB" sz="1600" dirty="0"/>
              <a:t> </a:t>
            </a:r>
          </a:p>
          <a:p>
            <a:r>
              <a:rPr lang="en-GB" sz="1600" dirty="0"/>
              <a:t> </a:t>
            </a:r>
            <a:r>
              <a:rPr lang="en-GB" sz="1600" dirty="0" err="1"/>
              <a:t>emitt_x</a:t>
            </a:r>
            <a:r>
              <a:rPr lang="en-GB" sz="1600" dirty="0"/>
              <a:t> : 0.68 </a:t>
            </a:r>
            <a:r>
              <a:rPr lang="en-GB" sz="1600" dirty="0" err="1"/>
              <a:t>emitt_y</a:t>
            </a:r>
            <a:r>
              <a:rPr lang="en-GB" sz="1600" dirty="0"/>
              <a:t> : 0.02  (</a:t>
            </a:r>
            <a:r>
              <a:rPr lang="en-GB" sz="1600" dirty="0" err="1"/>
              <a:t>mm.mrad</a:t>
            </a:r>
            <a:r>
              <a:rPr lang="en-GB" sz="1600" dirty="0"/>
              <a:t>) </a:t>
            </a:r>
          </a:p>
          <a:p>
            <a:r>
              <a:rPr lang="en-GB" sz="1600" dirty="0"/>
              <a:t> </a:t>
            </a:r>
            <a:r>
              <a:rPr lang="en-GB" sz="1600" dirty="0" err="1"/>
              <a:t>beta_x</a:t>
            </a:r>
            <a:r>
              <a:rPr lang="en-GB" sz="1600" dirty="0"/>
              <a:t> : 8000 </a:t>
            </a:r>
            <a:r>
              <a:rPr lang="en-GB" sz="1600" dirty="0" err="1"/>
              <a:t>beta_y</a:t>
            </a:r>
            <a:r>
              <a:rPr lang="en-GB" sz="1600" dirty="0"/>
              <a:t> : 150 (</a:t>
            </a:r>
            <a:r>
              <a:rPr lang="en-GB" sz="1600" dirty="0" err="1"/>
              <a:t>micrometers</a:t>
            </a:r>
            <a:r>
              <a:rPr lang="en-GB" sz="1600" dirty="0"/>
              <a:t>) </a:t>
            </a:r>
          </a:p>
          <a:p>
            <a:r>
              <a:rPr lang="en-GB" sz="1600" dirty="0"/>
              <a:t> </a:t>
            </a:r>
            <a:r>
              <a:rPr lang="en-GB" sz="1600" dirty="0" err="1"/>
              <a:t>offset_x</a:t>
            </a:r>
            <a:r>
              <a:rPr lang="en-GB" sz="1600" dirty="0"/>
              <a:t> : -9.297 nm ; </a:t>
            </a:r>
            <a:r>
              <a:rPr lang="en-GB" sz="1600" dirty="0" err="1"/>
              <a:t>offset_y</a:t>
            </a:r>
            <a:r>
              <a:rPr lang="en-GB" sz="1600" dirty="0"/>
              <a:t> : -0.01393 nm ; </a:t>
            </a:r>
            <a:r>
              <a:rPr lang="en-GB" sz="1600" dirty="0" err="1"/>
              <a:t>offset_z</a:t>
            </a:r>
            <a:r>
              <a:rPr lang="en-GB" sz="1600" dirty="0"/>
              <a:t> : -0 </a:t>
            </a:r>
            <a:r>
              <a:rPr lang="en-GB" sz="1600" dirty="0" err="1"/>
              <a:t>micrometers</a:t>
            </a:r>
            <a:r>
              <a:rPr lang="en-GB" sz="1600" dirty="0"/>
              <a:t> </a:t>
            </a:r>
          </a:p>
          <a:p>
            <a:r>
              <a:rPr lang="en-GB" sz="1600" dirty="0"/>
              <a:t> </a:t>
            </a:r>
            <a:r>
              <a:rPr lang="en-GB" sz="1600" dirty="0" err="1"/>
              <a:t>waist_x</a:t>
            </a:r>
            <a:r>
              <a:rPr lang="en-GB" sz="1600" dirty="0"/>
              <a:t> : 0 </a:t>
            </a:r>
            <a:r>
              <a:rPr lang="en-GB" sz="1600" dirty="0" err="1"/>
              <a:t>waist_y</a:t>
            </a:r>
            <a:r>
              <a:rPr lang="en-GB" sz="1600" dirty="0"/>
              <a:t> : 0 (</a:t>
            </a:r>
            <a:r>
              <a:rPr lang="en-GB" sz="1600" dirty="0" err="1"/>
              <a:t>micrometers</a:t>
            </a:r>
            <a:r>
              <a:rPr lang="en-GB" sz="1600" dirty="0"/>
              <a:t>) </a:t>
            </a:r>
          </a:p>
          <a:p>
            <a:r>
              <a:rPr lang="en-GB" sz="1600" dirty="0"/>
              <a:t> </a:t>
            </a:r>
            <a:r>
              <a:rPr lang="en-GB" sz="1600" dirty="0" err="1"/>
              <a:t>angle_x</a:t>
            </a:r>
            <a:r>
              <a:rPr lang="en-GB" sz="1600" dirty="0"/>
              <a:t> : 0 </a:t>
            </a:r>
            <a:r>
              <a:rPr lang="en-GB" sz="1600" dirty="0" err="1"/>
              <a:t>angle_y</a:t>
            </a:r>
            <a:r>
              <a:rPr lang="en-GB" sz="1600" dirty="0"/>
              <a:t> : 0 </a:t>
            </a:r>
            <a:r>
              <a:rPr lang="en-GB" sz="1600" dirty="0" err="1"/>
              <a:t>angle_phi</a:t>
            </a:r>
            <a:r>
              <a:rPr lang="en-GB" sz="1600" dirty="0"/>
              <a:t> : 0 (radians) </a:t>
            </a:r>
          </a:p>
        </p:txBody>
      </p:sp>
    </p:spTree>
    <p:extLst>
      <p:ext uri="{BB962C8B-B14F-4D97-AF65-F5344CB8AC3E}">
        <p14:creationId xmlns:p14="http://schemas.microsoft.com/office/powerpoint/2010/main" val="230886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17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3999" cy="50006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01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3999" cy="50006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30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123</TotalTime>
  <Words>310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Stripping Back the Bells and Whistles: Progress Toward a Basic CLIC FFS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</cp:revision>
  <dcterms:created xsi:type="dcterms:W3CDTF">2015-08-19T18:02:40Z</dcterms:created>
  <dcterms:modified xsi:type="dcterms:W3CDTF">2015-08-27T16:17:13Z</dcterms:modified>
</cp:coreProperties>
</file>