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59" r:id="rId7"/>
    <p:sldId id="258" r:id="rId8"/>
    <p:sldId id="260" r:id="rId9"/>
    <p:sldId id="257" r:id="rId10"/>
    <p:sldId id="261" r:id="rId11"/>
    <p:sldId id="269" r:id="rId12"/>
    <p:sldId id="262" r:id="rId13"/>
    <p:sldId id="263" r:id="rId14"/>
    <p:sldId id="270" r:id="rId15"/>
    <p:sldId id="264" r:id="rId16"/>
    <p:sldId id="277" r:id="rId17"/>
    <p:sldId id="271" r:id="rId18"/>
    <p:sldId id="272" r:id="rId19"/>
    <p:sldId id="276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53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687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78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95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915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60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032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201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068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283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93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1DC28-234F-3F44-AEFC-3B2F5E02DC1C}" type="datetimeFigureOut">
              <a:rPr kumimoji="1" lang="ja-JP" altLang="en-US" smtClean="0"/>
              <a:t>15/09/08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793DC-49D4-874A-8CE8-D4A9A5FE7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83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935988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ILC Cryogenics Layout: </a:t>
            </a:r>
            <a:br>
              <a:rPr kumimoji="1" lang="en-US" altLang="ja-JP" b="1" dirty="0" smtClean="0"/>
            </a:br>
            <a:r>
              <a:rPr lang="en-US" altLang="ja-JP" dirty="0" smtClean="0"/>
              <a:t>A draft consensus</a:t>
            </a:r>
            <a:r>
              <a:rPr kumimoji="1" lang="en-US" altLang="ja-JP" dirty="0" smtClean="0"/>
              <a:t> for the</a:t>
            </a:r>
            <a:br>
              <a:rPr kumimoji="1" lang="en-US" altLang="ja-JP" dirty="0" smtClean="0"/>
            </a:br>
            <a:r>
              <a:rPr kumimoji="1" lang="en-US" altLang="ja-JP" dirty="0" smtClean="0"/>
              <a:t> Change Request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CFS and Cryogenics Two-days Workshop at CERN </a:t>
            </a:r>
          </a:p>
          <a:p>
            <a:r>
              <a:rPr lang="en-US" altLang="ja-JP" dirty="0" smtClean="0"/>
              <a:t>27 and 28, July, 2015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9883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349" y="3464509"/>
            <a:ext cx="3960492" cy="2969257"/>
          </a:xfrm>
          <a:prstGeom prst="rect">
            <a:avLst/>
          </a:prstGeom>
          <a:ln>
            <a:solidFill>
              <a:srgbClr val="FF6600"/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13" y="200813"/>
            <a:ext cx="3960492" cy="2969257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348" y="198963"/>
            <a:ext cx="3960493" cy="2969258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0" y="3511360"/>
            <a:ext cx="3877223" cy="2906829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3228365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52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Some Comparisons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>
          <a:xfrm>
            <a:off x="124128" y="1410187"/>
            <a:ext cx="4165090" cy="639762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kumimoji="1" lang="en-US" altLang="ja-JP" dirty="0" smtClean="0"/>
              <a:t>ILC – TDR Baseline</a:t>
            </a:r>
          </a:p>
          <a:p>
            <a:r>
              <a:rPr lang="en-US" altLang="ja-JP" sz="2000" dirty="0" smtClean="0">
                <a:solidFill>
                  <a:srgbClr val="3366FF"/>
                </a:solidFill>
              </a:rPr>
              <a:t>Main components </a:t>
            </a:r>
            <a:r>
              <a:rPr lang="en-US" altLang="ja-JP" sz="2000" dirty="0" smtClean="0">
                <a:solidFill>
                  <a:srgbClr val="FF0000"/>
                </a:solidFill>
              </a:rPr>
              <a:t>underground</a:t>
            </a:r>
            <a:r>
              <a:rPr lang="en-US" altLang="ja-JP" sz="1800" dirty="0" smtClean="0">
                <a:solidFill>
                  <a:srgbClr val="3366FF"/>
                </a:solidFill>
              </a:rPr>
              <a:t> </a:t>
            </a:r>
            <a:endParaRPr kumimoji="1" lang="ja-JP" altLang="en-US" sz="1800" dirty="0">
              <a:solidFill>
                <a:srgbClr val="3366FF"/>
              </a:solidFill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>
          <a:xfrm>
            <a:off x="124128" y="2174875"/>
            <a:ext cx="4040188" cy="3951288"/>
          </a:xfrm>
          <a:ln>
            <a:solidFill>
              <a:srgbClr val="3366FF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 smtClean="0"/>
              <a:t>Features:</a:t>
            </a:r>
          </a:p>
          <a:p>
            <a:r>
              <a:rPr lang="en-US" altLang="ja-JP" dirty="0" smtClean="0"/>
              <a:t>Scenic </a:t>
            </a:r>
            <a:r>
              <a:rPr lang="en-US" altLang="ja-JP" dirty="0" err="1" smtClean="0"/>
              <a:t>preseravation</a:t>
            </a:r>
            <a:r>
              <a:rPr lang="en-US" altLang="ja-JP" dirty="0" smtClean="0"/>
              <a:t> on surface</a:t>
            </a:r>
          </a:p>
          <a:p>
            <a:r>
              <a:rPr lang="en-US" altLang="ja-JP" dirty="0" smtClean="0"/>
              <a:t>No major </a:t>
            </a:r>
            <a:r>
              <a:rPr lang="en-US" altLang="ja-JP" dirty="0" err="1" smtClean="0"/>
              <a:t>cryo</a:t>
            </a:r>
            <a:r>
              <a:rPr lang="en-US" altLang="ja-JP" dirty="0" smtClean="0"/>
              <a:t>-transfer-line</a:t>
            </a:r>
          </a:p>
          <a:p>
            <a:r>
              <a:rPr lang="en-US" altLang="ja-JP" dirty="0" smtClean="0"/>
              <a:t>Lower cryogenic operational cost because of no 1 km transfer line.</a:t>
            </a:r>
          </a:p>
          <a:p>
            <a:r>
              <a:rPr lang="en-US" altLang="ja-JP" dirty="0" smtClean="0"/>
              <a:t>A cost driver: </a:t>
            </a:r>
            <a:r>
              <a:rPr lang="en-US" altLang="ja-JP" dirty="0" err="1" smtClean="0"/>
              <a:t>Covern</a:t>
            </a:r>
            <a:r>
              <a:rPr lang="en-US" altLang="ja-JP" dirty="0" smtClean="0"/>
              <a:t>: </a:t>
            </a:r>
          </a:p>
          <a:p>
            <a:pPr marL="457200" lvl="1" indent="0">
              <a:buNone/>
            </a:pPr>
            <a:r>
              <a:rPr lang="en-US" altLang="ja-JP" dirty="0" smtClean="0"/>
              <a:t>13m(w)  x 180m (l) x 10m(h) </a:t>
            </a:r>
          </a:p>
          <a:p>
            <a:pPr marL="457200" lvl="1" indent="0">
              <a:buNone/>
            </a:pPr>
            <a:r>
              <a:rPr lang="en-US" altLang="ja-JP" dirty="0" smtClean="0"/>
              <a:t>=23,000 m^3</a:t>
            </a:r>
          </a:p>
          <a:p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3"/>
          </p:nvPr>
        </p:nvSpPr>
        <p:spPr>
          <a:xfrm>
            <a:off x="4645025" y="1451829"/>
            <a:ext cx="4202328" cy="639762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kumimoji="1" lang="en-US" altLang="ja-JP" dirty="0" smtClean="0"/>
              <a:t>New Baseline in preparation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May components on </a:t>
            </a:r>
            <a:r>
              <a:rPr lang="en-US" altLang="ja-JP" dirty="0" smtClean="0">
                <a:solidFill>
                  <a:srgbClr val="FF0000"/>
                </a:solidFill>
              </a:rPr>
              <a:t>surface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4"/>
          </p:nvPr>
        </p:nvSpPr>
        <p:spPr>
          <a:xfrm>
            <a:off x="4289218" y="2174875"/>
            <a:ext cx="4807941" cy="3951288"/>
          </a:xfrm>
          <a:ln>
            <a:solidFill>
              <a:srgbClr val="3366FF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Features</a:t>
            </a:r>
            <a:r>
              <a:rPr kumimoji="1" lang="en-US" altLang="ja-JP" dirty="0" smtClean="0"/>
              <a:t>:</a:t>
            </a:r>
          </a:p>
          <a:p>
            <a:r>
              <a:rPr kumimoji="1" lang="en-US" altLang="ja-JP" dirty="0" smtClean="0"/>
              <a:t>Safety </a:t>
            </a:r>
          </a:p>
          <a:p>
            <a:r>
              <a:rPr kumimoji="1" lang="en-US" altLang="ja-JP" dirty="0" err="1" smtClean="0"/>
              <a:t>Accessbility</a:t>
            </a:r>
            <a:r>
              <a:rPr kumimoji="1" lang="en-US" altLang="ja-JP" dirty="0" smtClean="0"/>
              <a:t> in daily operation</a:t>
            </a:r>
          </a:p>
          <a:p>
            <a:r>
              <a:rPr lang="en-US" altLang="ja-JP" dirty="0" smtClean="0"/>
              <a:t>No concern for MC vibration</a:t>
            </a:r>
          </a:p>
          <a:p>
            <a:r>
              <a:rPr lang="en-US" altLang="ja-JP" dirty="0" smtClean="0"/>
              <a:t>He storage flexibility</a:t>
            </a:r>
          </a:p>
          <a:p>
            <a:r>
              <a:rPr lang="en-US" altLang="ja-JP" dirty="0" smtClean="0"/>
              <a:t>Smaller </a:t>
            </a:r>
            <a:r>
              <a:rPr lang="en-US" altLang="ja-JP" dirty="0" err="1" smtClean="0"/>
              <a:t>acess</a:t>
            </a:r>
            <a:r>
              <a:rPr lang="en-US" altLang="ja-JP" dirty="0" smtClean="0"/>
              <a:t> tunnel </a:t>
            </a:r>
            <a:r>
              <a:rPr lang="en-US" altLang="ja-JP" dirty="0" err="1" smtClean="0"/>
              <a:t>sizee</a:t>
            </a:r>
            <a:r>
              <a:rPr lang="en-US" altLang="ja-JP" dirty="0" smtClean="0"/>
              <a:t> because of no installation of 4.5 K </a:t>
            </a:r>
            <a:r>
              <a:rPr lang="en-US" altLang="ja-JP" dirty="0" err="1" smtClean="0"/>
              <a:t>Cryo</a:t>
            </a:r>
            <a:r>
              <a:rPr lang="en-US" altLang="ja-JP" dirty="0" smtClean="0"/>
              <a:t>-plant Under G.</a:t>
            </a:r>
          </a:p>
          <a:p>
            <a:r>
              <a:rPr lang="en-US" altLang="ja-JP" dirty="0" smtClean="0"/>
              <a:t>A cost </a:t>
            </a:r>
            <a:r>
              <a:rPr lang="en-US" altLang="ja-JP" dirty="0" err="1" smtClean="0"/>
              <a:t>driviers</a:t>
            </a:r>
            <a:r>
              <a:rPr lang="en-US" altLang="ja-JP" dirty="0" smtClean="0"/>
              <a:t>:</a:t>
            </a:r>
          </a:p>
          <a:p>
            <a:r>
              <a:rPr lang="en-US" altLang="ja-JP" dirty="0" smtClean="0"/>
              <a:t>Saving caver cost:</a:t>
            </a:r>
          </a:p>
          <a:p>
            <a:pPr marL="457200" lvl="1" indent="0">
              <a:buNone/>
            </a:pPr>
            <a:r>
              <a:rPr lang="en-US" altLang="ja-JP" dirty="0" smtClean="0">
                <a:sym typeface="Wingdings"/>
              </a:rPr>
              <a:t> 23,000m^3x 0.5  =  ~ 11,500 m^3</a:t>
            </a:r>
          </a:p>
          <a:p>
            <a:pPr lvl="1">
              <a:buFont typeface="Wingdings" charset="0"/>
              <a:buChar char="à"/>
            </a:pPr>
            <a:r>
              <a:rPr lang="en-US" altLang="ja-JP" dirty="0" smtClean="0">
                <a:sym typeface="Wingdings"/>
              </a:rPr>
              <a:t>200 CHF/m^3 x 2.30E4 = 2.3 MCHF </a:t>
            </a:r>
          </a:p>
          <a:p>
            <a:r>
              <a:rPr lang="en-US" altLang="ja-JP" dirty="0" smtClean="0">
                <a:sym typeface="Wingdings"/>
              </a:rPr>
              <a:t>Additional transfer line cost:</a:t>
            </a:r>
          </a:p>
          <a:p>
            <a:pPr marL="0" indent="0">
              <a:buNone/>
            </a:pPr>
            <a:r>
              <a:rPr lang="en-US" altLang="ja-JP" dirty="0" smtClean="0">
                <a:sym typeface="Wingdings"/>
              </a:rPr>
              <a:t>	</a:t>
            </a:r>
            <a:r>
              <a:rPr lang="en-US" altLang="ja-JP" sz="2000" dirty="0" smtClean="0">
                <a:sym typeface="Wingdings"/>
              </a:rPr>
              <a:t> 2 </a:t>
            </a:r>
            <a:r>
              <a:rPr lang="en-US" altLang="ja-JP" sz="2000" dirty="0" err="1" smtClean="0">
                <a:sym typeface="Wingdings"/>
              </a:rPr>
              <a:t>kCHF</a:t>
            </a:r>
            <a:r>
              <a:rPr lang="en-US" altLang="ja-JP" sz="2000" dirty="0" smtClean="0">
                <a:sym typeface="Wingdings"/>
              </a:rPr>
              <a:t>/m x 1,000 m = 2 MCHF  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6491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  <p:sp>
        <p:nvSpPr>
          <p:cNvPr id="2" name="角丸四角形 1"/>
          <p:cNvSpPr/>
          <p:nvPr/>
        </p:nvSpPr>
        <p:spPr>
          <a:xfrm>
            <a:off x="526143" y="743857"/>
            <a:ext cx="7801428" cy="85271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526143" y="2383971"/>
            <a:ext cx="7801428" cy="64588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526143" y="5410200"/>
            <a:ext cx="7801428" cy="64588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050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30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 smtClean="0"/>
              <a:t>Conclusion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It has been a consensus to propose a new baseline cryogenics layout with major components located on surface, 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Cost balance is basically neutral (</a:t>
            </a:r>
            <a:r>
              <a:rPr lang="en-US" altLang="ja-JP" dirty="0" smtClean="0"/>
              <a:t>and to be further investigated, 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008000"/>
                </a:solidFill>
              </a:rPr>
              <a:t>The Change Request</a:t>
            </a:r>
            <a:r>
              <a:rPr lang="en-US" altLang="ja-JP" dirty="0">
                <a:solidFill>
                  <a:srgbClr val="008000"/>
                </a:solidFill>
              </a:rPr>
              <a:t> </a:t>
            </a:r>
            <a:r>
              <a:rPr lang="en-US" altLang="ja-JP" dirty="0" smtClean="0">
                <a:solidFill>
                  <a:srgbClr val="008000"/>
                </a:solidFill>
              </a:rPr>
              <a:t>can be </a:t>
            </a:r>
            <a:r>
              <a:rPr lang="en-US" altLang="ja-JP" dirty="0" smtClean="0">
                <a:solidFill>
                  <a:srgbClr val="FF0000"/>
                </a:solidFill>
              </a:rPr>
              <a:t>submitted before LCWS2015</a:t>
            </a:r>
            <a:r>
              <a:rPr lang="en-US" altLang="ja-JP" dirty="0">
                <a:solidFill>
                  <a:srgbClr val="FF0000"/>
                </a:solidFill>
              </a:rPr>
              <a:t>.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247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Some further discussion after WS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0623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786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482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Comments given after WS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P. Lebrun 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A. Yamamoto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D. </a:t>
            </a:r>
            <a:r>
              <a:rPr kumimoji="1" lang="en-US" altLang="ja-JP" dirty="0" err="1" smtClean="0"/>
              <a:t>Delikaris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159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021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68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298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59756" y="4790470"/>
            <a:ext cx="1742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Akira Yamamoto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988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9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62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>
            <a:off x="7286056" y="1589063"/>
            <a:ext cx="0" cy="1659052"/>
          </a:xfrm>
          <a:prstGeom prst="line">
            <a:avLst/>
          </a:prstGeom>
          <a:ln w="38100" cmpd="sng">
            <a:solidFill>
              <a:srgbClr val="3366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3691341" y="1589063"/>
            <a:ext cx="0" cy="1971370"/>
          </a:xfrm>
          <a:prstGeom prst="line">
            <a:avLst/>
          </a:prstGeom>
          <a:ln w="38100" cmpd="sng">
            <a:solidFill>
              <a:srgbClr val="3366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上カーブ矢印 11"/>
          <p:cNvSpPr/>
          <p:nvPr/>
        </p:nvSpPr>
        <p:spPr>
          <a:xfrm flipH="1">
            <a:off x="3476487" y="2956621"/>
            <a:ext cx="3809568" cy="791206"/>
          </a:xfrm>
          <a:prstGeom prst="curvedUp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089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679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Change Request, to be submitted</a:t>
            </a:r>
            <a:br>
              <a:rPr lang="en-US" altLang="ja-JP" b="1" dirty="0" smtClean="0"/>
            </a:br>
            <a:r>
              <a:rPr lang="en-US" altLang="ja-JP" sz="4000" b="1" dirty="0" smtClean="0">
                <a:solidFill>
                  <a:srgbClr val="3366FF"/>
                </a:solidFill>
              </a:rPr>
              <a:t>Main Cryogenics Layout  on Surface</a:t>
            </a:r>
            <a:endParaRPr kumimoji="1" lang="ja-JP" altLang="en-US" sz="4000" dirty="0">
              <a:solidFill>
                <a:srgbClr val="3366FF"/>
              </a:solidFill>
            </a:endParaRPr>
          </a:p>
        </p:txBody>
      </p:sp>
      <p:pic>
        <p:nvPicPr>
          <p:cNvPr id="4" name="コンテンツ プレースホルダー 3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61" b="-2178"/>
          <a:stretch/>
        </p:blipFill>
        <p:spPr bwMode="auto">
          <a:xfrm>
            <a:off x="457200" y="2313419"/>
            <a:ext cx="8229600" cy="3630467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15/07/23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Progress Report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0A97-9B2A-0F4A-BCBE-D36BB53832F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828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370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098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231</Words>
  <Application>Microsoft Macintosh PowerPoint</Application>
  <PresentationFormat>画面に合わせる (4:3)</PresentationFormat>
  <Paragraphs>49</Paragraphs>
  <Slides>22</Slides>
  <Notes>0</Notes>
  <HiddenSlides>2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ホワイト</vt:lpstr>
      <vt:lpstr>ILC Cryogenics Layout:  A draft consensus for the  Change Request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Change Request, to be submitted Main Cryogenics Layout  on Surface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Some Comparisons</vt:lpstr>
      <vt:lpstr>PowerPoint プレゼンテーション</vt:lpstr>
      <vt:lpstr>PowerPoint プレゼンテーション</vt:lpstr>
      <vt:lpstr>Conclusion</vt:lpstr>
      <vt:lpstr>Some further discussion after WS</vt:lpstr>
      <vt:lpstr>PowerPoint プレゼンテーション</vt:lpstr>
      <vt:lpstr>PowerPoint プレゼンテーション</vt:lpstr>
      <vt:lpstr>Comments given after WS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Cryogenics Layout:  A draft consensus to prepare for the Change Request </dc:title>
  <dc:creator>Yamamoto Akira</dc:creator>
  <cp:lastModifiedBy>Yamamoto Akira</cp:lastModifiedBy>
  <cp:revision>13</cp:revision>
  <dcterms:created xsi:type="dcterms:W3CDTF">2015-07-28T05:31:51Z</dcterms:created>
  <dcterms:modified xsi:type="dcterms:W3CDTF">2015-09-08T12:55:25Z</dcterms:modified>
</cp:coreProperties>
</file>