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6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51785-CDD7-EE43-A264-D4007799DD2A}" type="datetimeFigureOut">
              <a:rPr lang="en-US" smtClean="0"/>
              <a:t>9/29/15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C9EDD-7CEA-2142-8DB1-70DCD5C8A0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980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51785-CDD7-EE43-A264-D4007799DD2A}" type="datetimeFigureOut">
              <a:rPr lang="en-US" smtClean="0"/>
              <a:t>9/29/15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C9EDD-7CEA-2142-8DB1-70DCD5C8A0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46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51785-CDD7-EE43-A264-D4007799DD2A}" type="datetimeFigureOut">
              <a:rPr lang="en-US" smtClean="0"/>
              <a:t>9/29/15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C9EDD-7CEA-2142-8DB1-70DCD5C8A0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885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51785-CDD7-EE43-A264-D4007799DD2A}" type="datetimeFigureOut">
              <a:rPr lang="en-US" smtClean="0"/>
              <a:t>9/29/15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C9EDD-7CEA-2142-8DB1-70DCD5C8A0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109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51785-CDD7-EE43-A264-D4007799DD2A}" type="datetimeFigureOut">
              <a:rPr lang="en-US" smtClean="0"/>
              <a:t>9/29/15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C9EDD-7CEA-2142-8DB1-70DCD5C8A0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350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51785-CDD7-EE43-A264-D4007799DD2A}" type="datetimeFigureOut">
              <a:rPr lang="en-US" smtClean="0"/>
              <a:t>9/29/15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C9EDD-7CEA-2142-8DB1-70DCD5C8A0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372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51785-CDD7-EE43-A264-D4007799DD2A}" type="datetimeFigureOut">
              <a:rPr lang="en-US" smtClean="0"/>
              <a:t>9/29/15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C9EDD-7CEA-2142-8DB1-70DCD5C8A0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58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51785-CDD7-EE43-A264-D4007799DD2A}" type="datetimeFigureOut">
              <a:rPr lang="en-US" smtClean="0"/>
              <a:t>9/29/15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C9EDD-7CEA-2142-8DB1-70DCD5C8A0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619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51785-CDD7-EE43-A264-D4007799DD2A}" type="datetimeFigureOut">
              <a:rPr lang="en-US" smtClean="0"/>
              <a:t>9/29/15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C9EDD-7CEA-2142-8DB1-70DCD5C8A0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044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51785-CDD7-EE43-A264-D4007799DD2A}" type="datetimeFigureOut">
              <a:rPr lang="en-US" smtClean="0"/>
              <a:t>9/29/15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C9EDD-7CEA-2142-8DB1-70DCD5C8A0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219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51785-CDD7-EE43-A264-D4007799DD2A}" type="datetimeFigureOut">
              <a:rPr lang="en-US" smtClean="0"/>
              <a:t>9/29/15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C9EDD-7CEA-2142-8DB1-70DCD5C8A0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913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951785-CDD7-EE43-A264-D4007799DD2A}" type="datetimeFigureOut">
              <a:rPr lang="en-US" smtClean="0"/>
              <a:t>9/29/15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4C9EDD-7CEA-2142-8DB1-70DCD5C8A0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071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status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29/09/15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17499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1000307"/>
              </p:ext>
            </p:extLst>
          </p:nvPr>
        </p:nvGraphicFramePr>
        <p:xfrm>
          <a:off x="148447" y="134752"/>
          <a:ext cx="8857413" cy="66751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7817"/>
                <a:gridCol w="2837011"/>
                <a:gridCol w="2622585"/>
              </a:tblGrid>
              <a:tr h="6479939">
                <a:tc>
                  <a:txBody>
                    <a:bodyPr/>
                    <a:lstStyle/>
                    <a:p>
                      <a:r>
                        <a:rPr lang="en-US" sz="1600" b="1" u="sng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Trigger system:</a:t>
                      </a:r>
                    </a:p>
                    <a:p>
                      <a:r>
                        <a:rPr lang="en-US" sz="1600" b="1" u="none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n-US" sz="1600" b="0" u="none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Scintillator system : </a:t>
                      </a:r>
                      <a:r>
                        <a:rPr lang="en-US" sz="1600" b="0" u="none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scintillator+pmt</a:t>
                      </a:r>
                      <a:r>
                        <a:rPr lang="en-US" sz="1600" b="0" u="none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, discriminator+ coincidence module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600" b="0" u="none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TLU module + PC + USB cable</a:t>
                      </a:r>
                      <a:endParaRPr lang="en-US" sz="1600" b="1" u="sng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u="sng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Detectors :</a:t>
                      </a:r>
                    </a:p>
                    <a:p>
                      <a:r>
                        <a:rPr lang="en-US" sz="1600" b="0" u="none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- 6 channels floating power supply 0-5V, 0-3 A (voltage regulated,  max current variable)</a:t>
                      </a:r>
                    </a:p>
                    <a:p>
                      <a:r>
                        <a:rPr lang="en-US" sz="1600" b="0" u="none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  1 Channel 0-300V voltage regulated, current limit/trip at 0.1microA (source meter from </a:t>
                      </a:r>
                      <a:r>
                        <a:rPr lang="en-US" sz="1600" b="0" u="none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Keithly</a:t>
                      </a:r>
                      <a:r>
                        <a:rPr lang="en-US" sz="1600" b="0" u="none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would be ideal)</a:t>
                      </a:r>
                    </a:p>
                    <a:p>
                      <a:r>
                        <a:rPr lang="en-US" sz="1600" b="0" u="none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  Oscilloscope 500MHz </a:t>
                      </a:r>
                    </a:p>
                    <a:p>
                      <a:r>
                        <a:rPr lang="en-US" sz="1600" b="0" u="none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 Electrical battery driven hand drill/screwdriver  right/left rotation </a:t>
                      </a:r>
                    </a:p>
                    <a:p>
                      <a:r>
                        <a:rPr lang="en-US" sz="1600" b="0" u="none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 Nuts for it : </a:t>
                      </a:r>
                      <a:r>
                        <a:rPr lang="en-US" sz="1600" b="0" u="none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imbus</a:t>
                      </a:r>
                      <a:r>
                        <a:rPr lang="en-US" sz="1600" b="0" u="none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3mm, 4mm, 5mm  </a:t>
                      </a:r>
                      <a:r>
                        <a:rPr lang="en-US" sz="1600" b="0" u="none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Torx</a:t>
                      </a:r>
                      <a:r>
                        <a:rPr lang="en-US" sz="1600" b="0" u="none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t20</a:t>
                      </a:r>
                    </a:p>
                    <a:p>
                      <a:r>
                        <a:rPr lang="en-US" sz="1600" b="0" u="none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 N2 bottle (50l, 200b) with pressure relief valve and ball flow meter and connection to 6mm plastic pipe</a:t>
                      </a:r>
                    </a:p>
                    <a:p>
                      <a:r>
                        <a:rPr lang="en-US" sz="1600" b="0" u="none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100 ml Alcohol (to clean) and dust free wipes  </a:t>
                      </a:r>
                    </a:p>
                    <a:p>
                      <a:r>
                        <a:rPr lang="en-US" sz="1600" b="0" u="none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- 220V power extension cables (12 outlets)</a:t>
                      </a:r>
                    </a:p>
                    <a:p>
                      <a:r>
                        <a:rPr lang="en-US" sz="1600" b="0" u="none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 HV filter</a:t>
                      </a:r>
                      <a:endParaRPr lang="en-US" sz="1600" b="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u="sng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Computing </a:t>
                      </a:r>
                    </a:p>
                    <a:p>
                      <a:r>
                        <a:rPr lang="en-US" sz="1600" b="0" u="none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1x Desktop computer (in the counting room)</a:t>
                      </a:r>
                    </a:p>
                    <a:p>
                      <a:r>
                        <a:rPr lang="en-US" sz="1600" b="0" u="none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 x DAQ computer (bring by TAU)</a:t>
                      </a:r>
                    </a:p>
                    <a:p>
                      <a:r>
                        <a:rPr lang="en-US" sz="1600" b="0" u="none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10x RJ45 cable (5 meters)</a:t>
                      </a:r>
                    </a:p>
                    <a:p>
                      <a:r>
                        <a:rPr lang="en-US" sz="1600" b="0" u="none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1x RJ45 cable from the test beam area to the counting room</a:t>
                      </a:r>
                    </a:p>
                    <a:p>
                      <a:r>
                        <a:rPr lang="en-US" sz="1600" b="0" u="none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1x 1 TB disk for data</a:t>
                      </a:r>
                    </a:p>
                    <a:p>
                      <a:r>
                        <a:rPr lang="en-US" sz="1600" b="0" u="none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2x Gb </a:t>
                      </a:r>
                      <a:r>
                        <a:rPr lang="en-US" sz="1600" b="0" u="none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ethernet</a:t>
                      </a:r>
                      <a:r>
                        <a:rPr lang="en-US" sz="1600" b="0" u="none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hub</a:t>
                      </a:r>
                    </a:p>
                    <a:p>
                      <a:r>
                        <a:rPr lang="en-US" sz="1600" b="0" u="none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2x USB hub</a:t>
                      </a:r>
                    </a:p>
                    <a:p>
                      <a:r>
                        <a:rPr lang="en-US" sz="1600" b="0" u="none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1x monitor</a:t>
                      </a:r>
                    </a:p>
                    <a:p>
                      <a:r>
                        <a:rPr lang="en-US" sz="1600" b="0" u="none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4x long USB cable (USP to mini USB</a:t>
                      </a:r>
                      <a:r>
                        <a:rPr lang="en-US" sz="1600" b="1" u="sng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r>
                        <a:rPr lang="en-US" sz="1600" b="1" u="sng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en-US" sz="1600" b="1" u="sng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NIM :</a:t>
                      </a:r>
                    </a:p>
                    <a:p>
                      <a:r>
                        <a:rPr lang="en-US" sz="1600" b="0" u="none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1x NIM crate</a:t>
                      </a:r>
                    </a:p>
                    <a:p>
                      <a:r>
                        <a:rPr lang="en-US" sz="1600" b="0" u="none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 x </a:t>
                      </a:r>
                      <a:r>
                        <a:rPr lang="en-US" sz="1600" b="0" u="none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discirminator</a:t>
                      </a:r>
                      <a:r>
                        <a:rPr lang="en-US" sz="1600" b="0" u="none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(8 entries)</a:t>
                      </a:r>
                    </a:p>
                    <a:p>
                      <a:r>
                        <a:rPr lang="en-US" sz="1600" b="0" u="none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 x NIM dual timer</a:t>
                      </a:r>
                    </a:p>
                    <a:p>
                      <a:r>
                        <a:rPr lang="en-US" sz="1600" b="0" u="none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 x </a:t>
                      </a:r>
                      <a:r>
                        <a:rPr lang="en-US" sz="1600" b="0" u="none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fanin</a:t>
                      </a:r>
                      <a:r>
                        <a:rPr lang="en-US" sz="1600" b="0" u="none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en-US" sz="1600" b="0" u="none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fanout</a:t>
                      </a:r>
                      <a:endParaRPr lang="en-US" sz="1600" b="0" u="none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0" u="none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 x logic unit</a:t>
                      </a:r>
                    </a:p>
                    <a:p>
                      <a:r>
                        <a:rPr lang="en-US" sz="1600" b="0" u="none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 x </a:t>
                      </a:r>
                      <a:r>
                        <a:rPr lang="en-US" sz="1600" b="0" u="none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nim</a:t>
                      </a:r>
                      <a:r>
                        <a:rPr lang="en-US" sz="1600" b="0" u="none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to TTL</a:t>
                      </a:r>
                    </a:p>
                    <a:p>
                      <a:r>
                        <a:rPr lang="en-US" sz="1600" b="0" u="none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 x negative HV module</a:t>
                      </a:r>
                    </a:p>
                    <a:p>
                      <a:r>
                        <a:rPr lang="en-US" sz="1600" b="0" u="none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1x 4 channel counter </a:t>
                      </a:r>
                    </a:p>
                    <a:p>
                      <a:r>
                        <a:rPr lang="en-US" sz="1600" b="0" u="none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Lemo</a:t>
                      </a:r>
                      <a:r>
                        <a:rPr lang="en-US" sz="1600" b="0" u="none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cables</a:t>
                      </a:r>
                    </a:p>
                    <a:p>
                      <a:r>
                        <a:rPr lang="en-US" sz="1600" b="0" u="none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Lemo</a:t>
                      </a:r>
                      <a:r>
                        <a:rPr lang="en-US" sz="1600" b="0" u="none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connectors (T,I</a:t>
                      </a:r>
                      <a:r>
                        <a:rPr lang="en-US" sz="1600" b="1" u="sng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u="sng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Infrastructure</a:t>
                      </a:r>
                    </a:p>
                    <a:p>
                      <a:r>
                        <a:rPr lang="en-US" sz="1600" b="1" u="sng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en-US" sz="1600" b="0" u="none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 Table/support in beam line:  size 50*50cm height 218mm below beam (adjustable?)</a:t>
                      </a:r>
                    </a:p>
                    <a:p>
                      <a:r>
                        <a:rPr lang="en-US" sz="1600" b="0" u="none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 Table on side of beam pipe to support power supplies </a:t>
                      </a:r>
                      <a:r>
                        <a:rPr lang="en-US" sz="1600" b="0" u="none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etc</a:t>
                      </a:r>
                      <a:r>
                        <a:rPr lang="en-US" sz="1600" b="0" u="none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(2m long)</a:t>
                      </a:r>
                    </a:p>
                    <a:p>
                      <a:r>
                        <a:rPr lang="en-US" sz="1600" b="0" u="none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 Work table to assemble  close to beam area</a:t>
                      </a:r>
                    </a:p>
                    <a:p>
                      <a:r>
                        <a:rPr lang="en-US" sz="1600" b="0" u="none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 Chairs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3725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SRS system 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Half sensor fully read</a:t>
            </a:r>
          </a:p>
          <a:p>
            <a:r>
              <a:rPr lang="en-US" dirty="0" smtClean="0"/>
              <a:t>External trigger has been tested with cosmic</a:t>
            </a:r>
          </a:p>
          <a:p>
            <a:r>
              <a:rPr lang="en-US" dirty="0" smtClean="0"/>
              <a:t>DAQ setup for a full sensor has been written</a:t>
            </a:r>
          </a:p>
          <a:p>
            <a:r>
              <a:rPr lang="en-US" dirty="0" smtClean="0"/>
              <a:t>Fully sensor successfully read.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5728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rsful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V="1">
            <a:off x="5179195" y="4866170"/>
            <a:ext cx="3414309" cy="610333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682849" y="5123666"/>
            <a:ext cx="23052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Channel number</a:t>
            </a:r>
            <a:endParaRPr lang="en-US" sz="2400" b="1" dirty="0"/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2028792" y="4443409"/>
            <a:ext cx="2610044" cy="977176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028792" y="5123666"/>
            <a:ext cx="2261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Time (25ns unit)</a:t>
            </a:r>
            <a:endParaRPr lang="en-US" sz="2400" b="1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1032365" y="3869743"/>
            <a:ext cx="1531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ADC count</a:t>
            </a:r>
            <a:endParaRPr lang="en-US" sz="2400" b="1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2028792" y="1995954"/>
            <a:ext cx="0" cy="2447455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41390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87</Words>
  <Application>Microsoft Macintosh PowerPoint</Application>
  <PresentationFormat>On-screen Show (4:3)</PresentationFormat>
  <Paragraphs>53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status</vt:lpstr>
      <vt:lpstr>PowerPoint Presentation</vt:lpstr>
      <vt:lpstr>SRS system tests</vt:lpstr>
      <vt:lpstr>PowerPoint Presentation</vt:lpstr>
    </vt:vector>
  </TitlesOfParts>
  <Company>tau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yan</dc:creator>
  <cp:lastModifiedBy>yan</cp:lastModifiedBy>
  <cp:revision>7</cp:revision>
  <dcterms:created xsi:type="dcterms:W3CDTF">2015-09-29T13:29:09Z</dcterms:created>
  <dcterms:modified xsi:type="dcterms:W3CDTF">2015-09-29T13:57:46Z</dcterms:modified>
</cp:coreProperties>
</file>