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0" r:id="rId3"/>
    <p:sldId id="271" r:id="rId4"/>
    <p:sldId id="272" r:id="rId5"/>
    <p:sldId id="268" r:id="rId6"/>
    <p:sldId id="269" r:id="rId7"/>
    <p:sldId id="274" r:id="rId8"/>
    <p:sldId id="275" r:id="rId9"/>
    <p:sldId id="257" r:id="rId10"/>
    <p:sldId id="259" r:id="rId11"/>
    <p:sldId id="258" r:id="rId12"/>
    <p:sldId id="260" r:id="rId13"/>
    <p:sldId id="276" r:id="rId14"/>
    <p:sldId id="263" r:id="rId15"/>
    <p:sldId id="264" r:id="rId16"/>
    <p:sldId id="262" r:id="rId17"/>
    <p:sldId id="261" r:id="rId18"/>
    <p:sldId id="265" r:id="rId19"/>
    <p:sldId id="266" r:id="rId20"/>
    <p:sldId id="267" r:id="rId21"/>
    <p:sldId id="278" r:id="rId22"/>
    <p:sldId id="279" r:id="rId23"/>
    <p:sldId id="280" r:id="rId24"/>
    <p:sldId id="281" r:id="rId25"/>
    <p:sldId id="27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25/09/2015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707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678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285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926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401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224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19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130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225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92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72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D7F607DC-78E0-4786-937B-FD6F07F99FFE}" type="datetime1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4110-3DCF-4231-9CF0-48A875AF26C0}" type="datetime1">
              <a:rPr lang="en-GB" smtClean="0"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793F-26F0-4EB7-82DB-042DAB116B0A}" type="datetime1">
              <a:rPr lang="en-GB" smtClean="0"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C9C4-8D66-48E8-ACA6-B45BD94FEDA3}" type="datetime1">
              <a:rPr lang="en-GB" smtClean="0"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4F78-6B9E-4175-BAF5-B2308F8D9E7C}" type="datetime1">
              <a:rPr lang="en-GB" smtClean="0"/>
              <a:t>25/09/2015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E034-B1B5-4456-B184-1F0573A3C2EB}" type="datetime1">
              <a:rPr lang="en-GB" smtClean="0"/>
              <a:t>25/09/2015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1D2D-C8ED-4018-9894-AEEA5AE448C3}" type="datetime1">
              <a:rPr lang="en-GB" smtClean="0"/>
              <a:t>25/09/2015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331B-FD06-49D7-B87C-B020AA0C71F0}" type="datetime1">
              <a:rPr lang="en-GB" smtClean="0"/>
              <a:t>25/09/2015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DE2C-FFFB-45FE-95BA-51741A6552B4}" type="datetime1">
              <a:rPr lang="en-GB" smtClean="0"/>
              <a:t>25/09/2015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F299-9122-4B38-B4BE-1579FC466CDB}" type="datetime1">
              <a:rPr lang="en-GB" smtClean="0"/>
              <a:t>25/09/2015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67C9D837-B278-4F23-A63F-322F4C8CE295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dirty="0" smtClean="0"/>
              <a:t>PFF Update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July Phase Feedforward Runs:</a:t>
            </a:r>
            <a:br>
              <a:rPr lang="en-GB" dirty="0" smtClean="0"/>
            </a:br>
            <a:r>
              <a:rPr lang="en-GB" dirty="0" smtClean="0"/>
              <a:t>Additional Analysis using Binned 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9217-A18C-41B2-9623-7DF2C258DB16}" type="datetime1">
              <a:rPr lang="en-GB" smtClean="0"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PFF Update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20150715_1414_Gain63: Phase Jitter Along 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07" y="1590676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90677"/>
            <a:ext cx="5693193" cy="42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20150715_1414_Gain63: Mean Phase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61" y="1590678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90677"/>
            <a:ext cx="5693193" cy="42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1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20150715_1414_Gain63: Correlation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32" y="1406681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614615" y="2709473"/>
            <a:ext cx="2140416" cy="172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55031" y="2540595"/>
            <a:ext cx="429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Correlated tails: Phase sag means more pulses are outside correction range when you move away from flat central region of the pulse.</a:t>
            </a:r>
            <a:endParaRPr lang="en-GB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25" y="3681223"/>
            <a:ext cx="3201967" cy="239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1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with Binning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20150715_1414_Gain63: </a:t>
            </a:r>
            <a:r>
              <a:rPr lang="en-GB" dirty="0" smtClean="0"/>
              <a:t>FF Off Distribution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07" y="1295576"/>
            <a:ext cx="5693193" cy="4266847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734" y="1295576"/>
            <a:ext cx="5693193" cy="42668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41898" y="1064743"/>
            <a:ext cx="121219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OFF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8768" y="5789664"/>
            <a:ext cx="11246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Pulses distributed between bins based on upstream phase: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8 x 0.5 degree width bins between +/- 2 degrees, plus one bin for all below -2 and one for all above +2.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32735" y="3082750"/>
            <a:ext cx="2498164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BINS IN ANALYSIS ARE NOT AS SHOWN ON THESE HISTOGRAMS!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653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20150715_1414_Gain63: </a:t>
            </a:r>
            <a:r>
              <a:rPr lang="en-GB" dirty="0" smtClean="0"/>
              <a:t>FF On Distribution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95575"/>
            <a:ext cx="5693193" cy="42668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15" y="1295576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41898" y="1064743"/>
            <a:ext cx="10583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ON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68768" y="5789664"/>
            <a:ext cx="11246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Pulses distributed between bins based on upstream phase: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8 x 0.5 degree width bins between +/- 2 degrees, plus one bin for all below -2 and one for all above +2.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43181" y="2967333"/>
            <a:ext cx="2498164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BINS IN ANALYSIS ARE NOT AS SHOWN ON THESE HISTOGRAMS!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093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20150715_1414_Gain63: </a:t>
            </a:r>
            <a:r>
              <a:rPr lang="en-GB" dirty="0" smtClean="0"/>
              <a:t>Mean Bin Phase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35" y="1508297"/>
            <a:ext cx="5693193" cy="42668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734" y="1508297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9835" y="1064742"/>
            <a:ext cx="121219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OFF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85123" y="1064743"/>
            <a:ext cx="10583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ON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8768" y="5880282"/>
            <a:ext cx="11246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Pulses distributed between bins based on upstream phase: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8 x 0.5 degree width bins between +/- 2 degrees, plus one bin for all below -2 and one for all above +2.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170680" y="4588475"/>
            <a:ext cx="254549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Most extreme bins not corrected to zero.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620000" y="4629665"/>
            <a:ext cx="873211" cy="1400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0320469" y="2800865"/>
            <a:ext cx="708908" cy="182880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9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20150715_1414_Gain63: </a:t>
            </a:r>
            <a:r>
              <a:rPr lang="en-GB" dirty="0" smtClean="0"/>
              <a:t>FF Off Binned Phase Along Pulse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67" y="1590675"/>
            <a:ext cx="5693193" cy="4266847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90675"/>
            <a:ext cx="5693193" cy="42668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41898" y="1064743"/>
            <a:ext cx="121219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OFF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7823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20150715_1414_Gain63: </a:t>
            </a:r>
            <a:r>
              <a:rPr lang="en-GB" dirty="0" smtClean="0"/>
              <a:t>FF On Binned Phase Along 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70" y="1590677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90677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3552" y="1129012"/>
            <a:ext cx="10583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ON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44402" y="1129012"/>
            <a:ext cx="31963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SIMULATED +/-2.5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22103" y="3962400"/>
            <a:ext cx="21995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All bins overlapping in central region</a:t>
            </a:r>
            <a:endParaRPr lang="en-GB" sz="1400" dirty="0"/>
          </a:p>
        </p:txBody>
      </p:sp>
      <p:cxnSp>
        <p:nvCxnSpPr>
          <p:cNvPr id="12" name="Straight Arrow Connector 11"/>
          <p:cNvCxnSpPr>
            <a:stCxn id="3" idx="0"/>
          </p:cNvCxnSpPr>
          <p:nvPr/>
        </p:nvCxnSpPr>
        <p:spPr>
          <a:xfrm flipH="1" flipV="1">
            <a:off x="2866768" y="2553730"/>
            <a:ext cx="255087" cy="140867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328" y="6015381"/>
            <a:ext cx="1196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Agreement between real FF and simulated 2.5 degree limit FF (using interleaved FF off data) is almost perfect!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3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20150715_1414_Gain63: </a:t>
            </a:r>
            <a:r>
              <a:rPr lang="en-GB" dirty="0" smtClean="0"/>
              <a:t>Binned Simulated Unlimited 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1" y="1747296"/>
            <a:ext cx="5990919" cy="448998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94558" y="1157697"/>
            <a:ext cx="384720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FF SIMULATED UNLIMITED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26660" y="1557826"/>
            <a:ext cx="53325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Simulated unlimited FF results shows nature of remaining uncorrelated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Without limit all bins overlap across the whole pulse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Wiggles along the pulse appear on the mean and for all bins -&gt; static shape imposed on the upstream pulse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Cause?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effects? But R56 optimised.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Issue with downfield monitor/phase reconstruction from downstream monitor?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Does it correlate with any other signals (BPMs, PETS)?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1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 (Results from 20150707_2138)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25" y="1116543"/>
            <a:ext cx="4949475" cy="37094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539" y="1116543"/>
            <a:ext cx="4949475" cy="37094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5084120"/>
            <a:ext cx="1158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Why are we not able to flatten the phase along the pulse more and/or remove all correlation between the upstream and downstream phase?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4850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Searching for Correlation with Residual Static </a:t>
            </a:r>
            <a:r>
              <a:rPr lang="en-GB" dirty="0" err="1" smtClean="0"/>
              <a:t>Static</a:t>
            </a:r>
            <a:r>
              <a:rPr lang="en-GB" dirty="0" smtClean="0"/>
              <a:t> Shape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38" y="1012726"/>
            <a:ext cx="6034617" cy="4525963"/>
          </a:xfrm>
        </p:spPr>
      </p:pic>
      <p:sp>
        <p:nvSpPr>
          <p:cNvPr id="10" name="TextBox 9"/>
          <p:cNvSpPr txBox="1"/>
          <p:nvPr/>
        </p:nvSpPr>
        <p:spPr>
          <a:xfrm>
            <a:off x="1257998" y="5645781"/>
            <a:ext cx="980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Seen hints of correlation with some horizontal positions, this being the most convincing example (last BPM end of TL2 chicane).</a:t>
            </a:r>
          </a:p>
        </p:txBody>
      </p:sp>
    </p:spTree>
    <p:extLst>
      <p:ext uri="{BB962C8B-B14F-4D97-AF65-F5344CB8AC3E}">
        <p14:creationId xmlns:p14="http://schemas.microsoft.com/office/powerpoint/2010/main" val="17365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of Shape vs. Jitter of Mean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Jitter on shape:</a:t>
            </a:r>
          </a:p>
          <a:p>
            <a:pPr lvl="1"/>
            <a:r>
              <a:rPr lang="en-GB" dirty="0" smtClean="0"/>
              <a:t>For each pulse, standard deviation of difference to mean phase of each sample along the pulse.</a:t>
            </a:r>
          </a:p>
          <a:p>
            <a:pPr lvl="1"/>
            <a:endParaRPr lang="en-GB" dirty="0"/>
          </a:p>
          <a:p>
            <a:r>
              <a:rPr lang="en-GB" dirty="0" smtClean="0"/>
              <a:t>Jitter on mean:</a:t>
            </a:r>
          </a:p>
          <a:p>
            <a:pPr lvl="1"/>
            <a:r>
              <a:rPr lang="en-GB" dirty="0" smtClean="0"/>
              <a:t>For the dataset, standard deviation of mean pulse phase.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2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Along Pulse for Whole Dataset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95" y="1421392"/>
            <a:ext cx="5738541" cy="43039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1543844"/>
            <a:ext cx="5575273" cy="41814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04600" y="959069"/>
            <a:ext cx="7673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Short sample range (solid vertical lines): Range used for FF statistics calculation.</a:t>
            </a:r>
          </a:p>
          <a:p>
            <a:r>
              <a:rPr lang="en-GB" sz="1600" dirty="0" smtClean="0"/>
              <a:t>Long sample range (dashed vertical lines): Range covering ~whole pulse.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11892" y="5725298"/>
            <a:ext cx="11384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Impression by eye: jitter appears to be on mean (whole pulse shifted up/down) rather than shape, oscillations along the pulse preserved in all pulses.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76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Difference to Mean Phase Along 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98" y="1384635"/>
            <a:ext cx="5728396" cy="429629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80851"/>
            <a:ext cx="5728398" cy="42962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7140" y="947398"/>
            <a:ext cx="7673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Short sample range (solid vertical lines): Range used for FF statistics calculation.</a:t>
            </a:r>
          </a:p>
          <a:p>
            <a:r>
              <a:rPr lang="en-GB" sz="1600" dirty="0" smtClean="0"/>
              <a:t>Long sample range (dashed vertical lines): Range covering ~whole pulse.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657143" y="5594485"/>
            <a:ext cx="94436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Upstream the difference looks very flat (shape is conserved).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Downstream some oscillations appear (differences in shape).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Jitter on shape is standard deviation of points in the two sample ranges for each pulse.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8065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Comparison: Jitter on Shape vs. Jitter on Mean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11" y="925088"/>
            <a:ext cx="5477642" cy="41082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372" y="925088"/>
            <a:ext cx="5917927" cy="44384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6278" y="5202548"/>
            <a:ext cx="11858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 smtClean="0"/>
              <a:t>In the short sample range:</a:t>
            </a:r>
            <a:r>
              <a:rPr lang="en-GB" dirty="0" smtClean="0"/>
              <a:t> Jitter of shape much lower than jitter on mean. Upstream jitter on shape below resolution of monitor.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 smtClean="0"/>
              <a:t>In the long sample range: </a:t>
            </a:r>
            <a:r>
              <a:rPr lang="en-GB" dirty="0" smtClean="0"/>
              <a:t>Larger jitter on shape, suggests instability of shape at start/end of pulse. Correlates upstream and downstream so not losses.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51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03871"/>
            <a:ext cx="10972800" cy="502229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Need to investigate why we could remove almost all correlation on the 15</a:t>
            </a:r>
            <a:r>
              <a:rPr lang="en-GB" baseline="30000" dirty="0" smtClean="0"/>
              <a:t>th</a:t>
            </a:r>
            <a:r>
              <a:rPr lang="en-GB" dirty="0" smtClean="0"/>
              <a:t>, but were left with 40-50% correlation on the 7</a:t>
            </a:r>
            <a:r>
              <a:rPr lang="en-GB" baseline="30000" dirty="0" smtClean="0"/>
              <a:t>th</a:t>
            </a:r>
            <a:r>
              <a:rPr lang="en-GB" dirty="0" smtClean="0"/>
              <a:t> July.</a:t>
            </a:r>
          </a:p>
          <a:p>
            <a:pPr lvl="1"/>
            <a:r>
              <a:rPr lang="en-GB" dirty="0" smtClean="0"/>
              <a:t>I am convinced applied gain is ~optimal.</a:t>
            </a:r>
          </a:p>
          <a:p>
            <a:endParaRPr lang="en-GB" dirty="0" smtClean="0"/>
          </a:p>
          <a:p>
            <a:r>
              <a:rPr lang="en-GB" dirty="0"/>
              <a:t>Best FF results agree very well with simulations considering current limitations (also backed up by </a:t>
            </a:r>
            <a:r>
              <a:rPr lang="en-GB" dirty="0" err="1"/>
              <a:t>Murtaza’s</a:t>
            </a:r>
            <a:r>
              <a:rPr lang="en-GB" dirty="0"/>
              <a:t> results</a:t>
            </a:r>
            <a:r>
              <a:rPr lang="en-GB" dirty="0" smtClean="0"/>
              <a:t>).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Doubling correction range should have a large impact on achieved pulse flatness with FF. But effect on jitter in central region will probably be small.</a:t>
            </a:r>
          </a:p>
          <a:p>
            <a:endParaRPr lang="en-GB" dirty="0"/>
          </a:p>
          <a:p>
            <a:r>
              <a:rPr lang="en-GB" dirty="0" smtClean="0"/>
              <a:t>Trying to identify source of remaining uncorrelated phase component:</a:t>
            </a:r>
          </a:p>
          <a:p>
            <a:pPr lvl="1"/>
            <a:r>
              <a:rPr lang="en-GB" dirty="0" smtClean="0"/>
              <a:t>Static </a:t>
            </a:r>
            <a:r>
              <a:rPr lang="en-GB" dirty="0" smtClean="0"/>
              <a:t>shape… or maybe not so static at start/end of pulse.</a:t>
            </a:r>
            <a:endParaRPr lang="en-GB" dirty="0" smtClean="0"/>
          </a:p>
          <a:p>
            <a:pPr lvl="1"/>
            <a:r>
              <a:rPr lang="en-GB" dirty="0" smtClean="0"/>
              <a:t>Still also </a:t>
            </a:r>
            <a:r>
              <a:rPr lang="en-GB" dirty="0" smtClean="0"/>
              <a:t>have higher </a:t>
            </a:r>
            <a:r>
              <a:rPr lang="en-GB" smtClean="0"/>
              <a:t>jitter downstream </a:t>
            </a:r>
            <a:r>
              <a:rPr lang="en-GB" dirty="0" smtClean="0"/>
              <a:t>-&gt; possibly coming from monitor calibrations (also see jitter difference between upstream monitors).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11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can’t we flatten phase more / remove correlation?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04140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Possible reasons: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Applied gain too low / out of range:</a:t>
            </a:r>
          </a:p>
          <a:p>
            <a:pPr lvl="1"/>
            <a:r>
              <a:rPr lang="en-GB" dirty="0" smtClean="0"/>
              <a:t>Most datasets taken at gain 43 or 63 in FONT5 units.</a:t>
            </a:r>
          </a:p>
          <a:p>
            <a:pPr lvl="1"/>
            <a:r>
              <a:rPr lang="en-GB" dirty="0" smtClean="0"/>
              <a:t>Based on my calculations and </a:t>
            </a:r>
            <a:r>
              <a:rPr lang="en-GB" dirty="0" err="1" smtClean="0"/>
              <a:t>Murtaza’s</a:t>
            </a:r>
            <a:r>
              <a:rPr lang="en-GB" dirty="0" smtClean="0"/>
              <a:t> results I believed this to be roughly optimal.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can’t we flatten phase more / remove correlation?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983735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2. Effect of limited correction magnitude (i.e. amplifier being saturated).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63" y="2246847"/>
            <a:ext cx="3762672" cy="28199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933" y="2246847"/>
            <a:ext cx="3762672" cy="2819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293" y="2246847"/>
            <a:ext cx="3762672" cy="28199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28316" y="1926414"/>
            <a:ext cx="8386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NO FF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54263" y="1877515"/>
            <a:ext cx="168347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UNLIMITED FF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191893" y="1876803"/>
            <a:ext cx="137249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LIMITED FF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22638" y="5202437"/>
            <a:ext cx="10025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Jitter of pulses outside of the correction range cannot be removed, leaving correlated tails.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lead to different FF performance at different upstream phase offsets.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Bin data based on upstream phase and compare results between bins.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Best July Datasets Summary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2494268"/>
              </p:ext>
            </p:extLst>
          </p:nvPr>
        </p:nvGraphicFramePr>
        <p:xfrm>
          <a:off x="561593" y="1429681"/>
          <a:ext cx="10972801" cy="249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8407"/>
                <a:gridCol w="1156679"/>
                <a:gridCol w="1567543"/>
                <a:gridCol w="1567543"/>
                <a:gridCol w="1567543"/>
                <a:gridCol w="1567543"/>
                <a:gridCol w="15675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Data Set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Gain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Upstream Jitter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Downstream Jitter FF Off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Downstream Jitter FF On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Correlation</a:t>
                      </a:r>
                      <a:r>
                        <a:rPr lang="en-GB" baseline="0" dirty="0" smtClean="0"/>
                        <a:t> FF Off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Correlation</a:t>
                      </a:r>
                      <a:r>
                        <a:rPr lang="en-GB" baseline="0" dirty="0" smtClean="0"/>
                        <a:t> FF On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20150707_2037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0.90</a:t>
                      </a:r>
                      <a:r>
                        <a:rPr lang="en-GB" baseline="50000" dirty="0" smtClean="0"/>
                        <a:t>o</a:t>
                      </a:r>
                      <a:endParaRPr lang="en-GB" baseline="5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1.23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0.69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20150707_2052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0.88</a:t>
                      </a:r>
                      <a:r>
                        <a:rPr lang="en-GB" baseline="50000" dirty="0" smtClean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1.07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0.64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20150707_2138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0.78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0.94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0.56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20150715_1353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0.63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1.55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1.15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20150715_1414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1.05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1.56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1.00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418310" y="3427540"/>
            <a:ext cx="275994" cy="2965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0044475" y="3427540"/>
            <a:ext cx="275994" cy="2965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6736983" y="2249528"/>
            <a:ext cx="275994" cy="70785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902941" y="4341341"/>
            <a:ext cx="86156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Different pulse lengths on the 7</a:t>
            </a:r>
            <a:r>
              <a:rPr lang="en-GB" baseline="30000" dirty="0" smtClean="0"/>
              <a:t>th</a:t>
            </a:r>
            <a:r>
              <a:rPr lang="en-GB" dirty="0" smtClean="0"/>
              <a:t> and 15</a:t>
            </a:r>
            <a:r>
              <a:rPr lang="en-GB" baseline="30000" dirty="0" smtClean="0"/>
              <a:t>th</a:t>
            </a:r>
            <a:r>
              <a:rPr lang="en-GB" dirty="0" smtClean="0"/>
              <a:t> July (see next slide).</a:t>
            </a:r>
          </a:p>
          <a:p>
            <a:endParaRPr lang="en-GB" dirty="0"/>
          </a:p>
          <a:p>
            <a:r>
              <a:rPr lang="en-GB" dirty="0" smtClean="0"/>
              <a:t>Best ratio reduction in jitter achieved on 7</a:t>
            </a:r>
            <a:r>
              <a:rPr lang="en-GB" baseline="30000" dirty="0" smtClean="0"/>
              <a:t>th</a:t>
            </a:r>
            <a:r>
              <a:rPr lang="en-GB" dirty="0" smtClean="0"/>
              <a:t> (56% initial jitter, 64% best on 15</a:t>
            </a:r>
            <a:r>
              <a:rPr lang="en-GB" baseline="30000" dirty="0" smtClean="0"/>
              <a:t>th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r>
              <a:rPr lang="en-GB" dirty="0" smtClean="0"/>
              <a:t>More correlation removed on 15</a:t>
            </a:r>
            <a:r>
              <a:rPr lang="en-GB" baseline="30000" dirty="0" smtClean="0"/>
              <a:t>th</a:t>
            </a:r>
            <a:r>
              <a:rPr lang="en-GB" dirty="0" smtClean="0"/>
              <a:t> (10% or less residual correlation, 50% on 7</a:t>
            </a:r>
            <a:r>
              <a:rPr lang="en-GB" baseline="30000" dirty="0" smtClean="0"/>
              <a:t>th</a:t>
            </a:r>
            <a:r>
              <a:rPr lang="en-GB" dirty="0" smtClean="0"/>
              <a:t>).</a:t>
            </a:r>
          </a:p>
        </p:txBody>
      </p:sp>
      <p:sp>
        <p:nvSpPr>
          <p:cNvPr id="12" name="Oval 11"/>
          <p:cNvSpPr/>
          <p:nvPr/>
        </p:nvSpPr>
        <p:spPr>
          <a:xfrm>
            <a:off x="1423578" y="4368376"/>
            <a:ext cx="275994" cy="2965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1423578" y="4938741"/>
            <a:ext cx="275994" cy="28252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423578" y="5455474"/>
            <a:ext cx="275994" cy="2965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308887" y="5811286"/>
            <a:ext cx="4637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didn’t realise there are actually datasets where we removed ~all correlation.</a:t>
            </a:r>
            <a:endParaRPr lang="en-GB" dirty="0"/>
          </a:p>
        </p:txBody>
      </p:sp>
      <p:cxnSp>
        <p:nvCxnSpPr>
          <p:cNvPr id="20" name="Straight Arrow Connector 19"/>
          <p:cNvCxnSpPr>
            <a:endCxn id="15" idx="1"/>
          </p:cNvCxnSpPr>
          <p:nvPr/>
        </p:nvCxnSpPr>
        <p:spPr>
          <a:xfrm>
            <a:off x="3031067" y="5752036"/>
            <a:ext cx="1277820" cy="3824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03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Difference Pulse Length 7</a:t>
            </a:r>
            <a:r>
              <a:rPr lang="en-GB" baseline="30000" dirty="0" smtClean="0"/>
              <a:t>th</a:t>
            </a:r>
            <a:r>
              <a:rPr lang="en-GB" dirty="0" smtClean="0"/>
              <a:t> and 15</a:t>
            </a:r>
            <a:r>
              <a:rPr lang="en-GB" baseline="30000" dirty="0" smtClean="0"/>
              <a:t>th</a:t>
            </a:r>
            <a:r>
              <a:rPr lang="en-GB" dirty="0" smtClean="0"/>
              <a:t> July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4" y="1157584"/>
            <a:ext cx="9800000" cy="40190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00825" y="5428582"/>
            <a:ext cx="77941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July: ~400ns pulse length, FF operated in flat part at end of pulse.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July: ~1µs pulse length, FF operated in flat central part.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0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20150715_1414_Gain63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61593" y="1429681"/>
          <a:ext cx="10972801" cy="249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8407"/>
                <a:gridCol w="1156679"/>
                <a:gridCol w="1567543"/>
                <a:gridCol w="1567543"/>
                <a:gridCol w="1567543"/>
                <a:gridCol w="1567543"/>
                <a:gridCol w="15675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Data Set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Gain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Upstream Jitter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Downstream Jitter FF Off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Downstream Jitter FF On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Correlation</a:t>
                      </a:r>
                      <a:r>
                        <a:rPr lang="en-GB" baseline="0" dirty="0" smtClean="0"/>
                        <a:t> FF Off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Correlation</a:t>
                      </a:r>
                      <a:r>
                        <a:rPr lang="en-GB" baseline="0" dirty="0" smtClean="0"/>
                        <a:t> FF On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20150707_2037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0.90</a:t>
                      </a:r>
                      <a:r>
                        <a:rPr lang="en-GB" baseline="50000" dirty="0" smtClean="0"/>
                        <a:t>o</a:t>
                      </a:r>
                      <a:endParaRPr lang="en-GB" baseline="5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1.23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0.69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20150707_2052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0.88</a:t>
                      </a:r>
                      <a:r>
                        <a:rPr lang="en-GB" baseline="50000" dirty="0" smtClean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1.07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0.64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20150707_2138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0.78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0.94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0.56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20150715_1353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0.63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1.55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1.15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20150715_1414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1.05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1.56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1.00</a:t>
                      </a:r>
                      <a:r>
                        <a:rPr lang="en-GB" baseline="50000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343472" y="44528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Rest of the presentation is results from this dataset.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Results without binning.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Results and simulations with binning.</a:t>
            </a:r>
          </a:p>
          <a:p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561593" y="2081745"/>
            <a:ext cx="10972801" cy="1491137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36607" y="3429000"/>
            <a:ext cx="11197905" cy="6075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without Binning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9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20150715_1414_Gain63: Mean Phase Along 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807" y="1451598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25/09/2015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1" y="1451599"/>
            <a:ext cx="5693193" cy="42668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72331" y="2922714"/>
            <a:ext cx="106844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Residual uncorrelated shape.</a:t>
            </a:r>
            <a:endParaRPr lang="en-GB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9267569" y="2553731"/>
            <a:ext cx="77834" cy="368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320469" y="1922499"/>
            <a:ext cx="12481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Phase shifted up towards zero.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0140778" y="2285136"/>
            <a:ext cx="218608" cy="3427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799814" y="4257741"/>
            <a:ext cx="106844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FF On</a:t>
            </a:r>
            <a:endParaRPr lang="en-GB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010476" y="3773063"/>
            <a:ext cx="8238" cy="6231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836875" y="3444256"/>
            <a:ext cx="20595" cy="9519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9691816" y="4393171"/>
            <a:ext cx="1165654" cy="208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8018714" y="4389282"/>
            <a:ext cx="1001050" cy="38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40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2374</TotalTime>
  <Words>1270</Words>
  <Application>Microsoft Office PowerPoint</Application>
  <PresentationFormat>Widescreen</PresentationFormat>
  <Paragraphs>287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Wingdings</vt:lpstr>
      <vt:lpstr>Roberts_LCWS14_PhaseFeedforwardCTF3</vt:lpstr>
      <vt:lpstr>July Phase Feedforward Runs: Additional Analysis using Binned Data</vt:lpstr>
      <vt:lpstr>Intro (Results from 20150707_2138)</vt:lpstr>
      <vt:lpstr>Why can’t we flatten phase more / remove correlation?</vt:lpstr>
      <vt:lpstr>Why can’t we flatten phase more / remove correlation?</vt:lpstr>
      <vt:lpstr>Best July Datasets Summary</vt:lpstr>
      <vt:lpstr>Difference Pulse Length 7th and 15th July</vt:lpstr>
      <vt:lpstr>20150715_1414_Gain63</vt:lpstr>
      <vt:lpstr>Results without Binning</vt:lpstr>
      <vt:lpstr>20150715_1414_Gain63: Mean Phase Along Pulse</vt:lpstr>
      <vt:lpstr>20150715_1414_Gain63: Phase Jitter Along Pulse</vt:lpstr>
      <vt:lpstr>20150715_1414_Gain63: Mean Phase</vt:lpstr>
      <vt:lpstr>20150715_1414_Gain63: Correlation</vt:lpstr>
      <vt:lpstr>Results with Binning</vt:lpstr>
      <vt:lpstr>20150715_1414_Gain63: FF Off Distribution</vt:lpstr>
      <vt:lpstr>20150715_1414_Gain63: FF On Distribution</vt:lpstr>
      <vt:lpstr>20150715_1414_Gain63: Mean Bin Phase</vt:lpstr>
      <vt:lpstr>20150715_1414_Gain63: FF Off Binned Phase Along Pulse</vt:lpstr>
      <vt:lpstr>20150715_1414_Gain63: FF On Binned Phase Along Pulse</vt:lpstr>
      <vt:lpstr>20150715_1414_Gain63: Binned Simulated Unlimited FF</vt:lpstr>
      <vt:lpstr>Searching for Correlation with Residual Static Static Shape</vt:lpstr>
      <vt:lpstr>Jitter of Shape vs. Jitter of Mean</vt:lpstr>
      <vt:lpstr>Phase Along Pulse for Whole Dataset</vt:lpstr>
      <vt:lpstr>Difference to Mean Phase Along Pulse</vt:lpstr>
      <vt:lpstr>Comparison: Jitter on Shape vs. Jitter on Mean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142</cp:revision>
  <dcterms:created xsi:type="dcterms:W3CDTF">2015-07-02T22:06:55Z</dcterms:created>
  <dcterms:modified xsi:type="dcterms:W3CDTF">2015-09-25T08:56:13Z</dcterms:modified>
</cp:coreProperties>
</file>