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1"/>
  </p:notesMasterIdLst>
  <p:handoutMasterIdLst>
    <p:handoutMasterId r:id="rId12"/>
  </p:handoutMasterIdLst>
  <p:sldIdLst>
    <p:sldId id="256" r:id="rId2"/>
    <p:sldId id="264" r:id="rId3"/>
    <p:sldId id="257" r:id="rId4"/>
    <p:sldId id="259" r:id="rId5"/>
    <p:sldId id="260" r:id="rId6"/>
    <p:sldId id="258" r:id="rId7"/>
    <p:sldId id="263" r:id="rId8"/>
    <p:sldId id="261" r:id="rId9"/>
    <p:sldId id="262" r:id="rId1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12"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12"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12"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12"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12" charset="-128"/>
        <a:cs typeface="+mn-cs"/>
      </a:defRPr>
    </a:lvl5pPr>
    <a:lvl6pPr marL="2286000" algn="l" defTabSz="914400" rtl="0" eaLnBrk="1" latinLnBrk="0" hangingPunct="1">
      <a:defRPr kern="1200">
        <a:solidFill>
          <a:schemeClr val="tx1"/>
        </a:solidFill>
        <a:latin typeface="Arial" charset="0"/>
        <a:ea typeface="ＭＳ Ｐゴシック" pitchFamily="-112" charset="-128"/>
        <a:cs typeface="+mn-cs"/>
      </a:defRPr>
    </a:lvl6pPr>
    <a:lvl7pPr marL="2743200" algn="l" defTabSz="914400" rtl="0" eaLnBrk="1" latinLnBrk="0" hangingPunct="1">
      <a:defRPr kern="1200">
        <a:solidFill>
          <a:schemeClr val="tx1"/>
        </a:solidFill>
        <a:latin typeface="Arial" charset="0"/>
        <a:ea typeface="ＭＳ Ｐゴシック" pitchFamily="-112" charset="-128"/>
        <a:cs typeface="+mn-cs"/>
      </a:defRPr>
    </a:lvl7pPr>
    <a:lvl8pPr marL="3200400" algn="l" defTabSz="914400" rtl="0" eaLnBrk="1" latinLnBrk="0" hangingPunct="1">
      <a:defRPr kern="1200">
        <a:solidFill>
          <a:schemeClr val="tx1"/>
        </a:solidFill>
        <a:latin typeface="Arial" charset="0"/>
        <a:ea typeface="ＭＳ Ｐゴシック" pitchFamily="-112" charset="-128"/>
        <a:cs typeface="+mn-cs"/>
      </a:defRPr>
    </a:lvl8pPr>
    <a:lvl9pPr marL="3657600" algn="l" defTabSz="914400" rtl="0" eaLnBrk="1" latinLnBrk="0" hangingPunct="1">
      <a:defRPr kern="1200">
        <a:solidFill>
          <a:schemeClr val="tx1"/>
        </a:solidFill>
        <a:latin typeface="Arial"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B66"/>
    <a:srgbClr val="BF5C28"/>
    <a:srgbClr val="5C0426"/>
    <a:srgbClr val="4B5C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62" d="100"/>
          <a:sy n="62" d="100"/>
        </p:scale>
        <p:origin x="-68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F659305A-CEE9-4EFA-84F9-CC7967B3725A}" type="datetime1">
              <a:rPr lang="en-US" altLang="en-US"/>
              <a:pPr/>
              <a:t>3/6/2016</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A53C4637-8D2C-4ED7-9631-01E39F5EEFA8}" type="slidenum">
              <a:rPr lang="en-US" altLang="en-US"/>
              <a:pPr/>
              <a:t>‹#›</a:t>
            </a:fld>
            <a:endParaRPr lang="en-US" altLang="en-US"/>
          </a:p>
        </p:txBody>
      </p:sp>
    </p:spTree>
    <p:extLst>
      <p:ext uri="{BB962C8B-B14F-4D97-AF65-F5344CB8AC3E}">
        <p14:creationId xmlns:p14="http://schemas.microsoft.com/office/powerpoint/2010/main" val="12528852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074E593-1EB1-4CCF-815B-E52F7FEE732D}" type="datetime1">
              <a:rPr lang="en-US" altLang="en-US"/>
              <a:pPr/>
              <a:t>3/6/2016</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alt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664CC678-259D-4584-BD8C-D899A9F863BA}" type="slidenum">
              <a:rPr lang="en-US" altLang="en-US"/>
              <a:pPr/>
              <a:t>‹#›</a:t>
            </a:fld>
            <a:endParaRPr lang="en-US" altLang="en-US"/>
          </a:p>
        </p:txBody>
      </p:sp>
    </p:spTree>
    <p:extLst>
      <p:ext uri="{BB962C8B-B14F-4D97-AF65-F5344CB8AC3E}">
        <p14:creationId xmlns:p14="http://schemas.microsoft.com/office/powerpoint/2010/main" val="3231580269"/>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4" name="Picture 4" descr="title header_gray_417.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title footer_gray_417.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775450"/>
            <a:ext cx="9144000" cy="8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doe_black.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954963" y="6456363"/>
            <a:ext cx="960437" cy="231775"/>
          </a:xfrm>
          <a:prstGeom prst="rect">
            <a:avLst/>
          </a:prstGeom>
          <a:noFill/>
          <a:ln>
            <a:noFill/>
          </a:ln>
          <a:extLst>
            <a:ext uri="{909E8E84-426E-40DD-AFC4-6F175D3DCCD1}">
              <a14:hiddenFill xmlns:a14="http://schemas.microsoft.com/office/drawing/2010/main">
                <a:solidFill>
                  <a:srgbClr val="FFFFFF">
                    <a:alpha val="7500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990600" y="4495800"/>
            <a:ext cx="6400800" cy="1752600"/>
          </a:xfrm>
        </p:spPr>
        <p:txBody>
          <a:bodyPr anchor="b"/>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Title 8"/>
          <p:cNvSpPr>
            <a:spLocks noGrp="1"/>
          </p:cNvSpPr>
          <p:nvPr>
            <p:ph type="title"/>
          </p:nvPr>
        </p:nvSpPr>
        <p:spPr>
          <a:xfrm>
            <a:off x="990600" y="1676400"/>
            <a:ext cx="7696200" cy="1752600"/>
          </a:xfrm>
        </p:spPr>
        <p:txBody>
          <a:bodyPr anchor="t">
            <a:normAutofit/>
          </a:bodyPr>
          <a:lstStyle>
            <a:lvl1pPr algn="l">
              <a:defRPr sz="3000"/>
            </a:lvl1pPr>
          </a:lstStyle>
          <a:p>
            <a:r>
              <a:rPr lang="en-US" smtClean="0"/>
              <a:t>Click to edit Master title style</a:t>
            </a:r>
            <a:endParaRPr lang="en-US" dirty="0"/>
          </a:p>
        </p:txBody>
      </p:sp>
    </p:spTree>
    <p:extLst>
      <p:ext uri="{BB962C8B-B14F-4D97-AF65-F5344CB8AC3E}">
        <p14:creationId xmlns:p14="http://schemas.microsoft.com/office/powerpoint/2010/main" val="810948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fld id="{61C146B7-D29E-4F37-9714-1B20A9E10AE9}" type="datetime1">
              <a:rPr lang="en-US" altLang="en-US"/>
              <a:pPr/>
              <a:t>3/6/2016</a:t>
            </a:fld>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223A995-E5A5-4029-B1ED-FE9CB301FDFC}" type="slidenum">
              <a:rPr lang="en-US" altLang="en-US"/>
              <a:pPr/>
              <a:t>‹#›</a:t>
            </a:fld>
            <a:endParaRPr lang="en-US" altLang="en-US"/>
          </a:p>
        </p:txBody>
      </p:sp>
    </p:spTree>
    <p:extLst>
      <p:ext uri="{BB962C8B-B14F-4D97-AF65-F5344CB8AC3E}">
        <p14:creationId xmlns:p14="http://schemas.microsoft.com/office/powerpoint/2010/main" val="2117079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fld id="{05F46391-BD9A-495F-A5C7-9FDF1E1EE1FB}" type="datetime1">
              <a:rPr lang="en-US" altLang="en-US"/>
              <a:pPr/>
              <a:t>3/6/2016</a:t>
            </a:fld>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5BD0EE86-D59F-47A7-B2A2-FD3875C5A541}" type="slidenum">
              <a:rPr lang="en-US" altLang="en-US"/>
              <a:pPr/>
              <a:t>‹#›</a:t>
            </a:fld>
            <a:endParaRPr lang="en-US" altLang="en-US"/>
          </a:p>
        </p:txBody>
      </p:sp>
    </p:spTree>
    <p:extLst>
      <p:ext uri="{BB962C8B-B14F-4D97-AF65-F5344CB8AC3E}">
        <p14:creationId xmlns:p14="http://schemas.microsoft.com/office/powerpoint/2010/main" val="17032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4" descr="slide header_gray_417.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slide footer_gray_417.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318250"/>
            <a:ext cx="91440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fld id="{B03043D5-5625-44B8-9F6A-840B606C575B}" type="datetime1">
              <a:rPr lang="en-US" altLang="en-US"/>
              <a:pPr/>
              <a:t>3/6/2016</a:t>
            </a:fld>
            <a:endParaRPr lang="en-US" altLang="en-US"/>
          </a:p>
        </p:txBody>
      </p:sp>
      <p:sp>
        <p:nvSpPr>
          <p:cNvPr id="7"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endParaRPr lang="en-US" altLang="en-US"/>
          </a:p>
        </p:txBody>
      </p:sp>
      <p:sp>
        <p:nvSpPr>
          <p:cNvPr id="8" name="Slide Number Placeholder 5"/>
          <p:cNvSpPr>
            <a:spLocks noGrp="1"/>
          </p:cNvSpPr>
          <p:nvPr>
            <p:ph type="sldNum" sz="quarter" idx="12"/>
          </p:nvPr>
        </p:nvSpPr>
        <p:spPr/>
        <p:txBody>
          <a:bodyPr/>
          <a:lstStyle>
            <a:lvl1pPr>
              <a:defRPr/>
            </a:lvl1pPr>
          </a:lstStyle>
          <a:p>
            <a:fld id="{A09E8608-0A56-47F3-9D6A-27FB565980F1}" type="slidenum">
              <a:rPr lang="en-US" altLang="en-US"/>
              <a:pPr/>
              <a:t>‹#›</a:t>
            </a:fld>
            <a:endParaRPr lang="en-US" altLang="en-US"/>
          </a:p>
        </p:txBody>
      </p:sp>
    </p:spTree>
    <p:extLst>
      <p:ext uri="{BB962C8B-B14F-4D97-AF65-F5344CB8AC3E}">
        <p14:creationId xmlns:p14="http://schemas.microsoft.com/office/powerpoint/2010/main" val="2359686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fld id="{5A8DDFF4-1C67-455A-8DB7-FA402E25A57C}" type="datetime1">
              <a:rPr lang="en-US" altLang="en-US"/>
              <a:pPr/>
              <a:t>3/6/2016</a:t>
            </a:fld>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05B341D-300A-42B3-9BF9-59FB3AF46E64}" type="slidenum">
              <a:rPr lang="en-US" altLang="en-US"/>
              <a:pPr/>
              <a:t>‹#›</a:t>
            </a:fld>
            <a:endParaRPr lang="en-US" altLang="en-US"/>
          </a:p>
        </p:txBody>
      </p:sp>
    </p:spTree>
    <p:extLst>
      <p:ext uri="{BB962C8B-B14F-4D97-AF65-F5344CB8AC3E}">
        <p14:creationId xmlns:p14="http://schemas.microsoft.com/office/powerpoint/2010/main" val="1345253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fld id="{5CEF54CA-C5AD-4E4C-810A-4ECBB2210042}" type="datetime1">
              <a:rPr lang="en-US" altLang="en-US"/>
              <a:pPr/>
              <a:t>3/6/2016</a:t>
            </a:fld>
            <a:endParaRPr lang="en-US"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7FFB9D40-AF03-4F02-9804-7C9D6171C2F7}" type="slidenum">
              <a:rPr lang="en-US" altLang="en-US"/>
              <a:pPr/>
              <a:t>‹#›</a:t>
            </a:fld>
            <a:endParaRPr lang="en-US" altLang="en-US"/>
          </a:p>
        </p:txBody>
      </p:sp>
    </p:spTree>
    <p:extLst>
      <p:ext uri="{BB962C8B-B14F-4D97-AF65-F5344CB8AC3E}">
        <p14:creationId xmlns:p14="http://schemas.microsoft.com/office/powerpoint/2010/main" val="260659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fld id="{87B5B52C-9197-4027-8328-6853B0DDE24F}" type="datetime1">
              <a:rPr lang="en-US" altLang="en-US"/>
              <a:pPr/>
              <a:t>3/6/2016</a:t>
            </a:fld>
            <a:endParaRPr lang="en-US" altLang="en-US"/>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35794E28-6C9E-4486-96DD-1721C37E7E48}" type="slidenum">
              <a:rPr lang="en-US" altLang="en-US"/>
              <a:pPr/>
              <a:t>‹#›</a:t>
            </a:fld>
            <a:endParaRPr lang="en-US" altLang="en-US"/>
          </a:p>
        </p:txBody>
      </p:sp>
    </p:spTree>
    <p:extLst>
      <p:ext uri="{BB962C8B-B14F-4D97-AF65-F5344CB8AC3E}">
        <p14:creationId xmlns:p14="http://schemas.microsoft.com/office/powerpoint/2010/main" val="2311758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fld id="{4E8197C8-6FE1-405D-A606-5CE7DC2D6D3A}" type="datetime1">
              <a:rPr lang="en-US" altLang="en-US"/>
              <a:pPr/>
              <a:t>3/6/2016</a:t>
            </a:fld>
            <a:endParaRPr lang="en-US" altLang="en-US"/>
          </a:p>
        </p:txBody>
      </p:sp>
      <p:sp>
        <p:nvSpPr>
          <p:cNvPr id="4" name="Footer Placeholder 3"/>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5C889219-C7F0-4A69-8262-B6D54BE4ADD2}" type="slidenum">
              <a:rPr lang="en-US" altLang="en-US"/>
              <a:pPr/>
              <a:t>‹#›</a:t>
            </a:fld>
            <a:endParaRPr lang="en-US" altLang="en-US"/>
          </a:p>
        </p:txBody>
      </p:sp>
    </p:spTree>
    <p:extLst>
      <p:ext uri="{BB962C8B-B14F-4D97-AF65-F5344CB8AC3E}">
        <p14:creationId xmlns:p14="http://schemas.microsoft.com/office/powerpoint/2010/main" val="2155601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fld id="{8443A430-69E8-4C0A-AF9F-7E19D85B1379}" type="datetime1">
              <a:rPr lang="en-US" altLang="en-US"/>
              <a:pPr/>
              <a:t>3/6/2016</a:t>
            </a:fld>
            <a:endParaRPr lang="en-US" altLang="en-US"/>
          </a:p>
        </p:txBody>
      </p:sp>
      <p:sp>
        <p:nvSpPr>
          <p:cNvPr id="3" name="Footer Placeholder 2"/>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45276245-2A21-4ADF-980E-568E2A89D63A}" type="slidenum">
              <a:rPr lang="en-US" altLang="en-US"/>
              <a:pPr/>
              <a:t>‹#›</a:t>
            </a:fld>
            <a:endParaRPr lang="en-US" altLang="en-US"/>
          </a:p>
        </p:txBody>
      </p:sp>
    </p:spTree>
    <p:extLst>
      <p:ext uri="{BB962C8B-B14F-4D97-AF65-F5344CB8AC3E}">
        <p14:creationId xmlns:p14="http://schemas.microsoft.com/office/powerpoint/2010/main" val="1025315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fld id="{07E8227C-5E7A-456A-A7FD-4A8531A760C9}" type="datetime1">
              <a:rPr lang="en-US" altLang="en-US"/>
              <a:pPr/>
              <a:t>3/6/2016</a:t>
            </a:fld>
            <a:endParaRPr lang="en-US"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F34EAE36-F0BC-45EA-9AC2-B18B7135E67D}" type="slidenum">
              <a:rPr lang="en-US" altLang="en-US"/>
              <a:pPr/>
              <a:t>‹#›</a:t>
            </a:fld>
            <a:endParaRPr lang="en-US" altLang="en-US"/>
          </a:p>
        </p:txBody>
      </p:sp>
    </p:spTree>
    <p:extLst>
      <p:ext uri="{BB962C8B-B14F-4D97-AF65-F5344CB8AC3E}">
        <p14:creationId xmlns:p14="http://schemas.microsoft.com/office/powerpoint/2010/main" val="2578034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fld id="{FDBDBA0D-C92A-4030-9E31-22A7F4F899C5}" type="datetime1">
              <a:rPr lang="en-US" altLang="en-US"/>
              <a:pPr/>
              <a:t>3/6/2016</a:t>
            </a:fld>
            <a:endParaRPr lang="en-US"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2" charset="0"/>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EBAF8FDD-8CEA-4B9D-AE87-5A1632B18586}" type="slidenum">
              <a:rPr lang="en-US" altLang="en-US"/>
              <a:pPr/>
              <a:t>‹#›</a:t>
            </a:fld>
            <a:endParaRPr lang="en-US" altLang="en-US"/>
          </a:p>
        </p:txBody>
      </p:sp>
    </p:spTree>
    <p:extLst>
      <p:ext uri="{BB962C8B-B14F-4D97-AF65-F5344CB8AC3E}">
        <p14:creationId xmlns:p14="http://schemas.microsoft.com/office/powerpoint/2010/main" val="4002261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Calibri" pitchFamily="-112" charset="0"/>
              </a:defRPr>
            </a:lvl1pPr>
          </a:lstStyle>
          <a:p>
            <a:fld id="{B477741C-7E13-4FAA-AD7B-065EBD05E1B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hf hdr="0" ftr="0" dt="0"/>
  <p:txStyles>
    <p:titleStyle>
      <a:lvl1pPr algn="l" defTabSz="457200" rtl="0" eaLnBrk="1" fontAlgn="base" hangingPunct="1">
        <a:spcBef>
          <a:spcPct val="0"/>
        </a:spcBef>
        <a:spcAft>
          <a:spcPct val="0"/>
        </a:spcAft>
        <a:defRPr sz="2600" b="1" kern="1200">
          <a:solidFill>
            <a:srgbClr val="666B66"/>
          </a:solidFill>
          <a:latin typeface="Trebuchet MS"/>
          <a:ea typeface="ＭＳ Ｐゴシック" pitchFamily="-112" charset="-128"/>
          <a:cs typeface="Trebuchet MS"/>
        </a:defRPr>
      </a:lvl1pPr>
      <a:lvl2pPr algn="l" defTabSz="457200" rtl="0" eaLnBrk="1" fontAlgn="base" hangingPunct="1">
        <a:spcBef>
          <a:spcPct val="0"/>
        </a:spcBef>
        <a:spcAft>
          <a:spcPct val="0"/>
        </a:spcAft>
        <a:defRPr sz="2600" b="1">
          <a:solidFill>
            <a:srgbClr val="666B66"/>
          </a:solidFill>
          <a:latin typeface="Trebuchet MS" pitchFamily="-112" charset="0"/>
          <a:ea typeface="ＭＳ Ｐゴシック" pitchFamily="-112" charset="-128"/>
        </a:defRPr>
      </a:lvl2pPr>
      <a:lvl3pPr algn="l" defTabSz="457200" rtl="0" eaLnBrk="1" fontAlgn="base" hangingPunct="1">
        <a:spcBef>
          <a:spcPct val="0"/>
        </a:spcBef>
        <a:spcAft>
          <a:spcPct val="0"/>
        </a:spcAft>
        <a:defRPr sz="2600" b="1">
          <a:solidFill>
            <a:srgbClr val="666B66"/>
          </a:solidFill>
          <a:latin typeface="Trebuchet MS" pitchFamily="-112" charset="0"/>
          <a:ea typeface="ＭＳ Ｐゴシック" pitchFamily="-112" charset="-128"/>
        </a:defRPr>
      </a:lvl3pPr>
      <a:lvl4pPr algn="l" defTabSz="457200" rtl="0" eaLnBrk="1" fontAlgn="base" hangingPunct="1">
        <a:spcBef>
          <a:spcPct val="0"/>
        </a:spcBef>
        <a:spcAft>
          <a:spcPct val="0"/>
        </a:spcAft>
        <a:defRPr sz="2600" b="1">
          <a:solidFill>
            <a:srgbClr val="666B66"/>
          </a:solidFill>
          <a:latin typeface="Trebuchet MS" pitchFamily="-112" charset="0"/>
          <a:ea typeface="ＭＳ Ｐゴシック" pitchFamily="-112" charset="-128"/>
        </a:defRPr>
      </a:lvl4pPr>
      <a:lvl5pPr algn="l" defTabSz="457200" rtl="0" eaLnBrk="1" fontAlgn="base" hangingPunct="1">
        <a:spcBef>
          <a:spcPct val="0"/>
        </a:spcBef>
        <a:spcAft>
          <a:spcPct val="0"/>
        </a:spcAft>
        <a:defRPr sz="2600" b="1">
          <a:solidFill>
            <a:srgbClr val="666B66"/>
          </a:solidFill>
          <a:latin typeface="Trebuchet MS" pitchFamily="-112" charset="0"/>
          <a:ea typeface="ＭＳ Ｐゴシック" pitchFamily="-112" charset="-128"/>
        </a:defRPr>
      </a:lvl5pPr>
      <a:lvl6pPr marL="457200" algn="l" defTabSz="457200" rtl="0" eaLnBrk="1" fontAlgn="base" hangingPunct="1">
        <a:spcBef>
          <a:spcPct val="0"/>
        </a:spcBef>
        <a:spcAft>
          <a:spcPct val="0"/>
        </a:spcAft>
        <a:defRPr sz="2600" b="1">
          <a:solidFill>
            <a:schemeClr val="tx2"/>
          </a:solidFill>
          <a:latin typeface="Trebuchet MS" pitchFamily="-112" charset="0"/>
          <a:ea typeface="ＭＳ Ｐゴシック" pitchFamily="-112" charset="-128"/>
        </a:defRPr>
      </a:lvl6pPr>
      <a:lvl7pPr marL="914400" algn="l" defTabSz="457200" rtl="0" eaLnBrk="1" fontAlgn="base" hangingPunct="1">
        <a:spcBef>
          <a:spcPct val="0"/>
        </a:spcBef>
        <a:spcAft>
          <a:spcPct val="0"/>
        </a:spcAft>
        <a:defRPr sz="2600" b="1">
          <a:solidFill>
            <a:schemeClr val="tx2"/>
          </a:solidFill>
          <a:latin typeface="Trebuchet MS" pitchFamily="-112" charset="0"/>
          <a:ea typeface="ＭＳ Ｐゴシック" pitchFamily="-112" charset="-128"/>
        </a:defRPr>
      </a:lvl7pPr>
      <a:lvl8pPr marL="1371600" algn="l" defTabSz="457200" rtl="0" eaLnBrk="1" fontAlgn="base" hangingPunct="1">
        <a:spcBef>
          <a:spcPct val="0"/>
        </a:spcBef>
        <a:spcAft>
          <a:spcPct val="0"/>
        </a:spcAft>
        <a:defRPr sz="2600" b="1">
          <a:solidFill>
            <a:schemeClr val="tx2"/>
          </a:solidFill>
          <a:latin typeface="Trebuchet MS" pitchFamily="-112" charset="0"/>
          <a:ea typeface="ＭＳ Ｐゴシック" pitchFamily="-112" charset="-128"/>
        </a:defRPr>
      </a:lvl8pPr>
      <a:lvl9pPr marL="1828800" algn="l" defTabSz="457200" rtl="0" eaLnBrk="1" fontAlgn="base" hangingPunct="1">
        <a:spcBef>
          <a:spcPct val="0"/>
        </a:spcBef>
        <a:spcAft>
          <a:spcPct val="0"/>
        </a:spcAft>
        <a:defRPr sz="2600" b="1">
          <a:solidFill>
            <a:schemeClr val="tx2"/>
          </a:solidFill>
          <a:latin typeface="Trebuchet MS" pitchFamily="-112" charset="0"/>
          <a:ea typeface="ＭＳ Ｐゴシック" pitchFamily="-112" charset="-128"/>
        </a:defRPr>
      </a:lvl9pPr>
    </p:titleStyle>
    <p:bodyStyle>
      <a:lvl1pPr marL="342900" indent="-342900" algn="l" defTabSz="457200" rtl="0" eaLnBrk="1" fontAlgn="base" hangingPunct="1">
        <a:spcBef>
          <a:spcPct val="20000"/>
        </a:spcBef>
        <a:spcAft>
          <a:spcPct val="0"/>
        </a:spcAft>
        <a:buClr>
          <a:srgbClr val="666B66"/>
        </a:buClr>
        <a:buFont typeface="Arial" charset="0"/>
        <a:buChar char="•"/>
        <a:defRPr kern="1200">
          <a:solidFill>
            <a:srgbClr val="7F7F7F"/>
          </a:solidFill>
          <a:latin typeface="+mn-lt"/>
          <a:ea typeface="ＭＳ Ｐゴシック" pitchFamily="-112" charset="-128"/>
          <a:cs typeface="ＭＳ Ｐゴシック" pitchFamily="-112" charset="-128"/>
        </a:defRPr>
      </a:lvl1pPr>
      <a:lvl2pPr marL="742950" indent="-285750" algn="l" defTabSz="457200" rtl="0" eaLnBrk="1" fontAlgn="base" hangingPunct="1">
        <a:spcBef>
          <a:spcPct val="20000"/>
        </a:spcBef>
        <a:spcAft>
          <a:spcPct val="0"/>
        </a:spcAft>
        <a:buClr>
          <a:srgbClr val="666B66"/>
        </a:buClr>
        <a:buFont typeface="Arial" charset="0"/>
        <a:buChar char="–"/>
        <a:defRPr sz="1600" kern="1200">
          <a:solidFill>
            <a:srgbClr val="7F7F7F"/>
          </a:solidFill>
          <a:latin typeface="+mn-lt"/>
          <a:ea typeface="ＭＳ Ｐゴシック" pitchFamily="-112" charset="-128"/>
          <a:cs typeface="+mn-cs"/>
        </a:defRPr>
      </a:lvl2pPr>
      <a:lvl3pPr marL="1143000" indent="-228600" algn="l" defTabSz="457200" rtl="0" eaLnBrk="1" fontAlgn="base" hangingPunct="1">
        <a:spcBef>
          <a:spcPct val="20000"/>
        </a:spcBef>
        <a:spcAft>
          <a:spcPct val="0"/>
        </a:spcAft>
        <a:buClr>
          <a:srgbClr val="666B66"/>
        </a:buClr>
        <a:buFont typeface="Arial" charset="0"/>
        <a:buChar char="•"/>
        <a:defRPr sz="1400" kern="1200">
          <a:solidFill>
            <a:srgbClr val="7F7F7F"/>
          </a:solidFill>
          <a:latin typeface="+mn-lt"/>
          <a:ea typeface="ＭＳ Ｐゴシック" pitchFamily="-112" charset="-128"/>
          <a:cs typeface="+mn-cs"/>
        </a:defRPr>
      </a:lvl3pPr>
      <a:lvl4pPr marL="1600200" indent="-228600" algn="l" defTabSz="457200" rtl="0" eaLnBrk="1" fontAlgn="base" hangingPunct="1">
        <a:spcBef>
          <a:spcPct val="20000"/>
        </a:spcBef>
        <a:spcAft>
          <a:spcPct val="0"/>
        </a:spcAft>
        <a:buClr>
          <a:srgbClr val="666B66"/>
        </a:buClr>
        <a:buFont typeface="Arial" charset="0"/>
        <a:buChar char="–"/>
        <a:defRPr sz="1400" kern="1200">
          <a:solidFill>
            <a:srgbClr val="7F7F7F"/>
          </a:solidFill>
          <a:latin typeface="+mn-lt"/>
          <a:ea typeface="ＭＳ Ｐゴシック" pitchFamily="-112" charset="-128"/>
          <a:cs typeface="+mn-cs"/>
        </a:defRPr>
      </a:lvl4pPr>
      <a:lvl5pPr marL="2057400" indent="-228600" algn="l" defTabSz="457200" rtl="0" eaLnBrk="1" fontAlgn="base" hangingPunct="1">
        <a:spcBef>
          <a:spcPct val="20000"/>
        </a:spcBef>
        <a:spcAft>
          <a:spcPct val="0"/>
        </a:spcAft>
        <a:buClr>
          <a:srgbClr val="666B66"/>
        </a:buClr>
        <a:buFont typeface="Arial" charset="0"/>
        <a:buChar char="»"/>
        <a:defRPr sz="1400" kern="1200">
          <a:solidFill>
            <a:srgbClr val="7F7F7F"/>
          </a:solidFill>
          <a:latin typeface="+mn-lt"/>
          <a:ea typeface="ＭＳ Ｐゴシック" pitchFamily="-112"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57400" y="2727960"/>
            <a:ext cx="6400800" cy="1752600"/>
          </a:xfrm>
        </p:spPr>
        <p:txBody>
          <a:bodyPr/>
          <a:lstStyle/>
          <a:p>
            <a:pPr algn="r" eaLnBrk="1" hangingPunct="1"/>
            <a:r>
              <a:rPr lang="en-US" altLang="en-US" sz="2400" b="1" dirty="0" smtClean="0">
                <a:solidFill>
                  <a:srgbClr val="ABABAB"/>
                </a:solidFill>
              </a:rPr>
              <a:t>Jos</a:t>
            </a:r>
            <a:r>
              <a:rPr lang="en-US" altLang="en-US" sz="2400" b="1" dirty="0" smtClean="0">
                <a:solidFill>
                  <a:srgbClr val="ABABAB"/>
                </a:solidFill>
                <a:latin typeface="Calibri"/>
              </a:rPr>
              <a:t>é Repond</a:t>
            </a:r>
          </a:p>
          <a:p>
            <a:pPr algn="r" eaLnBrk="1" hangingPunct="1"/>
            <a:r>
              <a:rPr lang="en-US" altLang="en-US" sz="2400" b="1" dirty="0" smtClean="0">
                <a:solidFill>
                  <a:srgbClr val="ABABAB"/>
                </a:solidFill>
                <a:latin typeface="Calibri"/>
              </a:rPr>
              <a:t>Argonne National Laboratory</a:t>
            </a:r>
            <a:endParaRPr lang="en-US" altLang="en-US" sz="2400" b="1" dirty="0" smtClean="0">
              <a:solidFill>
                <a:srgbClr val="ABABAB"/>
              </a:solidFill>
            </a:endParaRPr>
          </a:p>
        </p:txBody>
      </p:sp>
      <p:sp>
        <p:nvSpPr>
          <p:cNvPr id="15363" name="Title 1"/>
          <p:cNvSpPr>
            <a:spLocks noGrp="1"/>
          </p:cNvSpPr>
          <p:nvPr>
            <p:ph type="title"/>
          </p:nvPr>
        </p:nvSpPr>
        <p:spPr/>
        <p:txBody>
          <a:bodyPr/>
          <a:lstStyle/>
          <a:p>
            <a:pPr eaLnBrk="1" hangingPunct="1"/>
            <a:r>
              <a:rPr lang="en-US" altLang="en-US" dirty="0" smtClean="0">
                <a:latin typeface="Trebuchet MS" pitchFamily="-112" charset="0"/>
              </a:rPr>
              <a:t>The DHCAL and the EIC</a:t>
            </a:r>
          </a:p>
        </p:txBody>
      </p:sp>
      <p:sp>
        <p:nvSpPr>
          <p:cNvPr id="2" name="TextBox 1"/>
          <p:cNvSpPr txBox="1"/>
          <p:nvPr/>
        </p:nvSpPr>
        <p:spPr>
          <a:xfrm>
            <a:off x="3810000" y="5481935"/>
            <a:ext cx="2031325" cy="923330"/>
          </a:xfrm>
          <a:prstGeom prst="rect">
            <a:avLst/>
          </a:prstGeom>
          <a:noFill/>
        </p:spPr>
        <p:txBody>
          <a:bodyPr wrap="none" rtlCol="0">
            <a:spAutoFit/>
          </a:bodyPr>
          <a:lstStyle/>
          <a:p>
            <a:r>
              <a:rPr lang="en-US" dirty="0" smtClean="0"/>
              <a:t>CALICE Meeting</a:t>
            </a:r>
          </a:p>
          <a:p>
            <a:r>
              <a:rPr lang="en-US" dirty="0" smtClean="0"/>
              <a:t>Kyushu University</a:t>
            </a:r>
          </a:p>
          <a:p>
            <a:r>
              <a:rPr lang="en-US" dirty="0" smtClean="0"/>
              <a:t>March 7 – 9, 2016</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5276245-2A21-4ADF-980E-568E2A89D63A}" type="slidenum">
              <a:rPr lang="en-US" altLang="en-US" smtClean="0"/>
              <a:pPr/>
              <a:t>2</a:t>
            </a:fld>
            <a:endParaRPr lang="en-US" altLang="en-US"/>
          </a:p>
        </p:txBody>
      </p:sp>
      <p:sp>
        <p:nvSpPr>
          <p:cNvPr id="3" name="TextBox 2"/>
          <p:cNvSpPr txBox="1"/>
          <p:nvPr/>
        </p:nvSpPr>
        <p:spPr>
          <a:xfrm>
            <a:off x="838200" y="502920"/>
            <a:ext cx="4038285" cy="523220"/>
          </a:xfrm>
          <a:prstGeom prst="rect">
            <a:avLst/>
          </a:prstGeom>
          <a:noFill/>
        </p:spPr>
        <p:txBody>
          <a:bodyPr wrap="none" rtlCol="0">
            <a:spAutoFit/>
          </a:bodyPr>
          <a:lstStyle/>
          <a:p>
            <a:r>
              <a:rPr lang="en-US" sz="2800" b="1" dirty="0" smtClean="0"/>
              <a:t>Funding of the DHCAL</a:t>
            </a:r>
            <a:endParaRPr lang="en-US" sz="2800" b="1" dirty="0"/>
          </a:p>
        </p:txBody>
      </p:sp>
      <p:sp>
        <p:nvSpPr>
          <p:cNvPr id="4" name="TextBox 3"/>
          <p:cNvSpPr txBox="1"/>
          <p:nvPr/>
        </p:nvSpPr>
        <p:spPr>
          <a:xfrm>
            <a:off x="1295400" y="1295400"/>
            <a:ext cx="6250494" cy="2031325"/>
          </a:xfrm>
          <a:prstGeom prst="rect">
            <a:avLst/>
          </a:prstGeom>
          <a:noFill/>
        </p:spPr>
        <p:txBody>
          <a:bodyPr wrap="none" rtlCol="0">
            <a:spAutoFit/>
          </a:bodyPr>
          <a:lstStyle/>
          <a:p>
            <a:r>
              <a:rPr lang="en-US" dirty="0" smtClean="0"/>
              <a:t>Completely cut starting with FY 2015</a:t>
            </a:r>
          </a:p>
          <a:p>
            <a:endParaRPr lang="en-US" dirty="0"/>
          </a:p>
          <a:p>
            <a:r>
              <a:rPr lang="en-US" dirty="0" smtClean="0"/>
              <a:t>Reasons for cut, as provided by people at the DOE</a:t>
            </a:r>
          </a:p>
          <a:p>
            <a:endParaRPr lang="en-US" dirty="0"/>
          </a:p>
          <a:p>
            <a:r>
              <a:rPr lang="en-US" dirty="0" smtClean="0"/>
              <a:t>  - The DHCAL and CALICE are not aligned with P5</a:t>
            </a:r>
          </a:p>
          <a:p>
            <a:endParaRPr lang="en-US" dirty="0"/>
          </a:p>
          <a:p>
            <a:r>
              <a:rPr lang="en-US" dirty="0" smtClean="0"/>
              <a:t>  - The problem with </a:t>
            </a:r>
            <a:r>
              <a:rPr lang="en-US" smtClean="0"/>
              <a:t>the DHCAL is </a:t>
            </a:r>
            <a:r>
              <a:rPr lang="en-US" dirty="0" smtClean="0"/>
              <a:t>that it was too successful</a:t>
            </a:r>
            <a:endParaRPr lang="en-US" dirty="0"/>
          </a:p>
        </p:txBody>
      </p:sp>
      <p:sp>
        <p:nvSpPr>
          <p:cNvPr id="5" name="Rectangle 4"/>
          <p:cNvSpPr/>
          <p:nvPr/>
        </p:nvSpPr>
        <p:spPr>
          <a:xfrm>
            <a:off x="609600" y="3694093"/>
            <a:ext cx="8077200" cy="954107"/>
          </a:xfrm>
          <a:prstGeom prst="rect">
            <a:avLst/>
          </a:prstGeom>
        </p:spPr>
        <p:txBody>
          <a:bodyPr wrap="square">
            <a:spAutoFit/>
          </a:bodyPr>
          <a:lstStyle/>
          <a:p>
            <a:r>
              <a:rPr lang="en-US" sz="1400" dirty="0" smtClean="0"/>
              <a:t>Recommendation </a:t>
            </a:r>
            <a:r>
              <a:rPr lang="en-US" sz="1400" dirty="0"/>
              <a:t>#11:  </a:t>
            </a:r>
            <a:r>
              <a:rPr lang="en-US" sz="1400" dirty="0" smtClean="0"/>
              <a:t>Motivated </a:t>
            </a:r>
            <a:r>
              <a:rPr lang="en-US" sz="1400" dirty="0"/>
              <a:t>by the strong scientific importance of the ILC and the recent initiative in Japan to host it, the U.S. should engage in modest and appropriate levels of ILC accelerator and detector design in areas where the U.S. can contribute critical expertise. Consider higher levels of collaboration if ILC proceeds</a:t>
            </a:r>
            <a:r>
              <a:rPr lang="en-US" sz="1400" dirty="0" smtClean="0"/>
              <a:t>. </a:t>
            </a:r>
            <a:endParaRPr lang="en-US" sz="1400" dirty="0"/>
          </a:p>
        </p:txBody>
      </p:sp>
      <p:sp>
        <p:nvSpPr>
          <p:cNvPr id="6" name="Rectangle 5"/>
          <p:cNvSpPr/>
          <p:nvPr/>
        </p:nvSpPr>
        <p:spPr>
          <a:xfrm>
            <a:off x="533400" y="5877580"/>
            <a:ext cx="8077200" cy="523220"/>
          </a:xfrm>
          <a:prstGeom prst="rect">
            <a:avLst/>
          </a:prstGeom>
        </p:spPr>
        <p:txBody>
          <a:bodyPr wrap="square">
            <a:spAutoFit/>
          </a:bodyPr>
          <a:lstStyle/>
          <a:p>
            <a:r>
              <a:rPr lang="en-US" sz="1400" dirty="0" smtClean="0"/>
              <a:t>Recommendation 7: Any </a:t>
            </a:r>
            <a:r>
              <a:rPr lang="en-US" sz="1400" dirty="0"/>
              <a:t>further reduction in level of effort for research should be planned with care, including assessment of potential damage in addition to alignment with the P5 vision</a:t>
            </a:r>
            <a:r>
              <a:rPr lang="en-US" sz="1400" dirty="0" smtClean="0"/>
              <a:t>.</a:t>
            </a:r>
            <a:endParaRPr lang="en-US" dirty="0"/>
          </a:p>
        </p:txBody>
      </p:sp>
      <p:sp>
        <p:nvSpPr>
          <p:cNvPr id="8" name="Rectangle 7"/>
          <p:cNvSpPr/>
          <p:nvPr/>
        </p:nvSpPr>
        <p:spPr>
          <a:xfrm>
            <a:off x="556260" y="4876800"/>
            <a:ext cx="8054340" cy="738664"/>
          </a:xfrm>
          <a:prstGeom prst="rect">
            <a:avLst/>
          </a:prstGeom>
        </p:spPr>
        <p:txBody>
          <a:bodyPr wrap="square">
            <a:spAutoFit/>
          </a:bodyPr>
          <a:lstStyle/>
          <a:p>
            <a:r>
              <a:rPr lang="en-US" sz="1400" dirty="0"/>
              <a:t>Recommendation 10: Complete the LHC phase-1 </a:t>
            </a:r>
            <a:r>
              <a:rPr lang="en-US" sz="1400" dirty="0" smtClean="0"/>
              <a:t>upgrades and </a:t>
            </a:r>
            <a:r>
              <a:rPr lang="en-US" sz="1400" dirty="0"/>
              <a:t>continue the strong collaboration </a:t>
            </a:r>
            <a:r>
              <a:rPr lang="en-US" sz="1400" dirty="0" smtClean="0"/>
              <a:t>in the </a:t>
            </a:r>
            <a:r>
              <a:rPr lang="en-US" sz="1400" dirty="0"/>
              <a:t>LHC with </a:t>
            </a:r>
            <a:r>
              <a:rPr lang="en-US" sz="1400" dirty="0" smtClean="0"/>
              <a:t>the phase-2 </a:t>
            </a:r>
            <a:r>
              <a:rPr lang="en-US" sz="1400" dirty="0"/>
              <a:t>(HL-LHC) upgrades of the accelerator and </a:t>
            </a:r>
            <a:r>
              <a:rPr lang="en-US" sz="1400" dirty="0" smtClean="0"/>
              <a:t>both general-purpose </a:t>
            </a:r>
            <a:r>
              <a:rPr lang="en-US" sz="1400" dirty="0"/>
              <a:t>experiments (ATLAS and CMS). The </a:t>
            </a:r>
            <a:r>
              <a:rPr lang="en-US" sz="1400" dirty="0" smtClean="0"/>
              <a:t>LHC upgrades </a:t>
            </a:r>
            <a:r>
              <a:rPr lang="en-US" sz="1400" dirty="0"/>
              <a:t>constitute our highest-priority near-term large </a:t>
            </a:r>
          </a:p>
        </p:txBody>
      </p:sp>
    </p:spTree>
    <p:extLst>
      <p:ext uri="{BB962C8B-B14F-4D97-AF65-F5344CB8AC3E}">
        <p14:creationId xmlns:p14="http://schemas.microsoft.com/office/powerpoint/2010/main" val="2349977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hangingPunct="1"/>
            <a:fld id="{07A480B9-45A5-4A79-B60C-CDECFA0B68DF}" type="slidenum">
              <a:rPr lang="en-US" altLang="en-US" sz="1000">
                <a:solidFill>
                  <a:srgbClr val="BFBFBF"/>
                </a:solidFill>
                <a:latin typeface="Calibri" pitchFamily="-112" charset="0"/>
              </a:rPr>
              <a:pPr eaLnBrk="1" hangingPunct="1"/>
              <a:t>3</a:t>
            </a:fld>
            <a:endParaRPr lang="en-US" altLang="en-US" sz="1000">
              <a:solidFill>
                <a:srgbClr val="BFBFBF"/>
              </a:solidFill>
              <a:latin typeface="Calibri" pitchFamily="-112" charset="0"/>
            </a:endParaRPr>
          </a:p>
        </p:txBody>
      </p:sp>
      <p:sp>
        <p:nvSpPr>
          <p:cNvPr id="2" name="TextBox 1"/>
          <p:cNvSpPr txBox="1"/>
          <p:nvPr/>
        </p:nvSpPr>
        <p:spPr>
          <a:xfrm>
            <a:off x="762000" y="381000"/>
            <a:ext cx="3611823" cy="523220"/>
          </a:xfrm>
          <a:prstGeom prst="rect">
            <a:avLst/>
          </a:prstGeom>
          <a:noFill/>
        </p:spPr>
        <p:txBody>
          <a:bodyPr wrap="none" rtlCol="0">
            <a:spAutoFit/>
          </a:bodyPr>
          <a:lstStyle/>
          <a:p>
            <a:r>
              <a:rPr lang="en-US" sz="2800" b="1" dirty="0" smtClean="0"/>
              <a:t>The DHCAL and </a:t>
            </a:r>
            <a:r>
              <a:rPr lang="en-US" sz="2800" b="1" dirty="0" err="1" smtClean="0"/>
              <a:t>SiD</a:t>
            </a:r>
            <a:endParaRPr lang="en-US" sz="2800" b="1" dirty="0"/>
          </a:p>
        </p:txBody>
      </p:sp>
      <p:sp>
        <p:nvSpPr>
          <p:cNvPr id="3" name="TextBox 2"/>
          <p:cNvSpPr txBox="1"/>
          <p:nvPr/>
        </p:nvSpPr>
        <p:spPr>
          <a:xfrm>
            <a:off x="624840" y="1323320"/>
            <a:ext cx="7404656" cy="4801314"/>
          </a:xfrm>
          <a:prstGeom prst="rect">
            <a:avLst/>
          </a:prstGeom>
          <a:noFill/>
        </p:spPr>
        <p:txBody>
          <a:bodyPr wrap="none" rtlCol="0">
            <a:spAutoFit/>
          </a:bodyPr>
          <a:lstStyle/>
          <a:p>
            <a:r>
              <a:rPr lang="en-US" b="1" dirty="0" err="1" smtClean="0"/>
              <a:t>SiD</a:t>
            </a:r>
            <a:r>
              <a:rPr lang="en-US" b="1" dirty="0" smtClean="0"/>
              <a:t> baseline</a:t>
            </a:r>
          </a:p>
          <a:p>
            <a:endParaRPr lang="en-US" dirty="0"/>
          </a:p>
          <a:p>
            <a:r>
              <a:rPr lang="en-US" dirty="0" smtClean="0"/>
              <a:t>   HCAL baseline has always been an RPC-based HCAL</a:t>
            </a:r>
          </a:p>
          <a:p>
            <a:endParaRPr lang="en-US" dirty="0"/>
          </a:p>
          <a:p>
            <a:r>
              <a:rPr lang="en-US" b="1" dirty="0" smtClean="0"/>
              <a:t>Committee to re-evaluate HCAL options</a:t>
            </a:r>
          </a:p>
          <a:p>
            <a:endParaRPr lang="en-US" dirty="0"/>
          </a:p>
          <a:p>
            <a:r>
              <a:rPr lang="en-US" dirty="0" smtClean="0"/>
              <a:t>   Jim </a:t>
            </a:r>
            <a:r>
              <a:rPr lang="en-US" dirty="0" err="1" smtClean="0"/>
              <a:t>Brau</a:t>
            </a:r>
            <a:r>
              <a:rPr lang="en-US" dirty="0" smtClean="0"/>
              <a:t>, Marty </a:t>
            </a:r>
            <a:r>
              <a:rPr lang="en-US" dirty="0" err="1" smtClean="0"/>
              <a:t>Breidenbach</a:t>
            </a:r>
            <a:r>
              <a:rPr lang="en-US" dirty="0" smtClean="0"/>
              <a:t>, Roger </a:t>
            </a:r>
            <a:r>
              <a:rPr lang="en-US" dirty="0" err="1" smtClean="0"/>
              <a:t>Rusack</a:t>
            </a:r>
            <a:endParaRPr lang="en-US" dirty="0" smtClean="0"/>
          </a:p>
          <a:p>
            <a:r>
              <a:rPr lang="en-US" dirty="0"/>
              <a:t> </a:t>
            </a:r>
            <a:r>
              <a:rPr lang="en-US" dirty="0" smtClean="0"/>
              <a:t>  No consultation with DHCAL group whatsoever</a:t>
            </a:r>
          </a:p>
          <a:p>
            <a:endParaRPr lang="en-US" dirty="0"/>
          </a:p>
          <a:p>
            <a:r>
              <a:rPr lang="en-US" b="1" dirty="0" smtClean="0"/>
              <a:t>Recommendation</a:t>
            </a:r>
          </a:p>
          <a:p>
            <a:endParaRPr lang="en-US" dirty="0"/>
          </a:p>
          <a:p>
            <a:r>
              <a:rPr lang="en-US" dirty="0" smtClean="0"/>
              <a:t>   Change baseline to scintillator-based calorimeter</a:t>
            </a:r>
          </a:p>
          <a:p>
            <a:r>
              <a:rPr lang="en-US" dirty="0" smtClean="0"/>
              <a:t>   Arguments summarized in a document (with serious misconceptions)</a:t>
            </a:r>
          </a:p>
          <a:p>
            <a:endParaRPr lang="en-US" dirty="0"/>
          </a:p>
          <a:p>
            <a:r>
              <a:rPr lang="en-US" b="1" dirty="0" smtClean="0"/>
              <a:t>Protest from Argonne</a:t>
            </a:r>
          </a:p>
          <a:p>
            <a:endParaRPr lang="en-US" dirty="0"/>
          </a:p>
          <a:p>
            <a:r>
              <a:rPr lang="en-US" dirty="0" smtClean="0"/>
              <a:t>   Ignored</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hangingPunct="1"/>
            <a:fld id="{54F33B02-2B6B-482D-9A55-EBB2B7522878}" type="slidenum">
              <a:rPr lang="en-US" altLang="en-US" sz="1000">
                <a:solidFill>
                  <a:srgbClr val="BFBFBF"/>
                </a:solidFill>
                <a:latin typeface="Calibri" pitchFamily="-112" charset="0"/>
              </a:rPr>
              <a:pPr eaLnBrk="1" hangingPunct="1"/>
              <a:t>4</a:t>
            </a:fld>
            <a:endParaRPr lang="en-US" altLang="en-US" sz="1000">
              <a:solidFill>
                <a:srgbClr val="BFBFBF"/>
              </a:solidFill>
              <a:latin typeface="Calibri" pitchFamily="-112" charset="0"/>
            </a:endParaRPr>
          </a:p>
        </p:txBody>
      </p:sp>
      <p:sp>
        <p:nvSpPr>
          <p:cNvPr id="2" name="TextBox 1"/>
          <p:cNvSpPr txBox="1"/>
          <p:nvPr/>
        </p:nvSpPr>
        <p:spPr>
          <a:xfrm>
            <a:off x="685799" y="389542"/>
            <a:ext cx="5019323" cy="461665"/>
          </a:xfrm>
          <a:prstGeom prst="rect">
            <a:avLst/>
          </a:prstGeom>
          <a:noFill/>
        </p:spPr>
        <p:txBody>
          <a:bodyPr wrap="none" rtlCol="0">
            <a:spAutoFit/>
          </a:bodyPr>
          <a:lstStyle/>
          <a:p>
            <a:r>
              <a:rPr lang="en-US" sz="2400" b="1" dirty="0" smtClean="0"/>
              <a:t>The Electron – Ion Colliders EICs</a:t>
            </a:r>
            <a:endParaRPr lang="en-US" sz="2400" b="1" dirty="0"/>
          </a:p>
        </p:txBody>
      </p:sp>
      <p:sp>
        <p:nvSpPr>
          <p:cNvPr id="3" name="TextBox 2"/>
          <p:cNvSpPr txBox="1"/>
          <p:nvPr/>
        </p:nvSpPr>
        <p:spPr>
          <a:xfrm>
            <a:off x="548640" y="1143000"/>
            <a:ext cx="3058851" cy="1600438"/>
          </a:xfrm>
          <a:prstGeom prst="rect">
            <a:avLst/>
          </a:prstGeom>
          <a:noFill/>
        </p:spPr>
        <p:txBody>
          <a:bodyPr wrap="none" rtlCol="0">
            <a:spAutoFit/>
          </a:bodyPr>
          <a:lstStyle/>
          <a:p>
            <a:r>
              <a:rPr lang="en-US" b="1" dirty="0" err="1" smtClean="0"/>
              <a:t>eRHIC</a:t>
            </a:r>
            <a:endParaRPr lang="en-US" b="1" dirty="0" smtClean="0"/>
          </a:p>
          <a:p>
            <a:endParaRPr lang="en-US" sz="1600" dirty="0"/>
          </a:p>
          <a:p>
            <a:r>
              <a:rPr lang="en-US" sz="1600" dirty="0" smtClean="0"/>
              <a:t>  250 GeV/nucleon protons/ions</a:t>
            </a:r>
          </a:p>
          <a:p>
            <a:r>
              <a:rPr lang="en-US" sz="1600" dirty="0"/>
              <a:t> </a:t>
            </a:r>
            <a:r>
              <a:rPr lang="en-US" sz="1600" dirty="0" smtClean="0"/>
              <a:t> 1.3 – 21.2 GeV electrons</a:t>
            </a:r>
          </a:p>
          <a:p>
            <a:r>
              <a:rPr lang="en-US" sz="1600" dirty="0"/>
              <a:t> </a:t>
            </a:r>
            <a:r>
              <a:rPr lang="en-US" sz="1600" dirty="0" smtClean="0"/>
              <a:t> </a:t>
            </a:r>
            <a:r>
              <a:rPr lang="en-US" sz="1600" dirty="0" smtClean="0">
                <a:latin typeface="Times New Roman"/>
                <a:cs typeface="Times New Roman"/>
              </a:rPr>
              <a:t>√</a:t>
            </a:r>
            <a:r>
              <a:rPr lang="en-US" sz="1600" dirty="0" err="1" smtClean="0">
                <a:latin typeface="Arial" panose="020B0604020202020204" pitchFamily="34" charset="0"/>
                <a:cs typeface="Arial" panose="020B0604020202020204" pitchFamily="34" charset="0"/>
              </a:rPr>
              <a:t>s</a:t>
            </a:r>
            <a:r>
              <a:rPr lang="en-US" sz="1600" baseline="-25000" dirty="0" err="1" smtClean="0">
                <a:latin typeface="Arial" panose="020B0604020202020204" pitchFamily="34" charset="0"/>
                <a:cs typeface="Arial" panose="020B0604020202020204" pitchFamily="34" charset="0"/>
              </a:rPr>
              <a:t>ep</a:t>
            </a:r>
            <a:r>
              <a:rPr lang="en-US" sz="1600" dirty="0" smtClean="0">
                <a:latin typeface="Arial" panose="020B0604020202020204" pitchFamily="34" charset="0"/>
                <a:cs typeface="Arial" panose="020B0604020202020204" pitchFamily="34" charset="0"/>
              </a:rPr>
              <a:t>= 36 – 146 GeV</a:t>
            </a:r>
          </a:p>
          <a:p>
            <a:r>
              <a:rPr lang="en-US" sz="1600" dirty="0"/>
              <a:t> </a:t>
            </a:r>
            <a:r>
              <a:rPr lang="en-US" sz="1600" dirty="0" smtClean="0"/>
              <a:t> Luminosity ~ 4 </a:t>
            </a:r>
            <a:r>
              <a:rPr lang="en-US" sz="1600" dirty="0">
                <a:latin typeface="Calibri"/>
              </a:rPr>
              <a:t>x</a:t>
            </a:r>
            <a:r>
              <a:rPr lang="en-US" sz="1600" dirty="0" smtClean="0"/>
              <a:t> 10</a:t>
            </a:r>
            <a:r>
              <a:rPr lang="en-US" sz="1600" baseline="30000" dirty="0" smtClean="0"/>
              <a:t>33</a:t>
            </a:r>
            <a:r>
              <a:rPr lang="en-US" sz="1600" dirty="0" smtClean="0"/>
              <a:t> cm</a:t>
            </a:r>
            <a:r>
              <a:rPr lang="en-US" sz="1600" baseline="30000" dirty="0" smtClean="0"/>
              <a:t>-2</a:t>
            </a:r>
            <a:r>
              <a:rPr lang="en-US" sz="1600" dirty="0" smtClean="0"/>
              <a:t>s</a:t>
            </a:r>
            <a:r>
              <a:rPr lang="en-US" sz="1600" baseline="30000" dirty="0" smtClean="0"/>
              <a:t>-1</a:t>
            </a:r>
            <a:r>
              <a:rPr lang="en-US" sz="1600" dirty="0" smtClean="0"/>
              <a:t>  </a:t>
            </a:r>
            <a:endParaRPr lang="en-US" sz="1600"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637" y="3278980"/>
            <a:ext cx="3977965" cy="2690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105400" y="1143000"/>
            <a:ext cx="3357009" cy="1600438"/>
          </a:xfrm>
          <a:prstGeom prst="rect">
            <a:avLst/>
          </a:prstGeom>
          <a:noFill/>
        </p:spPr>
        <p:txBody>
          <a:bodyPr wrap="none" rtlCol="0">
            <a:spAutoFit/>
          </a:bodyPr>
          <a:lstStyle/>
          <a:p>
            <a:r>
              <a:rPr lang="en-US" b="1" dirty="0" smtClean="0"/>
              <a:t>JLEIC</a:t>
            </a:r>
          </a:p>
          <a:p>
            <a:endParaRPr lang="en-US" sz="1600" dirty="0"/>
          </a:p>
          <a:p>
            <a:r>
              <a:rPr lang="en-US" sz="1600" dirty="0" smtClean="0"/>
              <a:t>  8 - 100 GeV/nucleon protons/ions</a:t>
            </a:r>
          </a:p>
          <a:p>
            <a:r>
              <a:rPr lang="en-US" sz="1600" dirty="0"/>
              <a:t> </a:t>
            </a:r>
            <a:r>
              <a:rPr lang="en-US" sz="1600" dirty="0" smtClean="0"/>
              <a:t> 3 – 12 GeV electrons</a:t>
            </a:r>
          </a:p>
          <a:p>
            <a:r>
              <a:rPr lang="en-US" sz="1600" dirty="0"/>
              <a:t> </a:t>
            </a:r>
            <a:r>
              <a:rPr lang="en-US" sz="1600" dirty="0" smtClean="0"/>
              <a:t> </a:t>
            </a:r>
            <a:r>
              <a:rPr lang="en-US" sz="1600" dirty="0" smtClean="0">
                <a:latin typeface="Times New Roman"/>
                <a:cs typeface="Times New Roman"/>
              </a:rPr>
              <a:t>√</a:t>
            </a:r>
            <a:r>
              <a:rPr lang="en-US" sz="1600" dirty="0" err="1" smtClean="0">
                <a:latin typeface="Arial" panose="020B0604020202020204" pitchFamily="34" charset="0"/>
                <a:cs typeface="Arial" panose="020B0604020202020204" pitchFamily="34" charset="0"/>
              </a:rPr>
              <a:t>s</a:t>
            </a:r>
            <a:r>
              <a:rPr lang="en-US" sz="1600" baseline="-25000" dirty="0" err="1" smtClean="0">
                <a:latin typeface="Arial" panose="020B0604020202020204" pitchFamily="34" charset="0"/>
                <a:cs typeface="Arial" panose="020B0604020202020204" pitchFamily="34" charset="0"/>
              </a:rPr>
              <a:t>ep</a:t>
            </a:r>
            <a:r>
              <a:rPr lang="en-US" sz="1600" dirty="0" smtClean="0">
                <a:latin typeface="Arial" panose="020B0604020202020204" pitchFamily="34" charset="0"/>
                <a:cs typeface="Arial" panose="020B0604020202020204" pitchFamily="34" charset="0"/>
              </a:rPr>
              <a:t>= 10 – 69 GeV</a:t>
            </a:r>
          </a:p>
          <a:p>
            <a:r>
              <a:rPr lang="en-US" sz="1600" dirty="0"/>
              <a:t> </a:t>
            </a:r>
            <a:r>
              <a:rPr lang="en-US" sz="1600" dirty="0" smtClean="0"/>
              <a:t> Luminosity ~ 5.6 </a:t>
            </a:r>
            <a:r>
              <a:rPr lang="en-US" sz="1600" dirty="0">
                <a:latin typeface="Calibri"/>
              </a:rPr>
              <a:t>x</a:t>
            </a:r>
            <a:r>
              <a:rPr lang="en-US" sz="1600" dirty="0" smtClean="0"/>
              <a:t> 10</a:t>
            </a:r>
            <a:r>
              <a:rPr lang="en-US" sz="1600" baseline="30000" dirty="0" smtClean="0"/>
              <a:t>33</a:t>
            </a:r>
            <a:r>
              <a:rPr lang="en-US" sz="1600" dirty="0" smtClean="0"/>
              <a:t> cm</a:t>
            </a:r>
            <a:r>
              <a:rPr lang="en-US" sz="1600" baseline="30000" dirty="0" smtClean="0"/>
              <a:t>-2</a:t>
            </a:r>
            <a:r>
              <a:rPr lang="en-US" sz="1600" dirty="0" smtClean="0"/>
              <a:t>s</a:t>
            </a:r>
            <a:r>
              <a:rPr lang="en-US" sz="1600" baseline="30000" dirty="0" smtClean="0"/>
              <a:t>-1</a:t>
            </a:r>
            <a:r>
              <a:rPr lang="en-US" sz="1600" dirty="0" smtClean="0"/>
              <a:t>  </a:t>
            </a:r>
            <a:endParaRPr lang="en-US" sz="1600" dirty="0"/>
          </a:p>
        </p:txBody>
      </p:sp>
      <p:pic>
        <p:nvPicPr>
          <p:cNvPr id="286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4107" y="3278980"/>
            <a:ext cx="3367783" cy="2238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554567" y="5662136"/>
            <a:ext cx="4410182" cy="738664"/>
          </a:xfrm>
          <a:prstGeom prst="rect">
            <a:avLst/>
          </a:prstGeom>
          <a:noFill/>
          <a:ln>
            <a:solidFill>
              <a:schemeClr val="tx1">
                <a:lumMod val="50000"/>
              </a:schemeClr>
            </a:solidFill>
          </a:ln>
        </p:spPr>
        <p:txBody>
          <a:bodyPr wrap="none" rtlCol="0">
            <a:spAutoFit/>
          </a:bodyPr>
          <a:lstStyle/>
          <a:p>
            <a:r>
              <a:rPr lang="en-US" sz="1400" dirty="0" smtClean="0"/>
              <a:t>For comparison    </a:t>
            </a:r>
            <a:r>
              <a:rPr lang="en-US" sz="1400" b="1" dirty="0" smtClean="0"/>
              <a:t>HERA</a:t>
            </a:r>
          </a:p>
          <a:p>
            <a:r>
              <a:rPr lang="en-US" sz="1400" dirty="0" smtClean="0"/>
              <a:t>			    </a:t>
            </a:r>
            <a:r>
              <a:rPr lang="en-US" sz="1400" dirty="0" smtClean="0">
                <a:latin typeface="Times New Roman"/>
                <a:cs typeface="Times New Roman"/>
              </a:rPr>
              <a:t>√</a:t>
            </a:r>
            <a:r>
              <a:rPr lang="en-US" sz="1400" dirty="0" err="1" smtClean="0">
                <a:latin typeface="Arial" panose="020B0604020202020204" pitchFamily="34" charset="0"/>
                <a:cs typeface="Arial" panose="020B0604020202020204" pitchFamily="34" charset="0"/>
              </a:rPr>
              <a:t>s</a:t>
            </a:r>
            <a:r>
              <a:rPr lang="en-US" sz="1400" baseline="-25000" dirty="0" err="1" smtClean="0">
                <a:latin typeface="Arial" panose="020B0604020202020204" pitchFamily="34" charset="0"/>
                <a:cs typeface="Arial" panose="020B0604020202020204" pitchFamily="34" charset="0"/>
              </a:rPr>
              <a:t>ep</a:t>
            </a:r>
            <a:r>
              <a:rPr lang="en-US" sz="1400" dirty="0" smtClean="0">
                <a:latin typeface="Arial" panose="020B0604020202020204" pitchFamily="34" charset="0"/>
                <a:cs typeface="Arial" panose="020B0604020202020204" pitchFamily="34" charset="0"/>
              </a:rPr>
              <a:t>= 318 GeV</a:t>
            </a:r>
          </a:p>
          <a:p>
            <a:r>
              <a:rPr lang="en-US" sz="1400" dirty="0" smtClean="0"/>
              <a:t>			    Luminosity  (peak) ~ 10</a:t>
            </a:r>
            <a:r>
              <a:rPr lang="en-US" sz="1400" baseline="30000" dirty="0" smtClean="0"/>
              <a:t>32</a:t>
            </a:r>
            <a:r>
              <a:rPr lang="en-US" sz="1400" dirty="0" smtClean="0"/>
              <a:t> cm</a:t>
            </a:r>
            <a:r>
              <a:rPr lang="en-US" sz="1400" baseline="30000" dirty="0" smtClean="0"/>
              <a:t>-2</a:t>
            </a:r>
            <a:r>
              <a:rPr lang="en-US" sz="1400" dirty="0" smtClean="0"/>
              <a:t>s</a:t>
            </a:r>
            <a:r>
              <a:rPr lang="en-US" sz="1400" baseline="30000" dirty="0" smtClean="0"/>
              <a:t>-1</a:t>
            </a:r>
            <a:r>
              <a:rPr lang="en-US" sz="1400" dirty="0" smtClean="0"/>
              <a:t> </a:t>
            </a:r>
          </a:p>
        </p:txBody>
      </p:sp>
    </p:spTree>
    <p:extLst>
      <p:ext uri="{BB962C8B-B14F-4D97-AF65-F5344CB8AC3E}">
        <p14:creationId xmlns:p14="http://schemas.microsoft.com/office/powerpoint/2010/main" val="3964470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5276245-2A21-4ADF-980E-568E2A89D63A}" type="slidenum">
              <a:rPr lang="en-US" altLang="en-US" smtClean="0"/>
              <a:pPr/>
              <a:t>5</a:t>
            </a:fld>
            <a:endParaRPr lang="en-US" altLang="en-US"/>
          </a:p>
        </p:txBody>
      </p:sp>
      <p:sp>
        <p:nvSpPr>
          <p:cNvPr id="3" name="TextBox 2"/>
          <p:cNvSpPr txBox="1"/>
          <p:nvPr/>
        </p:nvSpPr>
        <p:spPr>
          <a:xfrm>
            <a:off x="746760" y="652790"/>
            <a:ext cx="4817344" cy="523220"/>
          </a:xfrm>
          <a:prstGeom prst="rect">
            <a:avLst/>
          </a:prstGeom>
          <a:noFill/>
        </p:spPr>
        <p:txBody>
          <a:bodyPr wrap="none" rtlCol="0">
            <a:spAutoFit/>
          </a:bodyPr>
          <a:lstStyle/>
          <a:p>
            <a:r>
              <a:rPr lang="en-US" sz="2800" b="1" dirty="0" smtClean="0"/>
              <a:t>Nuclear Physics in the U.S.</a:t>
            </a:r>
            <a:endParaRPr lang="en-US" sz="2800" b="1" dirty="0"/>
          </a:p>
        </p:txBody>
      </p:sp>
      <p:sp>
        <p:nvSpPr>
          <p:cNvPr id="4" name="TextBox 3"/>
          <p:cNvSpPr txBox="1"/>
          <p:nvPr/>
        </p:nvSpPr>
        <p:spPr>
          <a:xfrm>
            <a:off x="457200" y="1523999"/>
            <a:ext cx="8494633" cy="4524315"/>
          </a:xfrm>
          <a:prstGeom prst="rect">
            <a:avLst/>
          </a:prstGeom>
          <a:noFill/>
        </p:spPr>
        <p:txBody>
          <a:bodyPr wrap="none" rtlCol="0">
            <a:spAutoFit/>
          </a:bodyPr>
          <a:lstStyle/>
          <a:p>
            <a:r>
              <a:rPr lang="en-US" b="1" dirty="0" smtClean="0"/>
              <a:t>NP Budget</a:t>
            </a:r>
          </a:p>
          <a:p>
            <a:endParaRPr lang="en-US" dirty="0"/>
          </a:p>
          <a:p>
            <a:r>
              <a:rPr lang="en-US" dirty="0" smtClean="0"/>
              <a:t>  Somewhat smaller than HEP budget: ~$620M</a:t>
            </a:r>
          </a:p>
          <a:p>
            <a:endParaRPr lang="en-US" dirty="0"/>
          </a:p>
          <a:p>
            <a:r>
              <a:rPr lang="en-US" b="1" dirty="0" smtClean="0"/>
              <a:t>NP Community</a:t>
            </a:r>
          </a:p>
          <a:p>
            <a:endParaRPr lang="en-US" dirty="0"/>
          </a:p>
          <a:p>
            <a:r>
              <a:rPr lang="en-US" dirty="0" smtClean="0"/>
              <a:t>   Well organized and coherent</a:t>
            </a:r>
          </a:p>
          <a:p>
            <a:endParaRPr lang="en-US" dirty="0"/>
          </a:p>
          <a:p>
            <a:r>
              <a:rPr lang="en-US" b="1" dirty="0" smtClean="0"/>
              <a:t>Current NP projects</a:t>
            </a:r>
          </a:p>
          <a:p>
            <a:endParaRPr lang="en-US" dirty="0"/>
          </a:p>
          <a:p>
            <a:r>
              <a:rPr lang="en-US" dirty="0" smtClean="0"/>
              <a:t>   Upgrade of CEBAF (Jefferson lab) to 12 GeV (electrons) </a:t>
            </a:r>
            <a:r>
              <a:rPr lang="en-US" dirty="0" smtClean="0">
                <a:latin typeface="Arial"/>
                <a:cs typeface="Arial"/>
              </a:rPr>
              <a:t>← </a:t>
            </a:r>
            <a:r>
              <a:rPr lang="en-US" dirty="0" smtClean="0"/>
              <a:t>Completed</a:t>
            </a:r>
          </a:p>
          <a:p>
            <a:r>
              <a:rPr lang="en-US" dirty="0"/>
              <a:t> </a:t>
            </a:r>
            <a:r>
              <a:rPr lang="en-US" dirty="0" smtClean="0"/>
              <a:t>  Construction of FRIB (Facility for Rare Isotope Beams) </a:t>
            </a:r>
            <a:r>
              <a:rPr lang="en-US" dirty="0" smtClean="0">
                <a:latin typeface="Arial"/>
                <a:cs typeface="Arial"/>
              </a:rPr>
              <a:t>← </a:t>
            </a:r>
            <a:r>
              <a:rPr lang="en-US" dirty="0" smtClean="0"/>
              <a:t>Completion in 2021/2</a:t>
            </a:r>
          </a:p>
          <a:p>
            <a:endParaRPr lang="en-US" dirty="0"/>
          </a:p>
          <a:p>
            <a:r>
              <a:rPr lang="en-US" b="1" dirty="0" smtClean="0"/>
              <a:t>Future of NP in U.S.</a:t>
            </a:r>
          </a:p>
          <a:p>
            <a:endParaRPr lang="en-US" dirty="0"/>
          </a:p>
          <a:p>
            <a:r>
              <a:rPr lang="en-US" dirty="0" smtClean="0"/>
              <a:t>    Construction of EIC (site to be determined, &gt; 2022) </a:t>
            </a:r>
            <a:r>
              <a:rPr lang="en-US" dirty="0" smtClean="0">
                <a:latin typeface="Arial"/>
                <a:cs typeface="Arial"/>
              </a:rPr>
              <a:t>← </a:t>
            </a:r>
            <a:r>
              <a:rPr lang="en-US" b="1" dirty="0" smtClean="0">
                <a:solidFill>
                  <a:srgbClr val="FF0000"/>
                </a:solidFill>
              </a:rPr>
              <a:t>Will happen</a:t>
            </a:r>
            <a:endParaRPr lang="en-US" dirty="0" smtClean="0"/>
          </a:p>
        </p:txBody>
      </p:sp>
    </p:spTree>
    <p:extLst>
      <p:ext uri="{BB962C8B-B14F-4D97-AF65-F5344CB8AC3E}">
        <p14:creationId xmlns:p14="http://schemas.microsoft.com/office/powerpoint/2010/main" val="1027368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5276245-2A21-4ADF-980E-568E2A89D63A}" type="slidenum">
              <a:rPr lang="en-US" altLang="en-US" smtClean="0"/>
              <a:pPr/>
              <a:t>6</a:t>
            </a:fld>
            <a:endParaRPr lang="en-US" altLang="en-US"/>
          </a:p>
        </p:txBody>
      </p:sp>
      <p:sp>
        <p:nvSpPr>
          <p:cNvPr id="3" name="TextBox 2"/>
          <p:cNvSpPr txBox="1"/>
          <p:nvPr/>
        </p:nvSpPr>
        <p:spPr>
          <a:xfrm>
            <a:off x="1219200" y="391180"/>
            <a:ext cx="3738524" cy="523220"/>
          </a:xfrm>
          <a:prstGeom prst="rect">
            <a:avLst/>
          </a:prstGeom>
          <a:noFill/>
        </p:spPr>
        <p:txBody>
          <a:bodyPr wrap="none" rtlCol="0">
            <a:spAutoFit/>
          </a:bodyPr>
          <a:lstStyle/>
          <a:p>
            <a:r>
              <a:rPr lang="en-US" sz="2800" b="1" dirty="0" smtClean="0"/>
              <a:t>Argonne and the EIC</a:t>
            </a:r>
            <a:endParaRPr lang="en-US" sz="2800" b="1" dirty="0"/>
          </a:p>
        </p:txBody>
      </p:sp>
      <p:sp>
        <p:nvSpPr>
          <p:cNvPr id="4" name="TextBox 3"/>
          <p:cNvSpPr txBox="1"/>
          <p:nvPr/>
        </p:nvSpPr>
        <p:spPr>
          <a:xfrm>
            <a:off x="359559" y="1066800"/>
            <a:ext cx="8251041" cy="5355312"/>
          </a:xfrm>
          <a:prstGeom prst="rect">
            <a:avLst/>
          </a:prstGeom>
          <a:noFill/>
        </p:spPr>
        <p:txBody>
          <a:bodyPr wrap="none" rtlCol="0">
            <a:spAutoFit/>
          </a:bodyPr>
          <a:lstStyle/>
          <a:p>
            <a:r>
              <a:rPr lang="en-US" b="1" dirty="0" smtClean="0"/>
              <a:t>Physics division</a:t>
            </a:r>
          </a:p>
          <a:p>
            <a:endParaRPr lang="en-US" dirty="0"/>
          </a:p>
          <a:p>
            <a:r>
              <a:rPr lang="en-US" dirty="0" smtClean="0"/>
              <a:t>  Expertise in non-perturbative QCD</a:t>
            </a:r>
          </a:p>
          <a:p>
            <a:r>
              <a:rPr lang="en-US" dirty="0"/>
              <a:t> </a:t>
            </a:r>
            <a:r>
              <a:rPr lang="en-US" dirty="0" smtClean="0"/>
              <a:t> </a:t>
            </a:r>
            <a:r>
              <a:rPr lang="en-US" dirty="0"/>
              <a:t>S</a:t>
            </a:r>
            <a:r>
              <a:rPr lang="en-US" dirty="0" smtClean="0"/>
              <a:t>trong interest in EIC physics (generalized </a:t>
            </a:r>
            <a:r>
              <a:rPr lang="en-US" dirty="0" err="1" smtClean="0"/>
              <a:t>parton</a:t>
            </a:r>
            <a:r>
              <a:rPr lang="en-US" dirty="0" smtClean="0"/>
              <a:t> distributions, DVCS…)</a:t>
            </a:r>
          </a:p>
          <a:p>
            <a:endParaRPr lang="en-US" dirty="0"/>
          </a:p>
          <a:p>
            <a:r>
              <a:rPr lang="en-US" b="1" dirty="0" smtClean="0"/>
              <a:t>High Energy Physics Division</a:t>
            </a:r>
          </a:p>
          <a:p>
            <a:endParaRPr lang="en-US" dirty="0"/>
          </a:p>
          <a:p>
            <a:r>
              <a:rPr lang="en-US" dirty="0" smtClean="0"/>
              <a:t>  Expertise in ep physics (ZEUS at HERA)</a:t>
            </a:r>
          </a:p>
          <a:p>
            <a:r>
              <a:rPr lang="en-US" dirty="0"/>
              <a:t> </a:t>
            </a:r>
            <a:r>
              <a:rPr lang="en-US" dirty="0" smtClean="0"/>
              <a:t> Expertise in detector design and optimization</a:t>
            </a:r>
          </a:p>
          <a:p>
            <a:r>
              <a:rPr lang="en-US" dirty="0"/>
              <a:t> </a:t>
            </a:r>
            <a:r>
              <a:rPr lang="en-US" dirty="0" smtClean="0"/>
              <a:t> Expertise in detector construction</a:t>
            </a:r>
          </a:p>
          <a:p>
            <a:endParaRPr lang="en-US" dirty="0" smtClean="0"/>
          </a:p>
          <a:p>
            <a:r>
              <a:rPr lang="en-US" b="1" dirty="0" smtClean="0"/>
              <a:t>Collaboration between PD and HEPD</a:t>
            </a:r>
          </a:p>
          <a:p>
            <a:endParaRPr lang="en-US" dirty="0"/>
          </a:p>
          <a:p>
            <a:r>
              <a:rPr lang="en-US" dirty="0" smtClean="0"/>
              <a:t>   </a:t>
            </a:r>
            <a:r>
              <a:rPr lang="en-US" b="1" dirty="0" smtClean="0">
                <a:solidFill>
                  <a:srgbClr val="FF0000"/>
                </a:solidFill>
              </a:rPr>
              <a:t>2</a:t>
            </a:r>
            <a:r>
              <a:rPr lang="en-US" b="1" baseline="30000" dirty="0" smtClean="0">
                <a:solidFill>
                  <a:srgbClr val="FF0000"/>
                </a:solidFill>
              </a:rPr>
              <a:t>nd</a:t>
            </a:r>
            <a:r>
              <a:rPr lang="en-US" b="1" dirty="0" smtClean="0">
                <a:solidFill>
                  <a:srgbClr val="FF0000"/>
                </a:solidFill>
              </a:rPr>
              <a:t> concept of an EIC detector</a:t>
            </a:r>
            <a:endParaRPr lang="en-US" b="1" dirty="0">
              <a:solidFill>
                <a:srgbClr val="FF0000"/>
              </a:solidFill>
            </a:endParaRPr>
          </a:p>
          <a:p>
            <a:endParaRPr lang="en-US" dirty="0"/>
          </a:p>
          <a:p>
            <a:r>
              <a:rPr lang="en-US" b="1" dirty="0" smtClean="0"/>
              <a:t>Laboratory Directed Research and Development (LDRD)</a:t>
            </a:r>
          </a:p>
          <a:p>
            <a:endParaRPr lang="en-US" dirty="0"/>
          </a:p>
          <a:p>
            <a:r>
              <a:rPr lang="en-US" dirty="0" smtClean="0"/>
              <a:t>  In the process of submitting a ‘strategic proposal</a:t>
            </a:r>
          </a:p>
          <a:p>
            <a:r>
              <a:rPr lang="en-US" dirty="0"/>
              <a:t> </a:t>
            </a:r>
            <a:r>
              <a:rPr lang="en-US" dirty="0" smtClean="0"/>
              <a:t> Request for 4 different areas (Theory, Simulation, Detector R&amp;D, Accelerator)</a:t>
            </a:r>
            <a:endParaRPr lang="en-US" dirty="0"/>
          </a:p>
        </p:txBody>
      </p:sp>
    </p:spTree>
    <p:extLst>
      <p:ext uri="{BB962C8B-B14F-4D97-AF65-F5344CB8AC3E}">
        <p14:creationId xmlns:p14="http://schemas.microsoft.com/office/powerpoint/2010/main" val="1211065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83C74D-C96A-4365-B388-C824CFEF43C5}" type="slidenum">
              <a:rPr lang="en-US" altLang="en-US" smtClean="0"/>
              <a:pPr/>
              <a:t>7</a:t>
            </a:fld>
            <a:endParaRPr lang="en-US" altLang="en-US"/>
          </a:p>
        </p:txBody>
      </p:sp>
      <p:sp>
        <p:nvSpPr>
          <p:cNvPr id="4" name="TextBox 3"/>
          <p:cNvSpPr txBox="1"/>
          <p:nvPr/>
        </p:nvSpPr>
        <p:spPr>
          <a:xfrm>
            <a:off x="459347" y="958334"/>
            <a:ext cx="6974858" cy="1508105"/>
          </a:xfrm>
          <a:prstGeom prst="rect">
            <a:avLst/>
          </a:prstGeom>
          <a:noFill/>
        </p:spPr>
        <p:txBody>
          <a:bodyPr wrap="none" rtlCol="0">
            <a:spAutoFit/>
          </a:bodyPr>
          <a:lstStyle/>
          <a:p>
            <a:r>
              <a:rPr lang="en-US" b="1" dirty="0" smtClean="0">
                <a:solidFill>
                  <a:srgbClr val="FF0000"/>
                </a:solidFill>
              </a:rPr>
              <a:t>Clear similarities to </a:t>
            </a:r>
            <a:r>
              <a:rPr lang="en-US" b="1" dirty="0" err="1" smtClean="0">
                <a:solidFill>
                  <a:srgbClr val="FF0000"/>
                </a:solidFill>
              </a:rPr>
              <a:t>SiD</a:t>
            </a:r>
            <a:r>
              <a:rPr lang="en-US" b="1" dirty="0" smtClean="0">
                <a:solidFill>
                  <a:srgbClr val="FF0000"/>
                </a:solidFill>
              </a:rPr>
              <a:t> detector, but</a:t>
            </a:r>
          </a:p>
          <a:p>
            <a:endParaRPr lang="en-US" sz="1000" dirty="0">
              <a:solidFill>
                <a:schemeClr val="tx1">
                  <a:lumMod val="50000"/>
                </a:schemeClr>
              </a:solidFill>
            </a:endParaRPr>
          </a:p>
          <a:p>
            <a:r>
              <a:rPr lang="en-US" sz="1600" dirty="0" smtClean="0">
                <a:solidFill>
                  <a:schemeClr val="tx1">
                    <a:lumMod val="50000"/>
                  </a:schemeClr>
                </a:solidFill>
              </a:rPr>
              <a:t>   Longish solenoid (to bend forward going tracks)</a:t>
            </a:r>
          </a:p>
          <a:p>
            <a:r>
              <a:rPr lang="en-US" sz="1600" dirty="0">
                <a:solidFill>
                  <a:schemeClr val="tx1">
                    <a:lumMod val="50000"/>
                  </a:schemeClr>
                </a:solidFill>
              </a:rPr>
              <a:t> </a:t>
            </a:r>
            <a:r>
              <a:rPr lang="en-US" sz="1600" dirty="0" smtClean="0">
                <a:solidFill>
                  <a:schemeClr val="tx1">
                    <a:lumMod val="50000"/>
                  </a:schemeClr>
                </a:solidFill>
              </a:rPr>
              <a:t>  Thinner solenoid with low field (could even be between ECAL and HCAL)</a:t>
            </a:r>
          </a:p>
          <a:p>
            <a:r>
              <a:rPr lang="en-US" sz="1600" dirty="0">
                <a:solidFill>
                  <a:schemeClr val="tx1">
                    <a:lumMod val="50000"/>
                  </a:schemeClr>
                </a:solidFill>
              </a:rPr>
              <a:t> </a:t>
            </a:r>
            <a:r>
              <a:rPr lang="en-US" sz="1600" dirty="0" smtClean="0">
                <a:solidFill>
                  <a:schemeClr val="tx1">
                    <a:lumMod val="50000"/>
                  </a:schemeClr>
                </a:solidFill>
              </a:rPr>
              <a:t>  Perhaps larger inner diameter to enhance PFA performance</a:t>
            </a:r>
          </a:p>
          <a:p>
            <a:r>
              <a:rPr lang="en-US" sz="1600" dirty="0">
                <a:solidFill>
                  <a:schemeClr val="tx1">
                    <a:lumMod val="50000"/>
                  </a:schemeClr>
                </a:solidFill>
              </a:rPr>
              <a:t> </a:t>
            </a:r>
            <a:r>
              <a:rPr lang="en-US" sz="1600" dirty="0" smtClean="0">
                <a:solidFill>
                  <a:schemeClr val="tx1">
                    <a:lumMod val="50000"/>
                  </a:schemeClr>
                </a:solidFill>
              </a:rPr>
              <a:t>  Plus: forward detectors (not shown)</a:t>
            </a:r>
            <a:endParaRPr lang="en-US" sz="1600" dirty="0">
              <a:solidFill>
                <a:schemeClr val="tx1">
                  <a:lumMod val="50000"/>
                </a:schemeClr>
              </a:solidFill>
            </a:endParaRPr>
          </a:p>
        </p:txBody>
      </p:sp>
      <p:sp>
        <p:nvSpPr>
          <p:cNvPr id="5" name="Rectangle 4"/>
          <p:cNvSpPr/>
          <p:nvPr/>
        </p:nvSpPr>
        <p:spPr>
          <a:xfrm>
            <a:off x="1600200" y="2819399"/>
            <a:ext cx="5486400" cy="367347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2466110" y="3733800"/>
            <a:ext cx="3825701" cy="76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2486890" y="5791200"/>
            <a:ext cx="3825701" cy="76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590800" y="3886200"/>
            <a:ext cx="3581400" cy="1828800"/>
          </a:xfrm>
          <a:prstGeom prst="rect">
            <a:avLst/>
          </a:prstGeom>
          <a:solidFill>
            <a:srgbClr val="11111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235035" y="4343400"/>
            <a:ext cx="2362200" cy="9144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352800" y="4461165"/>
            <a:ext cx="2133600" cy="685800"/>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886200" y="4732336"/>
            <a:ext cx="1066800" cy="144464"/>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p:nvCxnSpPr>
        <p:spPr>
          <a:xfrm flipV="1">
            <a:off x="670560" y="4800600"/>
            <a:ext cx="7406640" cy="3968"/>
          </a:xfrm>
          <a:prstGeom prst="line">
            <a:avLst/>
          </a:prstGeom>
          <a:ln w="50800">
            <a:solidFill>
              <a:srgbClr val="666B66"/>
            </a:solidFill>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a:off x="5597235" y="2497217"/>
            <a:ext cx="1489365" cy="1312783"/>
          </a:xfrm>
          <a:prstGeom prst="straightConnector1">
            <a:avLst/>
          </a:prstGeom>
          <a:ln>
            <a:solidFill>
              <a:srgbClr val="080003"/>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781800" y="2145268"/>
            <a:ext cx="2326278" cy="369332"/>
          </a:xfrm>
          <a:prstGeom prst="rect">
            <a:avLst/>
          </a:prstGeom>
          <a:noFill/>
        </p:spPr>
        <p:txBody>
          <a:bodyPr wrap="none" rtlCol="0">
            <a:spAutoFit/>
          </a:bodyPr>
          <a:lstStyle/>
          <a:p>
            <a:r>
              <a:rPr lang="en-US" dirty="0" smtClean="0"/>
              <a:t>Superconducting coil</a:t>
            </a:r>
            <a:endParaRPr lang="en-US" dirty="0"/>
          </a:p>
        </p:txBody>
      </p:sp>
      <p:cxnSp>
        <p:nvCxnSpPr>
          <p:cNvPr id="21" name="Straight Arrow Connector 20"/>
          <p:cNvCxnSpPr/>
          <p:nvPr/>
        </p:nvCxnSpPr>
        <p:spPr>
          <a:xfrm flipH="1">
            <a:off x="5527966" y="3643074"/>
            <a:ext cx="1904999" cy="1312783"/>
          </a:xfrm>
          <a:prstGeom prst="straightConnector1">
            <a:avLst/>
          </a:prstGeom>
          <a:ln>
            <a:solidFill>
              <a:srgbClr val="080003"/>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7381235" y="3239869"/>
            <a:ext cx="1838965" cy="646331"/>
          </a:xfrm>
          <a:prstGeom prst="rect">
            <a:avLst/>
          </a:prstGeom>
          <a:noFill/>
        </p:spPr>
        <p:txBody>
          <a:bodyPr wrap="none" rtlCol="0">
            <a:spAutoFit/>
          </a:bodyPr>
          <a:lstStyle/>
          <a:p>
            <a:r>
              <a:rPr lang="en-US" dirty="0" smtClean="0"/>
              <a:t>Electromagnetic</a:t>
            </a:r>
          </a:p>
          <a:p>
            <a:r>
              <a:rPr lang="en-US" dirty="0"/>
              <a:t> </a:t>
            </a:r>
            <a:r>
              <a:rPr lang="en-US" dirty="0" smtClean="0"/>
              <a:t>calorimeter</a:t>
            </a:r>
            <a:endParaRPr lang="en-US" dirty="0"/>
          </a:p>
        </p:txBody>
      </p:sp>
      <p:cxnSp>
        <p:nvCxnSpPr>
          <p:cNvPr id="24" name="Straight Arrow Connector 23"/>
          <p:cNvCxnSpPr/>
          <p:nvPr/>
        </p:nvCxnSpPr>
        <p:spPr>
          <a:xfrm flipH="1" flipV="1">
            <a:off x="5281527" y="4960936"/>
            <a:ext cx="2414673" cy="525464"/>
          </a:xfrm>
          <a:prstGeom prst="straightConnector1">
            <a:avLst/>
          </a:prstGeom>
          <a:ln>
            <a:solidFill>
              <a:srgbClr val="080003"/>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7467600" y="5486400"/>
            <a:ext cx="1633781" cy="369332"/>
          </a:xfrm>
          <a:prstGeom prst="rect">
            <a:avLst/>
          </a:prstGeom>
          <a:noFill/>
        </p:spPr>
        <p:txBody>
          <a:bodyPr wrap="none" rtlCol="0">
            <a:spAutoFit/>
          </a:bodyPr>
          <a:lstStyle/>
          <a:p>
            <a:r>
              <a:rPr lang="en-US" dirty="0" smtClean="0"/>
              <a:t>Silicon tracker</a:t>
            </a:r>
            <a:endParaRPr lang="en-US" dirty="0"/>
          </a:p>
        </p:txBody>
      </p:sp>
      <p:cxnSp>
        <p:nvCxnSpPr>
          <p:cNvPr id="27" name="Straight Arrow Connector 26"/>
          <p:cNvCxnSpPr/>
          <p:nvPr/>
        </p:nvCxnSpPr>
        <p:spPr>
          <a:xfrm flipH="1">
            <a:off x="4260271" y="1600200"/>
            <a:ext cx="2978729" cy="3200400"/>
          </a:xfrm>
          <a:prstGeom prst="straightConnector1">
            <a:avLst/>
          </a:prstGeom>
          <a:ln>
            <a:solidFill>
              <a:srgbClr val="080003"/>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1746191" y="2971800"/>
            <a:ext cx="4280018" cy="369332"/>
          </a:xfrm>
          <a:prstGeom prst="rect">
            <a:avLst/>
          </a:prstGeom>
          <a:noFill/>
        </p:spPr>
        <p:txBody>
          <a:bodyPr wrap="none" rtlCol="0">
            <a:spAutoFit/>
          </a:bodyPr>
          <a:lstStyle/>
          <a:p>
            <a:r>
              <a:rPr lang="en-US" dirty="0" smtClean="0">
                <a:solidFill>
                  <a:schemeClr val="bg1"/>
                </a:solidFill>
              </a:rPr>
              <a:t>Yoke instrumented with Muon chambers</a:t>
            </a:r>
            <a:endParaRPr lang="en-US" dirty="0">
              <a:solidFill>
                <a:schemeClr val="bg1"/>
              </a:solidFill>
            </a:endParaRPr>
          </a:p>
        </p:txBody>
      </p:sp>
      <p:sp>
        <p:nvSpPr>
          <p:cNvPr id="29" name="TextBox 28"/>
          <p:cNvSpPr txBox="1"/>
          <p:nvPr/>
        </p:nvSpPr>
        <p:spPr>
          <a:xfrm>
            <a:off x="6705600" y="1230868"/>
            <a:ext cx="2454518" cy="369332"/>
          </a:xfrm>
          <a:prstGeom prst="rect">
            <a:avLst/>
          </a:prstGeom>
          <a:noFill/>
        </p:spPr>
        <p:txBody>
          <a:bodyPr wrap="none" rtlCol="0">
            <a:spAutoFit/>
          </a:bodyPr>
          <a:lstStyle/>
          <a:p>
            <a:r>
              <a:rPr lang="en-US" dirty="0" smtClean="0"/>
              <a:t>Silicon vertex detector</a:t>
            </a:r>
            <a:endParaRPr lang="en-US" dirty="0"/>
          </a:p>
        </p:txBody>
      </p:sp>
      <p:sp>
        <p:nvSpPr>
          <p:cNvPr id="20" name="TextBox 19"/>
          <p:cNvSpPr txBox="1"/>
          <p:nvPr/>
        </p:nvSpPr>
        <p:spPr>
          <a:xfrm>
            <a:off x="3733800" y="3930134"/>
            <a:ext cx="2146742" cy="369332"/>
          </a:xfrm>
          <a:prstGeom prst="rect">
            <a:avLst/>
          </a:prstGeom>
          <a:noFill/>
        </p:spPr>
        <p:txBody>
          <a:bodyPr wrap="none" rtlCol="0">
            <a:spAutoFit/>
          </a:bodyPr>
          <a:lstStyle/>
          <a:p>
            <a:r>
              <a:rPr lang="en-US" dirty="0" smtClean="0">
                <a:solidFill>
                  <a:schemeClr val="bg1"/>
                </a:solidFill>
              </a:rPr>
              <a:t>Hadron calorimeter</a:t>
            </a:r>
            <a:endParaRPr lang="en-US" dirty="0">
              <a:solidFill>
                <a:schemeClr val="bg1"/>
              </a:solidFill>
            </a:endParaRPr>
          </a:p>
        </p:txBody>
      </p:sp>
      <p:sp>
        <p:nvSpPr>
          <p:cNvPr id="30" name="TextBox 29"/>
          <p:cNvSpPr txBox="1"/>
          <p:nvPr/>
        </p:nvSpPr>
        <p:spPr>
          <a:xfrm>
            <a:off x="7467600" y="4461165"/>
            <a:ext cx="1287532" cy="369332"/>
          </a:xfrm>
          <a:prstGeom prst="rect">
            <a:avLst/>
          </a:prstGeom>
          <a:noFill/>
        </p:spPr>
        <p:txBody>
          <a:bodyPr wrap="none" rtlCol="0">
            <a:spAutoFit/>
          </a:bodyPr>
          <a:lstStyle/>
          <a:p>
            <a:r>
              <a:rPr lang="en-US" dirty="0" smtClean="0"/>
              <a:t>Beam pipe</a:t>
            </a:r>
            <a:endParaRPr lang="en-US" dirty="0"/>
          </a:p>
        </p:txBody>
      </p:sp>
      <p:sp>
        <p:nvSpPr>
          <p:cNvPr id="25" name="TextBox 24"/>
          <p:cNvSpPr txBox="1"/>
          <p:nvPr/>
        </p:nvSpPr>
        <p:spPr>
          <a:xfrm>
            <a:off x="118209" y="274380"/>
            <a:ext cx="8873391" cy="523220"/>
          </a:xfrm>
          <a:prstGeom prst="rect">
            <a:avLst/>
          </a:prstGeom>
          <a:noFill/>
        </p:spPr>
        <p:txBody>
          <a:bodyPr wrap="none" rtlCol="0">
            <a:spAutoFit/>
          </a:bodyPr>
          <a:lstStyle/>
          <a:p>
            <a:r>
              <a:rPr lang="en-US" sz="2800" b="1" dirty="0" smtClean="0"/>
              <a:t>Current ANL Concept: Detector optimized for PFAs</a:t>
            </a:r>
            <a:endParaRPr lang="en-US" sz="2800" b="1" dirty="0"/>
          </a:p>
        </p:txBody>
      </p:sp>
    </p:spTree>
    <p:extLst>
      <p:ext uri="{BB962C8B-B14F-4D97-AF65-F5344CB8AC3E}">
        <p14:creationId xmlns:p14="http://schemas.microsoft.com/office/powerpoint/2010/main" val="287047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5276245-2A21-4ADF-980E-568E2A89D63A}" type="slidenum">
              <a:rPr lang="en-US" altLang="en-US" smtClean="0"/>
              <a:pPr/>
              <a:t>8</a:t>
            </a:fld>
            <a:endParaRPr lang="en-US" altLang="en-US"/>
          </a:p>
        </p:txBody>
      </p:sp>
      <p:sp>
        <p:nvSpPr>
          <p:cNvPr id="3" name="TextBox 2"/>
          <p:cNvSpPr txBox="1"/>
          <p:nvPr/>
        </p:nvSpPr>
        <p:spPr>
          <a:xfrm>
            <a:off x="762000" y="467380"/>
            <a:ext cx="4439036" cy="523220"/>
          </a:xfrm>
          <a:prstGeom prst="rect">
            <a:avLst/>
          </a:prstGeom>
          <a:noFill/>
        </p:spPr>
        <p:txBody>
          <a:bodyPr wrap="none" rtlCol="0">
            <a:spAutoFit/>
          </a:bodyPr>
          <a:lstStyle/>
          <a:p>
            <a:r>
              <a:rPr lang="en-US" sz="2800" b="1" dirty="0" smtClean="0"/>
              <a:t>Detector R&amp;D for the EIC</a:t>
            </a:r>
          </a:p>
        </p:txBody>
      </p:sp>
      <p:sp>
        <p:nvSpPr>
          <p:cNvPr id="4" name="TextBox 3"/>
          <p:cNvSpPr txBox="1"/>
          <p:nvPr/>
        </p:nvSpPr>
        <p:spPr>
          <a:xfrm>
            <a:off x="457200" y="1600200"/>
            <a:ext cx="8315097" cy="2585323"/>
          </a:xfrm>
          <a:prstGeom prst="rect">
            <a:avLst/>
          </a:prstGeom>
          <a:noFill/>
        </p:spPr>
        <p:txBody>
          <a:bodyPr wrap="none" rtlCol="0">
            <a:spAutoFit/>
          </a:bodyPr>
          <a:lstStyle/>
          <a:p>
            <a:r>
              <a:rPr lang="en-US" b="1" dirty="0" smtClean="0"/>
              <a:t>Areas of research</a:t>
            </a:r>
          </a:p>
          <a:p>
            <a:endParaRPr lang="en-US" dirty="0"/>
          </a:p>
          <a:p>
            <a:r>
              <a:rPr lang="en-US" dirty="0" smtClean="0"/>
              <a:t>    Silicon for both tracker and ECAL: emphasis on timing resolution (goal 10 </a:t>
            </a:r>
            <a:r>
              <a:rPr lang="en-US" dirty="0" err="1" smtClean="0"/>
              <a:t>ps</a:t>
            </a:r>
            <a:r>
              <a:rPr lang="en-US" dirty="0" smtClean="0"/>
              <a:t>)</a:t>
            </a:r>
          </a:p>
          <a:p>
            <a:r>
              <a:rPr lang="en-US" dirty="0"/>
              <a:t> </a:t>
            </a:r>
            <a:r>
              <a:rPr lang="en-US" dirty="0" smtClean="0"/>
              <a:t>   RPC-DHCAL: long-term stability studies</a:t>
            </a:r>
          </a:p>
          <a:p>
            <a:r>
              <a:rPr lang="en-US" dirty="0"/>
              <a:t> </a:t>
            </a:r>
            <a:r>
              <a:rPr lang="en-US" dirty="0" smtClean="0"/>
              <a:t>   </a:t>
            </a:r>
            <a:r>
              <a:rPr lang="en-US" dirty="0" err="1" smtClean="0"/>
              <a:t>Photosensors</a:t>
            </a:r>
            <a:r>
              <a:rPr lang="en-US" dirty="0" smtClean="0"/>
              <a:t> for RICH/TOF </a:t>
            </a:r>
          </a:p>
          <a:p>
            <a:endParaRPr lang="en-US" dirty="0"/>
          </a:p>
          <a:p>
            <a:r>
              <a:rPr lang="en-US" b="1" dirty="0" smtClean="0"/>
              <a:t>Budget request</a:t>
            </a:r>
          </a:p>
          <a:p>
            <a:endParaRPr lang="en-US" dirty="0"/>
          </a:p>
          <a:p>
            <a:r>
              <a:rPr lang="en-US" dirty="0" smtClean="0"/>
              <a:t>   ~ $500,000</a:t>
            </a:r>
            <a:endParaRPr lang="en-US" dirty="0"/>
          </a:p>
        </p:txBody>
      </p:sp>
    </p:spTree>
    <p:extLst>
      <p:ext uri="{BB962C8B-B14F-4D97-AF65-F5344CB8AC3E}">
        <p14:creationId xmlns:p14="http://schemas.microsoft.com/office/powerpoint/2010/main" val="2747570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5276245-2A21-4ADF-980E-568E2A89D63A}" type="slidenum">
              <a:rPr lang="en-US" altLang="en-US" smtClean="0"/>
              <a:pPr/>
              <a:t>9</a:t>
            </a:fld>
            <a:endParaRPr lang="en-US" altLang="en-US"/>
          </a:p>
        </p:txBody>
      </p:sp>
      <p:sp>
        <p:nvSpPr>
          <p:cNvPr id="3" name="TextBox 2"/>
          <p:cNvSpPr txBox="1"/>
          <p:nvPr/>
        </p:nvSpPr>
        <p:spPr>
          <a:xfrm>
            <a:off x="1051225" y="228600"/>
            <a:ext cx="4282775" cy="461665"/>
          </a:xfrm>
          <a:prstGeom prst="rect">
            <a:avLst/>
          </a:prstGeom>
          <a:noFill/>
        </p:spPr>
        <p:txBody>
          <a:bodyPr wrap="none" rtlCol="0">
            <a:spAutoFit/>
          </a:bodyPr>
          <a:lstStyle/>
          <a:p>
            <a:r>
              <a:rPr lang="en-US" sz="2400" b="1" dirty="0" smtClean="0"/>
              <a:t>Recent DHCAL </a:t>
            </a:r>
            <a:r>
              <a:rPr lang="en-US" sz="2400" b="1" dirty="0" smtClean="0"/>
              <a:t>Publications</a:t>
            </a:r>
            <a:endParaRPr lang="en-US" sz="2400" b="1" dirty="0"/>
          </a:p>
        </p:txBody>
      </p:sp>
      <p:sp>
        <p:nvSpPr>
          <p:cNvPr id="6" name="Rectangle 5"/>
          <p:cNvSpPr/>
          <p:nvPr/>
        </p:nvSpPr>
        <p:spPr>
          <a:xfrm>
            <a:off x="457200" y="844689"/>
            <a:ext cx="8001000" cy="5632311"/>
          </a:xfrm>
          <a:prstGeom prst="rect">
            <a:avLst/>
          </a:prstGeom>
        </p:spPr>
        <p:txBody>
          <a:bodyPr wrap="square">
            <a:spAutoFit/>
          </a:bodyPr>
          <a:lstStyle/>
          <a:p>
            <a:r>
              <a:rPr lang="en-US" b="1" i="1" dirty="0" smtClean="0">
                <a:solidFill>
                  <a:srgbClr val="FF0000"/>
                </a:solidFill>
              </a:rPr>
              <a:t>Electronically </a:t>
            </a:r>
            <a:r>
              <a:rPr lang="en-US" b="1" i="1" dirty="0">
                <a:solidFill>
                  <a:srgbClr val="FF0000"/>
                </a:solidFill>
              </a:rPr>
              <a:t>Conductive Vanadate Glasses for Resistive Plate </a:t>
            </a:r>
            <a:r>
              <a:rPr lang="en-US" b="1" i="1" dirty="0" smtClean="0">
                <a:solidFill>
                  <a:srgbClr val="FF0000"/>
                </a:solidFill>
              </a:rPr>
              <a:t>Chamber Particle Detectors</a:t>
            </a:r>
            <a:r>
              <a:rPr lang="en-US" i="1" dirty="0" smtClean="0"/>
              <a:t>, </a:t>
            </a:r>
          </a:p>
          <a:p>
            <a:r>
              <a:rPr lang="en-US" dirty="0" smtClean="0"/>
              <a:t>N. </a:t>
            </a:r>
            <a:r>
              <a:rPr lang="en-US" dirty="0"/>
              <a:t>Johnson et al., International Journal of Applied Glass Science, </a:t>
            </a:r>
            <a:r>
              <a:rPr lang="en-US" dirty="0" smtClean="0"/>
              <a:t>1-8(2015)</a:t>
            </a:r>
          </a:p>
          <a:p>
            <a:r>
              <a:rPr lang="en-US" dirty="0"/>
              <a:t> </a:t>
            </a:r>
            <a:r>
              <a:rPr lang="en-US" dirty="0" smtClean="0"/>
              <a:t>      </a:t>
            </a:r>
            <a:r>
              <a:rPr lang="en-US" dirty="0" smtClean="0">
                <a:latin typeface="Times New Roman"/>
                <a:cs typeface="Times New Roman"/>
              </a:rPr>
              <a:t>→</a:t>
            </a:r>
            <a:r>
              <a:rPr lang="en-US" dirty="0" smtClean="0"/>
              <a:t> Description of semi-conductive glass developed by COE college</a:t>
            </a:r>
            <a:endParaRPr lang="en-US" i="1" dirty="0"/>
          </a:p>
          <a:p>
            <a:r>
              <a:rPr lang="en-US" b="1" i="1" dirty="0" smtClean="0">
                <a:solidFill>
                  <a:srgbClr val="FF0000"/>
                </a:solidFill>
              </a:rPr>
              <a:t>Tests </a:t>
            </a:r>
            <a:r>
              <a:rPr lang="en-US" b="1" i="1" dirty="0">
                <a:solidFill>
                  <a:srgbClr val="FF0000"/>
                </a:solidFill>
              </a:rPr>
              <a:t>of a Novel Design of Resistive Plate </a:t>
            </a:r>
            <a:r>
              <a:rPr lang="en-US" b="1" i="1" dirty="0" smtClean="0">
                <a:solidFill>
                  <a:srgbClr val="FF0000"/>
                </a:solidFill>
              </a:rPr>
              <a:t>Chambers</a:t>
            </a:r>
            <a:r>
              <a:rPr lang="en-US" i="1" dirty="0" smtClean="0"/>
              <a:t>, </a:t>
            </a:r>
          </a:p>
          <a:p>
            <a:r>
              <a:rPr lang="en-US" dirty="0" smtClean="0"/>
              <a:t>B. </a:t>
            </a:r>
            <a:r>
              <a:rPr lang="en-US" dirty="0" err="1" smtClean="0"/>
              <a:t>Bilki</a:t>
            </a:r>
            <a:r>
              <a:rPr lang="en-US" dirty="0" smtClean="0"/>
              <a:t> et al</a:t>
            </a:r>
            <a:r>
              <a:rPr lang="en-US" dirty="0"/>
              <a:t>., JINST(2015) </a:t>
            </a:r>
            <a:r>
              <a:rPr lang="en-US" dirty="0" smtClean="0"/>
              <a:t>10 P05003</a:t>
            </a:r>
          </a:p>
          <a:p>
            <a:r>
              <a:rPr lang="en-US" i="1" dirty="0"/>
              <a:t> </a:t>
            </a:r>
            <a:r>
              <a:rPr lang="en-US" i="1" dirty="0" smtClean="0"/>
              <a:t>       </a:t>
            </a:r>
            <a:r>
              <a:rPr lang="en-US" i="1" dirty="0" smtClean="0">
                <a:latin typeface="Times New Roman"/>
                <a:cs typeface="Times New Roman"/>
              </a:rPr>
              <a:t>→</a:t>
            </a:r>
            <a:r>
              <a:rPr lang="en-US" i="1" dirty="0" smtClean="0"/>
              <a:t>   </a:t>
            </a:r>
            <a:r>
              <a:rPr lang="en-US" dirty="0" smtClean="0"/>
              <a:t>Validation of 1-glass RPC design</a:t>
            </a:r>
            <a:endParaRPr lang="en-US" dirty="0"/>
          </a:p>
          <a:p>
            <a:r>
              <a:rPr lang="en-US" b="1" i="1" dirty="0">
                <a:solidFill>
                  <a:srgbClr val="FF0000"/>
                </a:solidFill>
              </a:rPr>
              <a:t>Measurements of the Rate Capability of Various Resistive Plate Chambers</a:t>
            </a:r>
            <a:r>
              <a:rPr lang="en-US" i="1" dirty="0" smtClean="0"/>
              <a:t>,</a:t>
            </a:r>
          </a:p>
          <a:p>
            <a:r>
              <a:rPr lang="en-US" i="1" dirty="0" smtClean="0"/>
              <a:t> </a:t>
            </a:r>
            <a:r>
              <a:rPr lang="en-US" dirty="0"/>
              <a:t>M. </a:t>
            </a:r>
            <a:r>
              <a:rPr lang="en-US" dirty="0" err="1"/>
              <a:t>Affatigato</a:t>
            </a:r>
            <a:r>
              <a:rPr lang="en-US" dirty="0"/>
              <a:t> et al</a:t>
            </a:r>
            <a:r>
              <a:rPr lang="en-US" dirty="0" smtClean="0"/>
              <a:t>., JINST </a:t>
            </a:r>
            <a:r>
              <a:rPr lang="en-US" dirty="0"/>
              <a:t>(2015) </a:t>
            </a:r>
            <a:r>
              <a:rPr lang="en-US" dirty="0" smtClean="0"/>
              <a:t>10 P10037</a:t>
            </a:r>
            <a:endParaRPr lang="en-US" dirty="0"/>
          </a:p>
          <a:p>
            <a:r>
              <a:rPr lang="en-US" dirty="0" smtClean="0"/>
              <a:t>         </a:t>
            </a:r>
            <a:r>
              <a:rPr lang="en-US" dirty="0" smtClean="0">
                <a:latin typeface="Times New Roman"/>
                <a:cs typeface="Times New Roman"/>
              </a:rPr>
              <a:t>→</a:t>
            </a:r>
            <a:r>
              <a:rPr lang="en-US" dirty="0" smtClean="0"/>
              <a:t>     Tests of fast RPCs</a:t>
            </a:r>
            <a:endParaRPr lang="en-US" dirty="0"/>
          </a:p>
          <a:p>
            <a:r>
              <a:rPr lang="en-US" b="1" i="1" dirty="0">
                <a:solidFill>
                  <a:srgbClr val="FF0000"/>
                </a:solidFill>
              </a:rPr>
              <a:t>Design, Construction and Commissioning of </a:t>
            </a:r>
            <a:r>
              <a:rPr lang="en-US" b="1" i="1" dirty="0" smtClean="0">
                <a:solidFill>
                  <a:srgbClr val="FF0000"/>
                </a:solidFill>
              </a:rPr>
              <a:t>the Digital </a:t>
            </a:r>
            <a:r>
              <a:rPr lang="en-US" b="1" i="1" dirty="0">
                <a:solidFill>
                  <a:srgbClr val="FF0000"/>
                </a:solidFill>
              </a:rPr>
              <a:t>Hadron Calorimeter </a:t>
            </a:r>
            <a:r>
              <a:rPr lang="en-US" b="1" i="1" dirty="0" smtClean="0">
                <a:solidFill>
                  <a:srgbClr val="FF0000"/>
                </a:solidFill>
              </a:rPr>
              <a:t>– DHCAL</a:t>
            </a:r>
            <a:r>
              <a:rPr lang="en-US" i="1" dirty="0" smtClean="0"/>
              <a:t>, </a:t>
            </a:r>
          </a:p>
          <a:p>
            <a:r>
              <a:rPr lang="en-US" dirty="0" smtClean="0"/>
              <a:t>C. Adams et al., submitted to </a:t>
            </a:r>
            <a:r>
              <a:rPr lang="en-US" dirty="0" err="1" smtClean="0"/>
              <a:t>arXiv</a:t>
            </a:r>
            <a:r>
              <a:rPr lang="en-US" dirty="0" smtClean="0"/>
              <a:t>, to be submitted to JINST</a:t>
            </a:r>
            <a:endParaRPr lang="en-US" i="1" dirty="0"/>
          </a:p>
          <a:p>
            <a:r>
              <a:rPr lang="en-US" b="1" i="1" dirty="0">
                <a:solidFill>
                  <a:srgbClr val="FF0000"/>
                </a:solidFill>
              </a:rPr>
              <a:t>Design, Construction and Testing of </a:t>
            </a:r>
            <a:r>
              <a:rPr lang="en-US" b="1" i="1" dirty="0" smtClean="0">
                <a:solidFill>
                  <a:srgbClr val="FF0000"/>
                </a:solidFill>
              </a:rPr>
              <a:t>the Digital </a:t>
            </a:r>
            <a:r>
              <a:rPr lang="en-US" b="1" i="1" dirty="0">
                <a:solidFill>
                  <a:srgbClr val="FF0000"/>
                </a:solidFill>
              </a:rPr>
              <a:t>Hadron Calorimeter (DHCAL) </a:t>
            </a:r>
            <a:r>
              <a:rPr lang="en-US" b="1" i="1" dirty="0" smtClean="0">
                <a:solidFill>
                  <a:srgbClr val="FF0000"/>
                </a:solidFill>
              </a:rPr>
              <a:t>Electronics</a:t>
            </a:r>
            <a:r>
              <a:rPr lang="en-US" i="1" dirty="0" smtClean="0"/>
              <a:t>, </a:t>
            </a:r>
          </a:p>
          <a:p>
            <a:r>
              <a:rPr lang="en-US" dirty="0" smtClean="0"/>
              <a:t>C. Adams et al., submitted to </a:t>
            </a:r>
            <a:r>
              <a:rPr lang="en-US" dirty="0" err="1" smtClean="0"/>
              <a:t>arXiv</a:t>
            </a:r>
            <a:r>
              <a:rPr lang="en-US" dirty="0" smtClean="0"/>
              <a:t>, to be submitted to JINST</a:t>
            </a:r>
            <a:endParaRPr lang="en-US" i="1" dirty="0"/>
          </a:p>
          <a:p>
            <a:r>
              <a:rPr lang="en-US" b="1" i="1" dirty="0">
                <a:solidFill>
                  <a:srgbClr val="FF0000"/>
                </a:solidFill>
              </a:rPr>
              <a:t>DHCAL with Minimal Absorber: Measurements with </a:t>
            </a:r>
            <a:r>
              <a:rPr lang="en-US" b="1" i="1" dirty="0" smtClean="0">
                <a:solidFill>
                  <a:srgbClr val="FF0000"/>
                </a:solidFill>
              </a:rPr>
              <a:t>Positrons</a:t>
            </a:r>
            <a:r>
              <a:rPr lang="en-US" i="1" dirty="0" smtClean="0"/>
              <a:t>, </a:t>
            </a:r>
          </a:p>
          <a:p>
            <a:r>
              <a:rPr lang="en-US" dirty="0" smtClean="0"/>
              <a:t>B. Freund et al., submitted to </a:t>
            </a:r>
            <a:r>
              <a:rPr lang="en-US" dirty="0" err="1" smtClean="0"/>
              <a:t>arXiv</a:t>
            </a:r>
            <a:r>
              <a:rPr lang="en-US" dirty="0" smtClean="0"/>
              <a:t>, to be submitted to JINST</a:t>
            </a:r>
            <a:endParaRPr lang="en-US" i="1" dirty="0"/>
          </a:p>
          <a:p>
            <a:endParaRPr lang="en-US" i="1" dirty="0"/>
          </a:p>
        </p:txBody>
      </p:sp>
    </p:spTree>
    <p:extLst>
      <p:ext uri="{BB962C8B-B14F-4D97-AF65-F5344CB8AC3E}">
        <p14:creationId xmlns:p14="http://schemas.microsoft.com/office/powerpoint/2010/main" val="3135843998"/>
      </p:ext>
    </p:extLst>
  </p:cSld>
  <p:clrMapOvr>
    <a:masterClrMapping/>
  </p:clrMapOvr>
</p:sld>
</file>

<file path=ppt/theme/theme1.xml><?xml version="1.0" encoding="utf-8"?>
<a:theme xmlns:a="http://schemas.openxmlformats.org/drawingml/2006/main" name="ANL_Template_gray">
  <a:themeElements>
    <a:clrScheme name="ANL_2009">
      <a:dk1>
        <a:srgbClr val="7F7F7F"/>
      </a:dk1>
      <a:lt1>
        <a:sysClr val="window" lastClr="FFFFFF"/>
      </a:lt1>
      <a:dk2>
        <a:srgbClr val="1F497D"/>
      </a:dk2>
      <a:lt2>
        <a:srgbClr val="EEECE1"/>
      </a:lt2>
      <a:accent1>
        <a:srgbClr val="5C0426"/>
      </a:accent1>
      <a:accent2>
        <a:srgbClr val="9D7D9E"/>
      </a:accent2>
      <a:accent3>
        <a:srgbClr val="BF5C28"/>
      </a:accent3>
      <a:accent4>
        <a:srgbClr val="3D203B"/>
      </a:accent4>
      <a:accent5>
        <a:srgbClr val="666B66"/>
      </a:accent5>
      <a:accent6>
        <a:srgbClr val="D6AC29"/>
      </a:accent6>
      <a:hlink>
        <a:srgbClr val="253D51"/>
      </a:hlink>
      <a:folHlink>
        <a:srgbClr val="1B154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ANL_Template_gray</Template>
  <TotalTime>1450</TotalTime>
  <Words>801</Words>
  <Application>Microsoft Office PowerPoint</Application>
  <PresentationFormat>On-screen Show (4:3)</PresentationFormat>
  <Paragraphs>137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ANL_Template_gray</vt:lpstr>
      <vt:lpstr>The DHCAL and the EIC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DHCAL and the EIC</dc:title>
  <dc:creator>repond</dc:creator>
  <cp:lastModifiedBy>repond</cp:lastModifiedBy>
  <cp:revision>12</cp:revision>
  <dcterms:created xsi:type="dcterms:W3CDTF">2016-03-01T20:37:54Z</dcterms:created>
  <dcterms:modified xsi:type="dcterms:W3CDTF">2016-03-07T06:56:02Z</dcterms:modified>
</cp:coreProperties>
</file>