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60" r:id="rId2"/>
    <p:sldId id="312" r:id="rId3"/>
    <p:sldId id="315" r:id="rId4"/>
    <p:sldId id="316" r:id="rId5"/>
    <p:sldId id="311" r:id="rId6"/>
    <p:sldId id="317" r:id="rId7"/>
    <p:sldId id="267" r:id="rId8"/>
    <p:sldId id="313" r:id="rId9"/>
    <p:sldId id="31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cornat" initials="RC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7" autoAdjust="0"/>
    <p:restoredTop sz="94660"/>
  </p:normalViewPr>
  <p:slideViewPr>
    <p:cSldViewPr>
      <p:cViewPr varScale="1">
        <p:scale>
          <a:sx n="91" d="100"/>
          <a:sy n="91" d="100"/>
        </p:scale>
        <p:origin x="-14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4" d="100"/>
          <a:sy n="44" d="100"/>
        </p:scale>
        <p:origin x="-1488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commentAuthors" Target="commentAuthors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3-03T09:49:13.542" idx="1">
    <p:pos x="5057" y="527"/>
    <p:text>A ADAPTER pour SDHCAL</p:text>
    <p:extLst>
      <p:ext uri="{C676402C-5697-4E1C-873F-D02D1690AC5C}">
        <p15:threadingInfo xmlns:p15="http://schemas.microsoft.com/office/powerpoint/2012/main" timeZoneBias="-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EEE6A9-4809-4307-8499-74F13BEDA325}" type="datetimeFigureOut">
              <a:rPr lang="fr-FR" smtClean="0"/>
              <a:t>06/03/2016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FFECD5-7616-42EB-B2E0-5EDCDB234EB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5314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E68D0-3A3D-4130-86A7-340121074EB3}" type="datetimeFigureOut">
              <a:rPr lang="en-US" smtClean="0"/>
              <a:t>06/03/2016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6A839-B57A-47CE-AA50-013B0C8C2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231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080F4E-556C-4826-B7B4-BCDBF3CD389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06/03/2016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SPB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0536B-8789-499F-8343-1616600476E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407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B7916E-CD29-41F9-A52E-729FDA0A8BA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06/03/2016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SPB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552B17-BBAF-46BF-95ED-0D0A0222AA8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246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DD48F3-7AFD-4A15-9490-565A929812BE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06/03/2016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SPB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4F16A0-10D1-42FC-BAD1-19DB2F858AF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975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9144000" cy="575733"/>
          </a:xfrm>
          <a:prstGeom prst="rect">
            <a:avLst/>
          </a:prstGeom>
          <a:solidFill>
            <a:schemeClr val="bg1">
              <a:lumMod val="85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9112" y="14994"/>
            <a:ext cx="8229600" cy="560739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57956"/>
            <a:ext cx="8229600" cy="5268207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pic>
        <p:nvPicPr>
          <p:cNvPr id="1026" name="Picture 2" descr="C:\Users\user11030\Documents\Logo_X_new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6442378"/>
            <a:ext cx="534169" cy="240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11030\Documents\DOC\logo-cnrs300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6390050"/>
            <a:ext cx="752683" cy="36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11030\Documents\DOC\logo_llr.gif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428377"/>
            <a:ext cx="6286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/>
          <p:cNvSpPr txBox="1"/>
          <p:nvPr userDrawn="1"/>
        </p:nvSpPr>
        <p:spPr>
          <a:xfrm>
            <a:off x="8571716" y="640595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9150377-B3E3-4AEA-AC74-63748E8287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ZoneTexte 14"/>
          <p:cNvSpPr txBox="1"/>
          <p:nvPr userDrawn="1"/>
        </p:nvSpPr>
        <p:spPr>
          <a:xfrm>
            <a:off x="2019253" y="6470246"/>
            <a:ext cx="19400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CALICE Week March</a:t>
            </a:r>
            <a:r>
              <a:rPr lang="en-US" sz="1200" baseline="0" dirty="0" smtClean="0"/>
              <a:t> 2016 </a:t>
            </a:r>
            <a:r>
              <a:rPr lang="en-US" sz="1200" dirty="0" smtClean="0"/>
              <a:t>–</a:t>
            </a:r>
            <a:r>
              <a:rPr lang="en-US" sz="1200" baseline="0" dirty="0" smtClean="0"/>
              <a:t> </a:t>
            </a:r>
            <a:endParaRPr lang="en-US" sz="1200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31149" y="6442808"/>
            <a:ext cx="653935" cy="24032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884744" y="6438468"/>
            <a:ext cx="359664" cy="257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612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1DC014-36E9-46BB-8CCE-4E5E7F3B1F03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06/03/2016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SPB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704146-5002-4BB3-A668-9F7169FDC78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804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E52461-AD80-4674-BD5D-D8ABD17FDC5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06/03/2016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SPB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CF4A70-8130-437F-B4C0-BA076FB371A3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91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097F7D-B4E8-451C-AF22-3CAF0EA829E3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06/03/2016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SPB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27ADDE-9383-4F02-B422-9CCAA3332D1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43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A00A9-069D-496F-85E9-7AF4311E4CF3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06/03/2016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SPB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A14499-F288-470E-AAB8-4D21CB7448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739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D9E391-8283-420B-A47E-1994B019276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06/03/2016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SPB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0B022D-2FFA-4048-8A2A-EABB642DF20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659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32FB90-6B7B-4211-BD06-EDC8B9B6E98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06/03/2016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SPB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4E3D02-8444-4ACF-8166-74161BA9AE9F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458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600F1B-4F78-4E5D-A426-49B8EDB9E74E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06/03/2016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SPB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BB3DF8-C033-4D63-9FEE-BA4C4ED6327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15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CD421FB4-21E6-49A6-91F3-85558F6D9CAA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pitchFamily="34" charset="-128"/>
              </a:rPr>
              <a:t>06/03/2016</a:t>
            </a:fld>
            <a:endParaRPr lang="fr-FR">
              <a:solidFill>
                <a:prstClr val="black">
                  <a:tint val="75000"/>
                </a:prstClr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pitchFamily="34" charset="-128"/>
              </a:rPr>
              <a:t>SPB</a:t>
            </a:r>
            <a:endParaRPr lang="fr-FR" dirty="0">
              <a:solidFill>
                <a:prstClr val="black">
                  <a:tint val="75000"/>
                </a:prstClr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A6704146-5002-4BB3-A668-9F7169FDC782}" type="slidenum">
              <a:rPr lang="fr-FR" smtClean="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1269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jpeg"/><Relationship Id="rId7" Type="http://schemas.openxmlformats.org/officeDocument/2006/relationships/image" Target="../media/image11.pn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0089" y="272037"/>
            <a:ext cx="4766842" cy="4265069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187624" y="2404572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Status of Common DAQ for SDHCAL &amp; Si-W ECAL</a:t>
            </a:r>
            <a:endParaRPr lang="en-US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2333825" y="3573016"/>
            <a:ext cx="4836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L. </a:t>
            </a:r>
            <a:r>
              <a:rPr lang="en-US" dirty="0" err="1" smtClean="0"/>
              <a:t>Mirabito</a:t>
            </a:r>
            <a:r>
              <a:rPr lang="en-US" dirty="0" smtClean="0"/>
              <a:t>, C. </a:t>
            </a:r>
            <a:r>
              <a:rPr lang="en-US" dirty="0" err="1" smtClean="0"/>
              <a:t>Combaret</a:t>
            </a:r>
            <a:r>
              <a:rPr lang="en-US" dirty="0" smtClean="0"/>
              <a:t>, F. </a:t>
            </a:r>
            <a:r>
              <a:rPr lang="en-US" dirty="0" err="1" smtClean="0"/>
              <a:t>Magniette</a:t>
            </a:r>
            <a:r>
              <a:rPr lang="en-US" dirty="0" smtClean="0"/>
              <a:t>, R. Cornat, </a:t>
            </a:r>
          </a:p>
        </p:txBody>
      </p:sp>
      <p:pic>
        <p:nvPicPr>
          <p:cNvPr id="7" name="Imag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716176"/>
            <a:ext cx="940630" cy="521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User12027\Desktop\logo_llr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47" y="5716176"/>
            <a:ext cx="12573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716176"/>
            <a:ext cx="1151126" cy="530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Image 16" descr="logo_CALICE-col_B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60" y="404664"/>
            <a:ext cx="1968266" cy="1035372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07704" y="5716176"/>
            <a:ext cx="1380971" cy="49868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12360" y="5700663"/>
            <a:ext cx="736125" cy="527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634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Goals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439112" y="3162419"/>
            <a:ext cx="45732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Evaluation of EUDAQ software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Common GUI for configuration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Central Run control and data collection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439112" y="836712"/>
            <a:ext cx="66247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Preparation of a common test-beam (</a:t>
            </a:r>
            <a:r>
              <a:rPr lang="en-US" sz="2400" b="1" dirty="0">
                <a:solidFill>
                  <a:srgbClr val="C00000"/>
                </a:solidFill>
              </a:rPr>
              <a:t>june’16) </a:t>
            </a:r>
            <a:r>
              <a:rPr lang="en-US" sz="2400" b="1" u="sng" dirty="0" smtClean="0">
                <a:solidFill>
                  <a:srgbClr val="C00000"/>
                </a:solidFill>
              </a:rPr>
              <a:t>without modifying </a:t>
            </a:r>
            <a:r>
              <a:rPr lang="en-US" sz="2400" b="1" u="sng" dirty="0">
                <a:solidFill>
                  <a:srgbClr val="C00000"/>
                </a:solidFill>
              </a:rPr>
              <a:t>the existing systems</a:t>
            </a:r>
          </a:p>
          <a:p>
            <a:endParaRPr lang="en-US" sz="2400" b="1" dirty="0" smtClean="0">
              <a:solidFill>
                <a:srgbClr val="C0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Keep all existing HW &amp; SW interfaces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Access through high level functions (configuration, calibration, acquisition)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439969" y="4472464"/>
            <a:ext cx="55730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First approach of unified timings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HW main supervisor </a:t>
            </a:r>
            <a:r>
              <a:rPr lang="en-US" u="sng" dirty="0" smtClean="0"/>
              <a:t>kindly prepared by IPNL </a:t>
            </a:r>
            <a:r>
              <a:rPr lang="en-US" dirty="0"/>
              <a:t>(SPILL </a:t>
            </a:r>
            <a:r>
              <a:rPr lang="en-US" dirty="0" smtClean="0"/>
              <a:t>generator &amp; fan-out, clocks signals, combination of BUSYs)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Mapped to a DCC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6111523" y="5445224"/>
            <a:ext cx="30243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First test campaign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IPNL 1-2 March 2016</a:t>
            </a:r>
          </a:p>
        </p:txBody>
      </p:sp>
    </p:spTree>
    <p:extLst>
      <p:ext uri="{BB962C8B-B14F-4D97-AF65-F5344CB8AC3E}">
        <p14:creationId xmlns:p14="http://schemas.microsoft.com/office/powerpoint/2010/main" val="832237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HW architecture</a:t>
            </a:r>
            <a:endParaRPr lang="fr-FR" dirty="0"/>
          </a:p>
        </p:txBody>
      </p:sp>
      <p:sp>
        <p:nvSpPr>
          <p:cNvPr id="3" name="Nuage 2"/>
          <p:cNvSpPr/>
          <p:nvPr/>
        </p:nvSpPr>
        <p:spPr>
          <a:xfrm>
            <a:off x="6156174" y="4005064"/>
            <a:ext cx="2664297" cy="187220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ECAL HW &amp; SW</a:t>
            </a:r>
          </a:p>
          <a:p>
            <a:pPr algn="ctr"/>
            <a:r>
              <a:rPr lang="fr-FR" dirty="0" smtClean="0"/>
              <a:t>1 SLAB </a:t>
            </a:r>
            <a:r>
              <a:rPr lang="fr-FR" dirty="0" err="1" smtClean="0"/>
              <a:t>only</a:t>
            </a:r>
            <a:endParaRPr lang="fr-FR" dirty="0"/>
          </a:p>
        </p:txBody>
      </p:sp>
      <p:cxnSp>
        <p:nvCxnSpPr>
          <p:cNvPr id="7" name="Connecteur droit avec flèche 6"/>
          <p:cNvCxnSpPr>
            <a:stCxn id="18" idx="3"/>
          </p:cNvCxnSpPr>
          <p:nvPr/>
        </p:nvCxnSpPr>
        <p:spPr>
          <a:xfrm flipV="1">
            <a:off x="1403648" y="2335565"/>
            <a:ext cx="1167011" cy="1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444130" y="6096443"/>
            <a:ext cx="1512168" cy="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H="1" flipV="1">
            <a:off x="2324131" y="4932915"/>
            <a:ext cx="267441" cy="1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3751410" y="4968284"/>
            <a:ext cx="9268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CLK 50 MHz</a:t>
            </a:r>
            <a:endParaRPr lang="fr-FR" sz="1200" dirty="0"/>
          </a:p>
        </p:txBody>
      </p:sp>
      <p:sp>
        <p:nvSpPr>
          <p:cNvPr id="12" name="ZoneTexte 11"/>
          <p:cNvSpPr txBox="1"/>
          <p:nvPr/>
        </p:nvSpPr>
        <p:spPr>
          <a:xfrm>
            <a:off x="792495" y="5804454"/>
            <a:ext cx="14622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TRIG_EXT (not </a:t>
            </a:r>
            <a:r>
              <a:rPr lang="fr-FR" sz="1200" dirty="0" err="1" smtClean="0"/>
              <a:t>used</a:t>
            </a:r>
            <a:r>
              <a:rPr lang="fr-FR" sz="1200" dirty="0" smtClean="0"/>
              <a:t>)</a:t>
            </a:r>
            <a:endParaRPr lang="fr-FR" sz="1200" dirty="0"/>
          </a:p>
        </p:txBody>
      </p:sp>
      <p:sp>
        <p:nvSpPr>
          <p:cNvPr id="13" name="ZoneTexte 12"/>
          <p:cNvSpPr txBox="1"/>
          <p:nvPr/>
        </p:nvSpPr>
        <p:spPr>
          <a:xfrm>
            <a:off x="1744762" y="2499804"/>
            <a:ext cx="5118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BUSY</a:t>
            </a:r>
            <a:endParaRPr lang="fr-FR" sz="1200" dirty="0"/>
          </a:p>
        </p:txBody>
      </p:sp>
      <p:cxnSp>
        <p:nvCxnSpPr>
          <p:cNvPr id="15" name="Connecteur droit avec flèche 14"/>
          <p:cNvCxnSpPr>
            <a:stCxn id="31" idx="0"/>
            <a:endCxn id="30" idx="2"/>
          </p:cNvCxnSpPr>
          <p:nvPr/>
        </p:nvCxnSpPr>
        <p:spPr>
          <a:xfrm flipV="1">
            <a:off x="5282031" y="3955874"/>
            <a:ext cx="0" cy="1034203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 rot="16200000">
            <a:off x="4344357" y="4370620"/>
            <a:ext cx="14723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Software </a:t>
            </a:r>
            <a:r>
              <a:rPr lang="fr-FR" sz="1200" dirty="0" err="1" smtClean="0"/>
              <a:t>connectors</a:t>
            </a:r>
            <a:endParaRPr lang="fr-FR" sz="1200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415634" y="1818196"/>
            <a:ext cx="988014" cy="1034739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360350" y="1849940"/>
            <a:ext cx="11806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HW Main</a:t>
            </a:r>
          </a:p>
          <a:p>
            <a:r>
              <a:rPr lang="fr-FR" dirty="0" err="1" smtClean="0"/>
              <a:t>Supervisor</a:t>
            </a:r>
            <a:endParaRPr lang="fr-FR" dirty="0" smtClean="0"/>
          </a:p>
          <a:p>
            <a:r>
              <a:rPr lang="fr-FR" dirty="0" smtClean="0"/>
              <a:t>(DCC)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1726105" y="2124091"/>
            <a:ext cx="9268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CLK 50 MHz</a:t>
            </a:r>
            <a:endParaRPr lang="fr-FR" sz="1200" dirty="0"/>
          </a:p>
        </p:txBody>
      </p:sp>
      <p:cxnSp>
        <p:nvCxnSpPr>
          <p:cNvPr id="24" name="Connecteur droit avec flèche 23"/>
          <p:cNvCxnSpPr/>
          <p:nvPr/>
        </p:nvCxnSpPr>
        <p:spPr>
          <a:xfrm flipV="1">
            <a:off x="1403648" y="2060847"/>
            <a:ext cx="864096" cy="1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1360037" y="1791105"/>
            <a:ext cx="1237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SPILL / Power-on</a:t>
            </a:r>
            <a:endParaRPr lang="fr-FR" sz="1200" dirty="0"/>
          </a:p>
        </p:txBody>
      </p:sp>
      <p:sp>
        <p:nvSpPr>
          <p:cNvPr id="26" name="Nuage 25"/>
          <p:cNvSpPr/>
          <p:nvPr/>
        </p:nvSpPr>
        <p:spPr>
          <a:xfrm>
            <a:off x="6156175" y="1566297"/>
            <a:ext cx="2602711" cy="187220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SDCAL HW</a:t>
            </a:r>
            <a:r>
              <a:rPr lang="fr-FR" dirty="0"/>
              <a:t> </a:t>
            </a:r>
            <a:r>
              <a:rPr lang="fr-FR" dirty="0" smtClean="0"/>
              <a:t>&amp; SW</a:t>
            </a:r>
          </a:p>
          <a:p>
            <a:pPr algn="ctr"/>
            <a:r>
              <a:rPr lang="fr-FR" dirty="0" smtClean="0"/>
              <a:t>Full 1 m3</a:t>
            </a:r>
            <a:endParaRPr lang="fr-FR" dirty="0"/>
          </a:p>
        </p:txBody>
      </p:sp>
      <p:sp>
        <p:nvSpPr>
          <p:cNvPr id="28" name="Rectangle à coins arrondis 27"/>
          <p:cNvSpPr/>
          <p:nvPr/>
        </p:nvSpPr>
        <p:spPr>
          <a:xfrm>
            <a:off x="2597684" y="1818196"/>
            <a:ext cx="988014" cy="1034739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à coins arrondis 28"/>
          <p:cNvSpPr/>
          <p:nvPr/>
        </p:nvSpPr>
        <p:spPr>
          <a:xfrm>
            <a:off x="2597684" y="4279782"/>
            <a:ext cx="988014" cy="1034739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à coins arrondis 29"/>
          <p:cNvSpPr/>
          <p:nvPr/>
        </p:nvSpPr>
        <p:spPr>
          <a:xfrm>
            <a:off x="4788024" y="2921135"/>
            <a:ext cx="988014" cy="1034739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à coins arrondis 30"/>
          <p:cNvSpPr/>
          <p:nvPr/>
        </p:nvSpPr>
        <p:spPr>
          <a:xfrm>
            <a:off x="4788024" y="4990077"/>
            <a:ext cx="988014" cy="1034739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4705131" y="2929653"/>
            <a:ext cx="14157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SDHCAL PC</a:t>
            </a:r>
          </a:p>
          <a:p>
            <a:r>
              <a:rPr lang="fr-FR" dirty="0" smtClean="0"/>
              <a:t>SDHCAL DAQ</a:t>
            </a:r>
          </a:p>
          <a:p>
            <a:r>
              <a:rPr lang="fr-FR" dirty="0" smtClean="0"/>
              <a:t>+ </a:t>
            </a:r>
            <a:r>
              <a:rPr lang="fr-FR" b="1" dirty="0" smtClean="0"/>
              <a:t>EUDAQ</a:t>
            </a:r>
            <a:endParaRPr lang="fr-FR" b="1" dirty="0"/>
          </a:p>
        </p:txBody>
      </p:sp>
      <p:sp>
        <p:nvSpPr>
          <p:cNvPr id="33" name="ZoneTexte 32"/>
          <p:cNvSpPr txBox="1"/>
          <p:nvPr/>
        </p:nvSpPr>
        <p:spPr>
          <a:xfrm>
            <a:off x="4386896" y="5279736"/>
            <a:ext cx="1972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</a:t>
            </a:r>
            <a:r>
              <a:rPr lang="fr-FR" dirty="0" smtClean="0"/>
              <a:t>CAL PC</a:t>
            </a:r>
          </a:p>
          <a:p>
            <a:r>
              <a:rPr lang="fr-FR" dirty="0" smtClean="0"/>
              <a:t>PYRAME/CALICOES</a:t>
            </a:r>
          </a:p>
        </p:txBody>
      </p:sp>
      <p:cxnSp>
        <p:nvCxnSpPr>
          <p:cNvPr id="36" name="Connecteur droit avec flèche 35"/>
          <p:cNvCxnSpPr/>
          <p:nvPr/>
        </p:nvCxnSpPr>
        <p:spPr>
          <a:xfrm flipV="1">
            <a:off x="1781382" y="4489973"/>
            <a:ext cx="789277" cy="768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>
            <a:off x="1767869" y="2060847"/>
            <a:ext cx="13513" cy="244827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/>
          <p:cNvSpPr txBox="1"/>
          <p:nvPr/>
        </p:nvSpPr>
        <p:spPr>
          <a:xfrm>
            <a:off x="2529601" y="1818941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SDHCAL CCC</a:t>
            </a:r>
          </a:p>
          <a:p>
            <a:r>
              <a:rPr lang="fr-FR" sz="1200" dirty="0" smtClean="0"/>
              <a:t>(DCC)</a:t>
            </a:r>
            <a:endParaRPr lang="fr-FR" sz="1200" dirty="0"/>
          </a:p>
        </p:txBody>
      </p:sp>
      <p:sp>
        <p:nvSpPr>
          <p:cNvPr id="45" name="ZoneTexte 44"/>
          <p:cNvSpPr txBox="1"/>
          <p:nvPr/>
        </p:nvSpPr>
        <p:spPr>
          <a:xfrm>
            <a:off x="2615278" y="4322504"/>
            <a:ext cx="978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ECAL CCC</a:t>
            </a:r>
          </a:p>
          <a:p>
            <a:r>
              <a:rPr lang="fr-FR" sz="1100" dirty="0" smtClean="0"/>
              <a:t>(EUDET CCC)</a:t>
            </a:r>
            <a:endParaRPr lang="fr-FR" sz="1100" dirty="0"/>
          </a:p>
        </p:txBody>
      </p:sp>
      <p:cxnSp>
        <p:nvCxnSpPr>
          <p:cNvPr id="48" name="Connecteur droit avec flèche 47"/>
          <p:cNvCxnSpPr/>
          <p:nvPr/>
        </p:nvCxnSpPr>
        <p:spPr>
          <a:xfrm flipH="1">
            <a:off x="3585698" y="4906584"/>
            <a:ext cx="2614122" cy="1515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>
            <a:endCxn id="28" idx="3"/>
          </p:cNvCxnSpPr>
          <p:nvPr/>
        </p:nvCxnSpPr>
        <p:spPr>
          <a:xfrm flipH="1">
            <a:off x="3585698" y="2335565"/>
            <a:ext cx="2531229" cy="1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/>
          <p:cNvCxnSpPr/>
          <p:nvPr/>
        </p:nvCxnSpPr>
        <p:spPr>
          <a:xfrm flipH="1" flipV="1">
            <a:off x="1393191" y="2595893"/>
            <a:ext cx="1187924" cy="1151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/>
          <p:cNvCxnSpPr/>
          <p:nvPr/>
        </p:nvCxnSpPr>
        <p:spPr>
          <a:xfrm flipH="1">
            <a:off x="1403649" y="2707769"/>
            <a:ext cx="920482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/>
          <p:cNvCxnSpPr/>
          <p:nvPr/>
        </p:nvCxnSpPr>
        <p:spPr>
          <a:xfrm flipH="1" flipV="1">
            <a:off x="2313874" y="2707769"/>
            <a:ext cx="2392" cy="2225146"/>
          </a:xfrm>
          <a:prstGeom prst="straightConnector1">
            <a:avLst/>
          </a:prstGeom>
          <a:ln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/>
          <p:nvPr/>
        </p:nvCxnSpPr>
        <p:spPr>
          <a:xfrm flipV="1">
            <a:off x="3597088" y="2454298"/>
            <a:ext cx="2443482" cy="1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avec flèche 66"/>
          <p:cNvCxnSpPr/>
          <p:nvPr/>
        </p:nvCxnSpPr>
        <p:spPr>
          <a:xfrm flipV="1">
            <a:off x="3593431" y="5032299"/>
            <a:ext cx="2499731" cy="2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avec flèche 68"/>
          <p:cNvCxnSpPr/>
          <p:nvPr/>
        </p:nvCxnSpPr>
        <p:spPr>
          <a:xfrm>
            <a:off x="3623072" y="2181111"/>
            <a:ext cx="2417498" cy="7834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avec flèche 70"/>
          <p:cNvCxnSpPr/>
          <p:nvPr/>
        </p:nvCxnSpPr>
        <p:spPr>
          <a:xfrm>
            <a:off x="3610080" y="4757062"/>
            <a:ext cx="2483082" cy="2780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avec flèche 72"/>
          <p:cNvCxnSpPr/>
          <p:nvPr/>
        </p:nvCxnSpPr>
        <p:spPr>
          <a:xfrm flipH="1">
            <a:off x="5815286" y="3249664"/>
            <a:ext cx="709507" cy="5823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avec flèche 74"/>
          <p:cNvCxnSpPr/>
          <p:nvPr/>
        </p:nvCxnSpPr>
        <p:spPr>
          <a:xfrm flipH="1">
            <a:off x="5794823" y="5474244"/>
            <a:ext cx="709507" cy="5823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5879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Test </a:t>
            </a:r>
            <a:r>
              <a:rPr lang="fr-FR" dirty="0" err="1" smtClean="0"/>
              <a:t>results</a:t>
            </a:r>
            <a:r>
              <a:rPr lang="fr-FR" dirty="0" smtClean="0"/>
              <a:t> : HW setup for synchronisation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51520" y="713480"/>
            <a:ext cx="82089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Alignment of acquisition windows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SPILL triggers the power-up then a “start-acquisition” validated with a “</a:t>
            </a:r>
            <a:r>
              <a:rPr lang="en-US" dirty="0" err="1" smtClean="0"/>
              <a:t>val_event</a:t>
            </a:r>
            <a:r>
              <a:rPr lang="en-US" dirty="0" smtClean="0"/>
              <a:t>”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 proper alignment of the “</a:t>
            </a:r>
            <a:r>
              <a:rPr lang="en-US" dirty="0" err="1" smtClean="0"/>
              <a:t>val_event</a:t>
            </a:r>
            <a:r>
              <a:rPr lang="en-US" dirty="0" smtClean="0"/>
              <a:t>” windows is mandatory in order to get the same BCIDs, ECAL is about 1.4 </a:t>
            </a:r>
            <a:r>
              <a:rPr lang="en-US" dirty="0" err="1" smtClean="0"/>
              <a:t>ms</a:t>
            </a:r>
            <a:r>
              <a:rPr lang="en-US" dirty="0" smtClean="0"/>
              <a:t> late </a:t>
            </a:r>
            <a:r>
              <a:rPr lang="en-US" dirty="0" err="1" smtClean="0"/>
              <a:t>wrt</a:t>
            </a:r>
            <a:r>
              <a:rPr lang="en-US" dirty="0" smtClean="0"/>
              <a:t>. SDHCAL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SDHCAL “</a:t>
            </a:r>
            <a:r>
              <a:rPr lang="en-US" dirty="0" err="1"/>
              <a:t>v</a:t>
            </a:r>
            <a:r>
              <a:rPr lang="en-US" dirty="0" err="1" smtClean="0"/>
              <a:t>al_event</a:t>
            </a:r>
            <a:r>
              <a:rPr lang="en-US" dirty="0" smtClean="0"/>
              <a:t>” can be delayed (programmable in SDHCAL CCC)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Alignment within one slow clock period possible and done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400 ns skew on ECAL side (&lt; 1 BCID)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2.5 µs skew on SDHCAL side </a:t>
            </a:r>
            <a:r>
              <a:rPr lang="en-US" dirty="0" smtClean="0">
                <a:solidFill>
                  <a:srgbClr val="00B050"/>
                </a:solidFill>
              </a:rPr>
              <a:t>has </a:t>
            </a:r>
            <a:r>
              <a:rPr lang="en-US" dirty="0">
                <a:solidFill>
                  <a:srgbClr val="00B050"/>
                </a:solidFill>
              </a:rPr>
              <a:t>been </a:t>
            </a:r>
            <a:r>
              <a:rPr lang="en-US" dirty="0" smtClean="0">
                <a:solidFill>
                  <a:srgbClr val="00B050"/>
                </a:solidFill>
              </a:rPr>
              <a:t>fixed : now &lt; </a:t>
            </a:r>
            <a:r>
              <a:rPr lang="en-US" dirty="0">
                <a:solidFill>
                  <a:srgbClr val="00B050"/>
                </a:solidFill>
              </a:rPr>
              <a:t>1 </a:t>
            </a:r>
            <a:r>
              <a:rPr lang="en-US" dirty="0" smtClean="0">
                <a:solidFill>
                  <a:srgbClr val="00B050"/>
                </a:solidFill>
              </a:rPr>
              <a:t>BCID</a:t>
            </a:r>
            <a:endParaRPr lang="en-US" dirty="0">
              <a:solidFill>
                <a:srgbClr val="00B05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64537" y="3309313"/>
            <a:ext cx="626469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Synchronization of SPILL ID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SPILL counters are reset during the configuration procedures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Runs start with the ECAL and SDHCAL counters set to stable and </a:t>
            </a:r>
            <a:r>
              <a:rPr lang="en-US" dirty="0" smtClean="0">
                <a:solidFill>
                  <a:srgbClr val="00B050"/>
                </a:solidFill>
              </a:rPr>
              <a:t>known </a:t>
            </a:r>
            <a:r>
              <a:rPr lang="en-US" dirty="0" smtClean="0">
                <a:solidFill>
                  <a:srgbClr val="00B050"/>
                </a:solidFill>
              </a:rPr>
              <a:t>values (0)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64537" y="4797152"/>
            <a:ext cx="53652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Use of BUSY to optimize the dead-time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SPILL restarted immediately after end of busy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OK on SDHCAL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BUSY not transmitted by ECAL </a:t>
            </a:r>
            <a:r>
              <a:rPr lang="en-US" dirty="0" smtClean="0">
                <a:solidFill>
                  <a:srgbClr val="00B050"/>
                </a:solidFill>
              </a:rPr>
              <a:t>(fixed &amp; now working at LLR)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796136" y="4365104"/>
            <a:ext cx="311469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Central clock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Even if it is not mandatory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ECAL CCC can be </a:t>
            </a:r>
            <a:r>
              <a:rPr lang="en-US" dirty="0" smtClean="0">
                <a:solidFill>
                  <a:srgbClr val="00B050"/>
                </a:solidFill>
              </a:rPr>
              <a:t>fed </a:t>
            </a:r>
            <a:r>
              <a:rPr lang="en-US" dirty="0" smtClean="0">
                <a:solidFill>
                  <a:srgbClr val="00B050"/>
                </a:solidFill>
              </a:rPr>
              <a:t>with the 50 MHz clock from the main HW supervisor (common clock)</a:t>
            </a:r>
          </a:p>
        </p:txBody>
      </p:sp>
    </p:spTree>
    <p:extLst>
      <p:ext uri="{BB962C8B-B14F-4D97-AF65-F5344CB8AC3E}">
        <p14:creationId xmlns:p14="http://schemas.microsoft.com/office/powerpoint/2010/main" val="1490999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Test </a:t>
            </a:r>
            <a:r>
              <a:rPr lang="fr-FR" dirty="0" err="1" smtClean="0"/>
              <a:t>results</a:t>
            </a:r>
            <a:r>
              <a:rPr lang="fr-FR" dirty="0" smtClean="0"/>
              <a:t> : Software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323528" y="908720"/>
            <a:ext cx="734481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Control of configuration from EUDAQ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EUDAQ sends appropriate </a:t>
            </a:r>
            <a:r>
              <a:rPr lang="en-US" u="sng" dirty="0" smtClean="0"/>
              <a:t>global</a:t>
            </a:r>
            <a:r>
              <a:rPr lang="en-US" dirty="0" smtClean="0"/>
              <a:t> configuration orders to detector systems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Configuration done is reported ok to central SW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EUDAQ state machine is not appropriate for a refined control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23528" y="2349195"/>
            <a:ext cx="885698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Run control and DAQ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EUDAQ generates a run id, sends appropriate orders to detector systems and collects data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Seen working independently for ECAL and SDHCAL alone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Several remarks sent to EUDAQ community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Showstopper issues when declaring two data collectors (may be our misunderstanding)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Support from EUDAQ community is asked for on-site debugging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23528" y="4221088"/>
            <a:ext cx="777686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Alternate Run Control and DAQ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Detector subsystems can be configured to collect data from other subsystems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ECAL SW collects data from SDHCAL (Preliminary test successful)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SDHCAL SW is able to collect data from ECAL SW (under development)</a:t>
            </a:r>
          </a:p>
        </p:txBody>
      </p:sp>
    </p:spTree>
    <p:extLst>
      <p:ext uri="{BB962C8B-B14F-4D97-AF65-F5344CB8AC3E}">
        <p14:creationId xmlns:p14="http://schemas.microsoft.com/office/powerpoint/2010/main" val="1963527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HW architecture for common DAQ at the end of the first test period</a:t>
            </a:r>
            <a:endParaRPr lang="en-US" sz="2000" dirty="0"/>
          </a:p>
        </p:txBody>
      </p:sp>
      <p:sp>
        <p:nvSpPr>
          <p:cNvPr id="3" name="Nuage 2"/>
          <p:cNvSpPr/>
          <p:nvPr/>
        </p:nvSpPr>
        <p:spPr>
          <a:xfrm>
            <a:off x="6156174" y="4005064"/>
            <a:ext cx="2664297" cy="187220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ECAL HW &amp; SW</a:t>
            </a:r>
          </a:p>
          <a:p>
            <a:pPr algn="ctr"/>
            <a:r>
              <a:rPr lang="fr-FR" dirty="0" smtClean="0"/>
              <a:t>1 SLAB </a:t>
            </a:r>
            <a:r>
              <a:rPr lang="fr-FR" dirty="0" err="1" smtClean="0"/>
              <a:t>only</a:t>
            </a:r>
            <a:endParaRPr lang="fr-FR" dirty="0"/>
          </a:p>
        </p:txBody>
      </p:sp>
      <p:cxnSp>
        <p:nvCxnSpPr>
          <p:cNvPr id="7" name="Connecteur droit avec flèche 6"/>
          <p:cNvCxnSpPr>
            <a:stCxn id="18" idx="3"/>
          </p:cNvCxnSpPr>
          <p:nvPr/>
        </p:nvCxnSpPr>
        <p:spPr>
          <a:xfrm flipV="1">
            <a:off x="1403648" y="2335565"/>
            <a:ext cx="1167011" cy="1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444130" y="6096443"/>
            <a:ext cx="1512168" cy="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792495" y="5804454"/>
            <a:ext cx="787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TRIG_EXT</a:t>
            </a:r>
            <a:endParaRPr lang="fr-FR" sz="1200" dirty="0"/>
          </a:p>
        </p:txBody>
      </p:sp>
      <p:sp>
        <p:nvSpPr>
          <p:cNvPr id="13" name="ZoneTexte 12"/>
          <p:cNvSpPr txBox="1"/>
          <p:nvPr/>
        </p:nvSpPr>
        <p:spPr>
          <a:xfrm>
            <a:off x="1782952" y="2408540"/>
            <a:ext cx="5118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BUSY</a:t>
            </a:r>
            <a:endParaRPr lang="fr-FR" sz="1200" dirty="0"/>
          </a:p>
        </p:txBody>
      </p:sp>
      <p:cxnSp>
        <p:nvCxnSpPr>
          <p:cNvPr id="15" name="Connecteur droit avec flèche 14"/>
          <p:cNvCxnSpPr>
            <a:stCxn id="31" idx="0"/>
            <a:endCxn id="30" idx="2"/>
          </p:cNvCxnSpPr>
          <p:nvPr/>
        </p:nvCxnSpPr>
        <p:spPr>
          <a:xfrm flipV="1">
            <a:off x="5282031" y="3955874"/>
            <a:ext cx="0" cy="1034203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 rot="16200000">
            <a:off x="4344357" y="4370620"/>
            <a:ext cx="14723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Software </a:t>
            </a:r>
            <a:r>
              <a:rPr lang="fr-FR" sz="1200" dirty="0" err="1" smtClean="0"/>
              <a:t>connectors</a:t>
            </a:r>
            <a:endParaRPr lang="fr-FR" sz="1200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415634" y="1818196"/>
            <a:ext cx="988014" cy="1034739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360350" y="1849940"/>
            <a:ext cx="11806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HW Main</a:t>
            </a:r>
          </a:p>
          <a:p>
            <a:r>
              <a:rPr lang="fr-FR" dirty="0" err="1" smtClean="0"/>
              <a:t>Supervisor</a:t>
            </a:r>
            <a:endParaRPr lang="fr-FR" dirty="0" smtClean="0"/>
          </a:p>
          <a:p>
            <a:r>
              <a:rPr lang="fr-FR" dirty="0" smtClean="0"/>
              <a:t>(DCC)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1726105" y="2124091"/>
            <a:ext cx="9268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CLK 50 MHz</a:t>
            </a:r>
            <a:endParaRPr lang="fr-FR" sz="1200" dirty="0"/>
          </a:p>
        </p:txBody>
      </p:sp>
      <p:cxnSp>
        <p:nvCxnSpPr>
          <p:cNvPr id="24" name="Connecteur droit avec flèche 23"/>
          <p:cNvCxnSpPr/>
          <p:nvPr/>
        </p:nvCxnSpPr>
        <p:spPr>
          <a:xfrm flipV="1">
            <a:off x="1403648" y="2060847"/>
            <a:ext cx="864096" cy="1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1360037" y="1791105"/>
            <a:ext cx="1237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SPILL / Power-on</a:t>
            </a:r>
            <a:endParaRPr lang="fr-FR" sz="1200" dirty="0"/>
          </a:p>
        </p:txBody>
      </p:sp>
      <p:sp>
        <p:nvSpPr>
          <p:cNvPr id="26" name="Nuage 25"/>
          <p:cNvSpPr/>
          <p:nvPr/>
        </p:nvSpPr>
        <p:spPr>
          <a:xfrm>
            <a:off x="6156175" y="1566297"/>
            <a:ext cx="2602711" cy="187220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SDCAL HW</a:t>
            </a:r>
            <a:r>
              <a:rPr lang="fr-FR" dirty="0"/>
              <a:t> </a:t>
            </a:r>
            <a:r>
              <a:rPr lang="fr-FR" dirty="0" smtClean="0"/>
              <a:t>&amp; SW</a:t>
            </a:r>
          </a:p>
          <a:p>
            <a:pPr algn="ctr"/>
            <a:r>
              <a:rPr lang="fr-FR" dirty="0" smtClean="0"/>
              <a:t>Full 1 m3</a:t>
            </a:r>
            <a:endParaRPr lang="fr-FR" dirty="0"/>
          </a:p>
        </p:txBody>
      </p:sp>
      <p:sp>
        <p:nvSpPr>
          <p:cNvPr id="28" name="Rectangle à coins arrondis 27"/>
          <p:cNvSpPr/>
          <p:nvPr/>
        </p:nvSpPr>
        <p:spPr>
          <a:xfrm>
            <a:off x="2597684" y="1818196"/>
            <a:ext cx="988014" cy="1034739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à coins arrondis 28"/>
          <p:cNvSpPr/>
          <p:nvPr/>
        </p:nvSpPr>
        <p:spPr>
          <a:xfrm>
            <a:off x="2597684" y="4279782"/>
            <a:ext cx="988014" cy="1034739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à coins arrondis 29"/>
          <p:cNvSpPr/>
          <p:nvPr/>
        </p:nvSpPr>
        <p:spPr>
          <a:xfrm>
            <a:off x="4788024" y="2921135"/>
            <a:ext cx="988014" cy="1034739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à coins arrondis 30"/>
          <p:cNvSpPr/>
          <p:nvPr/>
        </p:nvSpPr>
        <p:spPr>
          <a:xfrm>
            <a:off x="4788024" y="4990077"/>
            <a:ext cx="988014" cy="1034739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4705131" y="2929653"/>
            <a:ext cx="24415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SDHCAL PC</a:t>
            </a:r>
          </a:p>
          <a:p>
            <a:r>
              <a:rPr lang="fr-FR" dirty="0" smtClean="0"/>
              <a:t>SDHCAL DAQ</a:t>
            </a:r>
          </a:p>
          <a:p>
            <a:r>
              <a:rPr lang="fr-FR" dirty="0" smtClean="0"/>
              <a:t>+ EUDAQ (</a:t>
            </a:r>
            <a:r>
              <a:rPr lang="fr-FR" dirty="0" err="1" smtClean="0"/>
              <a:t>slow_control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4386896" y="5279736"/>
            <a:ext cx="2660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</a:t>
            </a:r>
            <a:r>
              <a:rPr lang="fr-FR" dirty="0" smtClean="0"/>
              <a:t>CAL PC</a:t>
            </a:r>
          </a:p>
          <a:p>
            <a:r>
              <a:rPr lang="fr-FR" b="1" dirty="0" smtClean="0"/>
              <a:t>PYRAME/CALICOES (DAQ)</a:t>
            </a:r>
          </a:p>
        </p:txBody>
      </p:sp>
      <p:cxnSp>
        <p:nvCxnSpPr>
          <p:cNvPr id="36" name="Connecteur droit avec flèche 35"/>
          <p:cNvCxnSpPr/>
          <p:nvPr/>
        </p:nvCxnSpPr>
        <p:spPr>
          <a:xfrm flipV="1">
            <a:off x="1781382" y="4489973"/>
            <a:ext cx="789277" cy="768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>
            <a:off x="1767869" y="2060847"/>
            <a:ext cx="13513" cy="244827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/>
          <p:cNvSpPr txBox="1"/>
          <p:nvPr/>
        </p:nvSpPr>
        <p:spPr>
          <a:xfrm>
            <a:off x="2529601" y="1818941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SDHCAL CCC</a:t>
            </a:r>
          </a:p>
          <a:p>
            <a:r>
              <a:rPr lang="fr-FR" sz="1200" dirty="0" smtClean="0"/>
              <a:t>(DCC)</a:t>
            </a:r>
            <a:endParaRPr lang="fr-FR" sz="1200" dirty="0"/>
          </a:p>
        </p:txBody>
      </p:sp>
      <p:sp>
        <p:nvSpPr>
          <p:cNvPr id="45" name="ZoneTexte 44"/>
          <p:cNvSpPr txBox="1"/>
          <p:nvPr/>
        </p:nvSpPr>
        <p:spPr>
          <a:xfrm>
            <a:off x="2615278" y="4322504"/>
            <a:ext cx="978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ECAL CCC</a:t>
            </a:r>
          </a:p>
          <a:p>
            <a:r>
              <a:rPr lang="fr-FR" sz="1100" dirty="0" smtClean="0"/>
              <a:t>(EUDET CCC)</a:t>
            </a:r>
            <a:endParaRPr lang="fr-FR" sz="1100" dirty="0"/>
          </a:p>
        </p:txBody>
      </p:sp>
      <p:cxnSp>
        <p:nvCxnSpPr>
          <p:cNvPr id="48" name="Connecteur droit avec flèche 47"/>
          <p:cNvCxnSpPr/>
          <p:nvPr/>
        </p:nvCxnSpPr>
        <p:spPr>
          <a:xfrm flipH="1">
            <a:off x="3585698" y="4906584"/>
            <a:ext cx="2614122" cy="1515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>
            <a:endCxn id="28" idx="3"/>
          </p:cNvCxnSpPr>
          <p:nvPr/>
        </p:nvCxnSpPr>
        <p:spPr>
          <a:xfrm flipH="1">
            <a:off x="3585698" y="2335565"/>
            <a:ext cx="2531229" cy="1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/>
          <p:cNvCxnSpPr/>
          <p:nvPr/>
        </p:nvCxnSpPr>
        <p:spPr>
          <a:xfrm flipH="1" flipV="1">
            <a:off x="1393191" y="2595893"/>
            <a:ext cx="1187924" cy="1151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/>
          <p:nvPr/>
        </p:nvCxnSpPr>
        <p:spPr>
          <a:xfrm flipV="1">
            <a:off x="3597088" y="2454298"/>
            <a:ext cx="2443482" cy="1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avec flèche 66"/>
          <p:cNvCxnSpPr/>
          <p:nvPr/>
        </p:nvCxnSpPr>
        <p:spPr>
          <a:xfrm flipV="1">
            <a:off x="3593431" y="5032299"/>
            <a:ext cx="2499731" cy="2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avec flèche 68"/>
          <p:cNvCxnSpPr/>
          <p:nvPr/>
        </p:nvCxnSpPr>
        <p:spPr>
          <a:xfrm>
            <a:off x="3623072" y="2181111"/>
            <a:ext cx="2417498" cy="7834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avec flèche 70"/>
          <p:cNvCxnSpPr/>
          <p:nvPr/>
        </p:nvCxnSpPr>
        <p:spPr>
          <a:xfrm>
            <a:off x="3610080" y="4757062"/>
            <a:ext cx="2483082" cy="2780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avec flèche 72"/>
          <p:cNvCxnSpPr/>
          <p:nvPr/>
        </p:nvCxnSpPr>
        <p:spPr>
          <a:xfrm flipH="1">
            <a:off x="5815286" y="3249664"/>
            <a:ext cx="709507" cy="5823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avec flèche 74"/>
          <p:cNvCxnSpPr/>
          <p:nvPr/>
        </p:nvCxnSpPr>
        <p:spPr>
          <a:xfrm flipH="1">
            <a:off x="5794823" y="5474244"/>
            <a:ext cx="709507" cy="5823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 flipH="1">
            <a:off x="1578790" y="2342161"/>
            <a:ext cx="1100" cy="2749871"/>
          </a:xfrm>
          <a:prstGeom prst="straightConnector1">
            <a:avLst/>
          </a:prstGeom>
          <a:ln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>
            <a:off x="1578790" y="5081674"/>
            <a:ext cx="1012782" cy="5605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1072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132856"/>
            <a:ext cx="3816424" cy="3422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Conclusion : </a:t>
            </a:r>
            <a:r>
              <a:rPr lang="en-US" sz="3200" dirty="0" err="1" smtClean="0"/>
              <a:t>SiWECAL</a:t>
            </a:r>
            <a:r>
              <a:rPr lang="en-US" sz="3200" dirty="0" smtClean="0"/>
              <a:t>/SDHCAL Common DAQ</a:t>
            </a:r>
            <a:endParaRPr lang="en-US" sz="3200" dirty="0"/>
          </a:p>
        </p:txBody>
      </p:sp>
      <p:sp>
        <p:nvSpPr>
          <p:cNvPr id="4" name="ZoneTexte 3"/>
          <p:cNvSpPr txBox="1"/>
          <p:nvPr/>
        </p:nvSpPr>
        <p:spPr>
          <a:xfrm>
            <a:off x="439112" y="764704"/>
            <a:ext cx="8813375" cy="57246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First attempts are satisfactory</a:t>
            </a:r>
          </a:p>
          <a:p>
            <a:pPr lvl="1"/>
            <a:r>
              <a:rPr lang="en-US" dirty="0" smtClean="0"/>
              <a:t>Successfully configured detectors from central EUDAQ SW</a:t>
            </a:r>
          </a:p>
          <a:p>
            <a:pPr lvl="1"/>
            <a:r>
              <a:rPr lang="en-US" dirty="0" smtClean="0"/>
              <a:t>Successfully acquired data from central SW (PYRAME) and attempts with EUDAQ</a:t>
            </a:r>
          </a:p>
          <a:p>
            <a:pPr lvl="1"/>
            <a:r>
              <a:rPr lang="en-US" dirty="0" smtClean="0"/>
              <a:t>Seen issues fixed now at lab. (ECAL BUSY ; SDHCAL jitter)</a:t>
            </a:r>
            <a:endParaRPr lang="en-US" dirty="0"/>
          </a:p>
          <a:p>
            <a:pPr lvl="1"/>
            <a:r>
              <a:rPr lang="en-US" dirty="0" smtClean="0"/>
              <a:t>Run starts with </a:t>
            </a:r>
            <a:r>
              <a:rPr lang="en-US" dirty="0" err="1" smtClean="0"/>
              <a:t>time_stamp</a:t>
            </a:r>
            <a:r>
              <a:rPr lang="en-US" dirty="0" smtClean="0"/>
              <a:t> counters properly reset</a:t>
            </a:r>
          </a:p>
          <a:p>
            <a:pPr lvl="1"/>
            <a:r>
              <a:rPr lang="en-US" dirty="0" smtClean="0"/>
              <a:t>Acquisition windows (and BCIDs) aligned within 0 … +1 :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    to be checked using several GDCC (ECAL) </a:t>
            </a:r>
          </a:p>
          <a:p>
            <a:pPr lvl="1"/>
            <a:r>
              <a:rPr lang="en-US" dirty="0"/>
              <a:t>	</a:t>
            </a:r>
            <a:endParaRPr lang="en-US" dirty="0" smtClean="0"/>
          </a:p>
          <a:p>
            <a:r>
              <a:rPr lang="en-US" sz="2400" dirty="0" smtClean="0"/>
              <a:t>Forthcoming tasks</a:t>
            </a:r>
            <a:endParaRPr lang="en-US" sz="2400" dirty="0"/>
          </a:p>
          <a:p>
            <a:pPr lvl="1"/>
            <a:r>
              <a:rPr lang="en-US" dirty="0" smtClean="0"/>
              <a:t>Add a SW controlled veto on Main HW supervisor to prevent SPILL during configuration</a:t>
            </a:r>
            <a:endParaRPr lang="en-US" dirty="0"/>
          </a:p>
          <a:p>
            <a:pPr lvl="1"/>
            <a:r>
              <a:rPr lang="en-US" dirty="0" smtClean="0"/>
              <a:t>Debug EUDAQ and/or develop alternate (straight forward) solutions</a:t>
            </a:r>
          </a:p>
          <a:p>
            <a:pPr lvl="1"/>
            <a:r>
              <a:rPr lang="en-US" dirty="0" smtClean="0"/>
              <a:t>Add more ECAL slabs and assemble the 2 detectors</a:t>
            </a:r>
          </a:p>
          <a:p>
            <a:pPr lvl="1"/>
            <a:r>
              <a:rPr lang="en-US" dirty="0" smtClean="0"/>
              <a:t>Monthly tests campaigns</a:t>
            </a:r>
            <a:endParaRPr lang="en-US" dirty="0"/>
          </a:p>
          <a:p>
            <a:endParaRPr lang="en-US" dirty="0"/>
          </a:p>
          <a:p>
            <a:r>
              <a:rPr lang="en-US" sz="2400" dirty="0" smtClean="0"/>
              <a:t>Remarks have been sent to EUDAQ community</a:t>
            </a:r>
          </a:p>
          <a:p>
            <a:pPr lvl="1"/>
            <a:r>
              <a:rPr lang="en-US" dirty="0" smtClean="0"/>
              <a:t>Together with a demand for support and an invitation to come &amp; help during our tests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58666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Si-W ECAL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63216" y="1124744"/>
            <a:ext cx="849694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The Si-W ECAL system will not be modified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Can be considered as a black box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Known hardware &amp; software interfaces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External master system provides necessary signals/software orders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Conversion from system clock to 50 MHz </a:t>
            </a:r>
            <a:r>
              <a:rPr lang="en-US" b="1" dirty="0" smtClean="0"/>
              <a:t>not</a:t>
            </a:r>
            <a:r>
              <a:rPr lang="en-US" dirty="0" smtClean="0"/>
              <a:t> provided (can be external or internal to the main supervisor)</a:t>
            </a:r>
            <a:endParaRPr lang="en-US" dirty="0"/>
          </a:p>
        </p:txBody>
      </p:sp>
      <p:sp>
        <p:nvSpPr>
          <p:cNvPr id="3" name="Nuage 2"/>
          <p:cNvSpPr/>
          <p:nvPr/>
        </p:nvSpPr>
        <p:spPr>
          <a:xfrm>
            <a:off x="4499992" y="4005064"/>
            <a:ext cx="4320480" cy="187220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ECAL </a:t>
            </a:r>
            <a:r>
              <a:rPr lang="fr-FR" dirty="0" err="1" smtClean="0"/>
              <a:t>inc.</a:t>
            </a:r>
            <a:r>
              <a:rPr lang="fr-FR" dirty="0" smtClean="0"/>
              <a:t> HW, PC &amp; SW</a:t>
            </a:r>
            <a:endParaRPr lang="fr-FR" dirty="0"/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2876456" y="4365104"/>
            <a:ext cx="1512168" cy="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2876456" y="4653136"/>
            <a:ext cx="1512168" cy="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H="1">
            <a:off x="2876456" y="4941168"/>
            <a:ext cx="1411796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3169111" y="4102943"/>
            <a:ext cx="9268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CLK 50 MHz</a:t>
            </a:r>
            <a:endParaRPr lang="fr-FR" sz="1200" dirty="0"/>
          </a:p>
        </p:txBody>
      </p:sp>
      <p:sp>
        <p:nvSpPr>
          <p:cNvPr id="12" name="ZoneTexte 11"/>
          <p:cNvSpPr txBox="1"/>
          <p:nvPr/>
        </p:nvSpPr>
        <p:spPr>
          <a:xfrm>
            <a:off x="3238841" y="4419530"/>
            <a:ext cx="787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TRIG_EXT</a:t>
            </a:r>
            <a:endParaRPr lang="fr-FR" sz="1200" dirty="0"/>
          </a:p>
        </p:txBody>
      </p:sp>
      <p:sp>
        <p:nvSpPr>
          <p:cNvPr id="13" name="ZoneTexte 12"/>
          <p:cNvSpPr txBox="1"/>
          <p:nvPr/>
        </p:nvSpPr>
        <p:spPr>
          <a:xfrm>
            <a:off x="3326450" y="4709189"/>
            <a:ext cx="5118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BUSY</a:t>
            </a:r>
            <a:endParaRPr lang="fr-FR" sz="1200" dirty="0"/>
          </a:p>
        </p:txBody>
      </p:sp>
      <p:cxnSp>
        <p:nvCxnSpPr>
          <p:cNvPr id="15" name="Connecteur droit avec flèche 14"/>
          <p:cNvCxnSpPr/>
          <p:nvPr/>
        </p:nvCxnSpPr>
        <p:spPr>
          <a:xfrm flipH="1">
            <a:off x="2876456" y="5373216"/>
            <a:ext cx="1440160" cy="0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2869927" y="5085184"/>
            <a:ext cx="14723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Software </a:t>
            </a:r>
            <a:r>
              <a:rPr lang="fr-FR" sz="1200" dirty="0" err="1" smtClean="0"/>
              <a:t>connectors</a:t>
            </a:r>
            <a:endParaRPr lang="fr-FR" sz="1200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69484" y="4041068"/>
            <a:ext cx="1656184" cy="1800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à coins arrondis 18"/>
          <p:cNvSpPr/>
          <p:nvPr/>
        </p:nvSpPr>
        <p:spPr>
          <a:xfrm>
            <a:off x="2267744" y="4153601"/>
            <a:ext cx="368424" cy="40442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à coins arrondis 19"/>
          <p:cNvSpPr/>
          <p:nvPr/>
        </p:nvSpPr>
        <p:spPr>
          <a:xfrm>
            <a:off x="1530896" y="4153601"/>
            <a:ext cx="368424" cy="404428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615269" y="4941168"/>
            <a:ext cx="11646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Main</a:t>
            </a:r>
          </a:p>
          <a:p>
            <a:r>
              <a:rPr lang="fr-FR" dirty="0" err="1" smtClean="0"/>
              <a:t>supervisor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2157548" y="4102943"/>
            <a:ext cx="519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/>
              <a:t>Clock</a:t>
            </a:r>
            <a:endParaRPr lang="fr-FR" sz="1200" dirty="0" smtClean="0"/>
          </a:p>
          <a:p>
            <a:r>
              <a:rPr lang="fr-FR" sz="1200" dirty="0" smtClean="0"/>
              <a:t> PLL</a:t>
            </a:r>
            <a:endParaRPr lang="fr-FR" sz="1200" dirty="0"/>
          </a:p>
        </p:txBody>
      </p:sp>
      <p:sp>
        <p:nvSpPr>
          <p:cNvPr id="23" name="ZoneTexte 22"/>
          <p:cNvSpPr txBox="1"/>
          <p:nvPr/>
        </p:nvSpPr>
        <p:spPr>
          <a:xfrm>
            <a:off x="563216" y="4217315"/>
            <a:ext cx="8913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System CLK</a:t>
            </a:r>
            <a:endParaRPr lang="fr-FR" sz="1200" dirty="0"/>
          </a:p>
        </p:txBody>
      </p:sp>
      <p:cxnSp>
        <p:nvCxnSpPr>
          <p:cNvPr id="24" name="Connecteur droit avec flèche 23"/>
          <p:cNvCxnSpPr/>
          <p:nvPr/>
        </p:nvCxnSpPr>
        <p:spPr>
          <a:xfrm>
            <a:off x="2915816" y="4062234"/>
            <a:ext cx="1512168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3059832" y="3800073"/>
            <a:ext cx="1237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SPILL / Power-on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96370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SDHCAL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63216" y="1124744"/>
            <a:ext cx="849694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The SDHCAL system will not be modified 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(except at its interfaces)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Can be considered as a black box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Known hardware &amp; software interfaces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External master system provides necessary signals/software orders</a:t>
            </a:r>
          </a:p>
        </p:txBody>
      </p:sp>
      <p:sp>
        <p:nvSpPr>
          <p:cNvPr id="3" name="Nuage 2"/>
          <p:cNvSpPr/>
          <p:nvPr/>
        </p:nvSpPr>
        <p:spPr>
          <a:xfrm>
            <a:off x="4499992" y="4005064"/>
            <a:ext cx="4320480" cy="187220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SDHCAL </a:t>
            </a:r>
            <a:r>
              <a:rPr lang="fr-FR" dirty="0" err="1" smtClean="0"/>
              <a:t>inc.</a:t>
            </a:r>
            <a:r>
              <a:rPr lang="fr-FR" dirty="0" smtClean="0"/>
              <a:t> HW (SDCC, </a:t>
            </a:r>
            <a:r>
              <a:rPr lang="fr-FR" dirty="0" err="1" smtClean="0"/>
              <a:t>DCCs</a:t>
            </a:r>
            <a:r>
              <a:rPr lang="fr-FR" dirty="0" smtClean="0"/>
              <a:t>, DIFS and </a:t>
            </a:r>
            <a:r>
              <a:rPr lang="fr-FR" dirty="0" err="1" smtClean="0"/>
              <a:t>ASUs</a:t>
            </a:r>
            <a:r>
              <a:rPr lang="fr-FR" dirty="0" smtClean="0"/>
              <a:t>), </a:t>
            </a:r>
          </a:p>
          <a:p>
            <a:pPr algn="ctr"/>
            <a:r>
              <a:rPr lang="fr-FR" dirty="0" smtClean="0"/>
              <a:t> PC &amp; SW</a:t>
            </a:r>
            <a:endParaRPr lang="fr-FR" dirty="0"/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2876456" y="4365104"/>
            <a:ext cx="1512168" cy="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2876456" y="4653136"/>
            <a:ext cx="1512168" cy="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H="1">
            <a:off x="2876456" y="4941168"/>
            <a:ext cx="1411796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3169111" y="4102943"/>
            <a:ext cx="9268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CLK 50 MHz</a:t>
            </a:r>
            <a:endParaRPr lang="fr-FR" sz="1200" dirty="0"/>
          </a:p>
        </p:txBody>
      </p:sp>
      <p:sp>
        <p:nvSpPr>
          <p:cNvPr id="12" name="ZoneTexte 11"/>
          <p:cNvSpPr txBox="1"/>
          <p:nvPr/>
        </p:nvSpPr>
        <p:spPr>
          <a:xfrm>
            <a:off x="3238841" y="4419530"/>
            <a:ext cx="787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TRIG_EXT</a:t>
            </a:r>
            <a:endParaRPr lang="fr-FR" sz="1200" dirty="0"/>
          </a:p>
        </p:txBody>
      </p:sp>
      <p:sp>
        <p:nvSpPr>
          <p:cNvPr id="13" name="ZoneTexte 12"/>
          <p:cNvSpPr txBox="1"/>
          <p:nvPr/>
        </p:nvSpPr>
        <p:spPr>
          <a:xfrm>
            <a:off x="3326450" y="4709189"/>
            <a:ext cx="5118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BUSY</a:t>
            </a:r>
            <a:endParaRPr lang="fr-FR" sz="1200" dirty="0"/>
          </a:p>
        </p:txBody>
      </p:sp>
      <p:cxnSp>
        <p:nvCxnSpPr>
          <p:cNvPr id="15" name="Connecteur droit avec flèche 14"/>
          <p:cNvCxnSpPr/>
          <p:nvPr/>
        </p:nvCxnSpPr>
        <p:spPr>
          <a:xfrm flipH="1">
            <a:off x="2876456" y="5373216"/>
            <a:ext cx="1440160" cy="0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2869927" y="5085184"/>
            <a:ext cx="14723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Software </a:t>
            </a:r>
            <a:r>
              <a:rPr lang="fr-FR" sz="1200" dirty="0" err="1" smtClean="0"/>
              <a:t>connectors</a:t>
            </a:r>
            <a:endParaRPr lang="fr-FR" sz="1200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69484" y="4041068"/>
            <a:ext cx="1656184" cy="1800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à coins arrondis 19"/>
          <p:cNvSpPr/>
          <p:nvPr/>
        </p:nvSpPr>
        <p:spPr>
          <a:xfrm>
            <a:off x="1530896" y="4153601"/>
            <a:ext cx="368424" cy="404428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615269" y="4941168"/>
            <a:ext cx="11646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Main</a:t>
            </a:r>
          </a:p>
          <a:p>
            <a:r>
              <a:rPr lang="fr-FR" dirty="0" err="1" smtClean="0"/>
              <a:t>supervisor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563216" y="4217315"/>
            <a:ext cx="9284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CLK 50 MHz</a:t>
            </a:r>
            <a:endParaRPr lang="fr-FR" sz="1200" dirty="0"/>
          </a:p>
        </p:txBody>
      </p:sp>
      <p:cxnSp>
        <p:nvCxnSpPr>
          <p:cNvPr id="24" name="Connecteur droit avec flèche 23"/>
          <p:cNvCxnSpPr/>
          <p:nvPr/>
        </p:nvCxnSpPr>
        <p:spPr>
          <a:xfrm>
            <a:off x="2915816" y="4062234"/>
            <a:ext cx="1512168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3059832" y="3800073"/>
            <a:ext cx="1237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SPILL / Power-on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162874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8181</TotalTime>
  <Words>808</Words>
  <Application>Microsoft Macintosh PowerPoint</Application>
  <PresentationFormat>Présentation à l'écran (4:3)</PresentationFormat>
  <Paragraphs>144</Paragraphs>
  <Slides>9</Slides>
  <Notes>0</Notes>
  <HiddenSlides>2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1_Thème Office</vt:lpstr>
      <vt:lpstr>Présentation PowerPoint</vt:lpstr>
      <vt:lpstr>Goals</vt:lpstr>
      <vt:lpstr>HW architecture</vt:lpstr>
      <vt:lpstr>Test results : HW setup for synchronisation</vt:lpstr>
      <vt:lpstr>Test results : Software</vt:lpstr>
      <vt:lpstr>HW architecture for common DAQ at the end of the first test period</vt:lpstr>
      <vt:lpstr>Conclusion : SiWECAL/SDHCAL Common DAQ</vt:lpstr>
      <vt:lpstr>Si-W ECAL</vt:lpstr>
      <vt:lpstr>SDHCAL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Si-W ECAL : 2014 goals</dc:title>
  <dc:creator>user11030</dc:creator>
  <cp:lastModifiedBy>admin admin</cp:lastModifiedBy>
  <cp:revision>226</cp:revision>
  <dcterms:created xsi:type="dcterms:W3CDTF">2013-11-15T23:22:44Z</dcterms:created>
  <dcterms:modified xsi:type="dcterms:W3CDTF">2016-03-06T08:00:12Z</dcterms:modified>
</cp:coreProperties>
</file>