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59"/>
  </p:notesMasterIdLst>
  <p:sldIdLst>
    <p:sldId id="256" r:id="rId3"/>
    <p:sldId id="257" r:id="rId4"/>
    <p:sldId id="281" r:id="rId5"/>
    <p:sldId id="258" r:id="rId6"/>
    <p:sldId id="259" r:id="rId7"/>
    <p:sldId id="282" r:id="rId8"/>
    <p:sldId id="260" r:id="rId9"/>
    <p:sldId id="283" r:id="rId10"/>
    <p:sldId id="268" r:id="rId11"/>
    <p:sldId id="284" r:id="rId12"/>
    <p:sldId id="261" r:id="rId13"/>
    <p:sldId id="262" r:id="rId14"/>
    <p:sldId id="263" r:id="rId15"/>
    <p:sldId id="264" r:id="rId16"/>
    <p:sldId id="315" r:id="rId17"/>
    <p:sldId id="265" r:id="rId18"/>
    <p:sldId id="266" r:id="rId19"/>
    <p:sldId id="271" r:id="rId20"/>
    <p:sldId id="272" r:id="rId21"/>
    <p:sldId id="270" r:id="rId22"/>
    <p:sldId id="273" r:id="rId23"/>
    <p:sldId id="285" r:id="rId24"/>
    <p:sldId id="274" r:id="rId25"/>
    <p:sldId id="276" r:id="rId26"/>
    <p:sldId id="275" r:id="rId27"/>
    <p:sldId id="277" r:id="rId28"/>
    <p:sldId id="278" r:id="rId29"/>
    <p:sldId id="312" r:id="rId30"/>
    <p:sldId id="320" r:id="rId31"/>
    <p:sldId id="316" r:id="rId32"/>
    <p:sldId id="313" r:id="rId33"/>
    <p:sldId id="321" r:id="rId34"/>
    <p:sldId id="326" r:id="rId35"/>
    <p:sldId id="324" r:id="rId36"/>
    <p:sldId id="322" r:id="rId37"/>
    <p:sldId id="318" r:id="rId38"/>
    <p:sldId id="319" r:id="rId39"/>
    <p:sldId id="325" r:id="rId40"/>
    <p:sldId id="323" r:id="rId41"/>
    <p:sldId id="314" r:id="rId42"/>
    <p:sldId id="286" r:id="rId43"/>
    <p:sldId id="300" r:id="rId44"/>
    <p:sldId id="301" r:id="rId45"/>
    <p:sldId id="302" r:id="rId46"/>
    <p:sldId id="303" r:id="rId47"/>
    <p:sldId id="327" r:id="rId48"/>
    <p:sldId id="304" r:id="rId49"/>
    <p:sldId id="305" r:id="rId50"/>
    <p:sldId id="328" r:id="rId51"/>
    <p:sldId id="306" r:id="rId52"/>
    <p:sldId id="307" r:id="rId53"/>
    <p:sldId id="308" r:id="rId54"/>
    <p:sldId id="309" r:id="rId55"/>
    <p:sldId id="310" r:id="rId56"/>
    <p:sldId id="329" r:id="rId57"/>
    <p:sldId id="330" r:id="rId58"/>
  </p:sldIdLst>
  <p:sldSz cx="9144000" cy="6858000" type="screen4x3"/>
  <p:notesSz cx="6784975" cy="9856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119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1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3.wmf"/><Relationship Id="rId4"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0156" cy="49283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3249" y="0"/>
            <a:ext cx="2940156" cy="492839"/>
          </a:xfrm>
          <a:prstGeom prst="rect">
            <a:avLst/>
          </a:prstGeom>
        </p:spPr>
        <p:txBody>
          <a:bodyPr vert="horz" lIns="91440" tIns="45720" rIns="91440" bIns="45720" rtlCol="0"/>
          <a:lstStyle>
            <a:lvl1pPr algn="r">
              <a:defRPr sz="1200"/>
            </a:lvl1pPr>
          </a:lstStyle>
          <a:p>
            <a:fld id="{472C5A1B-430A-4AE6-88CC-0619E7C73519}" type="datetimeFigureOut">
              <a:rPr lang="en-US" smtClean="0"/>
              <a:pPr/>
              <a:t>10/7/2015</a:t>
            </a:fld>
            <a:endParaRPr lang="en-US"/>
          </a:p>
        </p:txBody>
      </p:sp>
      <p:sp>
        <p:nvSpPr>
          <p:cNvPr id="4" name="Slide Image Placeholder 3"/>
          <p:cNvSpPr>
            <a:spLocks noGrp="1" noRot="1" noChangeAspect="1"/>
          </p:cNvSpPr>
          <p:nvPr>
            <p:ph type="sldImg" idx="2"/>
          </p:nvPr>
        </p:nvSpPr>
        <p:spPr>
          <a:xfrm>
            <a:off x="928688" y="739775"/>
            <a:ext cx="4927600"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8498" y="4681974"/>
            <a:ext cx="5427980" cy="44355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62238"/>
            <a:ext cx="2940156" cy="492839"/>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3249" y="9362238"/>
            <a:ext cx="2940156" cy="492839"/>
          </a:xfrm>
          <a:prstGeom prst="rect">
            <a:avLst/>
          </a:prstGeom>
        </p:spPr>
        <p:txBody>
          <a:bodyPr vert="horz" lIns="91440" tIns="45720" rIns="91440" bIns="45720" rtlCol="0" anchor="b"/>
          <a:lstStyle>
            <a:lvl1pPr algn="r">
              <a:defRPr sz="1200"/>
            </a:lvl1pPr>
          </a:lstStyle>
          <a:p>
            <a:fld id="{BB132EB7-5D20-40E5-8A6B-A2D9D3D7D099}" type="slidenum">
              <a:rPr lang="en-US" smtClean="0"/>
              <a:pPr/>
              <a:t>‹#›</a:t>
            </a:fld>
            <a:endParaRPr lang="en-US"/>
          </a:p>
        </p:txBody>
      </p:sp>
    </p:spTree>
    <p:extLst>
      <p:ext uri="{BB962C8B-B14F-4D97-AF65-F5344CB8AC3E}">
        <p14:creationId xmlns:p14="http://schemas.microsoft.com/office/powerpoint/2010/main" val="789152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a:t>
            </a:fld>
            <a:endParaRPr lang="en-US"/>
          </a:p>
        </p:txBody>
      </p:sp>
    </p:spTree>
    <p:extLst>
      <p:ext uri="{BB962C8B-B14F-4D97-AF65-F5344CB8AC3E}">
        <p14:creationId xmlns:p14="http://schemas.microsoft.com/office/powerpoint/2010/main" val="1415639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10</a:t>
            </a:fld>
            <a:endParaRPr lang="en-US"/>
          </a:p>
        </p:txBody>
      </p:sp>
    </p:spTree>
    <p:extLst>
      <p:ext uri="{BB962C8B-B14F-4D97-AF65-F5344CB8AC3E}">
        <p14:creationId xmlns:p14="http://schemas.microsoft.com/office/powerpoint/2010/main" val="2717485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11</a:t>
            </a:fld>
            <a:endParaRPr lang="en-US"/>
          </a:p>
        </p:txBody>
      </p:sp>
    </p:spTree>
    <p:extLst>
      <p:ext uri="{BB962C8B-B14F-4D97-AF65-F5344CB8AC3E}">
        <p14:creationId xmlns:p14="http://schemas.microsoft.com/office/powerpoint/2010/main" val="2053235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12</a:t>
            </a:fld>
            <a:endParaRPr lang="en-US"/>
          </a:p>
        </p:txBody>
      </p:sp>
    </p:spTree>
    <p:extLst>
      <p:ext uri="{BB962C8B-B14F-4D97-AF65-F5344CB8AC3E}">
        <p14:creationId xmlns:p14="http://schemas.microsoft.com/office/powerpoint/2010/main" val="557259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13</a:t>
            </a:fld>
            <a:endParaRPr lang="en-US"/>
          </a:p>
        </p:txBody>
      </p:sp>
    </p:spTree>
    <p:extLst>
      <p:ext uri="{BB962C8B-B14F-4D97-AF65-F5344CB8AC3E}">
        <p14:creationId xmlns:p14="http://schemas.microsoft.com/office/powerpoint/2010/main" val="36805388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extLst>
      <p:ext uri="{BB962C8B-B14F-4D97-AF65-F5344CB8AC3E}">
        <p14:creationId xmlns:p14="http://schemas.microsoft.com/office/powerpoint/2010/main" val="3997492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16</a:t>
            </a:fld>
            <a:endParaRPr lang="en-US"/>
          </a:p>
        </p:txBody>
      </p:sp>
    </p:spTree>
    <p:extLst>
      <p:ext uri="{BB962C8B-B14F-4D97-AF65-F5344CB8AC3E}">
        <p14:creationId xmlns:p14="http://schemas.microsoft.com/office/powerpoint/2010/main" val="3586201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17</a:t>
            </a:fld>
            <a:endParaRPr lang="en-US"/>
          </a:p>
        </p:txBody>
      </p:sp>
    </p:spTree>
    <p:extLst>
      <p:ext uri="{BB962C8B-B14F-4D97-AF65-F5344CB8AC3E}">
        <p14:creationId xmlns:p14="http://schemas.microsoft.com/office/powerpoint/2010/main" val="1954636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18</a:t>
            </a:fld>
            <a:endParaRPr lang="en-US"/>
          </a:p>
        </p:txBody>
      </p:sp>
    </p:spTree>
    <p:extLst>
      <p:ext uri="{BB962C8B-B14F-4D97-AF65-F5344CB8AC3E}">
        <p14:creationId xmlns:p14="http://schemas.microsoft.com/office/powerpoint/2010/main" val="9672610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19</a:t>
            </a:fld>
            <a:endParaRPr lang="en-US"/>
          </a:p>
        </p:txBody>
      </p:sp>
    </p:spTree>
    <p:extLst>
      <p:ext uri="{BB962C8B-B14F-4D97-AF65-F5344CB8AC3E}">
        <p14:creationId xmlns:p14="http://schemas.microsoft.com/office/powerpoint/2010/main" val="208918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20</a:t>
            </a:fld>
            <a:endParaRPr lang="en-US"/>
          </a:p>
        </p:txBody>
      </p:sp>
    </p:spTree>
    <p:extLst>
      <p:ext uri="{BB962C8B-B14F-4D97-AF65-F5344CB8AC3E}">
        <p14:creationId xmlns:p14="http://schemas.microsoft.com/office/powerpoint/2010/main" val="1059500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a:t>
            </a:fld>
            <a:endParaRPr lang="en-US"/>
          </a:p>
        </p:txBody>
      </p:sp>
    </p:spTree>
    <p:extLst>
      <p:ext uri="{BB962C8B-B14F-4D97-AF65-F5344CB8AC3E}">
        <p14:creationId xmlns:p14="http://schemas.microsoft.com/office/powerpoint/2010/main" val="3671882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21</a:t>
            </a:fld>
            <a:endParaRPr lang="en-US"/>
          </a:p>
        </p:txBody>
      </p:sp>
    </p:spTree>
    <p:extLst>
      <p:ext uri="{BB962C8B-B14F-4D97-AF65-F5344CB8AC3E}">
        <p14:creationId xmlns:p14="http://schemas.microsoft.com/office/powerpoint/2010/main" val="1517507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22</a:t>
            </a:fld>
            <a:endParaRPr lang="en-US"/>
          </a:p>
        </p:txBody>
      </p:sp>
    </p:spTree>
    <p:extLst>
      <p:ext uri="{BB962C8B-B14F-4D97-AF65-F5344CB8AC3E}">
        <p14:creationId xmlns:p14="http://schemas.microsoft.com/office/powerpoint/2010/main" val="1263929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23</a:t>
            </a:fld>
            <a:endParaRPr lang="en-US"/>
          </a:p>
        </p:txBody>
      </p:sp>
    </p:spTree>
    <p:extLst>
      <p:ext uri="{BB962C8B-B14F-4D97-AF65-F5344CB8AC3E}">
        <p14:creationId xmlns:p14="http://schemas.microsoft.com/office/powerpoint/2010/main" val="3499773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24</a:t>
            </a:fld>
            <a:endParaRPr lang="en-US"/>
          </a:p>
        </p:txBody>
      </p:sp>
    </p:spTree>
    <p:extLst>
      <p:ext uri="{BB962C8B-B14F-4D97-AF65-F5344CB8AC3E}">
        <p14:creationId xmlns:p14="http://schemas.microsoft.com/office/powerpoint/2010/main" val="2521721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25</a:t>
            </a:fld>
            <a:endParaRPr lang="en-US"/>
          </a:p>
        </p:txBody>
      </p:sp>
    </p:spTree>
    <p:extLst>
      <p:ext uri="{BB962C8B-B14F-4D97-AF65-F5344CB8AC3E}">
        <p14:creationId xmlns:p14="http://schemas.microsoft.com/office/powerpoint/2010/main" val="2474787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26</a:t>
            </a:fld>
            <a:endParaRPr lang="en-US"/>
          </a:p>
        </p:txBody>
      </p:sp>
    </p:spTree>
    <p:extLst>
      <p:ext uri="{BB962C8B-B14F-4D97-AF65-F5344CB8AC3E}">
        <p14:creationId xmlns:p14="http://schemas.microsoft.com/office/powerpoint/2010/main" val="17959190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27</a:t>
            </a:fld>
            <a:endParaRPr lang="en-US"/>
          </a:p>
        </p:txBody>
      </p:sp>
    </p:spTree>
    <p:extLst>
      <p:ext uri="{BB962C8B-B14F-4D97-AF65-F5344CB8AC3E}">
        <p14:creationId xmlns:p14="http://schemas.microsoft.com/office/powerpoint/2010/main" val="3069108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41</a:t>
            </a:fld>
            <a:endParaRPr lang="en-US"/>
          </a:p>
        </p:txBody>
      </p:sp>
    </p:spTree>
    <p:extLst>
      <p:ext uri="{BB962C8B-B14F-4D97-AF65-F5344CB8AC3E}">
        <p14:creationId xmlns:p14="http://schemas.microsoft.com/office/powerpoint/2010/main" val="33672809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42</a:t>
            </a:fld>
            <a:endParaRPr lang="en-US"/>
          </a:p>
        </p:txBody>
      </p:sp>
    </p:spTree>
    <p:extLst>
      <p:ext uri="{BB962C8B-B14F-4D97-AF65-F5344CB8AC3E}">
        <p14:creationId xmlns:p14="http://schemas.microsoft.com/office/powerpoint/2010/main" val="20163272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43</a:t>
            </a:fld>
            <a:endParaRPr lang="en-US"/>
          </a:p>
        </p:txBody>
      </p:sp>
    </p:spTree>
    <p:extLst>
      <p:ext uri="{BB962C8B-B14F-4D97-AF65-F5344CB8AC3E}">
        <p14:creationId xmlns:p14="http://schemas.microsoft.com/office/powerpoint/2010/main" val="308594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a:t>
            </a:fld>
            <a:endParaRPr lang="en-US"/>
          </a:p>
        </p:txBody>
      </p:sp>
    </p:spTree>
    <p:extLst>
      <p:ext uri="{BB962C8B-B14F-4D97-AF65-F5344CB8AC3E}">
        <p14:creationId xmlns:p14="http://schemas.microsoft.com/office/powerpoint/2010/main" val="1289644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44</a:t>
            </a:fld>
            <a:endParaRPr lang="en-US"/>
          </a:p>
        </p:txBody>
      </p:sp>
    </p:spTree>
    <p:extLst>
      <p:ext uri="{BB962C8B-B14F-4D97-AF65-F5344CB8AC3E}">
        <p14:creationId xmlns:p14="http://schemas.microsoft.com/office/powerpoint/2010/main" val="27994075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45</a:t>
            </a:fld>
            <a:endParaRPr lang="en-US"/>
          </a:p>
        </p:txBody>
      </p:sp>
    </p:spTree>
    <p:extLst>
      <p:ext uri="{BB962C8B-B14F-4D97-AF65-F5344CB8AC3E}">
        <p14:creationId xmlns:p14="http://schemas.microsoft.com/office/powerpoint/2010/main" val="18759690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47</a:t>
            </a:fld>
            <a:endParaRPr lang="en-US"/>
          </a:p>
        </p:txBody>
      </p:sp>
    </p:spTree>
    <p:extLst>
      <p:ext uri="{BB962C8B-B14F-4D97-AF65-F5344CB8AC3E}">
        <p14:creationId xmlns:p14="http://schemas.microsoft.com/office/powerpoint/2010/main" val="2303325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48</a:t>
            </a:fld>
            <a:endParaRPr lang="en-US"/>
          </a:p>
        </p:txBody>
      </p:sp>
    </p:spTree>
    <p:extLst>
      <p:ext uri="{BB962C8B-B14F-4D97-AF65-F5344CB8AC3E}">
        <p14:creationId xmlns:p14="http://schemas.microsoft.com/office/powerpoint/2010/main" val="41931211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50</a:t>
            </a:fld>
            <a:endParaRPr lang="en-US"/>
          </a:p>
        </p:txBody>
      </p:sp>
    </p:spTree>
    <p:extLst>
      <p:ext uri="{BB962C8B-B14F-4D97-AF65-F5344CB8AC3E}">
        <p14:creationId xmlns:p14="http://schemas.microsoft.com/office/powerpoint/2010/main" val="29200257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51</a:t>
            </a:fld>
            <a:endParaRPr lang="en-US"/>
          </a:p>
        </p:txBody>
      </p:sp>
    </p:spTree>
    <p:extLst>
      <p:ext uri="{BB962C8B-B14F-4D97-AF65-F5344CB8AC3E}">
        <p14:creationId xmlns:p14="http://schemas.microsoft.com/office/powerpoint/2010/main" val="36958057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52</a:t>
            </a:fld>
            <a:endParaRPr lang="en-US"/>
          </a:p>
        </p:txBody>
      </p:sp>
    </p:spTree>
    <p:extLst>
      <p:ext uri="{BB962C8B-B14F-4D97-AF65-F5344CB8AC3E}">
        <p14:creationId xmlns:p14="http://schemas.microsoft.com/office/powerpoint/2010/main" val="21341661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53</a:t>
            </a:fld>
            <a:endParaRPr lang="en-US"/>
          </a:p>
        </p:txBody>
      </p:sp>
    </p:spTree>
    <p:extLst>
      <p:ext uri="{BB962C8B-B14F-4D97-AF65-F5344CB8AC3E}">
        <p14:creationId xmlns:p14="http://schemas.microsoft.com/office/powerpoint/2010/main" val="32922529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705485-566C-4006-ADA7-66D630FB426E}" type="slidenum">
              <a:rPr lang="en-US" smtClean="0"/>
              <a:t>54</a:t>
            </a:fld>
            <a:endParaRPr lang="en-US"/>
          </a:p>
        </p:txBody>
      </p:sp>
    </p:spTree>
    <p:extLst>
      <p:ext uri="{BB962C8B-B14F-4D97-AF65-F5344CB8AC3E}">
        <p14:creationId xmlns:p14="http://schemas.microsoft.com/office/powerpoint/2010/main" val="1210527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a:t>
            </a:fld>
            <a:endParaRPr lang="en-US"/>
          </a:p>
        </p:txBody>
      </p:sp>
    </p:spTree>
    <p:extLst>
      <p:ext uri="{BB962C8B-B14F-4D97-AF65-F5344CB8AC3E}">
        <p14:creationId xmlns:p14="http://schemas.microsoft.com/office/powerpoint/2010/main" val="4200834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a:t>
            </a:fld>
            <a:endParaRPr lang="en-US"/>
          </a:p>
        </p:txBody>
      </p:sp>
    </p:spTree>
    <p:extLst>
      <p:ext uri="{BB962C8B-B14F-4D97-AF65-F5344CB8AC3E}">
        <p14:creationId xmlns:p14="http://schemas.microsoft.com/office/powerpoint/2010/main" val="1611542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6</a:t>
            </a:fld>
            <a:endParaRPr lang="en-US"/>
          </a:p>
        </p:txBody>
      </p:sp>
    </p:spTree>
    <p:extLst>
      <p:ext uri="{BB962C8B-B14F-4D97-AF65-F5344CB8AC3E}">
        <p14:creationId xmlns:p14="http://schemas.microsoft.com/office/powerpoint/2010/main" val="1536006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7</a:t>
            </a:fld>
            <a:endParaRPr lang="en-US"/>
          </a:p>
        </p:txBody>
      </p:sp>
    </p:spTree>
    <p:extLst>
      <p:ext uri="{BB962C8B-B14F-4D97-AF65-F5344CB8AC3E}">
        <p14:creationId xmlns:p14="http://schemas.microsoft.com/office/powerpoint/2010/main" val="9845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extLst>
      <p:ext uri="{BB962C8B-B14F-4D97-AF65-F5344CB8AC3E}">
        <p14:creationId xmlns:p14="http://schemas.microsoft.com/office/powerpoint/2010/main" val="4288064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extLst>
      <p:ext uri="{BB962C8B-B14F-4D97-AF65-F5344CB8AC3E}">
        <p14:creationId xmlns:p14="http://schemas.microsoft.com/office/powerpoint/2010/main" val="2326430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16E791-FFAF-4962-AC56-912D30D7BF58}" type="datetime1">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76CB3-2620-4B39-AF28-2CDEEC1FFF68}" type="datetime1">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396727-A6D6-42DB-BCBE-65F2079B3DB7}" type="datetime1">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8829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25180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866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8199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2754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7882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4234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500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29A0BF-7D26-4457-BC6A-D6E86FF4BF25}" type="datetime1">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86518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1195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r>
              <a:rPr lang="de-CH" smtClean="0">
                <a:solidFill>
                  <a:prstClr val="black"/>
                </a:solidFill>
              </a:rPr>
              <a:t>D. Schulte</a:t>
            </a:r>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CLIC machine status, SPC March 2012</a:t>
            </a:r>
            <a:endParaRPr lang="en-US">
              <a:solidFill>
                <a:prstClr val="black"/>
              </a:solidFill>
            </a:endParaRP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2774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84193D-4E2D-4CC5-808D-C7583069A7F7}" type="datetime1">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053A90-9517-4E45-9374-39717B0DB888}" type="datetime1">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F1F617-3190-4E6F-A095-48ECBC3DE0D3}" type="datetime1">
              <a:rPr lang="en-US" smtClean="0"/>
              <a:pPr/>
              <a:t>10/7/2015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409D94-978E-4F78-A627-A381866D381B}" type="datetime1">
              <a:rPr lang="en-US" smtClean="0"/>
              <a:pPr/>
              <a:t>10/7/2015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58EFA-2BE3-4CBB-8727-F47C624E6565}" type="datetime1">
              <a:rPr lang="en-US" smtClean="0"/>
              <a:pPr/>
              <a:t>10/7/2015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A5AFE5-3033-49C9-8848-FA1187FE46FD}" type="datetime1">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C9225-54AE-43CF-883D-C80E70FD439B}" type="datetime1">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B3642-1813-4C59-9D8F-7A6426104396}" type="datetime1">
              <a:rPr lang="en-US" smtClean="0"/>
              <a:pPr/>
              <a:t>10/7/2015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BE59-9B7B-4807-8A81-8F4A97CD8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8520" y="0"/>
            <a:ext cx="7566923" cy="616022"/>
          </a:xfrm>
          <a:prstGeom prst="rect">
            <a:avLst/>
          </a:prstGeom>
        </p:spPr>
        <p:txBody>
          <a:bodyPr vert="horz" lIns="91440" tIns="45720" rIns="91440" bIns="45720" rtlCol="0" anchor="ctr">
            <a:norm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sp>
        <p:nvSpPr>
          <p:cNvPr id="3" name="Text Placeholder 2"/>
          <p:cNvSpPr>
            <a:spLocks noGrp="1"/>
          </p:cNvSpPr>
          <p:nvPr>
            <p:ph type="body" idx="1"/>
          </p:nvPr>
        </p:nvSpPr>
        <p:spPr>
          <a:xfrm>
            <a:off x="457200" y="1011494"/>
            <a:ext cx="8229600" cy="5114670"/>
          </a:xfrm>
          <a:prstGeom prst="rect">
            <a:avLst/>
          </a:prstGeom>
        </p:spPr>
        <p:txBody>
          <a:bodyPr vert="horz" lIns="91440" tIns="45720" rIns="91440" bIns="45720"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0D1D6AF9-1F0E-2547-B7C2-EBD1501318D2}" type="slidenum">
              <a:rPr lang="en-US" smtClean="0">
                <a:solidFill>
                  <a:prstClr val="black">
                    <a:tint val="75000"/>
                  </a:prstClr>
                </a:solidFill>
              </a:rPr>
              <a:pPr defTabSz="457200"/>
              <a:t>‹#›</a:t>
            </a:fld>
            <a:endParaRPr lang="en-US" dirty="0">
              <a:solidFill>
                <a:prstClr val="black">
                  <a:tint val="75000"/>
                </a:prstClr>
              </a:solidFill>
            </a:endParaRPr>
          </a:p>
        </p:txBody>
      </p:sp>
      <p:pic>
        <p:nvPicPr>
          <p:cNvPr id="7" name="Picture 6" descr="CLIC-Logo-Color.jpg"/>
          <p:cNvPicPr>
            <a:picLocks noChangeAspect="1"/>
          </p:cNvPicPr>
          <p:nvPr userDrawn="1"/>
        </p:nvPicPr>
        <p:blipFill>
          <a:blip r:embed="rId13" cstate="print"/>
          <a:stretch>
            <a:fillRect/>
          </a:stretch>
        </p:blipFill>
        <p:spPr>
          <a:xfrm>
            <a:off x="164945" y="1635"/>
            <a:ext cx="504363" cy="504363"/>
          </a:xfrm>
          <a:prstGeom prst="rect">
            <a:avLst/>
          </a:prstGeom>
        </p:spPr>
      </p:pic>
      <p:pic>
        <p:nvPicPr>
          <p:cNvPr id="8" name="Picture 7" descr="CLIC-Logo-Color.jpg"/>
          <p:cNvPicPr>
            <a:picLocks noChangeAspect="1"/>
          </p:cNvPicPr>
          <p:nvPr userDrawn="1"/>
        </p:nvPicPr>
        <p:blipFill>
          <a:blip r:embed="rId13" cstate="print"/>
          <a:stretch>
            <a:fillRect/>
          </a:stretch>
        </p:blipFill>
        <p:spPr>
          <a:xfrm>
            <a:off x="8434618" y="1635"/>
            <a:ext cx="504363" cy="504363"/>
          </a:xfrm>
          <a:prstGeom prst="rect">
            <a:avLst/>
          </a:prstGeom>
        </p:spPr>
      </p:pic>
    </p:spTree>
    <p:extLst>
      <p:ext uri="{BB962C8B-B14F-4D97-AF65-F5344CB8AC3E}">
        <p14:creationId xmlns:p14="http://schemas.microsoft.com/office/powerpoint/2010/main" val="4856991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1.w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2.w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12.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1.bin"/><Relationship Id="rId11" Type="http://schemas.openxmlformats.org/officeDocument/2006/relationships/image" Target="../media/image9.wmf"/><Relationship Id="rId5" Type="http://schemas.openxmlformats.org/officeDocument/2006/relationships/image" Target="../media/image13.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4.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6.png"/><Relationship Id="rId5" Type="http://schemas.openxmlformats.org/officeDocument/2006/relationships/image" Target="../media/image15.wmf"/><Relationship Id="rId4" Type="http://schemas.openxmlformats.org/officeDocument/2006/relationships/oleObject" Target="../embeddings/oleObject14.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4.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6.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8.wmf"/></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15.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0.bin"/><Relationship Id="rId5" Type="http://schemas.openxmlformats.org/officeDocument/2006/relationships/image" Target="../media/image20.wmf"/><Relationship Id="rId4" Type="http://schemas.openxmlformats.org/officeDocument/2006/relationships/oleObject" Target="../embeddings/oleObject19.bin"/><Relationship Id="rId9" Type="http://schemas.openxmlformats.org/officeDocument/2006/relationships/image" Target="../media/image22.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3.bin"/><Relationship Id="rId5" Type="http://schemas.openxmlformats.org/officeDocument/2006/relationships/image" Target="../media/image25.wmf"/><Relationship Id="rId4" Type="http://schemas.openxmlformats.org/officeDocument/2006/relationships/oleObject" Target="../embeddings/oleObject22.bin"/></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28.wmf"/><Relationship Id="rId4" Type="http://schemas.openxmlformats.org/officeDocument/2006/relationships/oleObject" Target="../embeddings/oleObject24.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290.png"/><Relationship Id="rId5" Type="http://schemas.openxmlformats.org/officeDocument/2006/relationships/image" Target="../media/image29.wmf"/><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25.xml"/><Relationship Id="rId7" Type="http://schemas.openxmlformats.org/officeDocument/2006/relationships/image" Target="../media/image31.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27.bin"/><Relationship Id="rId5" Type="http://schemas.openxmlformats.org/officeDocument/2006/relationships/image" Target="../media/image30.wmf"/><Relationship Id="rId4" Type="http://schemas.openxmlformats.org/officeDocument/2006/relationships/oleObject" Target="../embeddings/oleObject26.bin"/><Relationship Id="rId9" Type="http://schemas.openxmlformats.org/officeDocument/2006/relationships/image" Target="../media/image32.w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34.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30.bin"/><Relationship Id="rId5" Type="http://schemas.openxmlformats.org/officeDocument/2006/relationships/image" Target="../media/image33.wmf"/><Relationship Id="rId4" Type="http://schemas.openxmlformats.org/officeDocument/2006/relationships/oleObject" Target="../embeddings/oleObject29.bin"/></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40.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7.png"/><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5.png"/><Relationship Id="rId1" Type="http://schemas.openxmlformats.org/officeDocument/2006/relationships/slideLayout" Target="../slideLayouts/slideLayout7.xml"/><Relationship Id="rId5" Type="http://schemas.openxmlformats.org/officeDocument/2006/relationships/image" Target="../media/image45.wmf"/><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image" Target="../media/image440.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6.emf"/><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 Id="rId9" Type="http://schemas.openxmlformats.org/officeDocument/2006/relationships/image" Target="../media/image4.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47.wmf"/><Relationship Id="rId4" Type="http://schemas.openxmlformats.org/officeDocument/2006/relationships/oleObject" Target="../embeddings/oleObject31.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33.bin"/><Relationship Id="rId5" Type="http://schemas.openxmlformats.org/officeDocument/2006/relationships/image" Target="../media/image48.wmf"/><Relationship Id="rId4" Type="http://schemas.openxmlformats.org/officeDocument/2006/relationships/oleObject" Target="../embeddings/oleObject32.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50.wmf"/><Relationship Id="rId4" Type="http://schemas.openxmlformats.org/officeDocument/2006/relationships/oleObject" Target="../embeddings/oleObject34.bin"/></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8.gif"/><Relationship Id="rId5" Type="http://schemas.openxmlformats.org/officeDocument/2006/relationships/image" Target="../media/image57.wmf"/><Relationship Id="rId4" Type="http://schemas.openxmlformats.org/officeDocument/2006/relationships/oleObject" Target="../embeddings/oleObject35.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59.wmf"/><Relationship Id="rId4" Type="http://schemas.openxmlformats.org/officeDocument/2006/relationships/oleObject" Target="../embeddings/oleObject36.bin"/></Relationships>
</file>

<file path=ppt/slides/_rels/slide4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notesSlide" Target="../notesSlides/notesSlide5.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63.gi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2.gif"/><Relationship Id="rId5" Type="http://schemas.openxmlformats.org/officeDocument/2006/relationships/image" Target="../media/image61.wmf"/><Relationship Id="rId4" Type="http://schemas.openxmlformats.org/officeDocument/2006/relationships/oleObject" Target="../embeddings/oleObject37.bin"/></Relationships>
</file>

<file path=ppt/slides/_rels/slide51.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5.gif"/></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73.gif"/></Relationships>
</file>

<file path=ppt/slides/_rels/slide5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75.emf"/></Relationships>
</file>

<file path=ppt/slides/_rels/slide5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17.xml"/><Relationship Id="rId4" Type="http://schemas.openxmlformats.org/officeDocument/2006/relationships/image" Target="../media/image78.png"/></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emf"/><Relationship Id="rId1" Type="http://schemas.openxmlformats.org/officeDocument/2006/relationships/slideLayout" Target="../slideLayouts/slideLayout1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8.w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2204864"/>
            <a:ext cx="4751557" cy="1569660"/>
          </a:xfrm>
          <a:prstGeom prst="rect">
            <a:avLst/>
          </a:prstGeom>
          <a:noFill/>
        </p:spPr>
        <p:txBody>
          <a:bodyPr wrap="none" rtlCol="0">
            <a:spAutoFit/>
          </a:bodyPr>
          <a:lstStyle/>
          <a:p>
            <a:r>
              <a:rPr lang="en-US" sz="3200" dirty="0" smtClean="0"/>
              <a:t>Course B: rf technology</a:t>
            </a:r>
          </a:p>
          <a:p>
            <a:r>
              <a:rPr lang="en-US" sz="3200" dirty="0" smtClean="0"/>
              <a:t>Normal conducting rf</a:t>
            </a:r>
          </a:p>
          <a:p>
            <a:r>
              <a:rPr lang="en-US" sz="3200" dirty="0" smtClean="0">
                <a:solidFill>
                  <a:schemeClr val="tx2"/>
                </a:solidFill>
              </a:rPr>
              <a:t>Part 2: rf-to-Beam Coupling</a:t>
            </a:r>
            <a:endParaRPr lang="en-US" sz="3200" dirty="0">
              <a:solidFill>
                <a:schemeClr val="tx2"/>
              </a:solidFill>
            </a:endParaRPr>
          </a:p>
        </p:txBody>
      </p:sp>
      <p:sp>
        <p:nvSpPr>
          <p:cNvPr id="7" name="Slide Number Placeholder 6"/>
          <p:cNvSpPr>
            <a:spLocks noGrp="1"/>
          </p:cNvSpPr>
          <p:nvPr>
            <p:ph type="sldNum" sz="quarter" idx="12"/>
          </p:nvPr>
        </p:nvSpPr>
        <p:spPr/>
        <p:txBody>
          <a:bodyPr/>
          <a:lstStyle/>
          <a:p>
            <a:fld id="{358ABE59-9B7B-4807-8A81-8F4A97CD8D42}" type="slidenum">
              <a:rPr lang="en-US" smtClean="0"/>
              <a:pPr/>
              <a:t>1</a:t>
            </a:fld>
            <a:endParaRPr lang="en-US"/>
          </a:p>
        </p:txBody>
      </p:sp>
      <p:sp>
        <p:nvSpPr>
          <p:cNvPr id="5" name="TextBox 4"/>
          <p:cNvSpPr txBox="1"/>
          <p:nvPr/>
        </p:nvSpPr>
        <p:spPr>
          <a:xfrm>
            <a:off x="107504" y="5271591"/>
            <a:ext cx="8640960" cy="1200329"/>
          </a:xfrm>
          <a:prstGeom prst="rect">
            <a:avLst/>
          </a:prstGeom>
          <a:noFill/>
        </p:spPr>
        <p:txBody>
          <a:bodyPr wrap="square" rtlCol="0">
            <a:spAutoFit/>
          </a:bodyPr>
          <a:lstStyle/>
          <a:p>
            <a:r>
              <a:rPr lang="en-US" dirty="0" smtClean="0"/>
              <a:t>Walter Wuensch, CERN	</a:t>
            </a:r>
          </a:p>
          <a:p>
            <a:r>
              <a:rPr lang="en-US" dirty="0" smtClean="0"/>
              <a:t>Ninth International Accelerator School for Linear Colliders</a:t>
            </a:r>
          </a:p>
          <a:p>
            <a:r>
              <a:rPr lang="en-US" dirty="0" smtClean="0"/>
              <a:t>Whistler, British Columbia, Canada</a:t>
            </a:r>
          </a:p>
          <a:p>
            <a:r>
              <a:rPr lang="en-US" dirty="0" smtClean="0"/>
              <a:t>26 October to 6 November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10</a:t>
            </a:fld>
            <a:endParaRPr lang="en-US"/>
          </a:p>
        </p:txBody>
      </p:sp>
      <p:sp>
        <p:nvSpPr>
          <p:cNvPr id="3" name="TextBox 2"/>
          <p:cNvSpPr txBox="1"/>
          <p:nvPr/>
        </p:nvSpPr>
        <p:spPr>
          <a:xfrm>
            <a:off x="323528" y="620688"/>
            <a:ext cx="8424936" cy="1477328"/>
          </a:xfrm>
          <a:prstGeom prst="rect">
            <a:avLst/>
          </a:prstGeom>
          <a:noFill/>
        </p:spPr>
        <p:txBody>
          <a:bodyPr wrap="square" rtlCol="0">
            <a:spAutoFit/>
          </a:bodyPr>
          <a:lstStyle/>
          <a:p>
            <a:r>
              <a:rPr lang="en-US" dirty="0" smtClean="0"/>
              <a:t>Something to think about:</a:t>
            </a:r>
          </a:p>
          <a:p>
            <a:endParaRPr lang="en-US" dirty="0" smtClean="0"/>
          </a:p>
          <a:p>
            <a:r>
              <a:rPr lang="en-US" dirty="0" smtClean="0"/>
              <a:t>The charge interacting with the fields it makes itself is in direct analogy to the radiated electric field produced by a current that you see when discussing the retarded potential in free space. For a current in the y direction,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217005508"/>
              </p:ext>
            </p:extLst>
          </p:nvPr>
        </p:nvGraphicFramePr>
        <p:xfrm>
          <a:off x="2960688" y="2420938"/>
          <a:ext cx="2698750" cy="936625"/>
        </p:xfrm>
        <a:graphic>
          <a:graphicData uri="http://schemas.openxmlformats.org/presentationml/2006/ole">
            <mc:AlternateContent xmlns:mc="http://schemas.openxmlformats.org/markup-compatibility/2006">
              <mc:Choice xmlns:v="urn:schemas-microsoft-com:vml" Requires="v">
                <p:oleObj spid="_x0000_s57437" name="Equation" r:id="rId4" imgW="1244520" imgH="431640" progId="Equation.3">
                  <p:embed/>
                </p:oleObj>
              </mc:Choice>
              <mc:Fallback>
                <p:oleObj name="Equation" r:id="rId4" imgW="1244520" imgH="431640" progId="Equation.3">
                  <p:embed/>
                  <p:pic>
                    <p:nvPicPr>
                      <p:cNvPr id="0" name="Picture 2"/>
                      <p:cNvPicPr>
                        <a:picLocks noChangeAspect="1" noChangeArrowheads="1"/>
                      </p:cNvPicPr>
                      <p:nvPr/>
                    </p:nvPicPr>
                    <p:blipFill>
                      <a:blip r:embed="rId5"/>
                      <a:srcRect/>
                      <a:stretch>
                        <a:fillRect/>
                      </a:stretch>
                    </p:blipFill>
                    <p:spPr bwMode="auto">
                      <a:xfrm>
                        <a:off x="2960688" y="2420938"/>
                        <a:ext cx="2698750" cy="936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95536" y="3645024"/>
            <a:ext cx="7992888" cy="923330"/>
          </a:xfrm>
          <a:prstGeom prst="rect">
            <a:avLst/>
          </a:prstGeom>
          <a:noFill/>
        </p:spPr>
        <p:txBody>
          <a:bodyPr wrap="square" rtlCol="0">
            <a:spAutoFit/>
          </a:bodyPr>
          <a:lstStyle/>
          <a:p>
            <a:r>
              <a:rPr lang="en-US" dirty="0" smtClean="0"/>
              <a:t>You normally think of currents producing magnetic fields but of course to transfer energy to an electromagnetic field there has to be movement of an electrical charge in the direction of an electric field.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11</a:t>
            </a:fld>
            <a:endParaRPr lang="en-US"/>
          </a:p>
        </p:txBody>
      </p:sp>
      <p:sp>
        <p:nvSpPr>
          <p:cNvPr id="3" name="TextBox 2"/>
          <p:cNvSpPr txBox="1"/>
          <p:nvPr/>
        </p:nvSpPr>
        <p:spPr>
          <a:xfrm>
            <a:off x="1815455" y="404664"/>
            <a:ext cx="5564857" cy="461665"/>
          </a:xfrm>
          <a:prstGeom prst="rect">
            <a:avLst/>
          </a:prstGeom>
          <a:noFill/>
        </p:spPr>
        <p:txBody>
          <a:bodyPr wrap="none" rtlCol="0">
            <a:spAutoFit/>
          </a:bodyPr>
          <a:lstStyle/>
          <a:p>
            <a:r>
              <a:rPr lang="en-US" sz="2400" dirty="0" smtClean="0"/>
              <a:t>The fundamental theorem of beam loading</a:t>
            </a:r>
            <a:endParaRPr lang="en-US" sz="2400" dirty="0"/>
          </a:p>
        </p:txBody>
      </p:sp>
      <p:sp>
        <p:nvSpPr>
          <p:cNvPr id="4" name="TextBox 3"/>
          <p:cNvSpPr txBox="1"/>
          <p:nvPr/>
        </p:nvSpPr>
        <p:spPr>
          <a:xfrm>
            <a:off x="323528" y="980728"/>
            <a:ext cx="8352928" cy="3693319"/>
          </a:xfrm>
          <a:prstGeom prst="rect">
            <a:avLst/>
          </a:prstGeom>
          <a:noFill/>
        </p:spPr>
        <p:txBody>
          <a:bodyPr wrap="square" rtlCol="0">
            <a:spAutoFit/>
          </a:bodyPr>
          <a:lstStyle/>
          <a:p>
            <a:r>
              <a:rPr lang="en-US" dirty="0" smtClean="0"/>
              <a:t>The fundamental theorem of beam loading says that the voltage seen by beam which has traversed a cavity is half the voltage it leaves behind, that is the one that a following witness bunch would see.</a:t>
            </a:r>
          </a:p>
          <a:p>
            <a:endParaRPr lang="en-US" dirty="0" smtClean="0"/>
          </a:p>
          <a:p>
            <a:r>
              <a:rPr lang="en-US" dirty="0" smtClean="0"/>
              <a:t>A non-rigorous way of seeing this, is that the cavity is empty when the beam enters and only full when it leaves – so on average it sees the cavity only half full (or half empty, like the proverbial glass!). A more rigorous understanding requires the formalism of longitudinal wakefields we will cover in section 4.</a:t>
            </a:r>
          </a:p>
          <a:p>
            <a:endParaRPr lang="en-US" dirty="0" smtClean="0"/>
          </a:p>
          <a:p>
            <a:r>
              <a:rPr lang="en-US" dirty="0" smtClean="0"/>
              <a:t>Is this easier to understand than the free-space case?</a:t>
            </a:r>
          </a:p>
          <a:p>
            <a:endParaRPr lang="en-US" dirty="0" smtClean="0"/>
          </a:p>
          <a:p>
            <a:r>
              <a:rPr lang="en-US" dirty="0" smtClean="0"/>
              <a:t>But in the mean time let’s introduce a loss factor </a:t>
            </a:r>
            <a:r>
              <a:rPr lang="en-US" i="1" dirty="0" smtClean="0"/>
              <a:t>k</a:t>
            </a:r>
            <a:r>
              <a:rPr lang="en-US" dirty="0" smtClean="0"/>
              <a:t> which satisfies this factor of two. The voltage left is proportional to the charge so: </a:t>
            </a:r>
            <a:endParaRPr lang="en-US" dirty="0"/>
          </a:p>
        </p:txBody>
      </p:sp>
      <p:graphicFrame>
        <p:nvGraphicFramePr>
          <p:cNvPr id="5" name="Object 4"/>
          <p:cNvGraphicFramePr>
            <a:graphicFrameLocks noChangeAspect="1"/>
          </p:cNvGraphicFramePr>
          <p:nvPr/>
        </p:nvGraphicFramePr>
        <p:xfrm>
          <a:off x="3491880" y="4941168"/>
          <a:ext cx="1800200" cy="1296144"/>
        </p:xfrm>
        <a:graphic>
          <a:graphicData uri="http://schemas.openxmlformats.org/presentationml/2006/ole">
            <mc:AlternateContent xmlns:mc="http://schemas.openxmlformats.org/markup-compatibility/2006">
              <mc:Choice xmlns:v="urn:schemas-microsoft-com:vml" Requires="v">
                <p:oleObj spid="_x0000_s3165" name="Equation" r:id="rId4" imgW="634680" imgH="457200" progId="Equation.3">
                  <p:embed/>
                </p:oleObj>
              </mc:Choice>
              <mc:Fallback>
                <p:oleObj name="Equation" r:id="rId4" imgW="634680" imgH="457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1880" y="4941168"/>
                        <a:ext cx="1800200" cy="12961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12</a:t>
            </a:fld>
            <a:endParaRPr lang="en-US" dirty="0"/>
          </a:p>
        </p:txBody>
      </p:sp>
      <p:sp>
        <p:nvSpPr>
          <p:cNvPr id="3" name="TextBox 2"/>
          <p:cNvSpPr txBox="1"/>
          <p:nvPr/>
        </p:nvSpPr>
        <p:spPr>
          <a:xfrm>
            <a:off x="3447093" y="332656"/>
            <a:ext cx="2205027" cy="461665"/>
          </a:xfrm>
          <a:prstGeom prst="rect">
            <a:avLst/>
          </a:prstGeom>
          <a:noFill/>
        </p:spPr>
        <p:txBody>
          <a:bodyPr wrap="none" rtlCol="0">
            <a:spAutoFit/>
          </a:bodyPr>
          <a:lstStyle/>
          <a:p>
            <a:r>
              <a:rPr lang="en-US" sz="2400" dirty="0" smtClean="0"/>
              <a:t>The loss factor k</a:t>
            </a:r>
            <a:endParaRPr lang="en-US" sz="2400" dirty="0"/>
          </a:p>
        </p:txBody>
      </p:sp>
      <p:sp>
        <p:nvSpPr>
          <p:cNvPr id="4" name="TextBox 3"/>
          <p:cNvSpPr txBox="1"/>
          <p:nvPr/>
        </p:nvSpPr>
        <p:spPr>
          <a:xfrm>
            <a:off x="323528" y="836712"/>
            <a:ext cx="4752528" cy="646331"/>
          </a:xfrm>
          <a:prstGeom prst="rect">
            <a:avLst/>
          </a:prstGeom>
          <a:noFill/>
        </p:spPr>
        <p:txBody>
          <a:bodyPr wrap="square" rtlCol="0">
            <a:spAutoFit/>
          </a:bodyPr>
          <a:lstStyle/>
          <a:p>
            <a:r>
              <a:rPr lang="en-US" dirty="0" smtClean="0"/>
              <a:t>Let’s now consider conservation of energy, what the bunch loses the cavity gains:</a:t>
            </a:r>
            <a:endParaRPr lang="en-US" dirty="0"/>
          </a:p>
        </p:txBody>
      </p:sp>
      <p:graphicFrame>
        <p:nvGraphicFramePr>
          <p:cNvPr id="5" name="Object 4"/>
          <p:cNvGraphicFramePr>
            <a:graphicFrameLocks noChangeAspect="1"/>
          </p:cNvGraphicFramePr>
          <p:nvPr/>
        </p:nvGraphicFramePr>
        <p:xfrm>
          <a:off x="395536" y="1844824"/>
          <a:ext cx="3289866" cy="3096344"/>
        </p:xfrm>
        <a:graphic>
          <a:graphicData uri="http://schemas.openxmlformats.org/presentationml/2006/ole">
            <mc:AlternateContent xmlns:mc="http://schemas.openxmlformats.org/markup-compatibility/2006">
              <mc:Choice xmlns:v="urn:schemas-microsoft-com:vml" Requires="v">
                <p:oleObj spid="_x0000_s4463" name="Equation" r:id="rId4" imgW="1295280" imgH="1218960" progId="Equation.3">
                  <p:embed/>
                </p:oleObj>
              </mc:Choice>
              <mc:Fallback>
                <p:oleObj name="Equation" r:id="rId4" imgW="1295280" imgH="12189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844824"/>
                        <a:ext cx="3289866" cy="30963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4"/>
          <p:cNvGraphicFramePr>
            <a:graphicFrameLocks noChangeAspect="1"/>
          </p:cNvGraphicFramePr>
          <p:nvPr>
            <p:extLst>
              <p:ext uri="{D42A27DB-BD31-4B8C-83A1-F6EECF244321}">
                <p14:modId xmlns:p14="http://schemas.microsoft.com/office/powerpoint/2010/main" val="1343473377"/>
              </p:ext>
            </p:extLst>
          </p:nvPr>
        </p:nvGraphicFramePr>
        <p:xfrm>
          <a:off x="7101556" y="260648"/>
          <a:ext cx="1601119" cy="1152128"/>
        </p:xfrm>
        <a:graphic>
          <a:graphicData uri="http://schemas.openxmlformats.org/presentationml/2006/ole">
            <mc:AlternateContent xmlns:mc="http://schemas.openxmlformats.org/markup-compatibility/2006">
              <mc:Choice xmlns:v="urn:schemas-microsoft-com:vml" Requires="v">
                <p:oleObj spid="_x0000_s4464" name="Equation" r:id="rId6" imgW="634680" imgH="457200" progId="Equation.3">
                  <p:embed/>
                </p:oleObj>
              </mc:Choice>
              <mc:Fallback>
                <p:oleObj name="Equation" r:id="rId6" imgW="634680" imgH="45720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01556" y="260648"/>
                        <a:ext cx="1601119" cy="1152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5148064" y="3789040"/>
          <a:ext cx="3129880" cy="1238911"/>
        </p:xfrm>
        <a:graphic>
          <a:graphicData uri="http://schemas.openxmlformats.org/presentationml/2006/ole">
            <mc:AlternateContent xmlns:mc="http://schemas.openxmlformats.org/markup-compatibility/2006">
              <mc:Choice xmlns:v="urn:schemas-microsoft-com:vml" Requires="v">
                <p:oleObj spid="_x0000_s4465" name="Equation" r:id="rId8" imgW="1218960" imgH="482400" progId="Equation.3">
                  <p:embed/>
                </p:oleObj>
              </mc:Choice>
              <mc:Fallback>
                <p:oleObj name="Equation" r:id="rId8" imgW="1218960" imgH="48240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8064" y="3789040"/>
                        <a:ext cx="3129880" cy="12389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ight Arrow 9"/>
          <p:cNvSpPr/>
          <p:nvPr/>
        </p:nvSpPr>
        <p:spPr>
          <a:xfrm>
            <a:off x="3707904" y="4293096"/>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02" name="Object 6"/>
          <p:cNvGraphicFramePr>
            <a:graphicFrameLocks noChangeAspect="1"/>
          </p:cNvGraphicFramePr>
          <p:nvPr>
            <p:extLst>
              <p:ext uri="{D42A27DB-BD31-4B8C-83A1-F6EECF244321}">
                <p14:modId xmlns:p14="http://schemas.microsoft.com/office/powerpoint/2010/main" val="1062619903"/>
              </p:ext>
            </p:extLst>
          </p:nvPr>
        </p:nvGraphicFramePr>
        <p:xfrm>
          <a:off x="7227863" y="1483043"/>
          <a:ext cx="1365250" cy="960437"/>
        </p:xfrm>
        <a:graphic>
          <a:graphicData uri="http://schemas.openxmlformats.org/presentationml/2006/ole">
            <mc:AlternateContent xmlns:mc="http://schemas.openxmlformats.org/markup-compatibility/2006">
              <mc:Choice xmlns:v="urn:schemas-microsoft-com:vml" Requires="v">
                <p:oleObj spid="_x0000_s4466" name="Equation" r:id="rId10" imgW="685800" imgH="482400" progId="Equation.3">
                  <p:embed/>
                </p:oleObj>
              </mc:Choice>
              <mc:Fallback>
                <p:oleObj name="Equation" r:id="rId10" imgW="685800" imgH="482400" progId="Equation.3">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27863" y="1483043"/>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1187624" y="5445224"/>
            <a:ext cx="7405489" cy="369332"/>
          </a:xfrm>
          <a:prstGeom prst="rect">
            <a:avLst/>
          </a:prstGeom>
          <a:noFill/>
        </p:spPr>
        <p:txBody>
          <a:bodyPr wrap="none" rtlCol="0">
            <a:spAutoFit/>
          </a:bodyPr>
          <a:lstStyle/>
          <a:p>
            <a:r>
              <a:rPr lang="en-US" dirty="0" smtClean="0"/>
              <a:t>So the higher the </a:t>
            </a:r>
            <a:r>
              <a:rPr lang="en-US" i="1" dirty="0" smtClean="0"/>
              <a:t>R</a:t>
            </a:r>
            <a:r>
              <a:rPr lang="en-US" dirty="0" smtClean="0"/>
              <a:t>/</a:t>
            </a:r>
            <a:r>
              <a:rPr lang="en-US" i="1" dirty="0" smtClean="0"/>
              <a:t>Q</a:t>
            </a:r>
            <a:r>
              <a:rPr lang="en-US" dirty="0" smtClean="0"/>
              <a:t> the more field left behind in a mode by a given charge.</a:t>
            </a:r>
            <a:endParaRPr lang="en-US" dirty="0"/>
          </a:p>
        </p:txBody>
      </p:sp>
      <p:sp>
        <p:nvSpPr>
          <p:cNvPr id="6" name="Rectangle 5"/>
          <p:cNvSpPr/>
          <p:nvPr/>
        </p:nvSpPr>
        <p:spPr>
          <a:xfrm>
            <a:off x="6804248" y="116632"/>
            <a:ext cx="2195736" cy="35283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7020273" y="2708920"/>
            <a:ext cx="1872208" cy="646331"/>
          </a:xfrm>
          <a:prstGeom prst="rect">
            <a:avLst/>
          </a:prstGeom>
          <a:noFill/>
        </p:spPr>
        <p:txBody>
          <a:bodyPr wrap="square" rtlCol="0">
            <a:spAutoFit/>
          </a:bodyPr>
          <a:lstStyle/>
          <a:p>
            <a:r>
              <a:rPr lang="en-GB" dirty="0" smtClean="0"/>
              <a:t>Equations we will use</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13</a:t>
            </a:fld>
            <a:endParaRPr lang="en-US"/>
          </a:p>
        </p:txBody>
      </p:sp>
      <p:sp>
        <p:nvSpPr>
          <p:cNvPr id="3" name="TextBox 2"/>
          <p:cNvSpPr txBox="1"/>
          <p:nvPr/>
        </p:nvSpPr>
        <p:spPr>
          <a:xfrm>
            <a:off x="1691680" y="332656"/>
            <a:ext cx="5760640" cy="830997"/>
          </a:xfrm>
          <a:prstGeom prst="rect">
            <a:avLst/>
          </a:prstGeom>
          <a:noFill/>
        </p:spPr>
        <p:txBody>
          <a:bodyPr wrap="square" rtlCol="0">
            <a:spAutoFit/>
          </a:bodyPr>
          <a:lstStyle/>
          <a:p>
            <a:pPr algn="ctr"/>
            <a:r>
              <a:rPr lang="en-US" sz="2400" dirty="0" smtClean="0"/>
              <a:t>Now let’s look at a cavity that already has fields in it</a:t>
            </a:r>
            <a:endParaRPr lang="en-US" sz="2400" dirty="0"/>
          </a:p>
        </p:txBody>
      </p:sp>
      <p:sp>
        <p:nvSpPr>
          <p:cNvPr id="4" name="TextBox 3"/>
          <p:cNvSpPr txBox="1"/>
          <p:nvPr/>
        </p:nvSpPr>
        <p:spPr>
          <a:xfrm>
            <a:off x="179512" y="1340768"/>
            <a:ext cx="8712968" cy="3416320"/>
          </a:xfrm>
          <a:prstGeom prst="rect">
            <a:avLst/>
          </a:prstGeom>
          <a:noFill/>
        </p:spPr>
        <p:txBody>
          <a:bodyPr wrap="square" rtlCol="0">
            <a:spAutoFit/>
          </a:bodyPr>
          <a:lstStyle/>
          <a:p>
            <a:r>
              <a:rPr lang="en-US" dirty="0" smtClean="0"/>
              <a:t>Everybody’s first understanding is that the beam is just sees the accelerating fields that are there because we pump lots of microwaves into a cavity. But this is only true if the bunch charge is low, and we have negligible rf-to-beam efficiency.</a:t>
            </a:r>
          </a:p>
          <a:p>
            <a:endParaRPr lang="en-US" dirty="0" smtClean="0"/>
          </a:p>
          <a:p>
            <a:r>
              <a:rPr lang="en-US" dirty="0" smtClean="0"/>
              <a:t>In a linear collider we have rf-to-beam efficiency in the range of 30% to deal with the 10’s of MW average power beams we need to accelerate. </a:t>
            </a:r>
          </a:p>
          <a:p>
            <a:endParaRPr lang="en-US" dirty="0" smtClean="0"/>
          </a:p>
          <a:p>
            <a:r>
              <a:rPr lang="en-US" dirty="0" smtClean="0"/>
              <a:t>So let’s now look at a cavity with field in it that gives </a:t>
            </a:r>
            <a:r>
              <a:rPr lang="en-US" i="1" dirty="0" smtClean="0"/>
              <a:t>V</a:t>
            </a:r>
            <a:r>
              <a:rPr lang="en-US" i="1" baseline="-25000" dirty="0" smtClean="0"/>
              <a:t>0</a:t>
            </a:r>
            <a:r>
              <a:rPr lang="en-US" dirty="0" smtClean="0"/>
              <a:t> and currents which are leaving fields which are non-negligible.</a:t>
            </a:r>
          </a:p>
          <a:p>
            <a:endParaRPr lang="en-US" dirty="0" smtClean="0"/>
          </a:p>
          <a:p>
            <a:r>
              <a:rPr lang="en-US" dirty="0" smtClean="0"/>
              <a:t>The essential insight is that a passing bunch reduces the fields inside a filled cavity in exactly the same way as an empty cavity - superposition:</a:t>
            </a:r>
          </a:p>
        </p:txBody>
      </p:sp>
      <p:graphicFrame>
        <p:nvGraphicFramePr>
          <p:cNvPr id="28673" name="Object 1"/>
          <p:cNvGraphicFramePr>
            <a:graphicFrameLocks noChangeAspect="1"/>
          </p:cNvGraphicFramePr>
          <p:nvPr/>
        </p:nvGraphicFramePr>
        <p:xfrm>
          <a:off x="2699792" y="4941168"/>
          <a:ext cx="3636119" cy="1121112"/>
        </p:xfrm>
        <a:graphic>
          <a:graphicData uri="http://schemas.openxmlformats.org/presentationml/2006/ole">
            <mc:AlternateContent xmlns:mc="http://schemas.openxmlformats.org/markup-compatibility/2006">
              <mc:Choice xmlns:v="urn:schemas-microsoft-com:vml" Requires="v">
                <p:oleObj spid="_x0000_s28764" name="Equation" r:id="rId4" imgW="1358640" imgH="419040" progId="Equation.3">
                  <p:embed/>
                </p:oleObj>
              </mc:Choice>
              <mc:Fallback>
                <p:oleObj name="Equation" r:id="rId4" imgW="1358640" imgH="41904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4941168"/>
                        <a:ext cx="3636119" cy="1121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Arrow Connector 5"/>
          <p:cNvCxnSpPr/>
          <p:nvPr/>
        </p:nvCxnSpPr>
        <p:spPr>
          <a:xfrm>
            <a:off x="971600" y="6309320"/>
            <a:ext cx="288032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292080" y="6304240"/>
            <a:ext cx="216024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131840" y="6461720"/>
            <a:ext cx="720080" cy="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834804" y="5781020"/>
            <a:ext cx="388248" cy="523220"/>
          </a:xfrm>
          <a:prstGeom prst="rect">
            <a:avLst/>
          </a:prstGeom>
          <a:noFill/>
        </p:spPr>
        <p:txBody>
          <a:bodyPr wrap="none" rtlCol="0">
            <a:spAutoFit/>
          </a:bodyPr>
          <a:lstStyle/>
          <a:p>
            <a:r>
              <a:rPr lang="en-GB" sz="2800" i="1" dirty="0" smtClean="0"/>
              <a:t>V</a:t>
            </a:r>
            <a:endParaRPr lang="en-GB" sz="2800" i="1" dirty="0"/>
          </a:p>
        </p:txBody>
      </p:sp>
      <p:sp>
        <p:nvSpPr>
          <p:cNvPr id="15" name="TextBox 14"/>
          <p:cNvSpPr txBox="1"/>
          <p:nvPr/>
        </p:nvSpPr>
        <p:spPr>
          <a:xfrm>
            <a:off x="3995936" y="6304240"/>
            <a:ext cx="590226" cy="523220"/>
          </a:xfrm>
          <a:prstGeom prst="rect">
            <a:avLst/>
          </a:prstGeom>
          <a:noFill/>
        </p:spPr>
        <p:txBody>
          <a:bodyPr wrap="none" rtlCol="0">
            <a:spAutoFit/>
          </a:bodyPr>
          <a:lstStyle/>
          <a:p>
            <a:r>
              <a:rPr lang="el-GR" sz="2800" i="1" dirty="0" smtClean="0">
                <a:solidFill>
                  <a:srgbClr val="FF0000"/>
                </a:solidFill>
              </a:rPr>
              <a:t>Δ</a:t>
            </a:r>
            <a:r>
              <a:rPr lang="en-GB" sz="2800" i="1" dirty="0" smtClean="0">
                <a:solidFill>
                  <a:srgbClr val="FF0000"/>
                </a:solidFill>
              </a:rPr>
              <a:t>V</a:t>
            </a:r>
            <a:endParaRPr lang="en-GB" sz="2800" i="1" dirty="0">
              <a:solidFill>
                <a:srgbClr val="FF0000"/>
              </a:solidFill>
            </a:endParaRPr>
          </a:p>
        </p:txBody>
      </p:sp>
      <mc:AlternateContent xmlns:mc="http://schemas.openxmlformats.org/markup-compatibility/2006" xmlns:a14="http://schemas.microsoft.com/office/drawing/2010/main">
        <mc:Choice Requires="a14">
          <p:sp>
            <p:nvSpPr>
              <p:cNvPr id="14" name="TextBox 13"/>
              <p:cNvSpPr txBox="1"/>
              <p:nvPr/>
            </p:nvSpPr>
            <p:spPr>
              <a:xfrm>
                <a:off x="6732240" y="5778184"/>
                <a:ext cx="58381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a:rPr>
                        <m:t>𝑉</m:t>
                      </m:r>
                      <m:r>
                        <a:rPr lang="en-GB" sz="2800" b="0" i="1" smtClean="0">
                          <a:latin typeface="Cambria Math"/>
                        </a:rPr>
                        <m:t>′</m:t>
                      </m:r>
                    </m:oMath>
                  </m:oMathPara>
                </a14:m>
                <a:endParaRPr lang="en-GB" sz="2800" dirty="0"/>
              </a:p>
            </p:txBody>
          </p:sp>
        </mc:Choice>
        <mc:Fallback xmlns="">
          <p:sp>
            <p:nvSpPr>
              <p:cNvPr id="14" name="TextBox 13"/>
              <p:cNvSpPr txBox="1">
                <a:spLocks noRot="1" noChangeAspect="1" noMove="1" noResize="1" noEditPoints="1" noAdjustHandles="1" noChangeArrowheads="1" noChangeShapeType="1" noTextEdit="1"/>
              </p:cNvSpPr>
              <p:nvPr/>
            </p:nvSpPr>
            <p:spPr>
              <a:xfrm>
                <a:off x="6732240" y="5778184"/>
                <a:ext cx="583813" cy="523220"/>
              </a:xfrm>
              <a:prstGeom prst="rect">
                <a:avLst/>
              </a:prstGeom>
              <a:blipFill rotWithShape="1">
                <a:blip r:embed="rId6"/>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a:p>
        </p:txBody>
      </p:sp>
      <p:graphicFrame>
        <p:nvGraphicFramePr>
          <p:cNvPr id="6146" name="Object 2"/>
          <p:cNvGraphicFramePr>
            <a:graphicFrameLocks noChangeAspect="1"/>
          </p:cNvGraphicFramePr>
          <p:nvPr/>
        </p:nvGraphicFramePr>
        <p:xfrm>
          <a:off x="539552" y="1667768"/>
          <a:ext cx="2595563" cy="1473200"/>
        </p:xfrm>
        <a:graphic>
          <a:graphicData uri="http://schemas.openxmlformats.org/presentationml/2006/ole">
            <mc:AlternateContent xmlns:mc="http://schemas.openxmlformats.org/markup-compatibility/2006">
              <mc:Choice xmlns:v="urn:schemas-microsoft-com:vml" Requires="v">
                <p:oleObj spid="_x0000_s6510" name="Equation" r:id="rId4" imgW="1231560" imgH="698400" progId="Equation.3">
                  <p:embed/>
                </p:oleObj>
              </mc:Choice>
              <mc:Fallback>
                <p:oleObj name="Equation" r:id="rId4" imgW="1231560" imgH="698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667768"/>
                        <a:ext cx="2595563" cy="147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331640" y="875680"/>
            <a:ext cx="720069" cy="369332"/>
          </a:xfrm>
          <a:prstGeom prst="rect">
            <a:avLst/>
          </a:prstGeom>
          <a:noFill/>
        </p:spPr>
        <p:txBody>
          <a:bodyPr wrap="none" rtlCol="0">
            <a:spAutoFit/>
          </a:bodyPr>
          <a:lstStyle/>
          <a:p>
            <a:r>
              <a:rPr lang="en-US" dirty="0" smtClean="0"/>
              <a:t>Beam</a:t>
            </a:r>
            <a:endParaRPr lang="en-US" dirty="0"/>
          </a:p>
        </p:txBody>
      </p:sp>
      <p:sp>
        <p:nvSpPr>
          <p:cNvPr id="5" name="TextBox 4"/>
          <p:cNvSpPr txBox="1"/>
          <p:nvPr/>
        </p:nvSpPr>
        <p:spPr>
          <a:xfrm>
            <a:off x="7020272" y="894556"/>
            <a:ext cx="753091" cy="369332"/>
          </a:xfrm>
          <a:prstGeom prst="rect">
            <a:avLst/>
          </a:prstGeom>
          <a:noFill/>
        </p:spPr>
        <p:txBody>
          <a:bodyPr wrap="none" rtlCol="0">
            <a:spAutoFit/>
          </a:bodyPr>
          <a:lstStyle/>
          <a:p>
            <a:r>
              <a:rPr lang="en-US" dirty="0" smtClean="0"/>
              <a:t>Cavity</a:t>
            </a:r>
            <a:endParaRPr lang="en-US" dirty="0"/>
          </a:p>
        </p:txBody>
      </p:sp>
      <p:sp>
        <p:nvSpPr>
          <p:cNvPr id="6" name="TextBox 5"/>
          <p:cNvSpPr txBox="1"/>
          <p:nvPr/>
        </p:nvSpPr>
        <p:spPr>
          <a:xfrm>
            <a:off x="6444208" y="1470620"/>
            <a:ext cx="2239074" cy="369332"/>
          </a:xfrm>
          <a:prstGeom prst="rect">
            <a:avLst/>
          </a:prstGeom>
          <a:noFill/>
        </p:spPr>
        <p:txBody>
          <a:bodyPr wrap="none" rtlCol="0">
            <a:spAutoFit/>
          </a:bodyPr>
          <a:lstStyle/>
          <a:p>
            <a:r>
              <a:rPr lang="en-US" dirty="0" smtClean="0"/>
              <a:t>Before bunch passage</a:t>
            </a:r>
            <a:endParaRPr lang="en-US" dirty="0"/>
          </a:p>
        </p:txBody>
      </p:sp>
      <p:graphicFrame>
        <p:nvGraphicFramePr>
          <p:cNvPr id="7" name="Object 6"/>
          <p:cNvGraphicFramePr>
            <a:graphicFrameLocks noChangeAspect="1"/>
          </p:cNvGraphicFramePr>
          <p:nvPr/>
        </p:nvGraphicFramePr>
        <p:xfrm>
          <a:off x="1835696" y="4725144"/>
          <a:ext cx="4549775" cy="1362075"/>
        </p:xfrm>
        <a:graphic>
          <a:graphicData uri="http://schemas.openxmlformats.org/presentationml/2006/ole">
            <mc:AlternateContent xmlns:mc="http://schemas.openxmlformats.org/markup-compatibility/2006">
              <mc:Choice xmlns:v="urn:schemas-microsoft-com:vml" Requires="v">
                <p:oleObj spid="_x0000_s6511" name="Equation" r:id="rId6" imgW="2209680" imgH="660240" progId="Equation.3">
                  <p:embed/>
                </p:oleObj>
              </mc:Choice>
              <mc:Fallback>
                <p:oleObj name="Equation" r:id="rId6" imgW="2209680" imgH="6602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696" y="4725144"/>
                        <a:ext cx="4549775" cy="1362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4"/>
          <p:cNvGraphicFramePr>
            <a:graphicFrameLocks noChangeAspect="1"/>
          </p:cNvGraphicFramePr>
          <p:nvPr/>
        </p:nvGraphicFramePr>
        <p:xfrm>
          <a:off x="7122592" y="1986905"/>
          <a:ext cx="1046162" cy="863600"/>
        </p:xfrm>
        <a:graphic>
          <a:graphicData uri="http://schemas.openxmlformats.org/presentationml/2006/ole">
            <mc:AlternateContent xmlns:mc="http://schemas.openxmlformats.org/markup-compatibility/2006">
              <mc:Choice xmlns:v="urn:schemas-microsoft-com:vml" Requires="v">
                <p:oleObj spid="_x0000_s6512" name="Equation" r:id="rId8" imgW="507960" imgH="419040" progId="Equation.3">
                  <p:embed/>
                </p:oleObj>
              </mc:Choice>
              <mc:Fallback>
                <p:oleObj name="Equation" r:id="rId8" imgW="507960" imgH="4190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22592" y="1986905"/>
                        <a:ext cx="1046162"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6444208" y="2829480"/>
            <a:ext cx="2094228" cy="369332"/>
          </a:xfrm>
          <a:prstGeom prst="rect">
            <a:avLst/>
          </a:prstGeom>
          <a:noFill/>
        </p:spPr>
        <p:txBody>
          <a:bodyPr wrap="none" rtlCol="0">
            <a:spAutoFit/>
          </a:bodyPr>
          <a:lstStyle/>
          <a:p>
            <a:r>
              <a:rPr lang="en-US" dirty="0" smtClean="0"/>
              <a:t>After bunch passage</a:t>
            </a:r>
            <a:endParaRPr lang="en-US" dirty="0"/>
          </a:p>
        </p:txBody>
      </p:sp>
      <p:sp>
        <p:nvSpPr>
          <p:cNvPr id="10" name="Right Arrow 9"/>
          <p:cNvSpPr/>
          <p:nvPr/>
        </p:nvSpPr>
        <p:spPr>
          <a:xfrm rot="7954691">
            <a:off x="5512580" y="3950442"/>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149" name="Object 5"/>
          <p:cNvGraphicFramePr>
            <a:graphicFrameLocks noChangeAspect="1"/>
          </p:cNvGraphicFramePr>
          <p:nvPr/>
        </p:nvGraphicFramePr>
        <p:xfrm>
          <a:off x="6557442" y="3258492"/>
          <a:ext cx="2117725" cy="890588"/>
        </p:xfrm>
        <a:graphic>
          <a:graphicData uri="http://schemas.openxmlformats.org/presentationml/2006/ole">
            <mc:AlternateContent xmlns:mc="http://schemas.openxmlformats.org/markup-compatibility/2006">
              <mc:Choice xmlns:v="urn:schemas-microsoft-com:vml" Requires="v">
                <p:oleObj spid="_x0000_s6513" name="Equation" r:id="rId10" imgW="1028520" imgH="431640" progId="Equation.3">
                  <p:embed/>
                </p:oleObj>
              </mc:Choice>
              <mc:Fallback>
                <p:oleObj name="Equation" r:id="rId10" imgW="1028520" imgH="43164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7442" y="3258492"/>
                        <a:ext cx="2117725" cy="89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012160" y="5867980"/>
            <a:ext cx="1595245" cy="461665"/>
          </a:xfrm>
          <a:prstGeom prst="rect">
            <a:avLst/>
          </a:prstGeom>
          <a:noFill/>
        </p:spPr>
        <p:txBody>
          <a:bodyPr wrap="none" rtlCol="0">
            <a:spAutoFit/>
          </a:bodyPr>
          <a:lstStyle/>
          <a:p>
            <a:r>
              <a:rPr lang="en-US" sz="2400" dirty="0" smtClean="0"/>
              <a:t>Consistent!</a:t>
            </a:r>
            <a:endParaRPr lang="en-US" sz="2400" dirty="0"/>
          </a:p>
        </p:txBody>
      </p:sp>
      <p:sp>
        <p:nvSpPr>
          <p:cNvPr id="13" name="TextBox 12"/>
          <p:cNvSpPr txBox="1"/>
          <p:nvPr/>
        </p:nvSpPr>
        <p:spPr>
          <a:xfrm>
            <a:off x="1619672" y="116632"/>
            <a:ext cx="5855193" cy="461665"/>
          </a:xfrm>
          <a:prstGeom prst="rect">
            <a:avLst/>
          </a:prstGeom>
          <a:noFill/>
        </p:spPr>
        <p:txBody>
          <a:bodyPr wrap="none" rtlCol="0">
            <a:spAutoFit/>
          </a:bodyPr>
          <a:lstStyle/>
          <a:p>
            <a:r>
              <a:rPr lang="en-US" sz="2400" dirty="0" smtClean="0"/>
              <a:t>Checking consistency through energy balance</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a:p>
        </p:txBody>
      </p:sp>
      <p:sp>
        <p:nvSpPr>
          <p:cNvPr id="3" name="TextBox 2"/>
          <p:cNvSpPr txBox="1"/>
          <p:nvPr/>
        </p:nvSpPr>
        <p:spPr>
          <a:xfrm>
            <a:off x="935544" y="1628800"/>
            <a:ext cx="7056784" cy="954107"/>
          </a:xfrm>
          <a:prstGeom prst="rect">
            <a:avLst/>
          </a:prstGeom>
          <a:noFill/>
        </p:spPr>
        <p:txBody>
          <a:bodyPr wrap="square" rtlCol="0">
            <a:spAutoFit/>
          </a:bodyPr>
          <a:lstStyle/>
          <a:p>
            <a:r>
              <a:rPr lang="en-US" sz="2800" dirty="0" smtClean="0"/>
              <a:t>Tonight you will re-do this consistency check – but with arbitrary input phase!</a:t>
            </a:r>
            <a:endParaRPr lang="en-GB" sz="2800" dirty="0"/>
          </a:p>
        </p:txBody>
      </p:sp>
      <p:cxnSp>
        <p:nvCxnSpPr>
          <p:cNvPr id="4" name="Straight Arrow Connector 3"/>
          <p:cNvCxnSpPr/>
          <p:nvPr/>
        </p:nvCxnSpPr>
        <p:spPr>
          <a:xfrm flipV="1">
            <a:off x="1007376" y="4090476"/>
            <a:ext cx="2844544" cy="77868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5327856" y="4149080"/>
            <a:ext cx="1404384" cy="72008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3153454" y="4090476"/>
            <a:ext cx="698466" cy="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58828" y="4534646"/>
            <a:ext cx="388248" cy="523220"/>
          </a:xfrm>
          <a:prstGeom prst="rect">
            <a:avLst/>
          </a:prstGeom>
          <a:noFill/>
        </p:spPr>
        <p:txBody>
          <a:bodyPr wrap="none" rtlCol="0">
            <a:spAutoFit/>
          </a:bodyPr>
          <a:lstStyle/>
          <a:p>
            <a:r>
              <a:rPr lang="en-GB" sz="2800" i="1" dirty="0" smtClean="0"/>
              <a:t>V</a:t>
            </a:r>
            <a:endParaRPr lang="en-GB" sz="2800" i="1" dirty="0"/>
          </a:p>
        </p:txBody>
      </p:sp>
      <p:sp>
        <p:nvSpPr>
          <p:cNvPr id="8" name="TextBox 7"/>
          <p:cNvSpPr txBox="1"/>
          <p:nvPr/>
        </p:nvSpPr>
        <p:spPr>
          <a:xfrm>
            <a:off x="3153454" y="3442404"/>
            <a:ext cx="590226" cy="523220"/>
          </a:xfrm>
          <a:prstGeom prst="rect">
            <a:avLst/>
          </a:prstGeom>
          <a:noFill/>
        </p:spPr>
        <p:txBody>
          <a:bodyPr wrap="none" rtlCol="0">
            <a:spAutoFit/>
          </a:bodyPr>
          <a:lstStyle/>
          <a:p>
            <a:r>
              <a:rPr lang="el-GR" sz="2800" i="1" dirty="0" smtClean="0">
                <a:solidFill>
                  <a:srgbClr val="FF0000"/>
                </a:solidFill>
              </a:rPr>
              <a:t>Δ</a:t>
            </a:r>
            <a:r>
              <a:rPr lang="en-GB" sz="2800" i="1" dirty="0" smtClean="0">
                <a:solidFill>
                  <a:srgbClr val="FF0000"/>
                </a:solidFill>
              </a:rPr>
              <a:t>V</a:t>
            </a:r>
            <a:endParaRPr lang="en-GB" sz="2800" i="1" dirty="0">
              <a:solidFill>
                <a:srgbClr val="FF0000"/>
              </a:solidFill>
            </a:endParaRPr>
          </a:p>
        </p:txBody>
      </p:sp>
      <mc:AlternateContent xmlns:mc="http://schemas.openxmlformats.org/markup-compatibility/2006" xmlns:a14="http://schemas.microsoft.com/office/drawing/2010/main">
        <mc:Choice Requires="a14">
          <p:sp>
            <p:nvSpPr>
              <p:cNvPr id="9" name="TextBox 8"/>
              <p:cNvSpPr txBox="1"/>
              <p:nvPr/>
            </p:nvSpPr>
            <p:spPr>
              <a:xfrm>
                <a:off x="6580475" y="4656736"/>
                <a:ext cx="58381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a:rPr>
                        <m:t>𝑉</m:t>
                      </m:r>
                      <m:r>
                        <a:rPr lang="en-GB" sz="2800" b="0" i="1" smtClean="0">
                          <a:latin typeface="Cambria Math"/>
                        </a:rPr>
                        <m:t>′</m:t>
                      </m:r>
                    </m:oMath>
                  </m:oMathPara>
                </a14:m>
                <a:endParaRPr lang="en-GB"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6580475" y="4656736"/>
                <a:ext cx="583813" cy="523220"/>
              </a:xfrm>
              <a:prstGeom prst="rect">
                <a:avLst/>
              </a:prstGeom>
              <a:blipFill rotWithShape="1">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87067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a:p>
        </p:txBody>
      </p:sp>
      <p:sp>
        <p:nvSpPr>
          <p:cNvPr id="4" name="TextBox 3"/>
          <p:cNvSpPr txBox="1"/>
          <p:nvPr/>
        </p:nvSpPr>
        <p:spPr>
          <a:xfrm>
            <a:off x="323528" y="980728"/>
            <a:ext cx="8424936" cy="646331"/>
          </a:xfrm>
          <a:prstGeom prst="rect">
            <a:avLst/>
          </a:prstGeom>
          <a:noFill/>
        </p:spPr>
        <p:txBody>
          <a:bodyPr wrap="square" rtlCol="0">
            <a:spAutoFit/>
          </a:bodyPr>
          <a:lstStyle/>
          <a:p>
            <a:r>
              <a:rPr lang="en-US" dirty="0" smtClean="0"/>
              <a:t>In a real cavity, we of course have the losses we saw in section 1. To deal with this we introduce the </a:t>
            </a:r>
            <a:r>
              <a:rPr lang="en-US" i="1" dirty="0" smtClean="0"/>
              <a:t>shunt impedance</a:t>
            </a:r>
            <a:r>
              <a:rPr lang="en-US" dirty="0" smtClean="0"/>
              <a:t>. We start with </a:t>
            </a:r>
            <a:r>
              <a:rPr lang="en-US" i="1" dirty="0" smtClean="0"/>
              <a:t>R</a:t>
            </a:r>
            <a:r>
              <a:rPr lang="en-US" dirty="0" smtClean="0"/>
              <a:t>/</a:t>
            </a:r>
            <a:r>
              <a:rPr lang="en-US" i="1" dirty="0" smtClean="0"/>
              <a:t>Q,</a:t>
            </a:r>
            <a:r>
              <a:rPr lang="en-US" dirty="0" smtClean="0"/>
              <a:t> which is independent of any losses,</a:t>
            </a:r>
            <a:endParaRPr lang="en-US" dirty="0"/>
          </a:p>
        </p:txBody>
      </p:sp>
      <p:graphicFrame>
        <p:nvGraphicFramePr>
          <p:cNvPr id="31746" name="Object 2"/>
          <p:cNvGraphicFramePr>
            <a:graphicFrameLocks noChangeAspect="1"/>
          </p:cNvGraphicFramePr>
          <p:nvPr/>
        </p:nvGraphicFramePr>
        <p:xfrm>
          <a:off x="395536" y="1700808"/>
          <a:ext cx="1365250" cy="960437"/>
        </p:xfrm>
        <a:graphic>
          <a:graphicData uri="http://schemas.openxmlformats.org/presentationml/2006/ole">
            <mc:AlternateContent xmlns:mc="http://schemas.openxmlformats.org/markup-compatibility/2006">
              <mc:Choice xmlns:v="urn:schemas-microsoft-com:vml" Requires="v">
                <p:oleObj spid="_x0000_s32019" name="Equation" r:id="rId4" imgW="685800" imgH="482400" progId="Equation.3">
                  <p:embed/>
                </p:oleObj>
              </mc:Choice>
              <mc:Fallback>
                <p:oleObj name="Equation" r:id="rId4" imgW="685800" imgH="482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700808"/>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979712" y="2060848"/>
            <a:ext cx="2952328" cy="369332"/>
          </a:xfrm>
          <a:prstGeom prst="rect">
            <a:avLst/>
          </a:prstGeom>
          <a:noFill/>
        </p:spPr>
        <p:txBody>
          <a:bodyPr wrap="square" rtlCol="0">
            <a:spAutoFit/>
          </a:bodyPr>
          <a:lstStyle/>
          <a:p>
            <a:r>
              <a:rPr lang="en-US" dirty="0" smtClean="0"/>
              <a:t>And take our definition of Q, </a:t>
            </a:r>
            <a:endParaRPr lang="en-US" dirty="0"/>
          </a:p>
        </p:txBody>
      </p:sp>
      <p:graphicFrame>
        <p:nvGraphicFramePr>
          <p:cNvPr id="31747" name="Object 3"/>
          <p:cNvGraphicFramePr>
            <a:graphicFrameLocks noChangeAspect="1"/>
          </p:cNvGraphicFramePr>
          <p:nvPr/>
        </p:nvGraphicFramePr>
        <p:xfrm>
          <a:off x="2699792" y="2564904"/>
          <a:ext cx="1163637" cy="858837"/>
        </p:xfrm>
        <a:graphic>
          <a:graphicData uri="http://schemas.openxmlformats.org/presentationml/2006/ole">
            <mc:AlternateContent xmlns:mc="http://schemas.openxmlformats.org/markup-compatibility/2006">
              <mc:Choice xmlns:v="urn:schemas-microsoft-com:vml" Requires="v">
                <p:oleObj spid="_x0000_s32020" name="Equation" r:id="rId6" imgW="583920" imgH="431640" progId="Equation.3">
                  <p:embed/>
                </p:oleObj>
              </mc:Choice>
              <mc:Fallback>
                <p:oleObj name="Equation" r:id="rId6" imgW="583920" imgH="431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9792" y="2564904"/>
                        <a:ext cx="1163637" cy="858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4932040" y="2708920"/>
            <a:ext cx="3168352" cy="369332"/>
          </a:xfrm>
          <a:prstGeom prst="rect">
            <a:avLst/>
          </a:prstGeom>
          <a:noFill/>
        </p:spPr>
        <p:txBody>
          <a:bodyPr wrap="square" rtlCol="0">
            <a:spAutoFit/>
          </a:bodyPr>
          <a:lstStyle/>
          <a:p>
            <a:r>
              <a:rPr lang="en-US" dirty="0" smtClean="0"/>
              <a:t>To define the shunt impedance,</a:t>
            </a:r>
            <a:endParaRPr lang="en-US" dirty="0"/>
          </a:p>
        </p:txBody>
      </p:sp>
      <p:graphicFrame>
        <p:nvGraphicFramePr>
          <p:cNvPr id="31748" name="Object 4"/>
          <p:cNvGraphicFramePr>
            <a:graphicFrameLocks noChangeAspect="1"/>
          </p:cNvGraphicFramePr>
          <p:nvPr/>
        </p:nvGraphicFramePr>
        <p:xfrm>
          <a:off x="5796136" y="3356992"/>
          <a:ext cx="1314450" cy="985838"/>
        </p:xfrm>
        <a:graphic>
          <a:graphicData uri="http://schemas.openxmlformats.org/presentationml/2006/ole">
            <mc:AlternateContent xmlns:mc="http://schemas.openxmlformats.org/markup-compatibility/2006">
              <mc:Choice xmlns:v="urn:schemas-microsoft-com:vml" Requires="v">
                <p:oleObj spid="_x0000_s32021" name="Equation" r:id="rId8" imgW="660240" imgH="495000" progId="Equation.3">
                  <p:embed/>
                </p:oleObj>
              </mc:Choice>
              <mc:Fallback>
                <p:oleObj name="Equation" r:id="rId8" imgW="660240" imgH="49500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6136" y="3356992"/>
                        <a:ext cx="131445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179512" y="4460919"/>
            <a:ext cx="8568952" cy="1200329"/>
          </a:xfrm>
          <a:prstGeom prst="rect">
            <a:avLst/>
          </a:prstGeom>
          <a:noFill/>
        </p:spPr>
        <p:txBody>
          <a:bodyPr wrap="square" rtlCol="0">
            <a:spAutoFit/>
          </a:bodyPr>
          <a:lstStyle/>
          <a:p>
            <a:r>
              <a:rPr lang="en-US" dirty="0" smtClean="0"/>
              <a:t>The units of </a:t>
            </a:r>
            <a:r>
              <a:rPr lang="en-US" i="1" dirty="0" smtClean="0"/>
              <a:t>R</a:t>
            </a:r>
            <a:r>
              <a:rPr lang="en-US" dirty="0" smtClean="0"/>
              <a:t> are again </a:t>
            </a:r>
            <a:r>
              <a:rPr lang="el-GR" dirty="0" smtClean="0"/>
              <a:t>Ω</a:t>
            </a:r>
            <a:r>
              <a:rPr lang="en-US" dirty="0" smtClean="0"/>
              <a:t>, and a typical normal conducting cavity has an </a:t>
            </a:r>
            <a:r>
              <a:rPr lang="en-US" i="1" dirty="0" smtClean="0"/>
              <a:t>R</a:t>
            </a:r>
            <a:r>
              <a:rPr lang="en-US" dirty="0" smtClean="0"/>
              <a:t> in the range of M</a:t>
            </a:r>
            <a:r>
              <a:rPr lang="el-GR" dirty="0" smtClean="0"/>
              <a:t> Ω</a:t>
            </a:r>
            <a:r>
              <a:rPr lang="en-US" dirty="0" smtClean="0"/>
              <a:t>. Note that both numerator and denominator scale with field squared. R is a measure of the acceleration to the losses and is often a quantity you optimize when designing an rf cavity.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a:p>
        </p:txBody>
      </p:sp>
      <p:sp>
        <p:nvSpPr>
          <p:cNvPr id="3" name="TextBox 2"/>
          <p:cNvSpPr txBox="1"/>
          <p:nvPr/>
        </p:nvSpPr>
        <p:spPr>
          <a:xfrm>
            <a:off x="2555776" y="332656"/>
            <a:ext cx="4033989" cy="461665"/>
          </a:xfrm>
          <a:prstGeom prst="rect">
            <a:avLst/>
          </a:prstGeom>
          <a:noFill/>
        </p:spPr>
        <p:txBody>
          <a:bodyPr wrap="none" rtlCol="0">
            <a:spAutoFit/>
          </a:bodyPr>
          <a:lstStyle/>
          <a:p>
            <a:r>
              <a:rPr lang="en-US" sz="2400" dirty="0" smtClean="0"/>
              <a:t>Now travelling wave structures</a:t>
            </a:r>
            <a:endParaRPr lang="en-US" sz="2400" dirty="0"/>
          </a:p>
        </p:txBody>
      </p:sp>
      <p:sp>
        <p:nvSpPr>
          <p:cNvPr id="5" name="TextBox 4"/>
          <p:cNvSpPr txBox="1"/>
          <p:nvPr/>
        </p:nvSpPr>
        <p:spPr>
          <a:xfrm>
            <a:off x="467544" y="1124744"/>
            <a:ext cx="8352928" cy="4247317"/>
          </a:xfrm>
          <a:prstGeom prst="rect">
            <a:avLst/>
          </a:prstGeom>
          <a:noFill/>
        </p:spPr>
        <p:txBody>
          <a:bodyPr wrap="square" rtlCol="0">
            <a:spAutoFit/>
          </a:bodyPr>
          <a:lstStyle/>
          <a:p>
            <a:r>
              <a:rPr lang="en-US" dirty="0" smtClean="0"/>
              <a:t>We’ve just gone through an analysis where we have considered stored energy. This is straight forward to apply to standing wave structures</a:t>
            </a:r>
          </a:p>
          <a:p>
            <a:endParaRPr lang="en-US" dirty="0" smtClean="0"/>
          </a:p>
          <a:p>
            <a:r>
              <a:rPr lang="en-US" dirty="0" smtClean="0"/>
              <a:t>You will be doing some numerical examples in homework problems.</a:t>
            </a:r>
          </a:p>
          <a:p>
            <a:endParaRPr lang="en-US" dirty="0" smtClean="0"/>
          </a:p>
          <a:p>
            <a:r>
              <a:rPr lang="en-US" dirty="0" smtClean="0"/>
              <a:t>But the basic concepts remain the same for travelling wave structures. We have to extends things a bit and make sure we are accounting for all the energy going in and out of our problem. </a:t>
            </a:r>
          </a:p>
          <a:p>
            <a:endParaRPr lang="en-US" dirty="0" smtClean="0"/>
          </a:p>
          <a:p>
            <a:r>
              <a:rPr lang="en-US" dirty="0" smtClean="0"/>
              <a:t>Firstly we are going to consider a single cell of an infinitely long periodic structure which has been tuned to </a:t>
            </a:r>
            <a:r>
              <a:rPr lang="en-US" i="1" dirty="0" err="1" smtClean="0"/>
              <a:t>v</a:t>
            </a:r>
            <a:r>
              <a:rPr lang="en-US" i="1" baseline="-25000" dirty="0" err="1" smtClean="0"/>
              <a:t>phase</a:t>
            </a:r>
            <a:r>
              <a:rPr lang="en-US" dirty="0" smtClean="0"/>
              <a:t>=c, i.e. a synchronous wave. This is quite reasonable since tuned cells are usually what we deal with. </a:t>
            </a:r>
          </a:p>
          <a:p>
            <a:endParaRPr lang="en-US" dirty="0" smtClean="0"/>
          </a:p>
          <a:p>
            <a:r>
              <a:rPr lang="en-US" dirty="0" smtClean="0"/>
              <a:t>The fact that the phase and beam velocities are the same gives us the periodicity to easily do all of our calculations on a single cell.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18</a:t>
            </a:fld>
            <a:endParaRPr lang="en-US"/>
          </a:p>
        </p:txBody>
      </p:sp>
      <p:sp>
        <p:nvSpPr>
          <p:cNvPr id="3" name="TextBox 2"/>
          <p:cNvSpPr txBox="1"/>
          <p:nvPr/>
        </p:nvSpPr>
        <p:spPr>
          <a:xfrm>
            <a:off x="1259632" y="260648"/>
            <a:ext cx="6612066" cy="461665"/>
          </a:xfrm>
          <a:prstGeom prst="rect">
            <a:avLst/>
          </a:prstGeom>
          <a:noFill/>
        </p:spPr>
        <p:txBody>
          <a:bodyPr wrap="none" rtlCol="0">
            <a:spAutoFit/>
          </a:bodyPr>
          <a:lstStyle/>
          <a:p>
            <a:r>
              <a:rPr lang="en-US" sz="2400" dirty="0" smtClean="0"/>
              <a:t>Single cell electric field pattern 2</a:t>
            </a:r>
            <a:r>
              <a:rPr lang="en-US" sz="2400" dirty="0" smtClean="0">
                <a:sym typeface="Symbol"/>
              </a:rPr>
              <a:t>/3 phase advance</a:t>
            </a:r>
            <a:endParaRPr lang="en-US" sz="2400" dirty="0"/>
          </a:p>
        </p:txBody>
      </p:sp>
      <p:pic>
        <p:nvPicPr>
          <p:cNvPr id="37889" name="Picture 1" descr="\\CERN\dfs\Workspaces\w\Wuensch\Talks\2011\LC school 2011\calculations\one cell electric fields.gif"/>
          <p:cNvPicPr>
            <a:picLocks noChangeAspect="1" noChangeArrowheads="1"/>
          </p:cNvPicPr>
          <p:nvPr/>
        </p:nvPicPr>
        <p:blipFill>
          <a:blip r:embed="rId3" cstate="print"/>
          <a:srcRect/>
          <a:stretch>
            <a:fillRect/>
          </a:stretch>
        </p:blipFill>
        <p:spPr bwMode="auto">
          <a:xfrm>
            <a:off x="1475656" y="1052736"/>
            <a:ext cx="5973234" cy="513234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19</a:t>
            </a:fld>
            <a:endParaRPr lang="en-US"/>
          </a:p>
        </p:txBody>
      </p:sp>
      <p:sp>
        <p:nvSpPr>
          <p:cNvPr id="3" name="TextBox 2"/>
          <p:cNvSpPr txBox="1"/>
          <p:nvPr/>
        </p:nvSpPr>
        <p:spPr>
          <a:xfrm>
            <a:off x="1180740" y="260648"/>
            <a:ext cx="6847644" cy="461665"/>
          </a:xfrm>
          <a:prstGeom prst="rect">
            <a:avLst/>
          </a:prstGeom>
          <a:noFill/>
        </p:spPr>
        <p:txBody>
          <a:bodyPr wrap="none" rtlCol="0">
            <a:spAutoFit/>
          </a:bodyPr>
          <a:lstStyle/>
          <a:p>
            <a:r>
              <a:rPr lang="en-US" sz="2400" dirty="0" smtClean="0"/>
              <a:t>Single cell magnetic field pattern 2</a:t>
            </a:r>
            <a:r>
              <a:rPr lang="en-US" sz="2400" dirty="0" smtClean="0">
                <a:sym typeface="Symbol"/>
              </a:rPr>
              <a:t>/3 phase advance</a:t>
            </a:r>
            <a:endParaRPr lang="en-US" sz="2400" dirty="0"/>
          </a:p>
        </p:txBody>
      </p:sp>
      <p:pic>
        <p:nvPicPr>
          <p:cNvPr id="41986" name="Picture 2" descr="\\CERN\dfs\Workspaces\w\Wuensch\Talks\2011\LC school 2011\calculations\one cell magnetic fields.gif"/>
          <p:cNvPicPr>
            <a:picLocks noChangeAspect="1" noChangeArrowheads="1"/>
          </p:cNvPicPr>
          <p:nvPr/>
        </p:nvPicPr>
        <p:blipFill>
          <a:blip r:embed="rId3" cstate="print"/>
          <a:srcRect/>
          <a:stretch>
            <a:fillRect/>
          </a:stretch>
        </p:blipFill>
        <p:spPr bwMode="auto">
          <a:xfrm>
            <a:off x="1403648" y="1124744"/>
            <a:ext cx="6336704" cy="544464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a:t>
            </a:fld>
            <a:endParaRPr lang="en-US"/>
          </a:p>
        </p:txBody>
      </p:sp>
      <p:sp>
        <p:nvSpPr>
          <p:cNvPr id="4" name="TextBox 3"/>
          <p:cNvSpPr txBox="1"/>
          <p:nvPr/>
        </p:nvSpPr>
        <p:spPr>
          <a:xfrm>
            <a:off x="179512" y="332656"/>
            <a:ext cx="8640960" cy="5909310"/>
          </a:xfrm>
          <a:prstGeom prst="rect">
            <a:avLst/>
          </a:prstGeom>
          <a:noFill/>
        </p:spPr>
        <p:txBody>
          <a:bodyPr wrap="square" rtlCol="0">
            <a:spAutoFit/>
          </a:bodyPr>
          <a:lstStyle/>
          <a:p>
            <a:r>
              <a:rPr lang="en-US" dirty="0" smtClean="0"/>
              <a:t>We have looked rf structures in order to understand how to get an interaction between an rf field and a relativistic beam – the issues were mainly getting synchronism and getting the electric field to point in the right direction. </a:t>
            </a:r>
          </a:p>
          <a:p>
            <a:endParaRPr lang="en-US" dirty="0" smtClean="0"/>
          </a:p>
          <a:p>
            <a:r>
              <a:rPr lang="en-US" dirty="0" smtClean="0"/>
              <a:t>Now we are going to look at the terminology and formalism to describe how much acceleration the beam actually gets.</a:t>
            </a:r>
          </a:p>
          <a:p>
            <a:endParaRPr lang="en-US" dirty="0" smtClean="0"/>
          </a:p>
          <a:p>
            <a:r>
              <a:rPr lang="en-US" dirty="0" smtClean="0"/>
              <a:t>We are going to study how much energy you transfer to the beam from a certain stored energy in a standing wave cavity or power flow in a travelling wave cavity. </a:t>
            </a:r>
          </a:p>
          <a:p>
            <a:endParaRPr lang="en-US" dirty="0" smtClean="0"/>
          </a:p>
          <a:p>
            <a:r>
              <a:rPr lang="en-US" dirty="0" smtClean="0"/>
              <a:t>We approach this in steps.</a:t>
            </a:r>
          </a:p>
          <a:p>
            <a:pPr>
              <a:buFont typeface="Arial" pitchFamily="34" charset="0"/>
              <a:buChar char="•"/>
            </a:pPr>
            <a:r>
              <a:rPr lang="en-US" dirty="0" smtClean="0"/>
              <a:t> First look at a dc gap, </a:t>
            </a:r>
          </a:p>
          <a:p>
            <a:pPr>
              <a:buFont typeface="Arial" pitchFamily="34" charset="0"/>
              <a:buChar char="•"/>
            </a:pPr>
            <a:r>
              <a:rPr lang="en-US" dirty="0" smtClean="0"/>
              <a:t> then an rf gap</a:t>
            </a:r>
          </a:p>
          <a:p>
            <a:endParaRPr lang="en-US" dirty="0" smtClean="0"/>
          </a:p>
          <a:p>
            <a:r>
              <a:rPr lang="en-US" dirty="0" smtClean="0"/>
              <a:t>At this moment we will really focus on understanding the energy/power balance.</a:t>
            </a:r>
          </a:p>
          <a:p>
            <a:endParaRPr lang="en-US" dirty="0" smtClean="0"/>
          </a:p>
          <a:p>
            <a:r>
              <a:rPr lang="en-US" dirty="0" smtClean="0"/>
              <a:t>Then we will look at how travelling wave structures are dealt with. </a:t>
            </a:r>
          </a:p>
          <a:p>
            <a:endParaRPr lang="en-US" dirty="0" smtClean="0"/>
          </a:p>
          <a:p>
            <a:r>
              <a:rPr lang="en-US" dirty="0" smtClean="0"/>
              <a:t>Finally we will look at the details of </a:t>
            </a:r>
            <a:r>
              <a:rPr lang="en-US" i="1" dirty="0" smtClean="0"/>
              <a:t>efficiency</a:t>
            </a:r>
            <a:r>
              <a:rPr lang="en-US" dirty="0" smtClean="0"/>
              <a:t> in plus a number of special cases. In this section we cover not just getting the acceleration, but also getting it in a green and sustainable way!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20</a:t>
            </a:fld>
            <a:endParaRPr lang="en-US"/>
          </a:p>
        </p:txBody>
      </p:sp>
      <p:sp>
        <p:nvSpPr>
          <p:cNvPr id="3" name="TextBox 2"/>
          <p:cNvSpPr txBox="1"/>
          <p:nvPr/>
        </p:nvSpPr>
        <p:spPr>
          <a:xfrm>
            <a:off x="2828409" y="332656"/>
            <a:ext cx="3543791" cy="461665"/>
          </a:xfrm>
          <a:prstGeom prst="rect">
            <a:avLst/>
          </a:prstGeom>
          <a:noFill/>
        </p:spPr>
        <p:txBody>
          <a:bodyPr wrap="none" rtlCol="0">
            <a:spAutoFit/>
          </a:bodyPr>
          <a:lstStyle/>
          <a:p>
            <a:r>
              <a:rPr lang="en-US" sz="2400" dirty="0" smtClean="0"/>
              <a:t>Standing to travelling wave</a:t>
            </a:r>
            <a:endParaRPr lang="en-US" sz="2400" dirty="0"/>
          </a:p>
        </p:txBody>
      </p:sp>
      <p:sp>
        <p:nvSpPr>
          <p:cNvPr id="4" name="TextBox 3"/>
          <p:cNvSpPr txBox="1"/>
          <p:nvPr/>
        </p:nvSpPr>
        <p:spPr>
          <a:xfrm>
            <a:off x="395536" y="1196752"/>
            <a:ext cx="8424936" cy="2031325"/>
          </a:xfrm>
          <a:prstGeom prst="rect">
            <a:avLst/>
          </a:prstGeom>
          <a:noFill/>
        </p:spPr>
        <p:txBody>
          <a:bodyPr wrap="square" rtlCol="0">
            <a:spAutoFit/>
          </a:bodyPr>
          <a:lstStyle/>
          <a:p>
            <a:r>
              <a:rPr lang="en-US" dirty="0" smtClean="0"/>
              <a:t>We will take over our definition of </a:t>
            </a:r>
            <a:r>
              <a:rPr lang="en-US" i="1" dirty="0" smtClean="0"/>
              <a:t>R/Q</a:t>
            </a:r>
            <a:r>
              <a:rPr lang="en-US" dirty="0" smtClean="0"/>
              <a:t> and shunt impedance and define it per cell, but then divide by the length of the cell, </a:t>
            </a:r>
            <a:r>
              <a:rPr lang="en-US" i="1" dirty="0" smtClean="0"/>
              <a:t>l</a:t>
            </a:r>
            <a:r>
              <a:rPr lang="en-US" dirty="0" smtClean="0"/>
              <a:t>, to get </a:t>
            </a:r>
            <a:r>
              <a:rPr lang="en-US" i="1" dirty="0" smtClean="0"/>
              <a:t>R’/Q </a:t>
            </a:r>
            <a:r>
              <a:rPr lang="en-US" dirty="0" smtClean="0"/>
              <a:t>and </a:t>
            </a:r>
            <a:r>
              <a:rPr lang="en-US" i="1" dirty="0" smtClean="0"/>
              <a:t>R’</a:t>
            </a:r>
            <a:r>
              <a:rPr lang="en-US" dirty="0" smtClean="0"/>
              <a:t> which are per unit length.</a:t>
            </a:r>
          </a:p>
          <a:p>
            <a:endParaRPr lang="en-US" dirty="0" smtClean="0"/>
          </a:p>
          <a:p>
            <a:r>
              <a:rPr lang="en-US" dirty="0" smtClean="0"/>
              <a:t>The other thing we will do is to put these quantities in terms of power flow rather than stored energy since this is the natural quantity for travelling wave structures.</a:t>
            </a:r>
          </a:p>
          <a:p>
            <a:endParaRPr lang="en-US" dirty="0" smtClean="0"/>
          </a:p>
          <a:p>
            <a:r>
              <a:rPr lang="en-US" dirty="0" smtClean="0"/>
              <a:t>The relationship between power flow and stored energy is,</a:t>
            </a:r>
            <a:endParaRPr lang="en-US" dirty="0"/>
          </a:p>
        </p:txBody>
      </p:sp>
      <p:graphicFrame>
        <p:nvGraphicFramePr>
          <p:cNvPr id="5" name="Object 4"/>
          <p:cNvGraphicFramePr>
            <a:graphicFrameLocks noChangeAspect="1"/>
          </p:cNvGraphicFramePr>
          <p:nvPr/>
        </p:nvGraphicFramePr>
        <p:xfrm>
          <a:off x="3563888" y="3429000"/>
          <a:ext cx="1440160" cy="608067"/>
        </p:xfrm>
        <a:graphic>
          <a:graphicData uri="http://schemas.openxmlformats.org/presentationml/2006/ole">
            <mc:AlternateContent xmlns:mc="http://schemas.openxmlformats.org/markup-compatibility/2006">
              <mc:Choice xmlns:v="urn:schemas-microsoft-com:vml" Requires="v">
                <p:oleObj spid="_x0000_s36024" name="Equation" r:id="rId4" imgW="571320" imgH="241200" progId="Equation.3">
                  <p:embed/>
                </p:oleObj>
              </mc:Choice>
              <mc:Fallback>
                <p:oleObj name="Equation" r:id="rId4" imgW="57132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3429000"/>
                        <a:ext cx="1440160" cy="6080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539552" y="4437112"/>
            <a:ext cx="7992888" cy="646331"/>
          </a:xfrm>
          <a:prstGeom prst="rect">
            <a:avLst/>
          </a:prstGeom>
          <a:noFill/>
        </p:spPr>
        <p:txBody>
          <a:bodyPr wrap="square" rtlCol="0">
            <a:spAutoFit/>
          </a:bodyPr>
          <a:lstStyle/>
          <a:p>
            <a:r>
              <a:rPr lang="en-US" dirty="0" smtClean="0"/>
              <a:t>And we can get the relationship between accelerating gradient </a:t>
            </a:r>
            <a:r>
              <a:rPr lang="en-US" i="1" dirty="0" smtClean="0"/>
              <a:t>G</a:t>
            </a:r>
            <a:r>
              <a:rPr lang="en-US" dirty="0" smtClean="0"/>
              <a:t>, voltage per unit length (which is valid over one cell length), and power flow,</a:t>
            </a:r>
          </a:p>
        </p:txBody>
      </p:sp>
      <p:graphicFrame>
        <p:nvGraphicFramePr>
          <p:cNvPr id="35843" name="Object 3"/>
          <p:cNvGraphicFramePr>
            <a:graphicFrameLocks noChangeAspect="1"/>
          </p:cNvGraphicFramePr>
          <p:nvPr/>
        </p:nvGraphicFramePr>
        <p:xfrm>
          <a:off x="2915816" y="5157192"/>
          <a:ext cx="2560637" cy="1249363"/>
        </p:xfrm>
        <a:graphic>
          <a:graphicData uri="http://schemas.openxmlformats.org/presentationml/2006/ole">
            <mc:AlternateContent xmlns:mc="http://schemas.openxmlformats.org/markup-compatibility/2006">
              <mc:Choice xmlns:v="urn:schemas-microsoft-com:vml" Requires="v">
                <p:oleObj spid="_x0000_s36025" name="Equation" r:id="rId6" imgW="1015920" imgH="495000" progId="Equation.3">
                  <p:embed/>
                </p:oleObj>
              </mc:Choice>
              <mc:Fallback>
                <p:oleObj name="Equation" r:id="rId6" imgW="1015920" imgH="4950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15816" y="5157192"/>
                        <a:ext cx="2560637" cy="1249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21</a:t>
            </a:fld>
            <a:endParaRPr lang="en-US"/>
          </a:p>
        </p:txBody>
      </p:sp>
      <p:pic>
        <p:nvPicPr>
          <p:cNvPr id="43010" name="Picture 2"/>
          <p:cNvPicPr>
            <a:picLocks noChangeAspect="1" noChangeArrowheads="1"/>
          </p:cNvPicPr>
          <p:nvPr/>
        </p:nvPicPr>
        <p:blipFill>
          <a:blip r:embed="rId3" cstate="print"/>
          <a:srcRect/>
          <a:stretch>
            <a:fillRect/>
          </a:stretch>
        </p:blipFill>
        <p:spPr bwMode="auto">
          <a:xfrm>
            <a:off x="1403648" y="1268760"/>
            <a:ext cx="6192688" cy="5320902"/>
          </a:xfrm>
          <a:prstGeom prst="rect">
            <a:avLst/>
          </a:prstGeom>
          <a:noFill/>
          <a:ln w="9525">
            <a:noFill/>
            <a:miter lim="800000"/>
            <a:headEnd/>
            <a:tailEnd/>
          </a:ln>
        </p:spPr>
      </p:pic>
      <p:sp>
        <p:nvSpPr>
          <p:cNvPr id="4" name="TextBox 3"/>
          <p:cNvSpPr txBox="1"/>
          <p:nvPr/>
        </p:nvSpPr>
        <p:spPr>
          <a:xfrm>
            <a:off x="899592" y="332656"/>
            <a:ext cx="7377212" cy="461665"/>
          </a:xfrm>
          <a:prstGeom prst="rect">
            <a:avLst/>
          </a:prstGeom>
          <a:noFill/>
        </p:spPr>
        <p:txBody>
          <a:bodyPr wrap="none" rtlCol="0">
            <a:spAutoFit/>
          </a:bodyPr>
          <a:lstStyle/>
          <a:p>
            <a:r>
              <a:rPr lang="en-US" sz="2400" dirty="0" smtClean="0"/>
              <a:t>Power flow in disk loaded waveguide 2</a:t>
            </a:r>
            <a:r>
              <a:rPr lang="en-US" sz="2400" dirty="0" smtClean="0">
                <a:sym typeface="Symbol"/>
              </a:rPr>
              <a:t>/3 phase advance</a:t>
            </a:r>
            <a:endParaRPr lang="en-US" sz="2400" dirty="0"/>
          </a:p>
        </p:txBody>
      </p:sp>
      <p:sp>
        <p:nvSpPr>
          <p:cNvPr id="5" name="TextBox 4"/>
          <p:cNvSpPr txBox="1"/>
          <p:nvPr/>
        </p:nvSpPr>
        <p:spPr>
          <a:xfrm>
            <a:off x="323529" y="2132856"/>
            <a:ext cx="2232248" cy="646331"/>
          </a:xfrm>
          <a:prstGeom prst="rect">
            <a:avLst/>
          </a:prstGeom>
          <a:noFill/>
        </p:spPr>
        <p:txBody>
          <a:bodyPr wrap="square" rtlCol="0">
            <a:spAutoFit/>
          </a:bodyPr>
          <a:lstStyle/>
          <a:p>
            <a:r>
              <a:rPr lang="en-US" dirty="0" smtClean="0"/>
              <a:t>Real part of complex Poynting vector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22</a:t>
            </a:fld>
            <a:endParaRPr lang="en-US"/>
          </a:p>
        </p:txBody>
      </p:sp>
      <p:sp>
        <p:nvSpPr>
          <p:cNvPr id="3" name="TextBox 2"/>
          <p:cNvSpPr txBox="1"/>
          <p:nvPr/>
        </p:nvSpPr>
        <p:spPr>
          <a:xfrm>
            <a:off x="683568" y="1052736"/>
            <a:ext cx="7416824" cy="4093428"/>
          </a:xfrm>
          <a:prstGeom prst="rect">
            <a:avLst/>
          </a:prstGeom>
          <a:noFill/>
        </p:spPr>
        <p:txBody>
          <a:bodyPr wrap="square" rtlCol="0">
            <a:spAutoFit/>
          </a:bodyPr>
          <a:lstStyle/>
          <a:p>
            <a:r>
              <a:rPr lang="en-US" sz="2000" dirty="0" smtClean="0"/>
              <a:t>Now to meaningfully deal with travelling wave accelerating structures we will derive a differential equation which accounts for:</a:t>
            </a:r>
          </a:p>
          <a:p>
            <a:endParaRPr lang="en-US" sz="2000" dirty="0" smtClean="0"/>
          </a:p>
          <a:p>
            <a:pPr>
              <a:buFont typeface="Arial" pitchFamily="34" charset="0"/>
              <a:buChar char="•"/>
            </a:pPr>
            <a:r>
              <a:rPr lang="en-US" sz="2000" dirty="0" smtClean="0"/>
              <a:t> power flowing along the structure</a:t>
            </a:r>
          </a:p>
          <a:p>
            <a:pPr>
              <a:buFont typeface="Arial" pitchFamily="34" charset="0"/>
              <a:buChar char="•"/>
            </a:pPr>
            <a:r>
              <a:rPr lang="en-US" sz="2000" dirty="0" smtClean="0"/>
              <a:t> power being transferred to the beam (acceleration)</a:t>
            </a:r>
          </a:p>
          <a:p>
            <a:pPr>
              <a:buFont typeface="Arial" pitchFamily="34" charset="0"/>
              <a:buChar char="•"/>
            </a:pPr>
            <a:r>
              <a:rPr lang="en-US" sz="2000" dirty="0" smtClean="0"/>
              <a:t> power being lost to the cavity walls </a:t>
            </a:r>
          </a:p>
          <a:p>
            <a:pPr>
              <a:buFont typeface="Arial" pitchFamily="34" charset="0"/>
              <a:buChar char="•"/>
            </a:pPr>
            <a:endParaRPr lang="en-US" sz="2000" dirty="0" smtClean="0"/>
          </a:p>
          <a:p>
            <a:r>
              <a:rPr lang="en-US" sz="2000" dirty="0" smtClean="0"/>
              <a:t>Seeing the derivation of the differential equation will give you insight into how to approach specific problems and give you practice using the terms we have introduced.</a:t>
            </a:r>
          </a:p>
          <a:p>
            <a:endParaRPr lang="en-US" sz="2000" dirty="0" smtClean="0"/>
          </a:p>
          <a:p>
            <a:r>
              <a:rPr lang="en-US" sz="2000" dirty="0" smtClean="0"/>
              <a:t>In our initial analysis, we are only going to consider steady state conditions. We will generalize later.</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53200" y="6140326"/>
            <a:ext cx="2133600" cy="365125"/>
          </a:xfrm>
        </p:spPr>
        <p:txBody>
          <a:bodyPr/>
          <a:lstStyle/>
          <a:p>
            <a:fld id="{358ABE59-9B7B-4807-8A81-8F4A97CD8D42}" type="slidenum">
              <a:rPr lang="en-US" smtClean="0"/>
              <a:pPr/>
              <a:t>23</a:t>
            </a:fld>
            <a:endParaRPr lang="en-US"/>
          </a:p>
        </p:txBody>
      </p:sp>
      <p:sp>
        <p:nvSpPr>
          <p:cNvPr id="5" name="TextBox 4"/>
          <p:cNvSpPr txBox="1"/>
          <p:nvPr/>
        </p:nvSpPr>
        <p:spPr>
          <a:xfrm>
            <a:off x="323528" y="1052736"/>
            <a:ext cx="8424936" cy="646331"/>
          </a:xfrm>
          <a:prstGeom prst="rect">
            <a:avLst/>
          </a:prstGeom>
          <a:noFill/>
        </p:spPr>
        <p:txBody>
          <a:bodyPr wrap="square" rtlCol="0">
            <a:spAutoFit/>
          </a:bodyPr>
          <a:lstStyle/>
          <a:p>
            <a:r>
              <a:rPr lang="en-US" dirty="0" smtClean="0"/>
              <a:t>We now need to make a little jump – from the beam loading due to a single bunch to thinking about beam loading from a </a:t>
            </a:r>
            <a:r>
              <a:rPr lang="en-US" i="1" dirty="0" smtClean="0"/>
              <a:t>current</a:t>
            </a:r>
            <a:r>
              <a:rPr lang="en-US" dirty="0" smtClean="0"/>
              <a:t>.</a:t>
            </a:r>
            <a:endParaRPr lang="en-US" dirty="0"/>
          </a:p>
        </p:txBody>
      </p:sp>
      <p:sp>
        <p:nvSpPr>
          <p:cNvPr id="7" name="TextBox 6"/>
          <p:cNvSpPr txBox="1"/>
          <p:nvPr/>
        </p:nvSpPr>
        <p:spPr>
          <a:xfrm>
            <a:off x="389342" y="1988840"/>
            <a:ext cx="3246554" cy="646331"/>
          </a:xfrm>
          <a:prstGeom prst="rect">
            <a:avLst/>
          </a:prstGeom>
          <a:noFill/>
        </p:spPr>
        <p:txBody>
          <a:bodyPr wrap="square" rtlCol="0">
            <a:spAutoFit/>
          </a:bodyPr>
          <a:lstStyle/>
          <a:p>
            <a:r>
              <a:rPr lang="en-US" dirty="0" smtClean="0"/>
              <a:t>We know how to deal with a  single charge q:</a:t>
            </a:r>
            <a:endParaRPr lang="en-US" dirty="0"/>
          </a:p>
        </p:txBody>
      </p:sp>
      <p:sp>
        <p:nvSpPr>
          <p:cNvPr id="8" name="Oval 7"/>
          <p:cNvSpPr/>
          <p:nvPr/>
        </p:nvSpPr>
        <p:spPr>
          <a:xfrm>
            <a:off x="3960000" y="2303976"/>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9342" y="2780928"/>
            <a:ext cx="3246554" cy="1200329"/>
          </a:xfrm>
          <a:prstGeom prst="rect">
            <a:avLst/>
          </a:prstGeom>
          <a:noFill/>
        </p:spPr>
        <p:txBody>
          <a:bodyPr wrap="square" rtlCol="0">
            <a:spAutoFit/>
          </a:bodyPr>
          <a:lstStyle/>
          <a:p>
            <a:r>
              <a:rPr lang="en-US" dirty="0" smtClean="0"/>
              <a:t>But we can add the voltages from successive bunches if they are spaced by integer number of fundamental wavelengths:</a:t>
            </a:r>
            <a:endParaRPr lang="en-US" dirty="0"/>
          </a:p>
        </p:txBody>
      </p:sp>
      <p:grpSp>
        <p:nvGrpSpPr>
          <p:cNvPr id="43" name="Group 42"/>
          <p:cNvGrpSpPr/>
          <p:nvPr/>
        </p:nvGrpSpPr>
        <p:grpSpPr>
          <a:xfrm>
            <a:off x="3960000" y="3743976"/>
            <a:ext cx="2268000" cy="108000"/>
            <a:chOff x="3960000" y="3960000"/>
            <a:chExt cx="2268000" cy="108000"/>
          </a:xfrm>
        </p:grpSpPr>
        <p:sp>
          <p:nvSpPr>
            <p:cNvPr id="11" name="Oval 10"/>
            <p:cNvSpPr/>
            <p:nvPr/>
          </p:nvSpPr>
          <p:spPr>
            <a:xfrm>
              <a:off x="39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3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68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04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40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7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61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Left Brace 34"/>
          <p:cNvSpPr/>
          <p:nvPr/>
        </p:nvSpPr>
        <p:spPr>
          <a:xfrm rot="-5400000">
            <a:off x="4968044" y="3176972"/>
            <a:ext cx="216024" cy="230425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TextBox 35"/>
          <p:cNvSpPr txBox="1"/>
          <p:nvPr/>
        </p:nvSpPr>
        <p:spPr>
          <a:xfrm>
            <a:off x="4067944" y="4653136"/>
            <a:ext cx="2399055" cy="369332"/>
          </a:xfrm>
          <a:prstGeom prst="rect">
            <a:avLst/>
          </a:prstGeom>
          <a:noFill/>
        </p:spPr>
        <p:txBody>
          <a:bodyPr wrap="none" rtlCol="0">
            <a:spAutoFit/>
          </a:bodyPr>
          <a:lstStyle/>
          <a:p>
            <a:r>
              <a:rPr lang="en-US" dirty="0" smtClean="0"/>
              <a:t>which give us a current:</a:t>
            </a:r>
            <a:endParaRPr lang="en-US" dirty="0"/>
          </a:p>
        </p:txBody>
      </p:sp>
      <p:cxnSp>
        <p:nvCxnSpPr>
          <p:cNvPr id="38" name="Straight Arrow Connector 37"/>
          <p:cNvCxnSpPr/>
          <p:nvPr/>
        </p:nvCxnSpPr>
        <p:spPr>
          <a:xfrm>
            <a:off x="5796136" y="3501008"/>
            <a:ext cx="360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796136" y="3068960"/>
            <a:ext cx="391454" cy="369332"/>
          </a:xfrm>
          <a:prstGeom prst="rect">
            <a:avLst/>
          </a:prstGeom>
          <a:noFill/>
        </p:spPr>
        <p:txBody>
          <a:bodyPr wrap="none" rtlCol="0">
            <a:spAutoFit/>
          </a:bodyPr>
          <a:lstStyle/>
          <a:p>
            <a:r>
              <a:rPr lang="el-GR" i="1" dirty="0" smtClean="0"/>
              <a:t>Δ</a:t>
            </a:r>
            <a:r>
              <a:rPr lang="en-US" i="1" dirty="0" smtClean="0"/>
              <a:t>t</a:t>
            </a:r>
            <a:endParaRPr lang="en-US" i="1" dirty="0"/>
          </a:p>
        </p:txBody>
      </p:sp>
      <p:graphicFrame>
        <p:nvGraphicFramePr>
          <p:cNvPr id="40" name="Object 39"/>
          <p:cNvGraphicFramePr>
            <a:graphicFrameLocks noChangeAspect="1"/>
          </p:cNvGraphicFramePr>
          <p:nvPr/>
        </p:nvGraphicFramePr>
        <p:xfrm>
          <a:off x="6516216" y="4509120"/>
          <a:ext cx="726307" cy="643301"/>
        </p:xfrm>
        <a:graphic>
          <a:graphicData uri="http://schemas.openxmlformats.org/presentationml/2006/ole">
            <mc:AlternateContent xmlns:mc="http://schemas.openxmlformats.org/markup-compatibility/2006">
              <mc:Choice xmlns:v="urn:schemas-microsoft-com:vml" Requires="v">
                <p:oleObj spid="_x0000_s44125" name="Equation" r:id="rId4" imgW="444240" imgH="393480" progId="Equation.3">
                  <p:embed/>
                </p:oleObj>
              </mc:Choice>
              <mc:Fallback>
                <p:oleObj name="Equation" r:id="rId4" imgW="44424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4509120"/>
                        <a:ext cx="726307" cy="6433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TextBox 40"/>
          <p:cNvSpPr txBox="1"/>
          <p:nvPr/>
        </p:nvSpPr>
        <p:spPr>
          <a:xfrm>
            <a:off x="395536" y="5517232"/>
            <a:ext cx="8136904" cy="923330"/>
          </a:xfrm>
          <a:prstGeom prst="rect">
            <a:avLst/>
          </a:prstGeom>
          <a:noFill/>
        </p:spPr>
        <p:txBody>
          <a:bodyPr wrap="square" rtlCol="0">
            <a:spAutoFit/>
          </a:bodyPr>
          <a:lstStyle/>
          <a:p>
            <a:r>
              <a:rPr lang="en-US" dirty="0" smtClean="0"/>
              <a:t>We can also think of the Fourier series of the bunch train charge and make all our integrals of R/Q etc. for a wavelength equal to the mode we are considering. It amounts to the same thing. </a:t>
            </a:r>
            <a:endParaRPr lang="en-US" dirty="0"/>
          </a:p>
        </p:txBody>
      </p:sp>
      <p:sp>
        <p:nvSpPr>
          <p:cNvPr id="42" name="TextBox 41"/>
          <p:cNvSpPr txBox="1"/>
          <p:nvPr/>
        </p:nvSpPr>
        <p:spPr>
          <a:xfrm>
            <a:off x="3419872" y="332656"/>
            <a:ext cx="2373663" cy="461665"/>
          </a:xfrm>
          <a:prstGeom prst="rect">
            <a:avLst/>
          </a:prstGeom>
          <a:noFill/>
        </p:spPr>
        <p:txBody>
          <a:bodyPr wrap="none" rtlCol="0">
            <a:spAutoFit/>
          </a:bodyPr>
          <a:lstStyle/>
          <a:p>
            <a:r>
              <a:rPr lang="en-US" sz="2400" dirty="0" smtClean="0"/>
              <a:t>Charge to current</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24</a:t>
            </a:fld>
            <a:endParaRPr lang="en-US"/>
          </a:p>
        </p:txBody>
      </p:sp>
      <p:sp>
        <p:nvSpPr>
          <p:cNvPr id="3" name="TextBox 2"/>
          <p:cNvSpPr txBox="1"/>
          <p:nvPr/>
        </p:nvSpPr>
        <p:spPr>
          <a:xfrm>
            <a:off x="2123728" y="332656"/>
            <a:ext cx="4848507" cy="461665"/>
          </a:xfrm>
          <a:prstGeom prst="rect">
            <a:avLst/>
          </a:prstGeom>
          <a:noFill/>
        </p:spPr>
        <p:txBody>
          <a:bodyPr wrap="none" rtlCol="0">
            <a:spAutoFit/>
          </a:bodyPr>
          <a:lstStyle/>
          <a:p>
            <a:r>
              <a:rPr lang="en-US" sz="2400" dirty="0" smtClean="0"/>
              <a:t>Power flow and beam loading picture</a:t>
            </a:r>
            <a:endParaRPr lang="en-US" sz="2400" dirty="0"/>
          </a:p>
        </p:txBody>
      </p:sp>
      <p:sp>
        <p:nvSpPr>
          <p:cNvPr id="4" name="Rectangle 3"/>
          <p:cNvSpPr/>
          <p:nvPr/>
        </p:nvSpPr>
        <p:spPr>
          <a:xfrm>
            <a:off x="971600" y="2708920"/>
            <a:ext cx="720080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067944" y="2708920"/>
            <a:ext cx="432048" cy="14401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4283968" y="2276872"/>
            <a:ext cx="432048" cy="1588"/>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771800" y="1556792"/>
            <a:ext cx="2880320" cy="369332"/>
          </a:xfrm>
          <a:prstGeom prst="rect">
            <a:avLst/>
          </a:prstGeom>
          <a:noFill/>
        </p:spPr>
        <p:txBody>
          <a:bodyPr wrap="square" rtlCol="0">
            <a:spAutoFit/>
          </a:bodyPr>
          <a:lstStyle/>
          <a:p>
            <a:r>
              <a:rPr lang="en-US" dirty="0" smtClean="0"/>
              <a:t>Slice of power travelling at </a:t>
            </a:r>
            <a:r>
              <a:rPr lang="en-US" i="1" dirty="0" smtClean="0"/>
              <a:t>v</a:t>
            </a:r>
            <a:r>
              <a:rPr lang="en-US" i="1" baseline="-25000" dirty="0" smtClean="0"/>
              <a:t>g</a:t>
            </a:r>
            <a:endParaRPr lang="en-US" i="1" baseline="-25000" dirty="0"/>
          </a:p>
        </p:txBody>
      </p:sp>
      <p:grpSp>
        <p:nvGrpSpPr>
          <p:cNvPr id="9" name="Group 8"/>
          <p:cNvGrpSpPr/>
          <p:nvPr/>
        </p:nvGrpSpPr>
        <p:grpSpPr>
          <a:xfrm>
            <a:off x="3131840" y="3366000"/>
            <a:ext cx="2268000" cy="108000"/>
            <a:chOff x="3960000" y="3960000"/>
            <a:chExt cx="2268000" cy="108000"/>
          </a:xfrm>
        </p:grpSpPr>
        <p:sp>
          <p:nvSpPr>
            <p:cNvPr id="10" name="Oval 9"/>
            <p:cNvSpPr/>
            <p:nvPr/>
          </p:nvSpPr>
          <p:spPr>
            <a:xfrm>
              <a:off x="39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68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4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40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7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 name="Straight Arrow Connector 16"/>
          <p:cNvCxnSpPr/>
          <p:nvPr/>
        </p:nvCxnSpPr>
        <p:spPr>
          <a:xfrm>
            <a:off x="5652120" y="3427412"/>
            <a:ext cx="1296144"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71600" y="5157192"/>
            <a:ext cx="7044877" cy="646331"/>
          </a:xfrm>
          <a:prstGeom prst="rect">
            <a:avLst/>
          </a:prstGeom>
          <a:noFill/>
        </p:spPr>
        <p:txBody>
          <a:bodyPr wrap="none" rtlCol="0">
            <a:spAutoFit/>
          </a:bodyPr>
          <a:lstStyle/>
          <a:p>
            <a:r>
              <a:rPr lang="en-US" dirty="0" smtClean="0"/>
              <a:t>Beam adds (in phase or 180 degrees out of phase) voltage to power slice.</a:t>
            </a:r>
          </a:p>
          <a:p>
            <a:r>
              <a:rPr lang="en-US" dirty="0" smtClean="0"/>
              <a:t>Cavity walls attenuate power as it propagates.</a:t>
            </a:r>
            <a:endParaRPr lang="en-US" dirty="0"/>
          </a:p>
        </p:txBody>
      </p:sp>
      <p:sp>
        <p:nvSpPr>
          <p:cNvPr id="20" name="TextBox 19"/>
          <p:cNvSpPr txBox="1"/>
          <p:nvPr/>
        </p:nvSpPr>
        <p:spPr>
          <a:xfrm>
            <a:off x="5292080" y="4355812"/>
            <a:ext cx="2952328" cy="369332"/>
          </a:xfrm>
          <a:prstGeom prst="rect">
            <a:avLst/>
          </a:prstGeom>
          <a:noFill/>
        </p:spPr>
        <p:txBody>
          <a:bodyPr wrap="square" rtlCol="0">
            <a:spAutoFit/>
          </a:bodyPr>
          <a:lstStyle/>
          <a:p>
            <a:r>
              <a:rPr lang="en-US" dirty="0" smtClean="0"/>
              <a:t>Bunch train travelling at c</a:t>
            </a:r>
            <a:endParaRPr lang="en-US" baseline="-25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25</a:t>
            </a:fld>
            <a:endParaRPr lang="en-US"/>
          </a:p>
        </p:txBody>
      </p:sp>
      <p:sp>
        <p:nvSpPr>
          <p:cNvPr id="3" name="TextBox 2"/>
          <p:cNvSpPr txBox="1"/>
          <p:nvPr/>
        </p:nvSpPr>
        <p:spPr>
          <a:xfrm>
            <a:off x="251360" y="188640"/>
            <a:ext cx="8496944" cy="461665"/>
          </a:xfrm>
          <a:prstGeom prst="rect">
            <a:avLst/>
          </a:prstGeom>
          <a:noFill/>
        </p:spPr>
        <p:txBody>
          <a:bodyPr wrap="square" rtlCol="0">
            <a:spAutoFit/>
          </a:bodyPr>
          <a:lstStyle/>
          <a:p>
            <a:r>
              <a:rPr lang="en-US" sz="2400" dirty="0" smtClean="0"/>
              <a:t>Let’s set up a differential equation based on power conservation </a:t>
            </a:r>
            <a:endParaRPr lang="en-US" sz="2400" dirty="0"/>
          </a:p>
        </p:txBody>
      </p:sp>
      <p:sp>
        <p:nvSpPr>
          <p:cNvPr id="5" name="TextBox 4"/>
          <p:cNvSpPr txBox="1"/>
          <p:nvPr/>
        </p:nvSpPr>
        <p:spPr>
          <a:xfrm>
            <a:off x="1390526" y="5229200"/>
            <a:ext cx="4058612" cy="369332"/>
          </a:xfrm>
          <a:prstGeom prst="rect">
            <a:avLst/>
          </a:prstGeom>
          <a:noFill/>
        </p:spPr>
        <p:txBody>
          <a:bodyPr wrap="none" rtlCol="0">
            <a:spAutoFit/>
          </a:bodyPr>
          <a:lstStyle/>
          <a:p>
            <a:r>
              <a:rPr lang="en-US" dirty="0" smtClean="0"/>
              <a:t>The power losses to the walls are easiest:</a:t>
            </a:r>
          </a:p>
        </p:txBody>
      </p:sp>
      <p:graphicFrame>
        <p:nvGraphicFramePr>
          <p:cNvPr id="6" name="Object 5"/>
          <p:cNvGraphicFramePr>
            <a:graphicFrameLocks noChangeAspect="1"/>
          </p:cNvGraphicFramePr>
          <p:nvPr>
            <p:extLst>
              <p:ext uri="{D42A27DB-BD31-4B8C-83A1-F6EECF244321}">
                <p14:modId xmlns:p14="http://schemas.microsoft.com/office/powerpoint/2010/main" val="1832112248"/>
              </p:ext>
            </p:extLst>
          </p:nvPr>
        </p:nvGraphicFramePr>
        <p:xfrm>
          <a:off x="6084168" y="4979123"/>
          <a:ext cx="1944216" cy="1094801"/>
        </p:xfrm>
        <a:graphic>
          <a:graphicData uri="http://schemas.openxmlformats.org/presentationml/2006/ole">
            <mc:AlternateContent xmlns:mc="http://schemas.openxmlformats.org/markup-compatibility/2006">
              <mc:Choice xmlns:v="urn:schemas-microsoft-com:vml" Requires="v">
                <p:oleObj spid="_x0000_s45150" name="Equation" r:id="rId4" imgW="787320" imgH="444240" progId="Equation.3">
                  <p:embed/>
                </p:oleObj>
              </mc:Choice>
              <mc:Fallback>
                <p:oleObj name="Equation" r:id="rId4" imgW="787320" imgH="44424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168" y="4979123"/>
                        <a:ext cx="1944216" cy="10948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4" name="TextBox 3"/>
              <p:cNvSpPr txBox="1"/>
              <p:nvPr/>
            </p:nvSpPr>
            <p:spPr>
              <a:xfrm>
                <a:off x="2843808" y="3789040"/>
                <a:ext cx="3067699" cy="79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400" b="0" i="1" smtClean="0">
                              <a:latin typeface="Cambria Math" panose="02040503050406030204" pitchFamily="18" charset="0"/>
                            </a:rPr>
                          </m:ctrlPr>
                        </m:fPr>
                        <m:num>
                          <m:r>
                            <a:rPr lang="en-GB" sz="2400" i="1" smtClean="0">
                              <a:latin typeface="Cambria Math"/>
                            </a:rPr>
                            <m:t>𝑑</m:t>
                          </m:r>
                          <m:r>
                            <a:rPr lang="en-US" sz="2400" b="0" i="1" smtClean="0">
                              <a:latin typeface="Cambria Math"/>
                            </a:rPr>
                            <m:t>𝑃</m:t>
                          </m:r>
                        </m:num>
                        <m:den>
                          <m:r>
                            <a:rPr lang="en-GB" sz="2400" i="1" smtClean="0">
                              <a:latin typeface="Cambria Math"/>
                            </a:rPr>
                            <m:t>𝑑</m:t>
                          </m:r>
                          <m:r>
                            <a:rPr lang="en-US" sz="2400" b="0" i="1" smtClean="0">
                              <a:latin typeface="Cambria Math"/>
                            </a:rPr>
                            <m:t>𝑧</m:t>
                          </m:r>
                        </m:den>
                      </m:f>
                      <m:r>
                        <a:rPr lang="en-US" sz="2400" b="0" i="1" smtClean="0">
                          <a:latin typeface="Cambria Math"/>
                        </a:rPr>
                        <m:t>=−</m:t>
                      </m:r>
                      <m:sSubSup>
                        <m:sSubSupPr>
                          <m:ctrlPr>
                            <a:rPr lang="en-US" sz="2400" b="0" i="1" smtClean="0">
                              <a:latin typeface="Cambria Math" panose="02040503050406030204" pitchFamily="18" charset="0"/>
                            </a:rPr>
                          </m:ctrlPr>
                        </m:sSubSupPr>
                        <m:e>
                          <m:r>
                            <a:rPr lang="en-US" sz="2400" b="0" i="1" smtClean="0">
                              <a:latin typeface="Cambria Math"/>
                            </a:rPr>
                            <m:t>𝑃</m:t>
                          </m:r>
                        </m:e>
                        <m:sub>
                          <m:r>
                            <a:rPr lang="en-US" sz="2400" b="0" i="1" smtClean="0">
                              <a:latin typeface="Cambria Math"/>
                            </a:rPr>
                            <m:t>𝑤𝑎𝑙𝑙</m:t>
                          </m:r>
                        </m:sub>
                        <m:sup>
                          <m:r>
                            <a:rPr lang="en-US" sz="2400" b="0" i="1" smtClean="0">
                              <a:latin typeface="Cambria Math"/>
                            </a:rPr>
                            <m:t>′</m:t>
                          </m:r>
                        </m:sup>
                      </m:sSubSup>
                      <m:r>
                        <a:rPr lang="en-US" sz="2400" b="0" i="0" smtClean="0">
                          <a:latin typeface="Cambria Math"/>
                        </a:rPr>
                        <m:t>−</m:t>
                      </m:r>
                      <m:sSubSup>
                        <m:sSubSupPr>
                          <m:ctrlPr>
                            <a:rPr lang="en-US" sz="2400" i="1">
                              <a:latin typeface="Cambria Math" panose="02040503050406030204" pitchFamily="18" charset="0"/>
                            </a:rPr>
                          </m:ctrlPr>
                        </m:sSubSupPr>
                        <m:e>
                          <m:r>
                            <a:rPr lang="en-US" sz="2400" i="1">
                              <a:latin typeface="Cambria Math"/>
                            </a:rPr>
                            <m:t>𝑃</m:t>
                          </m:r>
                        </m:e>
                        <m:sub>
                          <m:r>
                            <a:rPr lang="en-US" sz="2400" b="0" i="1" smtClean="0">
                              <a:latin typeface="Cambria Math"/>
                            </a:rPr>
                            <m:t>𝑏𝑒𝑎𝑚</m:t>
                          </m:r>
                        </m:sub>
                        <m:sup>
                          <m:r>
                            <a:rPr lang="en-US" sz="2400" i="1">
                              <a:latin typeface="Cambria Math"/>
                            </a:rPr>
                            <m:t>′</m:t>
                          </m:r>
                        </m:sup>
                      </m:sSubSup>
                    </m:oMath>
                  </m:oMathPara>
                </a14:m>
                <a:endParaRPr lang="en-GB"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843808" y="3789040"/>
                <a:ext cx="3067699" cy="793551"/>
              </a:xfrm>
              <a:prstGeom prst="rect">
                <a:avLst/>
              </a:prstGeom>
              <a:blipFill rotWithShape="1">
                <a:blip r:embed="rId6"/>
                <a:stretch>
                  <a:fillRect/>
                </a:stretch>
              </a:blipFill>
            </p:spPr>
            <p:txBody>
              <a:bodyPr/>
              <a:lstStyle/>
              <a:p>
                <a:r>
                  <a:rPr lang="en-GB">
                    <a:noFill/>
                  </a:rPr>
                  <a:t> </a:t>
                </a:r>
              </a:p>
            </p:txBody>
          </p:sp>
        </mc:Fallback>
      </mc:AlternateContent>
      <p:sp>
        <p:nvSpPr>
          <p:cNvPr id="7" name="Rectangle 6"/>
          <p:cNvSpPr/>
          <p:nvPr/>
        </p:nvSpPr>
        <p:spPr>
          <a:xfrm>
            <a:off x="899592" y="1340768"/>
            <a:ext cx="720080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95936" y="1340768"/>
            <a:ext cx="432048" cy="14401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3059832" y="1997848"/>
            <a:ext cx="2268000" cy="108000"/>
            <a:chOff x="3960000" y="3960000"/>
            <a:chExt cx="2268000" cy="108000"/>
          </a:xfrm>
        </p:grpSpPr>
        <p:sp>
          <p:nvSpPr>
            <p:cNvPr id="10" name="Oval 9"/>
            <p:cNvSpPr/>
            <p:nvPr/>
          </p:nvSpPr>
          <p:spPr>
            <a:xfrm>
              <a:off x="39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68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4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40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76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20000" y="396000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 name="Straight Arrow Connector 16"/>
          <p:cNvCxnSpPr/>
          <p:nvPr/>
        </p:nvCxnSpPr>
        <p:spPr>
          <a:xfrm>
            <a:off x="5580112" y="2059260"/>
            <a:ext cx="1296144"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11960" y="2564904"/>
            <a:ext cx="0" cy="576064"/>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326476" y="2193920"/>
            <a:ext cx="562712" cy="0"/>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34537" y="3140968"/>
            <a:ext cx="1826590" cy="369332"/>
          </a:xfrm>
          <a:prstGeom prst="rect">
            <a:avLst/>
          </a:prstGeom>
          <a:noFill/>
        </p:spPr>
        <p:txBody>
          <a:bodyPr wrap="none" rtlCol="0">
            <a:spAutoFit/>
          </a:bodyPr>
          <a:lstStyle/>
          <a:p>
            <a:r>
              <a:rPr lang="en-US" dirty="0" smtClean="0"/>
              <a:t>Power to the wall</a:t>
            </a:r>
            <a:endParaRPr lang="en-GB" dirty="0"/>
          </a:p>
        </p:txBody>
      </p:sp>
      <p:sp>
        <p:nvSpPr>
          <p:cNvPr id="24" name="TextBox 23"/>
          <p:cNvSpPr txBox="1"/>
          <p:nvPr/>
        </p:nvSpPr>
        <p:spPr>
          <a:xfrm>
            <a:off x="4566959" y="2276872"/>
            <a:ext cx="1979837" cy="369332"/>
          </a:xfrm>
          <a:prstGeom prst="rect">
            <a:avLst/>
          </a:prstGeom>
          <a:noFill/>
        </p:spPr>
        <p:txBody>
          <a:bodyPr wrap="none" rtlCol="0">
            <a:spAutoFit/>
          </a:bodyPr>
          <a:lstStyle/>
          <a:p>
            <a:r>
              <a:rPr lang="en-US" dirty="0" smtClean="0"/>
              <a:t>Power to the beam</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26</a:t>
            </a:fld>
            <a:endParaRPr lang="en-US"/>
          </a:p>
        </p:txBody>
      </p:sp>
      <p:graphicFrame>
        <p:nvGraphicFramePr>
          <p:cNvPr id="46082" name="Object 2"/>
          <p:cNvGraphicFramePr>
            <a:graphicFrameLocks noChangeAspect="1"/>
          </p:cNvGraphicFramePr>
          <p:nvPr/>
        </p:nvGraphicFramePr>
        <p:xfrm>
          <a:off x="683568" y="3861048"/>
          <a:ext cx="1656184" cy="1378938"/>
        </p:xfrm>
        <a:graphic>
          <a:graphicData uri="http://schemas.openxmlformats.org/presentationml/2006/ole">
            <mc:AlternateContent xmlns:mc="http://schemas.openxmlformats.org/markup-compatibility/2006">
              <mc:Choice xmlns:v="urn:schemas-microsoft-com:vml" Requires="v">
                <p:oleObj spid="_x0000_s46355" name="Equation" r:id="rId4" imgW="761760" imgH="634680" progId="Equation.3">
                  <p:embed/>
                </p:oleObj>
              </mc:Choice>
              <mc:Fallback>
                <p:oleObj name="Equation" r:id="rId4" imgW="761760" imgH="6346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3861048"/>
                        <a:ext cx="1656184" cy="1378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835696" y="373056"/>
            <a:ext cx="5409686" cy="461665"/>
          </a:xfrm>
          <a:prstGeom prst="rect">
            <a:avLst/>
          </a:prstGeom>
          <a:noFill/>
        </p:spPr>
        <p:txBody>
          <a:bodyPr wrap="none" rtlCol="0">
            <a:spAutoFit/>
          </a:bodyPr>
          <a:lstStyle/>
          <a:p>
            <a:r>
              <a:rPr lang="en-US" sz="2400" dirty="0" smtClean="0"/>
              <a:t>Now power going from the </a:t>
            </a:r>
            <a:r>
              <a:rPr lang="en-US" sz="2400" dirty="0" err="1" smtClean="0"/>
              <a:t>rf</a:t>
            </a:r>
            <a:r>
              <a:rPr lang="en-US" sz="2400" dirty="0" smtClean="0"/>
              <a:t> to the beam</a:t>
            </a:r>
            <a:endParaRPr lang="en-US" sz="2400" dirty="0"/>
          </a:p>
        </p:txBody>
      </p:sp>
      <p:graphicFrame>
        <p:nvGraphicFramePr>
          <p:cNvPr id="46083" name="Object 3"/>
          <p:cNvGraphicFramePr>
            <a:graphicFrameLocks noChangeAspect="1"/>
          </p:cNvGraphicFramePr>
          <p:nvPr/>
        </p:nvGraphicFramePr>
        <p:xfrm>
          <a:off x="395537" y="980728"/>
          <a:ext cx="1656184" cy="1355725"/>
        </p:xfrm>
        <a:graphic>
          <a:graphicData uri="http://schemas.openxmlformats.org/presentationml/2006/ole">
            <mc:AlternateContent xmlns:mc="http://schemas.openxmlformats.org/markup-compatibility/2006">
              <mc:Choice xmlns:v="urn:schemas-microsoft-com:vml" Requires="v">
                <p:oleObj spid="_x0000_s46356" name="Equation" r:id="rId6" imgW="774360" imgH="634680" progId="Equation.3">
                  <p:embed/>
                </p:oleObj>
              </mc:Choice>
              <mc:Fallback>
                <p:oleObj name="Equation" r:id="rId6" imgW="774360" imgH="6346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37" y="980728"/>
                        <a:ext cx="1656184" cy="135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2699792" y="1340768"/>
            <a:ext cx="1519134" cy="369332"/>
          </a:xfrm>
          <a:prstGeom prst="rect">
            <a:avLst/>
          </a:prstGeom>
          <a:noFill/>
        </p:spPr>
        <p:txBody>
          <a:bodyPr wrap="none" rtlCol="0">
            <a:spAutoFit/>
          </a:bodyPr>
          <a:lstStyle/>
          <a:p>
            <a:r>
              <a:rPr lang="en-US" dirty="0" smtClean="0"/>
              <a:t>differentiating</a:t>
            </a:r>
            <a:endParaRPr lang="en-US" dirty="0"/>
          </a:p>
        </p:txBody>
      </p:sp>
      <p:graphicFrame>
        <p:nvGraphicFramePr>
          <p:cNvPr id="46084" name="Object 4"/>
          <p:cNvGraphicFramePr>
            <a:graphicFrameLocks noChangeAspect="1"/>
          </p:cNvGraphicFramePr>
          <p:nvPr/>
        </p:nvGraphicFramePr>
        <p:xfrm>
          <a:off x="3923928" y="1844824"/>
          <a:ext cx="4813300" cy="3773487"/>
        </p:xfrm>
        <a:graphic>
          <a:graphicData uri="http://schemas.openxmlformats.org/presentationml/2006/ole">
            <mc:AlternateContent xmlns:mc="http://schemas.openxmlformats.org/markup-compatibility/2006">
              <mc:Choice xmlns:v="urn:schemas-microsoft-com:vml" Requires="v">
                <p:oleObj spid="_x0000_s46357" name="Equation" r:id="rId8" imgW="2247840" imgH="1765080" progId="Equation.3">
                  <p:embed/>
                </p:oleObj>
              </mc:Choice>
              <mc:Fallback>
                <p:oleObj name="Equation" r:id="rId8" imgW="2247840" imgH="176508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3928" y="1844824"/>
                        <a:ext cx="4813300" cy="3773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27</a:t>
            </a:fld>
            <a:endParaRPr lang="en-US"/>
          </a:p>
        </p:txBody>
      </p:sp>
      <p:graphicFrame>
        <p:nvGraphicFramePr>
          <p:cNvPr id="47106" name="Object 2"/>
          <p:cNvGraphicFramePr>
            <a:graphicFrameLocks noChangeAspect="1"/>
          </p:cNvGraphicFramePr>
          <p:nvPr/>
        </p:nvGraphicFramePr>
        <p:xfrm>
          <a:off x="395536" y="764704"/>
          <a:ext cx="2578101" cy="2955925"/>
        </p:xfrm>
        <a:graphic>
          <a:graphicData uri="http://schemas.openxmlformats.org/presentationml/2006/ole">
            <mc:AlternateContent xmlns:mc="http://schemas.openxmlformats.org/markup-compatibility/2006">
              <mc:Choice xmlns:v="urn:schemas-microsoft-com:vml" Requires="v">
                <p:oleObj spid="_x0000_s47288" name="Equation" r:id="rId4" imgW="1206360" imgH="1384200" progId="Equation.3">
                  <p:embed/>
                </p:oleObj>
              </mc:Choice>
              <mc:Fallback>
                <p:oleObj name="Equation" r:id="rId4" imgW="1206360" imgH="1384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764704"/>
                        <a:ext cx="2578101" cy="2955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643293" y="260648"/>
            <a:ext cx="3656899" cy="461665"/>
          </a:xfrm>
          <a:prstGeom prst="rect">
            <a:avLst/>
          </a:prstGeom>
          <a:noFill/>
        </p:spPr>
        <p:txBody>
          <a:bodyPr wrap="none" rtlCol="0">
            <a:spAutoFit/>
          </a:bodyPr>
          <a:lstStyle/>
          <a:p>
            <a:r>
              <a:rPr lang="en-US" sz="2400" dirty="0" smtClean="0"/>
              <a:t>Continuing bravely onwards</a:t>
            </a:r>
            <a:endParaRPr lang="en-US" sz="2400" dirty="0"/>
          </a:p>
        </p:txBody>
      </p:sp>
      <p:graphicFrame>
        <p:nvGraphicFramePr>
          <p:cNvPr id="47107" name="Object 3"/>
          <p:cNvGraphicFramePr>
            <a:graphicFrameLocks noChangeAspect="1"/>
          </p:cNvGraphicFramePr>
          <p:nvPr/>
        </p:nvGraphicFramePr>
        <p:xfrm>
          <a:off x="4211960" y="3933056"/>
          <a:ext cx="3717925" cy="1057275"/>
        </p:xfrm>
        <a:graphic>
          <a:graphicData uri="http://schemas.openxmlformats.org/presentationml/2006/ole">
            <mc:AlternateContent xmlns:mc="http://schemas.openxmlformats.org/markup-compatibility/2006">
              <mc:Choice xmlns:v="urn:schemas-microsoft-com:vml" Requires="v">
                <p:oleObj spid="_x0000_s47289" name="Equation" r:id="rId6" imgW="1739880" imgH="495000" progId="Equation.3">
                  <p:embed/>
                </p:oleObj>
              </mc:Choice>
              <mc:Fallback>
                <p:oleObj name="Equation" r:id="rId6" imgW="1739880" imgH="4950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960" y="3933056"/>
                        <a:ext cx="371792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ight Arrow 6"/>
          <p:cNvSpPr/>
          <p:nvPr/>
        </p:nvSpPr>
        <p:spPr>
          <a:xfrm rot="2012074">
            <a:off x="3175849" y="3354907"/>
            <a:ext cx="86409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788024" y="3140968"/>
            <a:ext cx="1529201" cy="369332"/>
          </a:xfrm>
          <a:prstGeom prst="rect">
            <a:avLst/>
          </a:prstGeom>
          <a:noFill/>
        </p:spPr>
        <p:txBody>
          <a:bodyPr wrap="none" rtlCol="0">
            <a:spAutoFit/>
          </a:bodyPr>
          <a:lstStyle/>
          <a:p>
            <a:r>
              <a:rPr lang="en-US" dirty="0" smtClean="0"/>
              <a:t>We finally get:</a:t>
            </a:r>
            <a:endParaRPr lang="en-US" dirty="0"/>
          </a:p>
        </p:txBody>
      </p:sp>
      <p:cxnSp>
        <p:nvCxnSpPr>
          <p:cNvPr id="10" name="Straight Arrow Connector 9"/>
          <p:cNvCxnSpPr/>
          <p:nvPr/>
        </p:nvCxnSpPr>
        <p:spPr>
          <a:xfrm rot="5400000">
            <a:off x="6660232" y="3212976"/>
            <a:ext cx="864096" cy="14401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00192" y="2204864"/>
            <a:ext cx="1971117" cy="369332"/>
          </a:xfrm>
          <a:prstGeom prst="rect">
            <a:avLst/>
          </a:prstGeom>
          <a:noFill/>
        </p:spPr>
        <p:txBody>
          <a:bodyPr wrap="none" rtlCol="0">
            <a:spAutoFit/>
          </a:bodyPr>
          <a:lstStyle/>
          <a:p>
            <a:r>
              <a:rPr lang="en-US" dirty="0" smtClean="0"/>
              <a:t>Beam loading term</a:t>
            </a:r>
            <a:endParaRPr lang="en-US" dirty="0"/>
          </a:p>
        </p:txBody>
      </p:sp>
      <p:cxnSp>
        <p:nvCxnSpPr>
          <p:cNvPr id="14" name="Straight Arrow Connector 13"/>
          <p:cNvCxnSpPr/>
          <p:nvPr/>
        </p:nvCxnSpPr>
        <p:spPr>
          <a:xfrm rot="5400000" flipH="1" flipV="1">
            <a:off x="5256076" y="5409220"/>
            <a:ext cx="50405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44008" y="5877272"/>
            <a:ext cx="1717843" cy="369332"/>
          </a:xfrm>
          <a:prstGeom prst="rect">
            <a:avLst/>
          </a:prstGeom>
          <a:noFill/>
        </p:spPr>
        <p:txBody>
          <a:bodyPr wrap="none" rtlCol="0">
            <a:spAutoFit/>
          </a:bodyPr>
          <a:lstStyle/>
          <a:p>
            <a:r>
              <a:rPr lang="en-US" dirty="0" smtClean="0"/>
              <a:t>Wall losses term</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28</a:t>
            </a:fld>
            <a:endParaRPr lang="en-US"/>
          </a:p>
        </p:txBody>
      </p:sp>
      <p:sp>
        <p:nvSpPr>
          <p:cNvPr id="3" name="TextBox 2"/>
          <p:cNvSpPr txBox="1"/>
          <p:nvPr/>
        </p:nvSpPr>
        <p:spPr>
          <a:xfrm>
            <a:off x="395536" y="613137"/>
            <a:ext cx="8280920" cy="1015663"/>
          </a:xfrm>
          <a:prstGeom prst="rect">
            <a:avLst/>
          </a:prstGeom>
          <a:noFill/>
        </p:spPr>
        <p:txBody>
          <a:bodyPr wrap="square" rtlCol="0">
            <a:spAutoFit/>
          </a:bodyPr>
          <a:lstStyle/>
          <a:p>
            <a:r>
              <a:rPr lang="en-US" sz="2000" dirty="0" smtClean="0"/>
              <a:t>Tonight, during the homework session, you will re-derive and/or re-express this differential equation in terms of gradient. Here again are the terms you will need:</a:t>
            </a:r>
          </a:p>
        </p:txBody>
      </p:sp>
      <mc:AlternateContent xmlns:mc="http://schemas.openxmlformats.org/markup-compatibility/2006" xmlns:a14="http://schemas.microsoft.com/office/drawing/2010/main">
        <mc:Choice Requires="a14">
          <p:sp>
            <p:nvSpPr>
              <p:cNvPr id="4" name="TextBox 3"/>
              <p:cNvSpPr txBox="1"/>
              <p:nvPr/>
            </p:nvSpPr>
            <p:spPr>
              <a:xfrm>
                <a:off x="3059778" y="1916832"/>
                <a:ext cx="3067699" cy="79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400" b="0" i="1" smtClean="0">
                              <a:latin typeface="Cambria Math" panose="02040503050406030204" pitchFamily="18" charset="0"/>
                            </a:rPr>
                          </m:ctrlPr>
                        </m:fPr>
                        <m:num>
                          <m:r>
                            <a:rPr lang="en-GB" sz="2400" i="1" smtClean="0">
                              <a:latin typeface="Cambria Math"/>
                            </a:rPr>
                            <m:t>𝑑</m:t>
                          </m:r>
                          <m:r>
                            <a:rPr lang="en-US" sz="2400" b="0" i="1" smtClean="0">
                              <a:latin typeface="Cambria Math"/>
                            </a:rPr>
                            <m:t>𝑃</m:t>
                          </m:r>
                        </m:num>
                        <m:den>
                          <m:r>
                            <a:rPr lang="en-GB" sz="2400" i="1" smtClean="0">
                              <a:latin typeface="Cambria Math"/>
                            </a:rPr>
                            <m:t>𝑑</m:t>
                          </m:r>
                          <m:r>
                            <a:rPr lang="en-US" sz="2400" b="0" i="1" smtClean="0">
                              <a:latin typeface="Cambria Math"/>
                            </a:rPr>
                            <m:t>𝑧</m:t>
                          </m:r>
                        </m:den>
                      </m:f>
                      <m:r>
                        <a:rPr lang="en-US" sz="2400" b="0" i="1" smtClean="0">
                          <a:latin typeface="Cambria Math"/>
                        </a:rPr>
                        <m:t>=−</m:t>
                      </m:r>
                      <m:sSubSup>
                        <m:sSubSupPr>
                          <m:ctrlPr>
                            <a:rPr lang="en-US" sz="2400" b="0" i="1" smtClean="0">
                              <a:latin typeface="Cambria Math" panose="02040503050406030204" pitchFamily="18" charset="0"/>
                            </a:rPr>
                          </m:ctrlPr>
                        </m:sSubSupPr>
                        <m:e>
                          <m:r>
                            <a:rPr lang="en-US" sz="2400" b="0" i="1" smtClean="0">
                              <a:latin typeface="Cambria Math"/>
                            </a:rPr>
                            <m:t>𝑃</m:t>
                          </m:r>
                        </m:e>
                        <m:sub>
                          <m:r>
                            <a:rPr lang="en-US" sz="2400" b="0" i="1" smtClean="0">
                              <a:latin typeface="Cambria Math"/>
                            </a:rPr>
                            <m:t>𝑤𝑎𝑙𝑙</m:t>
                          </m:r>
                        </m:sub>
                        <m:sup>
                          <m:r>
                            <a:rPr lang="en-US" sz="2400" b="0" i="1" smtClean="0">
                              <a:latin typeface="Cambria Math"/>
                            </a:rPr>
                            <m:t>′</m:t>
                          </m:r>
                        </m:sup>
                      </m:sSubSup>
                      <m:r>
                        <a:rPr lang="en-US" sz="2400" b="0" i="0" smtClean="0">
                          <a:latin typeface="Cambria Math"/>
                        </a:rPr>
                        <m:t>−</m:t>
                      </m:r>
                      <m:sSubSup>
                        <m:sSubSupPr>
                          <m:ctrlPr>
                            <a:rPr lang="en-US" sz="2400" i="1">
                              <a:latin typeface="Cambria Math" panose="02040503050406030204" pitchFamily="18" charset="0"/>
                            </a:rPr>
                          </m:ctrlPr>
                        </m:sSubSupPr>
                        <m:e>
                          <m:r>
                            <a:rPr lang="en-US" sz="2400" i="1">
                              <a:latin typeface="Cambria Math"/>
                            </a:rPr>
                            <m:t>𝑃</m:t>
                          </m:r>
                        </m:e>
                        <m:sub>
                          <m:r>
                            <a:rPr lang="en-US" sz="2400" b="0" i="1" smtClean="0">
                              <a:latin typeface="Cambria Math"/>
                            </a:rPr>
                            <m:t>𝑏𝑒𝑎𝑚</m:t>
                          </m:r>
                        </m:sub>
                        <m:sup>
                          <m:r>
                            <a:rPr lang="en-US" sz="2400" i="1">
                              <a:latin typeface="Cambria Math"/>
                            </a:rPr>
                            <m:t>′</m:t>
                          </m:r>
                        </m:sup>
                      </m:sSubSup>
                    </m:oMath>
                  </m:oMathPara>
                </a14:m>
                <a:endParaRPr lang="en-GB"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3059778" y="1916832"/>
                <a:ext cx="3067699" cy="793551"/>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83568" y="3346857"/>
                <a:ext cx="1912575" cy="7557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𝑃</m:t>
                      </m:r>
                      <m:r>
                        <a:rPr lang="en-US"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𝑣</m:t>
                          </m:r>
                        </m:e>
                        <m:sub>
                          <m:r>
                            <a:rPr lang="en-US" sz="2000" b="0" i="1" smtClean="0">
                              <a:latin typeface="Cambria Math"/>
                            </a:rPr>
                            <m:t>𝑔</m:t>
                          </m:r>
                        </m:sub>
                      </m:sSub>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a:rPr>
                                <m:t>𝐺</m:t>
                              </m:r>
                            </m:e>
                            <m:sup>
                              <m:r>
                                <a:rPr lang="en-US" sz="2000" b="0" i="1" smtClean="0">
                                  <a:latin typeface="Cambria Math"/>
                                </a:rPr>
                                <m:t>2</m:t>
                              </m:r>
                            </m:sup>
                          </m:sSup>
                        </m:num>
                        <m:den>
                          <m:r>
                            <a:rPr lang="en-US" sz="2000" b="0" i="1" smtClean="0">
                              <a:latin typeface="Cambria Math"/>
                              <a:ea typeface="Cambria Math"/>
                            </a:rPr>
                            <m:t>𝜔</m:t>
                          </m:r>
                          <m:f>
                            <m:fPr>
                              <m:type m:val="lin"/>
                              <m:ctrlPr>
                                <a:rPr lang="en-US" sz="2000" b="0" i="1" smtClean="0">
                                  <a:latin typeface="Cambria Math" panose="02040503050406030204" pitchFamily="18" charset="0"/>
                                  <a:ea typeface="Cambria Math"/>
                                </a:rPr>
                              </m:ctrlPr>
                            </m:fPr>
                            <m:num>
                              <m:sSup>
                                <m:sSupPr>
                                  <m:ctrlPr>
                                    <a:rPr lang="en-US" sz="2000" b="0" i="1" smtClean="0">
                                      <a:latin typeface="Cambria Math" panose="02040503050406030204" pitchFamily="18" charset="0"/>
                                      <a:ea typeface="Cambria Math"/>
                                    </a:rPr>
                                  </m:ctrlPr>
                                </m:sSupPr>
                                <m:e>
                                  <m:r>
                                    <a:rPr lang="en-US" sz="2000" b="0" i="1" smtClean="0">
                                      <a:latin typeface="Cambria Math"/>
                                      <a:ea typeface="Cambria Math"/>
                                    </a:rPr>
                                    <m:t>𝑅</m:t>
                                  </m:r>
                                </m:e>
                                <m:sup>
                                  <m:r>
                                    <a:rPr lang="en-US" sz="2000" b="0" i="1" smtClean="0">
                                      <a:latin typeface="Cambria Math"/>
                                      <a:ea typeface="Cambria Math"/>
                                    </a:rPr>
                                    <m:t>′</m:t>
                                  </m:r>
                                </m:sup>
                              </m:sSup>
                            </m:num>
                            <m:den>
                              <m:r>
                                <a:rPr lang="en-US" sz="2000" b="0" i="1" smtClean="0">
                                  <a:latin typeface="Cambria Math"/>
                                  <a:ea typeface="Cambria Math"/>
                                </a:rPr>
                                <m:t>𝑄</m:t>
                              </m:r>
                            </m:den>
                          </m:f>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683568" y="3346857"/>
                <a:ext cx="1912575" cy="755720"/>
              </a:xfrm>
              <a:prstGeom prst="rect">
                <a:avLst/>
              </a:prstGeom>
              <a:blipFill rotWithShape="1">
                <a:blip r:embed="rId3"/>
                <a:stretch>
                  <a:fillRect/>
                </a:stretch>
              </a:blipFill>
            </p:spPr>
            <p:txBody>
              <a:bodyPr/>
              <a:lstStyle/>
              <a:p>
                <a:r>
                  <a:rPr lang="en-GB">
                    <a:noFill/>
                  </a:rPr>
                  <a:t> </a:t>
                </a:r>
              </a:p>
            </p:txBody>
          </p:sp>
        </mc:Fallback>
      </mc:AlternateContent>
      <p:sp>
        <p:nvSpPr>
          <p:cNvPr id="6" name="TextBox 5"/>
          <p:cNvSpPr txBox="1"/>
          <p:nvPr/>
        </p:nvSpPr>
        <p:spPr>
          <a:xfrm>
            <a:off x="5364088" y="3545199"/>
            <a:ext cx="2110706" cy="369332"/>
          </a:xfrm>
          <a:prstGeom prst="rect">
            <a:avLst/>
          </a:prstGeom>
          <a:noFill/>
        </p:spPr>
        <p:txBody>
          <a:bodyPr wrap="none" rtlCol="0">
            <a:spAutoFit/>
          </a:bodyPr>
          <a:lstStyle/>
          <a:p>
            <a:r>
              <a:rPr lang="en-US" dirty="0" smtClean="0"/>
              <a:t>Power flow relations</a:t>
            </a:r>
            <a:endParaRPr lang="en-GB" dirty="0"/>
          </a:p>
        </p:txBody>
      </p:sp>
      <mc:AlternateContent xmlns:mc="http://schemas.openxmlformats.org/markup-compatibility/2006" xmlns:a14="http://schemas.microsoft.com/office/drawing/2010/main">
        <mc:Choice Requires="a14">
          <p:sp>
            <p:nvSpPr>
              <p:cNvPr id="8" name="TextBox 7"/>
              <p:cNvSpPr txBox="1"/>
              <p:nvPr/>
            </p:nvSpPr>
            <p:spPr>
              <a:xfrm>
                <a:off x="683568" y="4305290"/>
                <a:ext cx="1424942" cy="707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GB" sz="2000" b="0" i="1" smtClean="0">
                              <a:latin typeface="Cambria Math" panose="02040503050406030204" pitchFamily="18" charset="0"/>
                            </a:rPr>
                          </m:ctrlPr>
                        </m:sSubSupPr>
                        <m:e>
                          <m:r>
                            <a:rPr lang="en-US" sz="2000" b="0" i="1" smtClean="0">
                              <a:latin typeface="Cambria Math"/>
                            </a:rPr>
                            <m:t>𝑃</m:t>
                          </m:r>
                        </m:e>
                        <m:sub>
                          <m:r>
                            <a:rPr lang="en-US" sz="2000" b="0" i="1" smtClean="0">
                              <a:latin typeface="Cambria Math"/>
                            </a:rPr>
                            <m:t>𝑤𝑎𝑙𝑙</m:t>
                          </m:r>
                        </m:sub>
                        <m:sup>
                          <m:r>
                            <a:rPr lang="en-US" sz="2000" b="0" i="1" smtClean="0">
                              <a:latin typeface="Cambria Math"/>
                            </a:rPr>
                            <m:t>′</m:t>
                          </m:r>
                        </m:sup>
                      </m:sSubSup>
                      <m:r>
                        <a:rPr lang="en-GB" sz="2000" dirty="0">
                          <a:latin typeface="Cambria Math"/>
                          <a:ea typeface="Cambria Math"/>
                        </a:rPr>
                        <m:t>=</m:t>
                      </m:r>
                      <m:f>
                        <m:fPr>
                          <m:ctrlPr>
                            <a:rPr lang="en-GB" sz="2000" i="1" dirty="0" smtClean="0">
                              <a:latin typeface="Cambria Math" panose="02040503050406030204" pitchFamily="18" charset="0"/>
                              <a:ea typeface="Cambria Math"/>
                            </a:rPr>
                          </m:ctrlPr>
                        </m:fPr>
                        <m:num>
                          <m:sSup>
                            <m:sSupPr>
                              <m:ctrlPr>
                                <a:rPr lang="en-GB" sz="2000" i="1" dirty="0" smtClean="0">
                                  <a:latin typeface="Cambria Math" panose="02040503050406030204" pitchFamily="18" charset="0"/>
                                  <a:ea typeface="Cambria Math"/>
                                </a:rPr>
                              </m:ctrlPr>
                            </m:sSupPr>
                            <m:e>
                              <m:r>
                                <a:rPr lang="en-US" sz="2000" b="0" i="1" dirty="0" smtClean="0">
                                  <a:latin typeface="Cambria Math"/>
                                  <a:ea typeface="Cambria Math"/>
                                </a:rPr>
                                <m:t>𝐺</m:t>
                              </m:r>
                            </m:e>
                            <m:sup>
                              <m:r>
                                <a:rPr lang="en-US" sz="2000" b="0" i="1" dirty="0" smtClean="0">
                                  <a:latin typeface="Cambria Math"/>
                                  <a:ea typeface="Cambria Math"/>
                                </a:rPr>
                                <m:t>2</m:t>
                              </m:r>
                            </m:sup>
                          </m:sSup>
                        </m:num>
                        <m:den>
                          <m:sSup>
                            <m:sSupPr>
                              <m:ctrlPr>
                                <a:rPr lang="en-GB" sz="2000" i="1" dirty="0" smtClean="0">
                                  <a:latin typeface="Cambria Math" panose="02040503050406030204" pitchFamily="18" charset="0"/>
                                  <a:ea typeface="Cambria Math"/>
                                </a:rPr>
                              </m:ctrlPr>
                            </m:sSupPr>
                            <m:e>
                              <m:r>
                                <a:rPr lang="en-US" sz="2000" b="0" i="1" dirty="0" smtClean="0">
                                  <a:latin typeface="Cambria Math"/>
                                  <a:ea typeface="Cambria Math"/>
                                </a:rPr>
                                <m:t>𝑅</m:t>
                              </m:r>
                            </m:e>
                            <m:sup>
                              <m:r>
                                <a:rPr lang="en-US" sz="2000" b="0" i="1" dirty="0" smtClean="0">
                                  <a:latin typeface="Cambria Math"/>
                                  <a:ea typeface="Cambria Math"/>
                                </a:rPr>
                                <m:t>′</m:t>
                              </m:r>
                            </m:sup>
                          </m:sSup>
                        </m:den>
                      </m:f>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83568" y="4305290"/>
                <a:ext cx="1424942" cy="707886"/>
              </a:xfrm>
              <a:prstGeom prst="rect">
                <a:avLst/>
              </a:prstGeom>
              <a:blipFill rotWithShape="1">
                <a:blip r:embed="rId4"/>
                <a:stretch>
                  <a:fillRect/>
                </a:stretch>
              </a:blipFill>
            </p:spPr>
            <p:txBody>
              <a:bodyPr/>
              <a:lstStyle/>
              <a:p>
                <a:r>
                  <a:rPr lang="en-GB">
                    <a:noFill/>
                  </a:rPr>
                  <a:t> </a:t>
                </a:r>
              </a:p>
            </p:txBody>
          </p:sp>
        </mc:Fallback>
      </mc:AlternateContent>
      <p:sp>
        <p:nvSpPr>
          <p:cNvPr id="9" name="TextBox 8"/>
          <p:cNvSpPr txBox="1"/>
          <p:nvPr/>
        </p:nvSpPr>
        <p:spPr>
          <a:xfrm>
            <a:off x="2574343" y="4474567"/>
            <a:ext cx="538930" cy="369332"/>
          </a:xfrm>
          <a:prstGeom prst="rect">
            <a:avLst/>
          </a:prstGeom>
          <a:noFill/>
        </p:spPr>
        <p:txBody>
          <a:bodyPr wrap="none" rtlCol="0">
            <a:spAutoFit/>
          </a:bodyPr>
          <a:lstStyle/>
          <a:p>
            <a:r>
              <a:rPr lang="en-US" dirty="0" smtClean="0"/>
              <a:t>and</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3369974" y="4326770"/>
                <a:ext cx="1391086" cy="6864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US" sz="2000" b="0" i="1" smtClean="0">
                              <a:latin typeface="Cambria Math"/>
                            </a:rPr>
                            <m:t>𝑄</m:t>
                          </m:r>
                        </m:e>
                        <m:sub>
                          <m:r>
                            <a:rPr lang="en-US" sz="2000" b="0" i="1" smtClean="0">
                              <a:latin typeface="Cambria Math"/>
                            </a:rPr>
                            <m:t>0</m:t>
                          </m:r>
                        </m:sub>
                      </m:sSub>
                      <m:r>
                        <a:rPr lang="en-GB" sz="2000" i="1" smtClean="0">
                          <a:latin typeface="Cambria Math"/>
                          <a:ea typeface="Cambria Math"/>
                        </a:rPr>
                        <m:t>=</m:t>
                      </m:r>
                      <m:f>
                        <m:fPr>
                          <m:ctrlPr>
                            <a:rPr lang="en-GB" sz="2000" i="1" smtClean="0">
                              <a:latin typeface="Cambria Math" panose="02040503050406030204" pitchFamily="18" charset="0"/>
                              <a:ea typeface="Cambria Math"/>
                            </a:rPr>
                          </m:ctrlPr>
                        </m:fPr>
                        <m:num>
                          <m:sSup>
                            <m:sSupPr>
                              <m:ctrlPr>
                                <a:rPr lang="en-GB" sz="2000" i="1" smtClean="0">
                                  <a:latin typeface="Cambria Math" panose="02040503050406030204" pitchFamily="18" charset="0"/>
                                  <a:ea typeface="Cambria Math"/>
                                </a:rPr>
                              </m:ctrlPr>
                            </m:sSupPr>
                            <m:e>
                              <m:r>
                                <a:rPr lang="en-US" sz="2000" b="0" i="1" smtClean="0">
                                  <a:latin typeface="Cambria Math"/>
                                  <a:ea typeface="Cambria Math"/>
                                </a:rPr>
                                <m:t>𝑊</m:t>
                              </m:r>
                            </m:e>
                            <m:sup>
                              <m:r>
                                <a:rPr lang="en-US" sz="2000" b="0" i="1" smtClean="0">
                                  <a:latin typeface="Cambria Math"/>
                                  <a:ea typeface="Cambria Math"/>
                                </a:rPr>
                                <m:t>′</m:t>
                              </m:r>
                            </m:sup>
                          </m:sSup>
                          <m:r>
                            <a:rPr lang="en-GB" sz="2000" i="1" smtClean="0">
                              <a:latin typeface="Cambria Math"/>
                              <a:ea typeface="Cambria Math"/>
                            </a:rPr>
                            <m:t>𝜔</m:t>
                          </m:r>
                        </m:num>
                        <m:den>
                          <m:sSup>
                            <m:sSupPr>
                              <m:ctrlPr>
                                <a:rPr lang="en-GB" sz="2000" i="1" smtClean="0">
                                  <a:latin typeface="Cambria Math" panose="02040503050406030204" pitchFamily="18" charset="0"/>
                                  <a:ea typeface="Cambria Math"/>
                                </a:rPr>
                              </m:ctrlPr>
                            </m:sSupPr>
                            <m:e>
                              <m:r>
                                <a:rPr lang="en-US" sz="2000" b="0" i="1" smtClean="0">
                                  <a:latin typeface="Cambria Math"/>
                                  <a:ea typeface="Cambria Math"/>
                                </a:rPr>
                                <m:t>𝑃</m:t>
                              </m:r>
                            </m:e>
                            <m:sup>
                              <m:r>
                                <a:rPr lang="en-US" sz="2000" b="0" i="1" smtClean="0">
                                  <a:latin typeface="Cambria Math"/>
                                  <a:ea typeface="Cambria Math"/>
                                </a:rPr>
                                <m:t>′</m:t>
                              </m:r>
                            </m:sup>
                          </m:sSup>
                        </m:den>
                      </m:f>
                    </m:oMath>
                  </m:oMathPara>
                </a14:m>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3369974" y="4326770"/>
                <a:ext cx="1391086" cy="686406"/>
              </a:xfrm>
              <a:prstGeom prst="rect">
                <a:avLst/>
              </a:prstGeom>
              <a:blipFill rotWithShape="1">
                <a:blip r:embed="rId5"/>
                <a:stretch>
                  <a:fillRect/>
                </a:stretch>
              </a:blipFill>
            </p:spPr>
            <p:txBody>
              <a:bodyPr/>
              <a:lstStyle/>
              <a:p>
                <a:r>
                  <a:rPr lang="en-GB">
                    <a:noFill/>
                  </a:rPr>
                  <a:t> </a:t>
                </a:r>
              </a:p>
            </p:txBody>
          </p:sp>
        </mc:Fallback>
      </mc:AlternateContent>
      <p:sp>
        <p:nvSpPr>
          <p:cNvPr id="11" name="TextBox 10"/>
          <p:cNvSpPr txBox="1"/>
          <p:nvPr/>
        </p:nvSpPr>
        <p:spPr>
          <a:xfrm>
            <a:off x="5364088" y="4463815"/>
            <a:ext cx="1210588" cy="369332"/>
          </a:xfrm>
          <a:prstGeom prst="rect">
            <a:avLst/>
          </a:prstGeom>
          <a:noFill/>
        </p:spPr>
        <p:txBody>
          <a:bodyPr wrap="none" rtlCol="0">
            <a:spAutoFit/>
          </a:bodyPr>
          <a:lstStyle/>
          <a:p>
            <a:r>
              <a:rPr lang="en-US" dirty="0" smtClean="0"/>
              <a:t>Wall losses</a:t>
            </a:r>
            <a:endParaRPr lang="en-GB" dirty="0"/>
          </a:p>
        </p:txBody>
      </p:sp>
      <mc:AlternateContent xmlns:mc="http://schemas.openxmlformats.org/markup-compatibility/2006" xmlns:a14="http://schemas.microsoft.com/office/drawing/2010/main">
        <mc:Choice Requires="a14">
          <p:sp>
            <p:nvSpPr>
              <p:cNvPr id="12" name="TextBox 11"/>
              <p:cNvSpPr txBox="1"/>
              <p:nvPr/>
            </p:nvSpPr>
            <p:spPr>
              <a:xfrm>
                <a:off x="3478368" y="3434445"/>
                <a:ext cx="1165640" cy="6681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US" sz="2000" b="0" i="1" smtClean="0">
                              <a:latin typeface="Cambria Math"/>
                            </a:rPr>
                            <m:t>𝑣</m:t>
                          </m:r>
                        </m:e>
                        <m:sub>
                          <m:r>
                            <a:rPr lang="en-US" sz="2000" b="0" i="1" smtClean="0">
                              <a:latin typeface="Cambria Math"/>
                            </a:rPr>
                            <m:t>𝑔</m:t>
                          </m:r>
                        </m:sub>
                      </m:sSub>
                      <m:r>
                        <a:rPr lang="en-GB" sz="2000" i="1" smtClean="0">
                          <a:latin typeface="Cambria Math"/>
                          <a:ea typeface="Cambria Math"/>
                        </a:rPr>
                        <m:t>=</m:t>
                      </m:r>
                      <m:f>
                        <m:fPr>
                          <m:ctrlPr>
                            <a:rPr lang="en-GB" sz="2000" i="1" smtClean="0">
                              <a:latin typeface="Cambria Math" panose="02040503050406030204" pitchFamily="18" charset="0"/>
                              <a:ea typeface="Cambria Math"/>
                            </a:rPr>
                          </m:ctrlPr>
                        </m:fPr>
                        <m:num>
                          <m:r>
                            <a:rPr lang="en-US" sz="2000" b="0" i="1" smtClean="0">
                              <a:latin typeface="Cambria Math"/>
                              <a:ea typeface="Cambria Math"/>
                            </a:rPr>
                            <m:t>𝑃</m:t>
                          </m:r>
                        </m:num>
                        <m:den>
                          <m:sSup>
                            <m:sSupPr>
                              <m:ctrlPr>
                                <a:rPr lang="en-GB" sz="2000" i="1" smtClean="0">
                                  <a:latin typeface="Cambria Math" panose="02040503050406030204" pitchFamily="18" charset="0"/>
                                  <a:ea typeface="Cambria Math"/>
                                </a:rPr>
                              </m:ctrlPr>
                            </m:sSupPr>
                            <m:e>
                              <m:r>
                                <a:rPr lang="en-US" sz="2000" b="0" i="1" smtClean="0">
                                  <a:latin typeface="Cambria Math"/>
                                  <a:ea typeface="Cambria Math"/>
                                </a:rPr>
                                <m:t>𝑊</m:t>
                              </m:r>
                            </m:e>
                            <m:sup>
                              <m:r>
                                <a:rPr lang="en-US" sz="2000" b="0" i="1" smtClean="0">
                                  <a:latin typeface="Cambria Math"/>
                                  <a:ea typeface="Cambria Math"/>
                                </a:rPr>
                                <m:t>′</m:t>
                              </m:r>
                            </m:sup>
                          </m:sSup>
                        </m:den>
                      </m:f>
                    </m:oMath>
                  </m:oMathPara>
                </a14:m>
                <a:endParaRPr lang="en-GB" sz="2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3478368" y="3434445"/>
                <a:ext cx="1165640" cy="668132"/>
              </a:xfrm>
              <a:prstGeom prst="rect">
                <a:avLst/>
              </a:prstGeom>
              <a:blipFill rotWithShape="1">
                <a:blip r:embed="rId6"/>
                <a:stretch>
                  <a:fillRect/>
                </a:stretch>
              </a:blipFill>
            </p:spPr>
            <p:txBody>
              <a:bodyPr/>
              <a:lstStyle/>
              <a:p>
                <a:r>
                  <a:rPr lang="en-GB">
                    <a:noFill/>
                  </a:rPr>
                  <a:t> </a:t>
                </a:r>
              </a:p>
            </p:txBody>
          </p:sp>
        </mc:Fallback>
      </mc:AlternateContent>
      <p:sp>
        <p:nvSpPr>
          <p:cNvPr id="13" name="TextBox 12"/>
          <p:cNvSpPr txBox="1"/>
          <p:nvPr/>
        </p:nvSpPr>
        <p:spPr>
          <a:xfrm>
            <a:off x="2555776" y="3562881"/>
            <a:ext cx="538930" cy="369332"/>
          </a:xfrm>
          <a:prstGeom prst="rect">
            <a:avLst/>
          </a:prstGeom>
          <a:noFill/>
        </p:spPr>
        <p:txBody>
          <a:bodyPr wrap="none" rtlCol="0">
            <a:spAutoFit/>
          </a:bodyPr>
          <a:lstStyle/>
          <a:p>
            <a:r>
              <a:rPr lang="en-US" dirty="0" smtClean="0"/>
              <a:t>and</a:t>
            </a:r>
            <a:endParaRPr lang="en-GB" dirty="0"/>
          </a:p>
        </p:txBody>
      </p:sp>
      <mc:AlternateContent xmlns:mc="http://schemas.openxmlformats.org/markup-compatibility/2006" xmlns:a14="http://schemas.microsoft.com/office/drawing/2010/main">
        <mc:Choice Requires="a14">
          <p:sp>
            <p:nvSpPr>
              <p:cNvPr id="14" name="TextBox 13"/>
              <p:cNvSpPr txBox="1"/>
              <p:nvPr/>
            </p:nvSpPr>
            <p:spPr>
              <a:xfrm>
                <a:off x="735535" y="5445224"/>
                <a:ext cx="1494961"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US" sz="2000" b="0" i="1" smtClean="0">
                              <a:latin typeface="Cambria Math"/>
                            </a:rPr>
                            <m:t>𝑃</m:t>
                          </m:r>
                        </m:e>
                        <m:sub>
                          <m:r>
                            <a:rPr lang="en-US" sz="2000" b="0" i="1" smtClean="0">
                              <a:latin typeface="Cambria Math"/>
                            </a:rPr>
                            <m:t>𝑏𝑒𝑎𝑚</m:t>
                          </m:r>
                        </m:sub>
                      </m:sSub>
                      <m:r>
                        <a:rPr lang="en-GB" sz="2000" i="1" smtClean="0">
                          <a:latin typeface="Cambria Math"/>
                          <a:ea typeface="Cambria Math"/>
                        </a:rPr>
                        <m:t>=</m:t>
                      </m:r>
                      <m:r>
                        <a:rPr lang="en-US" sz="2000" b="0" i="1" smtClean="0">
                          <a:latin typeface="Cambria Math"/>
                          <a:ea typeface="Cambria Math"/>
                        </a:rPr>
                        <m:t>𝐺𝐼</m:t>
                      </m:r>
                    </m:oMath>
                  </m:oMathPara>
                </a14:m>
                <a:endParaRPr lang="en-GB"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735535" y="5445224"/>
                <a:ext cx="1494961" cy="400110"/>
              </a:xfrm>
              <a:prstGeom prst="rect">
                <a:avLst/>
              </a:prstGeom>
              <a:blipFill rotWithShape="1">
                <a:blip r:embed="rId7"/>
                <a:stretch>
                  <a:fillRect/>
                </a:stretch>
              </a:blipFill>
            </p:spPr>
            <p:txBody>
              <a:bodyPr/>
              <a:lstStyle/>
              <a:p>
                <a:r>
                  <a:rPr lang="en-GB">
                    <a:noFill/>
                  </a:rPr>
                  <a:t> </a:t>
                </a:r>
              </a:p>
            </p:txBody>
          </p:sp>
        </mc:Fallback>
      </mc:AlternateContent>
      <p:sp>
        <p:nvSpPr>
          <p:cNvPr id="15" name="TextBox 14"/>
          <p:cNvSpPr txBox="1"/>
          <p:nvPr/>
        </p:nvSpPr>
        <p:spPr>
          <a:xfrm>
            <a:off x="5393442" y="5445224"/>
            <a:ext cx="1920269" cy="369332"/>
          </a:xfrm>
          <a:prstGeom prst="rect">
            <a:avLst/>
          </a:prstGeom>
          <a:noFill/>
        </p:spPr>
        <p:txBody>
          <a:bodyPr wrap="none" rtlCol="0">
            <a:spAutoFit/>
          </a:bodyPr>
          <a:lstStyle/>
          <a:p>
            <a:r>
              <a:rPr lang="en-US" dirty="0" smtClean="0"/>
              <a:t>Beam acceleration</a:t>
            </a:r>
            <a:endParaRPr lang="en-GB" dirty="0"/>
          </a:p>
        </p:txBody>
      </p:sp>
    </p:spTree>
    <p:extLst>
      <p:ext uri="{BB962C8B-B14F-4D97-AF65-F5344CB8AC3E}">
        <p14:creationId xmlns:p14="http://schemas.microsoft.com/office/powerpoint/2010/main" val="710000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29</a:t>
            </a:fld>
            <a:endParaRPr lang="en-US"/>
          </a:p>
        </p:txBody>
      </p:sp>
      <p:sp>
        <p:nvSpPr>
          <p:cNvPr id="3" name="TextBox 2"/>
          <p:cNvSpPr txBox="1"/>
          <p:nvPr/>
        </p:nvSpPr>
        <p:spPr>
          <a:xfrm>
            <a:off x="1720592" y="313388"/>
            <a:ext cx="5741893" cy="400110"/>
          </a:xfrm>
          <a:prstGeom prst="rect">
            <a:avLst/>
          </a:prstGeom>
          <a:noFill/>
        </p:spPr>
        <p:txBody>
          <a:bodyPr wrap="none" rtlCol="0">
            <a:spAutoFit/>
          </a:bodyPr>
          <a:lstStyle/>
          <a:p>
            <a:pPr algn="ctr"/>
            <a:r>
              <a:rPr lang="en-US" sz="2000" dirty="0" smtClean="0"/>
              <a:t>The general differential equation in terms of gradient</a:t>
            </a:r>
            <a:endParaRPr lang="en-GB" sz="2000" dirty="0"/>
          </a:p>
        </p:txBody>
      </p:sp>
      <p:sp>
        <p:nvSpPr>
          <p:cNvPr id="4" name="TextBox 3"/>
          <p:cNvSpPr txBox="1"/>
          <p:nvPr/>
        </p:nvSpPr>
        <p:spPr>
          <a:xfrm>
            <a:off x="1691896" y="6381328"/>
            <a:ext cx="5720925" cy="369332"/>
          </a:xfrm>
          <a:prstGeom prst="rect">
            <a:avLst/>
          </a:prstGeom>
          <a:noFill/>
        </p:spPr>
        <p:txBody>
          <a:bodyPr wrap="none" rtlCol="0">
            <a:spAutoFit/>
          </a:bodyPr>
          <a:lstStyle/>
          <a:p>
            <a:r>
              <a:rPr lang="en-US" dirty="0" smtClean="0"/>
              <a:t>A. </a:t>
            </a:r>
            <a:r>
              <a:rPr lang="en-US" dirty="0" err="1" smtClean="0"/>
              <a:t>Lunin</a:t>
            </a:r>
            <a:r>
              <a:rPr lang="en-US" dirty="0" smtClean="0"/>
              <a:t>, V. </a:t>
            </a:r>
            <a:r>
              <a:rPr lang="en-US" dirty="0" err="1" smtClean="0"/>
              <a:t>Yakovlev</a:t>
            </a:r>
            <a:r>
              <a:rPr lang="en-US" dirty="0" smtClean="0"/>
              <a:t>, A. </a:t>
            </a:r>
            <a:r>
              <a:rPr lang="en-US" dirty="0" err="1" smtClean="0"/>
              <a:t>Grudiev</a:t>
            </a:r>
            <a:r>
              <a:rPr lang="en-US" dirty="0" smtClean="0"/>
              <a:t> PRSTAB, 14, 052001 (2011)</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1855305" y="1052736"/>
                <a:ext cx="5394105" cy="71795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smtClean="0">
                              <a:latin typeface="Cambria Math"/>
                            </a:rPr>
                            <m:t>𝑑</m:t>
                          </m:r>
                          <m:r>
                            <a:rPr lang="en-US" b="0" i="1" smtClean="0">
                              <a:latin typeface="Cambria Math"/>
                            </a:rPr>
                            <m:t>𝐺</m:t>
                          </m:r>
                        </m:num>
                        <m:den>
                          <m:r>
                            <a:rPr lang="en-GB" i="1" smtClean="0">
                              <a:latin typeface="Cambria Math"/>
                            </a:rPr>
                            <m:t>𝑑</m:t>
                          </m:r>
                          <m:r>
                            <a:rPr lang="en-US" b="0" i="1" smtClean="0">
                              <a:latin typeface="Cambria Math"/>
                            </a:rPr>
                            <m:t>𝑧</m:t>
                          </m:r>
                        </m:den>
                      </m:f>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𝐺</m:t>
                          </m:r>
                        </m:num>
                        <m:den>
                          <m:r>
                            <a:rPr lang="en-US" b="0" i="1" smtClean="0">
                              <a:latin typeface="Cambria Math"/>
                            </a:rPr>
                            <m:t>2</m:t>
                          </m:r>
                        </m:den>
                      </m:f>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1</m:t>
                              </m:r>
                            </m:num>
                            <m:den>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𝑔</m:t>
                                  </m:r>
                                </m:sub>
                              </m:sSub>
                            </m:den>
                          </m:f>
                          <m:f>
                            <m:fPr>
                              <m:ctrlPr>
                                <a:rPr lang="en-US" b="0" i="1" smtClean="0">
                                  <a:latin typeface="Cambria Math" panose="02040503050406030204" pitchFamily="18" charset="0"/>
                                </a:rPr>
                              </m:ctrlPr>
                            </m:fPr>
                            <m:num>
                              <m:r>
                                <a:rPr lang="en-US" b="0" i="1" smtClean="0">
                                  <a:latin typeface="Cambria Math"/>
                                </a:rPr>
                                <m:t>𝑑</m:t>
                              </m:r>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𝑔</m:t>
                                  </m:r>
                                </m:sub>
                              </m:sSub>
                            </m:num>
                            <m:den>
                              <m:r>
                                <a:rPr lang="en-US" b="0" i="1" smtClean="0">
                                  <a:latin typeface="Cambria Math"/>
                                </a:rPr>
                                <m:t>𝑑𝑧</m:t>
                              </m:r>
                            </m:den>
                          </m:f>
                          <m:r>
                            <a:rPr lang="en-US" b="0" i="1" smtClean="0">
                              <a:latin typeface="Cambria Math"/>
                            </a:rPr>
                            <m:t>+</m:t>
                          </m:r>
                          <m:f>
                            <m:fPr>
                              <m:ctrlPr>
                                <a:rPr lang="en-US" i="1">
                                  <a:latin typeface="Cambria Math" panose="02040503050406030204" pitchFamily="18" charset="0"/>
                                </a:rPr>
                              </m:ctrlPr>
                            </m:fPr>
                            <m:num>
                              <m:r>
                                <a:rPr lang="en-US" i="1">
                                  <a:latin typeface="Cambria Math"/>
                                </a:rPr>
                                <m:t>1</m:t>
                              </m:r>
                            </m:num>
                            <m:den>
                              <m:r>
                                <a:rPr lang="en-US" b="0" i="1" smtClean="0">
                                  <a:latin typeface="Cambria Math"/>
                                </a:rPr>
                                <m:t>𝑄</m:t>
                              </m:r>
                            </m:den>
                          </m:f>
                          <m:f>
                            <m:fPr>
                              <m:ctrlPr>
                                <a:rPr lang="en-US" i="1">
                                  <a:latin typeface="Cambria Math" panose="02040503050406030204" pitchFamily="18" charset="0"/>
                                </a:rPr>
                              </m:ctrlPr>
                            </m:fPr>
                            <m:num>
                              <m:r>
                                <a:rPr lang="en-US" i="1">
                                  <a:latin typeface="Cambria Math"/>
                                </a:rPr>
                                <m:t>𝑑</m:t>
                              </m:r>
                              <m:r>
                                <a:rPr lang="en-US" b="0" i="1" smtClean="0">
                                  <a:latin typeface="Cambria Math"/>
                                </a:rPr>
                                <m:t>𝑄</m:t>
                              </m:r>
                            </m:num>
                            <m:den>
                              <m:r>
                                <a:rPr lang="en-US" i="1">
                                  <a:latin typeface="Cambria Math"/>
                                </a:rPr>
                                <m:t>𝑑𝑧</m:t>
                              </m:r>
                            </m:den>
                          </m:f>
                          <m:r>
                            <a:rPr lang="en-US" b="0" i="1" smtClean="0">
                              <a:latin typeface="Cambria Math"/>
                            </a:rPr>
                            <m:t>−</m:t>
                          </m:r>
                          <m:f>
                            <m:fPr>
                              <m:ctrlPr>
                                <a:rPr lang="en-US" i="1">
                                  <a:latin typeface="Cambria Math" panose="02040503050406030204" pitchFamily="18" charset="0"/>
                                </a:rPr>
                              </m:ctrlPr>
                            </m:fPr>
                            <m:num>
                              <m:r>
                                <a:rPr lang="en-US" i="1">
                                  <a:latin typeface="Cambria Math"/>
                                </a:rPr>
                                <m:t>1</m:t>
                              </m:r>
                            </m:num>
                            <m:den>
                              <m:sSup>
                                <m:sSupPr>
                                  <m:ctrlPr>
                                    <a:rPr lang="en-US"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den>
                          </m:f>
                          <m:f>
                            <m:fPr>
                              <m:ctrlPr>
                                <a:rPr lang="en-US" i="1">
                                  <a:latin typeface="Cambria Math" panose="02040503050406030204" pitchFamily="18" charset="0"/>
                                </a:rPr>
                              </m:ctrlPr>
                            </m:fPr>
                            <m:num>
                              <m:r>
                                <a:rPr lang="en-US" i="1">
                                  <a:latin typeface="Cambria Math"/>
                                </a:rPr>
                                <m:t>𝑑</m:t>
                              </m:r>
                              <m:sSup>
                                <m:sSupPr>
                                  <m:ctrlPr>
                                    <a:rPr lang="en-US"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num>
                            <m:den>
                              <m:r>
                                <a:rPr lang="en-US" i="1">
                                  <a:latin typeface="Cambria Math"/>
                                </a:rPr>
                                <m:t>𝑑𝑧</m:t>
                              </m:r>
                            </m:den>
                          </m:f>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ea typeface="Cambria Math"/>
                                </a:rPr>
                                <m:t>𝜔</m:t>
                              </m:r>
                            </m:num>
                            <m:den>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𝑔</m:t>
                                  </m:r>
                                </m:sub>
                              </m:sSub>
                              <m:r>
                                <a:rPr lang="en-US" b="0" i="1" smtClean="0">
                                  <a:latin typeface="Cambria Math"/>
                                </a:rPr>
                                <m:t>𝑄</m:t>
                              </m:r>
                            </m:den>
                          </m:f>
                        </m:e>
                      </m:d>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𝐼</m:t>
                          </m:r>
                          <m:sSup>
                            <m:sSupPr>
                              <m:ctrlPr>
                                <a:rPr lang="en-US" b="0"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num>
                        <m:den>
                          <m:r>
                            <a:rPr lang="en-US" b="0" i="1" smtClean="0">
                              <a:latin typeface="Cambria Math"/>
                            </a:rPr>
                            <m:t>2</m:t>
                          </m:r>
                        </m:den>
                      </m:f>
                      <m:f>
                        <m:fPr>
                          <m:ctrlPr>
                            <a:rPr lang="en-US" i="1">
                              <a:latin typeface="Cambria Math" panose="02040503050406030204" pitchFamily="18" charset="0"/>
                            </a:rPr>
                          </m:ctrlPr>
                        </m:fPr>
                        <m:num>
                          <m:r>
                            <a:rPr lang="en-US" i="1">
                              <a:latin typeface="Cambria Math"/>
                              <a:ea typeface="Cambria Math"/>
                            </a:rPr>
                            <m:t>𝜔</m:t>
                          </m:r>
                        </m:num>
                        <m:den>
                          <m:sSub>
                            <m:sSubPr>
                              <m:ctrlPr>
                                <a:rPr lang="en-US" i="1">
                                  <a:latin typeface="Cambria Math" panose="02040503050406030204" pitchFamily="18" charset="0"/>
                                </a:rPr>
                              </m:ctrlPr>
                            </m:sSubPr>
                            <m:e>
                              <m:r>
                                <a:rPr lang="en-US" i="1">
                                  <a:latin typeface="Cambria Math"/>
                                </a:rPr>
                                <m:t>𝑣</m:t>
                              </m:r>
                            </m:e>
                            <m:sub>
                              <m:r>
                                <a:rPr lang="en-US" i="1">
                                  <a:latin typeface="Cambria Math"/>
                                </a:rPr>
                                <m:t>𝑔</m:t>
                              </m:r>
                            </m:sub>
                          </m:sSub>
                          <m:r>
                            <a:rPr lang="en-US" i="1">
                              <a:latin typeface="Cambria Math"/>
                            </a:rPr>
                            <m:t>𝑄</m:t>
                          </m:r>
                        </m:den>
                      </m:f>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1855305" y="1052736"/>
                <a:ext cx="5394105" cy="717953"/>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779912" y="1988840"/>
                <a:ext cx="1884747" cy="910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𝐺</m:t>
                      </m:r>
                      <m:d>
                        <m:dPr>
                          <m:ctrlPr>
                            <a:rPr lang="en-US" b="0" i="1" smtClean="0">
                              <a:latin typeface="Cambria Math" panose="02040503050406030204" pitchFamily="18" charset="0"/>
                            </a:rPr>
                          </m:ctrlPr>
                        </m:dPr>
                        <m:e>
                          <m:r>
                            <a:rPr lang="en-US" b="0" i="1" smtClean="0">
                              <a:latin typeface="Cambria Math"/>
                            </a:rPr>
                            <m:t>0</m:t>
                          </m:r>
                        </m:e>
                      </m:d>
                      <m:r>
                        <a:rPr lang="en-US" b="0" i="1" smtClean="0">
                          <a:latin typeface="Cambria Math"/>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a:rPr>
                                    <m:t>𝑃</m:t>
                                  </m:r>
                                </m:e>
                                <m:sub>
                                  <m:r>
                                    <a:rPr lang="en-US" b="0" i="1" smtClean="0">
                                      <a:latin typeface="Cambria Math"/>
                                    </a:rPr>
                                    <m:t>𝑖𝑛</m:t>
                                  </m:r>
                                </m:sub>
                              </m:sSub>
                              <m:sSup>
                                <m:sSupPr>
                                  <m:ctrlPr>
                                    <a:rPr lang="en-US" b="0"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r>
                                <a:rPr lang="en-US" b="0" i="1" smtClean="0">
                                  <a:latin typeface="Cambria Math"/>
                                  <a:ea typeface="Cambria Math"/>
                                </a:rPr>
                                <m:t>𝜔</m:t>
                              </m:r>
                            </m:num>
                            <m:den>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𝑔</m:t>
                                  </m:r>
                                </m:sub>
                              </m:sSub>
                              <m:r>
                                <a:rPr lang="en-US" b="0" i="1" smtClean="0">
                                  <a:latin typeface="Cambria Math"/>
                                </a:rPr>
                                <m:t>𝑄</m:t>
                              </m:r>
                            </m:den>
                          </m:f>
                        </m:e>
                      </m:rad>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779912" y="1988840"/>
                <a:ext cx="1884747" cy="910699"/>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979712" y="3870936"/>
                <a:ext cx="5297155" cy="9262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𝐺</m:t>
                      </m:r>
                      <m:d>
                        <m:dPr>
                          <m:ctrlPr>
                            <a:rPr lang="en-US" b="0" i="1" smtClean="0">
                              <a:latin typeface="Cambria Math" panose="02040503050406030204" pitchFamily="18" charset="0"/>
                            </a:rPr>
                          </m:ctrlPr>
                        </m:dPr>
                        <m:e>
                          <m:r>
                            <a:rPr lang="en-US" b="0" i="1" smtClean="0">
                              <a:latin typeface="Cambria Math"/>
                            </a:rPr>
                            <m:t>𝑧</m:t>
                          </m:r>
                        </m:e>
                      </m:d>
                      <m:r>
                        <a:rPr lang="en-US" b="0" i="1" smtClean="0">
                          <a:latin typeface="Cambria Math"/>
                        </a:rPr>
                        <m:t>=</m:t>
                      </m:r>
                      <m:r>
                        <a:rPr lang="en-US" b="0" i="1" smtClean="0">
                          <a:latin typeface="Cambria Math"/>
                        </a:rPr>
                        <m:t>𝐺</m:t>
                      </m:r>
                      <m:d>
                        <m:dPr>
                          <m:ctrlPr>
                            <a:rPr lang="en-US" b="0" i="1" smtClean="0">
                              <a:latin typeface="Cambria Math" panose="02040503050406030204" pitchFamily="18" charset="0"/>
                            </a:rPr>
                          </m:ctrlPr>
                        </m:dPr>
                        <m:e>
                          <m:r>
                            <a:rPr lang="en-US" b="0" i="1" smtClean="0">
                              <a:latin typeface="Cambria Math"/>
                            </a:rPr>
                            <m:t>0</m:t>
                          </m:r>
                        </m:e>
                      </m:d>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𝑔</m:t>
                                  </m:r>
                                </m:sub>
                              </m:sSub>
                              <m:d>
                                <m:dPr>
                                  <m:ctrlPr>
                                    <a:rPr lang="en-US" b="0" i="1" smtClean="0">
                                      <a:latin typeface="Cambria Math" panose="02040503050406030204" pitchFamily="18" charset="0"/>
                                    </a:rPr>
                                  </m:ctrlPr>
                                </m:dPr>
                                <m:e>
                                  <m:r>
                                    <a:rPr lang="en-US" b="0" i="1" smtClean="0">
                                      <a:latin typeface="Cambria Math"/>
                                    </a:rPr>
                                    <m:t>0</m:t>
                                  </m:r>
                                </m:e>
                              </m:d>
                            </m:num>
                            <m:den>
                              <m:sSub>
                                <m:sSubPr>
                                  <m:ctrlPr>
                                    <a:rPr lang="en-US" b="0" i="1" smtClean="0">
                                      <a:latin typeface="Cambria Math" panose="02040503050406030204" pitchFamily="18" charset="0"/>
                                    </a:rPr>
                                  </m:ctrlPr>
                                </m:sSubPr>
                                <m:e>
                                  <m:r>
                                    <a:rPr lang="en-US" i="1">
                                      <a:latin typeface="Cambria Math"/>
                                    </a:rPr>
                                    <m:t>𝑣</m:t>
                                  </m:r>
                                </m:e>
                                <m:sub>
                                  <m:r>
                                    <a:rPr lang="en-US" i="1">
                                      <a:latin typeface="Cambria Math"/>
                                    </a:rPr>
                                    <m:t>𝑔</m:t>
                                  </m:r>
                                </m:sub>
                              </m:sSub>
                              <m:d>
                                <m:dPr>
                                  <m:ctrlPr>
                                    <a:rPr lang="en-US" b="0" i="1" smtClean="0">
                                      <a:latin typeface="Cambria Math" panose="02040503050406030204" pitchFamily="18" charset="0"/>
                                    </a:rPr>
                                  </m:ctrlPr>
                                </m:dPr>
                                <m:e>
                                  <m:r>
                                    <a:rPr lang="en-US" b="0" i="1" smtClean="0">
                                      <a:latin typeface="Cambria Math"/>
                                    </a:rPr>
                                    <m:t>𝑧</m:t>
                                  </m:r>
                                </m:e>
                              </m:d>
                            </m:den>
                          </m:f>
                        </m:e>
                      </m:rad>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a:rPr>
                                <m:t>𝑄</m:t>
                              </m:r>
                              <m:r>
                                <a:rPr lang="en-US" i="1" smtClean="0">
                                  <a:latin typeface="Cambria Math"/>
                                </a:rPr>
                                <m:t> </m:t>
                              </m:r>
                              <m:d>
                                <m:dPr>
                                  <m:ctrlPr>
                                    <a:rPr lang="en-US" b="0" i="1" smtClean="0">
                                      <a:latin typeface="Cambria Math" panose="02040503050406030204" pitchFamily="18" charset="0"/>
                                    </a:rPr>
                                  </m:ctrlPr>
                                </m:dPr>
                                <m:e>
                                  <m:r>
                                    <a:rPr lang="en-US" i="1">
                                      <a:latin typeface="Cambria Math"/>
                                    </a:rPr>
                                    <m:t>0</m:t>
                                  </m:r>
                                </m:e>
                              </m:d>
                            </m:num>
                            <m:den>
                              <m:r>
                                <a:rPr lang="en-US" b="0" i="1" smtClean="0">
                                  <a:latin typeface="Cambria Math"/>
                                </a:rPr>
                                <m:t>𝑄</m:t>
                              </m:r>
                              <m:d>
                                <m:dPr>
                                  <m:ctrlPr>
                                    <a:rPr lang="en-US" b="0" i="1">
                                      <a:latin typeface="Cambria Math" panose="02040503050406030204" pitchFamily="18" charset="0"/>
                                    </a:rPr>
                                  </m:ctrlPr>
                                </m:dPr>
                                <m:e>
                                  <m:r>
                                    <a:rPr lang="en-US" b="0" i="1" smtClean="0">
                                      <a:latin typeface="Cambria Math"/>
                                    </a:rPr>
                                    <m:t>𝑧</m:t>
                                  </m:r>
                                </m:e>
                              </m:d>
                            </m:den>
                          </m:f>
                        </m:e>
                      </m:rad>
                      <m:rad>
                        <m:radPr>
                          <m:degHide m:val="on"/>
                          <m:ctrlPr>
                            <a:rPr lang="en-US" b="0" i="1" smtClean="0">
                              <a:latin typeface="Cambria Math" panose="02040503050406030204" pitchFamily="18" charset="0"/>
                            </a:rPr>
                          </m:ctrlPr>
                        </m:radPr>
                        <m:deg/>
                        <m:e>
                          <m:f>
                            <m:fPr>
                              <m:ctrlPr>
                                <a:rPr lang="en-US" b="0" i="1">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d>
                                <m:dPr>
                                  <m:ctrlPr>
                                    <a:rPr lang="en-US" b="0" i="1">
                                      <a:latin typeface="Cambria Math" panose="02040503050406030204" pitchFamily="18" charset="0"/>
                                    </a:rPr>
                                  </m:ctrlPr>
                                </m:dPr>
                                <m:e>
                                  <m:r>
                                    <a:rPr lang="en-US" b="0" i="1" smtClean="0">
                                      <a:latin typeface="Cambria Math"/>
                                    </a:rPr>
                                    <m:t>𝑧</m:t>
                                  </m:r>
                                </m:e>
                              </m:d>
                            </m:num>
                            <m:den>
                              <m:sSup>
                                <m:sSupPr>
                                  <m:ctrlPr>
                                    <a:rPr lang="en-US" b="0" i="1" smtClean="0">
                                      <a:latin typeface="Cambria Math" panose="02040503050406030204" pitchFamily="18" charset="0"/>
                                    </a:rPr>
                                  </m:ctrlPr>
                                </m:sSupPr>
                                <m:e>
                                  <m:r>
                                    <a:rPr lang="en-US" b="0" i="1" smtClean="0">
                                      <a:latin typeface="Cambria Math"/>
                                    </a:rPr>
                                    <m:t>𝑅</m:t>
                                  </m:r>
                                </m:e>
                                <m:sup>
                                  <m:r>
                                    <a:rPr lang="en-US" b="0" i="1" smtClean="0">
                                      <a:latin typeface="Cambria Math"/>
                                    </a:rPr>
                                    <m:t>′</m:t>
                                  </m:r>
                                </m:sup>
                              </m:sSup>
                              <m:d>
                                <m:dPr>
                                  <m:ctrlPr>
                                    <a:rPr lang="en-US" b="0" i="1">
                                      <a:latin typeface="Cambria Math" panose="02040503050406030204" pitchFamily="18" charset="0"/>
                                    </a:rPr>
                                  </m:ctrlPr>
                                </m:dPr>
                                <m:e>
                                  <m:r>
                                    <a:rPr lang="en-US" b="0" i="1" smtClean="0">
                                      <a:latin typeface="Cambria Math"/>
                                    </a:rPr>
                                    <m:t>0</m:t>
                                  </m:r>
                                </m:e>
                              </m:d>
                            </m:den>
                          </m:f>
                        </m:e>
                      </m:rad>
                      <m:sSup>
                        <m:sSupPr>
                          <m:ctrlPr>
                            <a:rPr lang="en-US" b="0" i="1" smtClean="0">
                              <a:latin typeface="Cambria Math" panose="02040503050406030204" pitchFamily="18" charset="0"/>
                            </a:rPr>
                          </m:ctrlPr>
                        </m:sSupPr>
                        <m:e>
                          <m:r>
                            <a:rPr lang="en-GB" b="0" i="1" smtClean="0">
                              <a:latin typeface="Cambria Math"/>
                            </a:rPr>
                            <m:t>𝑒</m:t>
                          </m:r>
                        </m:e>
                        <m:sup>
                          <m:r>
                            <a:rPr lang="en-GB" b="0" i="1" smtClean="0">
                              <a:latin typeface="Cambria Math"/>
                            </a:rPr>
                            <m:t>−</m:t>
                          </m:r>
                          <m:f>
                            <m:fPr>
                              <m:ctrlPr>
                                <a:rPr lang="en-GB" b="0" i="1" smtClean="0">
                                  <a:latin typeface="Cambria Math" panose="02040503050406030204" pitchFamily="18" charset="0"/>
                                </a:rPr>
                              </m:ctrlPr>
                            </m:fPr>
                            <m:num>
                              <m:r>
                                <a:rPr lang="en-GB" b="0" i="1" smtClean="0">
                                  <a:latin typeface="Cambria Math"/>
                                </a:rPr>
                                <m:t>1</m:t>
                              </m:r>
                            </m:num>
                            <m:den>
                              <m:r>
                                <a:rPr lang="en-GB" b="0" i="1" smtClean="0">
                                  <a:latin typeface="Cambria Math"/>
                                </a:rPr>
                                <m:t>2</m:t>
                              </m:r>
                            </m:den>
                          </m:f>
                          <m:nary>
                            <m:naryPr>
                              <m:limLoc m:val="undOvr"/>
                              <m:ctrlPr>
                                <a:rPr lang="en-GB" b="0" i="1" smtClean="0">
                                  <a:latin typeface="Cambria Math" panose="02040503050406030204" pitchFamily="18" charset="0"/>
                                </a:rPr>
                              </m:ctrlPr>
                            </m:naryPr>
                            <m:sub>
                              <m:r>
                                <m:rPr>
                                  <m:brk m:alnAt="24"/>
                                </m:rPr>
                                <a:rPr lang="en-GB" b="0" i="1" smtClean="0">
                                  <a:latin typeface="Cambria Math"/>
                                </a:rPr>
                                <m:t>0</m:t>
                              </m:r>
                            </m:sub>
                            <m:sup>
                              <m:r>
                                <a:rPr lang="en-GB" b="0" i="1" smtClean="0">
                                  <a:latin typeface="Cambria Math"/>
                                </a:rPr>
                                <m:t>𝑧</m:t>
                              </m:r>
                            </m:sup>
                            <m:e>
                              <m:f>
                                <m:fPr>
                                  <m:ctrlPr>
                                    <a:rPr lang="en-GB" b="0" i="1" smtClean="0">
                                      <a:latin typeface="Cambria Math" panose="02040503050406030204" pitchFamily="18" charset="0"/>
                                    </a:rPr>
                                  </m:ctrlPr>
                                </m:fPr>
                                <m:num>
                                  <m:r>
                                    <a:rPr lang="en-GB" b="0" i="1" smtClean="0">
                                      <a:latin typeface="Cambria Math"/>
                                      <a:ea typeface="Cambria Math"/>
                                    </a:rPr>
                                    <m:t>𝜔</m:t>
                                  </m:r>
                                </m:num>
                                <m:den>
                                  <m:r>
                                    <a:rPr lang="en-GB" b="0" i="1" smtClean="0">
                                      <a:latin typeface="Cambria Math"/>
                                    </a:rPr>
                                    <m:t>𝑄</m:t>
                                  </m:r>
                                  <m:d>
                                    <m:dPr>
                                      <m:ctrlPr>
                                        <a:rPr lang="en-GB" b="0" i="1" smtClean="0">
                                          <a:latin typeface="Cambria Math" panose="02040503050406030204" pitchFamily="18" charset="0"/>
                                        </a:rPr>
                                      </m:ctrlPr>
                                    </m:dPr>
                                    <m:e>
                                      <m:r>
                                        <a:rPr lang="en-GB" b="0" i="1" smtClean="0">
                                          <a:latin typeface="Cambria Math"/>
                                        </a:rPr>
                                        <m:t>𝑧</m:t>
                                      </m:r>
                                    </m:e>
                                  </m:d>
                                  <m:sSub>
                                    <m:sSubPr>
                                      <m:ctrlPr>
                                        <a:rPr lang="en-GB" b="0" i="1" smtClean="0">
                                          <a:latin typeface="Cambria Math" panose="02040503050406030204" pitchFamily="18" charset="0"/>
                                        </a:rPr>
                                      </m:ctrlPr>
                                    </m:sSubPr>
                                    <m:e>
                                      <m:r>
                                        <a:rPr lang="en-GB" b="0" i="1" smtClean="0">
                                          <a:latin typeface="Cambria Math"/>
                                        </a:rPr>
                                        <m:t>𝑣</m:t>
                                      </m:r>
                                    </m:e>
                                    <m:sub>
                                      <m:r>
                                        <a:rPr lang="en-GB" b="0" i="1" smtClean="0">
                                          <a:latin typeface="Cambria Math"/>
                                        </a:rPr>
                                        <m:t>𝑔</m:t>
                                      </m:r>
                                    </m:sub>
                                  </m:sSub>
                                  <m:d>
                                    <m:dPr>
                                      <m:ctrlPr>
                                        <a:rPr lang="en-GB" b="0" i="1" smtClean="0">
                                          <a:latin typeface="Cambria Math" panose="02040503050406030204" pitchFamily="18" charset="0"/>
                                        </a:rPr>
                                      </m:ctrlPr>
                                    </m:dPr>
                                    <m:e>
                                      <m:r>
                                        <a:rPr lang="en-GB" b="0" i="1" smtClean="0">
                                          <a:latin typeface="Cambria Math"/>
                                        </a:rPr>
                                        <m:t>𝑧</m:t>
                                      </m:r>
                                    </m:e>
                                  </m:d>
                                </m:den>
                              </m:f>
                              <m:r>
                                <a:rPr lang="en-GB" b="0" i="1" smtClean="0">
                                  <a:latin typeface="Cambria Math"/>
                                </a:rPr>
                                <m:t>𝑑𝑧</m:t>
                              </m:r>
                            </m:e>
                          </m:nary>
                        </m:sup>
                      </m:sSup>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1979712" y="3870936"/>
                <a:ext cx="5297155" cy="926216"/>
              </a:xfrm>
              <a:prstGeom prst="rect">
                <a:avLst/>
              </a:prstGeom>
              <a:blipFill rotWithShape="1">
                <a:blip r:embed="rId4"/>
                <a:stretch>
                  <a:fillRect/>
                </a:stretch>
              </a:blipFill>
            </p:spPr>
            <p:txBody>
              <a:bodyPr/>
              <a:lstStyle/>
              <a:p>
                <a:r>
                  <a:rPr lang="en-GB">
                    <a:noFill/>
                  </a:rPr>
                  <a:t> </a:t>
                </a:r>
              </a:p>
            </p:txBody>
          </p:sp>
        </mc:Fallback>
      </mc:AlternateContent>
      <p:sp>
        <p:nvSpPr>
          <p:cNvPr id="9" name="TextBox 8"/>
          <p:cNvSpPr txBox="1"/>
          <p:nvPr/>
        </p:nvSpPr>
        <p:spPr>
          <a:xfrm>
            <a:off x="3360918" y="3140968"/>
            <a:ext cx="2435218" cy="369332"/>
          </a:xfrm>
          <a:prstGeom prst="rect">
            <a:avLst/>
          </a:prstGeom>
          <a:noFill/>
        </p:spPr>
        <p:txBody>
          <a:bodyPr wrap="none" rtlCol="0">
            <a:spAutoFit/>
          </a:bodyPr>
          <a:lstStyle/>
          <a:p>
            <a:pPr algn="ctr"/>
            <a:r>
              <a:rPr lang="en-GB" dirty="0" smtClean="0"/>
              <a:t>Solutions in closed form</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2195736" y="5085184"/>
                <a:ext cx="4683205" cy="97270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a:rPr>
                            <m:t>𝐺</m:t>
                          </m:r>
                        </m:e>
                        <m:sub>
                          <m:r>
                            <a:rPr lang="en-GB" b="0" i="1" smtClean="0">
                              <a:latin typeface="Cambria Math"/>
                            </a:rPr>
                            <m:t>𝑙𝑜𝑎𝑑𝑒𝑑</m:t>
                          </m:r>
                        </m:sub>
                      </m:sSub>
                      <m:d>
                        <m:dPr>
                          <m:ctrlPr>
                            <a:rPr lang="en-GB" b="0" i="1" smtClean="0">
                              <a:latin typeface="Cambria Math" panose="02040503050406030204" pitchFamily="18" charset="0"/>
                            </a:rPr>
                          </m:ctrlPr>
                        </m:dPr>
                        <m:e>
                          <m:r>
                            <a:rPr lang="en-GB" b="0" i="1" smtClean="0">
                              <a:latin typeface="Cambria Math"/>
                            </a:rPr>
                            <m:t>𝑧</m:t>
                          </m:r>
                        </m:e>
                      </m:d>
                      <m:r>
                        <a:rPr lang="en-GB" b="0" i="1" smtClean="0">
                          <a:latin typeface="Cambria Math"/>
                        </a:rPr>
                        <m:t>=</m:t>
                      </m:r>
                      <m:r>
                        <a:rPr lang="en-GB" b="0" i="1" smtClean="0">
                          <a:latin typeface="Cambria Math"/>
                        </a:rPr>
                        <m:t>𝐺</m:t>
                      </m:r>
                      <m:d>
                        <m:dPr>
                          <m:ctrlPr>
                            <a:rPr lang="en-GB" b="0" i="1" smtClean="0">
                              <a:latin typeface="Cambria Math" panose="02040503050406030204" pitchFamily="18" charset="0"/>
                            </a:rPr>
                          </m:ctrlPr>
                        </m:dPr>
                        <m:e>
                          <m:r>
                            <a:rPr lang="en-GB" b="0" i="1" smtClean="0">
                              <a:latin typeface="Cambria Math"/>
                            </a:rPr>
                            <m:t>𝑧</m:t>
                          </m:r>
                        </m:e>
                      </m:d>
                      <m:d>
                        <m:dPr>
                          <m:begChr m:val="["/>
                          <m:endChr m:val="]"/>
                          <m:ctrlPr>
                            <a:rPr lang="en-GB" b="0" i="1" smtClean="0">
                              <a:latin typeface="Cambria Math" panose="02040503050406030204" pitchFamily="18" charset="0"/>
                            </a:rPr>
                          </m:ctrlPr>
                        </m:dPr>
                        <m:e>
                          <m:r>
                            <a:rPr lang="en-GB" b="0" i="1" smtClean="0">
                              <a:latin typeface="Cambria Math"/>
                            </a:rPr>
                            <m:t>1−</m:t>
                          </m:r>
                          <m:nary>
                            <m:naryPr>
                              <m:limLoc m:val="undOvr"/>
                              <m:ctrlPr>
                                <a:rPr lang="en-GB" b="0" i="1" smtClean="0">
                                  <a:latin typeface="Cambria Math" panose="02040503050406030204" pitchFamily="18" charset="0"/>
                                </a:rPr>
                              </m:ctrlPr>
                            </m:naryPr>
                            <m:sub>
                              <m:r>
                                <m:rPr>
                                  <m:brk m:alnAt="24"/>
                                </m:rPr>
                                <a:rPr lang="en-GB" b="0" i="1" smtClean="0">
                                  <a:latin typeface="Cambria Math"/>
                                </a:rPr>
                                <m:t>0</m:t>
                              </m:r>
                            </m:sub>
                            <m:sup>
                              <m:r>
                                <a:rPr lang="en-GB" b="0" i="1" smtClean="0">
                                  <a:latin typeface="Cambria Math"/>
                                </a:rPr>
                                <m:t>𝑧</m:t>
                              </m:r>
                            </m:sup>
                            <m:e>
                              <m:f>
                                <m:fPr>
                                  <m:ctrlPr>
                                    <a:rPr lang="en-GB" b="0" i="1" smtClean="0">
                                      <a:latin typeface="Cambria Math" panose="02040503050406030204" pitchFamily="18" charset="0"/>
                                    </a:rPr>
                                  </m:ctrlPr>
                                </m:fPr>
                                <m:num>
                                  <m:r>
                                    <a:rPr lang="en-GB" b="0" i="1" smtClean="0">
                                      <a:latin typeface="Cambria Math"/>
                                    </a:rPr>
                                    <m:t>𝐼</m:t>
                                  </m:r>
                                </m:num>
                                <m:den>
                                  <m:r>
                                    <a:rPr lang="en-GB" b="0" i="1" smtClean="0">
                                      <a:latin typeface="Cambria Math"/>
                                    </a:rPr>
                                    <m:t>𝐺</m:t>
                                  </m:r>
                                  <m:d>
                                    <m:dPr>
                                      <m:ctrlPr>
                                        <a:rPr lang="en-GB" b="0" i="1" smtClean="0">
                                          <a:latin typeface="Cambria Math" panose="02040503050406030204" pitchFamily="18" charset="0"/>
                                        </a:rPr>
                                      </m:ctrlPr>
                                    </m:dPr>
                                    <m:e>
                                      <m:r>
                                        <a:rPr lang="en-GB" b="0" i="1" smtClean="0">
                                          <a:latin typeface="Cambria Math"/>
                                        </a:rPr>
                                        <m:t>𝑧</m:t>
                                      </m:r>
                                    </m:e>
                                  </m:d>
                                </m:den>
                              </m:f>
                              <m:f>
                                <m:fPr>
                                  <m:ctrlPr>
                                    <a:rPr lang="en-GB" i="1">
                                      <a:latin typeface="Cambria Math" panose="02040503050406030204" pitchFamily="18" charset="0"/>
                                    </a:rPr>
                                  </m:ctrlPr>
                                </m:fPr>
                                <m:num>
                                  <m:r>
                                    <a:rPr lang="en-GB" i="1">
                                      <a:latin typeface="Cambria Math"/>
                                      <a:ea typeface="Cambria Math"/>
                                    </a:rPr>
                                    <m:t>𝜔</m:t>
                                  </m:r>
                                  <m:sSup>
                                    <m:sSupPr>
                                      <m:ctrlPr>
                                        <a:rPr lang="en-GB" i="1" smtClean="0">
                                          <a:latin typeface="Cambria Math" panose="02040503050406030204" pitchFamily="18" charset="0"/>
                                          <a:ea typeface="Cambria Math"/>
                                        </a:rPr>
                                      </m:ctrlPr>
                                    </m:sSupPr>
                                    <m:e>
                                      <m:r>
                                        <a:rPr lang="en-GB" b="0" i="1" smtClean="0">
                                          <a:latin typeface="Cambria Math"/>
                                          <a:ea typeface="Cambria Math"/>
                                        </a:rPr>
                                        <m:t>𝑅</m:t>
                                      </m:r>
                                    </m:e>
                                    <m:sup>
                                      <m:r>
                                        <a:rPr lang="en-GB" b="0" i="1" smtClean="0">
                                          <a:latin typeface="Cambria Math"/>
                                          <a:ea typeface="Cambria Math"/>
                                        </a:rPr>
                                        <m:t>′</m:t>
                                      </m:r>
                                    </m:sup>
                                  </m:sSup>
                                  <m:d>
                                    <m:dPr>
                                      <m:ctrlPr>
                                        <a:rPr lang="en-GB" i="1" smtClean="0">
                                          <a:latin typeface="Cambria Math" panose="02040503050406030204" pitchFamily="18" charset="0"/>
                                          <a:ea typeface="Cambria Math"/>
                                        </a:rPr>
                                      </m:ctrlPr>
                                    </m:dPr>
                                    <m:e>
                                      <m:r>
                                        <a:rPr lang="en-GB" b="0" i="1" smtClean="0">
                                          <a:latin typeface="Cambria Math"/>
                                          <a:ea typeface="Cambria Math"/>
                                        </a:rPr>
                                        <m:t>𝑧</m:t>
                                      </m:r>
                                    </m:e>
                                  </m:d>
                                </m:num>
                                <m:den>
                                  <m:r>
                                    <a:rPr lang="en-GB" i="1">
                                      <a:latin typeface="Cambria Math"/>
                                    </a:rPr>
                                    <m:t>𝑄</m:t>
                                  </m:r>
                                  <m:d>
                                    <m:dPr>
                                      <m:ctrlPr>
                                        <a:rPr lang="en-GB" i="1">
                                          <a:latin typeface="Cambria Math" panose="02040503050406030204" pitchFamily="18" charset="0"/>
                                        </a:rPr>
                                      </m:ctrlPr>
                                    </m:dPr>
                                    <m:e>
                                      <m:r>
                                        <a:rPr lang="en-GB" i="1">
                                          <a:latin typeface="Cambria Math"/>
                                        </a:rPr>
                                        <m:t>𝑧</m:t>
                                      </m:r>
                                    </m:e>
                                  </m:d>
                                  <m:sSub>
                                    <m:sSubPr>
                                      <m:ctrlPr>
                                        <a:rPr lang="en-GB" i="1">
                                          <a:latin typeface="Cambria Math" panose="02040503050406030204" pitchFamily="18" charset="0"/>
                                        </a:rPr>
                                      </m:ctrlPr>
                                    </m:sSubPr>
                                    <m:e>
                                      <m:r>
                                        <a:rPr lang="en-GB" i="1">
                                          <a:latin typeface="Cambria Math"/>
                                        </a:rPr>
                                        <m:t>𝑣</m:t>
                                      </m:r>
                                    </m:e>
                                    <m:sub>
                                      <m:r>
                                        <a:rPr lang="en-GB" i="1">
                                          <a:latin typeface="Cambria Math"/>
                                        </a:rPr>
                                        <m:t>𝑔</m:t>
                                      </m:r>
                                    </m:sub>
                                  </m:sSub>
                                  <m:d>
                                    <m:dPr>
                                      <m:ctrlPr>
                                        <a:rPr lang="en-GB" i="1">
                                          <a:latin typeface="Cambria Math" panose="02040503050406030204" pitchFamily="18" charset="0"/>
                                        </a:rPr>
                                      </m:ctrlPr>
                                    </m:dPr>
                                    <m:e>
                                      <m:r>
                                        <a:rPr lang="en-GB" i="1">
                                          <a:latin typeface="Cambria Math"/>
                                        </a:rPr>
                                        <m:t>𝑧</m:t>
                                      </m:r>
                                    </m:e>
                                  </m:d>
                                </m:den>
                              </m:f>
                              <m:r>
                                <a:rPr lang="en-GB" b="0" i="1" smtClean="0">
                                  <a:latin typeface="Cambria Math"/>
                                </a:rPr>
                                <m:t>𝑑𝑧</m:t>
                              </m:r>
                            </m:e>
                          </m:nary>
                        </m:e>
                      </m:d>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195736" y="5085184"/>
                <a:ext cx="4683205" cy="972702"/>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62775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a:p>
        </p:txBody>
      </p:sp>
      <p:sp>
        <p:nvSpPr>
          <p:cNvPr id="3" name="Rectangle 2"/>
          <p:cNvSpPr/>
          <p:nvPr/>
        </p:nvSpPr>
        <p:spPr>
          <a:xfrm>
            <a:off x="251520" y="836712"/>
            <a:ext cx="8640960" cy="5078313"/>
          </a:xfrm>
          <a:prstGeom prst="rect">
            <a:avLst/>
          </a:prstGeom>
        </p:spPr>
        <p:txBody>
          <a:bodyPr wrap="square">
            <a:spAutoFit/>
          </a:bodyPr>
          <a:lstStyle/>
          <a:p>
            <a:r>
              <a:rPr lang="en-US" dirty="0" smtClean="0"/>
              <a:t>Acceleration is typically measured in units of MV/m, ILC around 30 MV/m and CLIC 100 MV/m.</a:t>
            </a:r>
          </a:p>
          <a:p>
            <a:endParaRPr lang="en-US" dirty="0" smtClean="0"/>
          </a:p>
          <a:p>
            <a:r>
              <a:rPr lang="en-US" dirty="0" smtClean="0"/>
              <a:t>We are looking for the answers to precise questions like:</a:t>
            </a:r>
          </a:p>
          <a:p>
            <a:pPr>
              <a:buFont typeface="Arial" pitchFamily="34" charset="0"/>
              <a:buChar char="•"/>
            </a:pPr>
            <a:r>
              <a:rPr lang="en-US" dirty="0" smtClean="0"/>
              <a:t> How much energy gain will I get from a particular structure if I put in 45 MW? </a:t>
            </a:r>
          </a:p>
          <a:p>
            <a:pPr>
              <a:buFont typeface="Arial" pitchFamily="34" charset="0"/>
              <a:buChar char="•"/>
            </a:pPr>
            <a:r>
              <a:rPr lang="en-US" dirty="0" smtClean="0"/>
              <a:t> What fraction of my input power will go into accelerating a 1 amp beam? What happens if I increase the current to 2 amps? </a:t>
            </a:r>
          </a:p>
          <a:p>
            <a:pPr>
              <a:buFont typeface="Arial" pitchFamily="34" charset="0"/>
              <a:buChar char="•"/>
            </a:pPr>
            <a:endParaRPr lang="en-US" dirty="0" smtClean="0"/>
          </a:p>
          <a:p>
            <a:pPr>
              <a:buFont typeface="Arial" pitchFamily="34" charset="0"/>
              <a:buChar char="•"/>
            </a:pPr>
            <a:endParaRPr lang="en-US" dirty="0" smtClean="0"/>
          </a:p>
          <a:p>
            <a:r>
              <a:rPr lang="en-US" dirty="0" smtClean="0"/>
              <a:t>We will develop quantities which variously relate </a:t>
            </a:r>
          </a:p>
          <a:p>
            <a:pPr>
              <a:buFont typeface="Arial" pitchFamily="34" charset="0"/>
              <a:buChar char="•"/>
            </a:pPr>
            <a:r>
              <a:rPr lang="en-US" dirty="0" smtClean="0"/>
              <a:t> voltage seen by the beam</a:t>
            </a:r>
          </a:p>
          <a:p>
            <a:pPr>
              <a:buFont typeface="Arial" pitchFamily="34" charset="0"/>
              <a:buChar char="•"/>
            </a:pPr>
            <a:r>
              <a:rPr lang="en-US" dirty="0" smtClean="0"/>
              <a:t> gradient </a:t>
            </a:r>
          </a:p>
          <a:p>
            <a:pPr>
              <a:buFont typeface="Arial" pitchFamily="34" charset="0"/>
              <a:buChar char="•"/>
            </a:pPr>
            <a:r>
              <a:rPr lang="en-US" dirty="0" smtClean="0"/>
              <a:t> energy of the rf fields</a:t>
            </a:r>
          </a:p>
          <a:p>
            <a:pPr>
              <a:buFont typeface="Arial" pitchFamily="34" charset="0"/>
              <a:buChar char="•"/>
            </a:pPr>
            <a:r>
              <a:rPr lang="en-US" dirty="0" smtClean="0"/>
              <a:t> power of the rf fields</a:t>
            </a:r>
          </a:p>
          <a:p>
            <a:pPr>
              <a:buFont typeface="Arial" pitchFamily="34" charset="0"/>
              <a:buChar char="•"/>
            </a:pPr>
            <a:r>
              <a:rPr lang="en-US" dirty="0" smtClean="0"/>
              <a:t> power of the beam</a:t>
            </a:r>
          </a:p>
          <a:p>
            <a:r>
              <a:rPr lang="en-US" dirty="0" smtClean="0"/>
              <a:t> </a:t>
            </a:r>
          </a:p>
          <a:p>
            <a:r>
              <a:rPr lang="en-US" dirty="0" smtClean="0"/>
              <a:t>We will of course tend to focus on the electric field since we are talking about accelerating electric charges! </a:t>
            </a:r>
          </a:p>
        </p:txBody>
      </p:sp>
      <p:sp>
        <p:nvSpPr>
          <p:cNvPr id="4" name="TextBox 3"/>
          <p:cNvSpPr txBox="1"/>
          <p:nvPr/>
        </p:nvSpPr>
        <p:spPr>
          <a:xfrm>
            <a:off x="3851920" y="260648"/>
            <a:ext cx="1470274" cy="461665"/>
          </a:xfrm>
          <a:prstGeom prst="rect">
            <a:avLst/>
          </a:prstGeom>
          <a:noFill/>
        </p:spPr>
        <p:txBody>
          <a:bodyPr wrap="none" rtlCol="0">
            <a:spAutoFit/>
          </a:bodyPr>
          <a:lstStyle/>
          <a:p>
            <a:r>
              <a:rPr lang="en-US" sz="2400" dirty="0" smtClean="0"/>
              <a:t>The basics</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30</a:t>
            </a:fld>
            <a:endParaRPr lang="en-US"/>
          </a:p>
        </p:txBody>
      </p:sp>
      <p:sp>
        <p:nvSpPr>
          <p:cNvPr id="3" name="TextBox 2"/>
          <p:cNvSpPr txBox="1"/>
          <p:nvPr/>
        </p:nvSpPr>
        <p:spPr>
          <a:xfrm>
            <a:off x="349478" y="116632"/>
            <a:ext cx="8632758" cy="707886"/>
          </a:xfrm>
          <a:prstGeom prst="rect">
            <a:avLst/>
          </a:prstGeom>
          <a:noFill/>
        </p:spPr>
        <p:txBody>
          <a:bodyPr wrap="square" rtlCol="0">
            <a:spAutoFit/>
          </a:bodyPr>
          <a:lstStyle/>
          <a:p>
            <a:r>
              <a:rPr lang="en-US" sz="2000" dirty="0" smtClean="0"/>
              <a:t>An example of the solutions to this equation for constant gradient (all cells are the same):</a:t>
            </a:r>
            <a:endParaRPr lang="en-GB" sz="2000" dirty="0"/>
          </a:p>
        </p:txBody>
      </p:sp>
      <p:pic>
        <p:nvPicPr>
          <p:cNvPr id="4" name="Picture 3" descr="\\CERN\dfs\Workspaces\w\Wuensch\Talks\2011\LC school 2011\from others\DSC04529.JPG"/>
          <p:cNvPicPr>
            <a:picLocks noChangeAspect="1" noChangeArrowheads="1"/>
          </p:cNvPicPr>
          <p:nvPr/>
        </p:nvPicPr>
        <p:blipFill>
          <a:blip r:embed="rId2" cstate="print"/>
          <a:srcRect/>
          <a:stretch>
            <a:fillRect/>
          </a:stretch>
        </p:blipFill>
        <p:spPr bwMode="auto">
          <a:xfrm>
            <a:off x="1907704" y="4797152"/>
            <a:ext cx="5328592" cy="1932346"/>
          </a:xfrm>
          <a:prstGeom prst="rect">
            <a:avLst/>
          </a:prstGeom>
          <a:noFill/>
        </p:spPr>
      </p:pic>
      <p:pic>
        <p:nvPicPr>
          <p:cNvPr id="163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2830" y="917536"/>
            <a:ext cx="5389450" cy="3879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68239" y="1412776"/>
            <a:ext cx="1179425" cy="369332"/>
          </a:xfrm>
          <a:prstGeom prst="rect">
            <a:avLst/>
          </a:prstGeom>
          <a:noFill/>
        </p:spPr>
        <p:txBody>
          <a:bodyPr wrap="none" rtlCol="0">
            <a:spAutoFit/>
          </a:bodyPr>
          <a:lstStyle/>
          <a:p>
            <a:r>
              <a:rPr lang="en-US" dirty="0" smtClean="0"/>
              <a:t>100 MV/m</a:t>
            </a:r>
            <a:endParaRPr lang="en-GB" dirty="0"/>
          </a:p>
        </p:txBody>
      </p:sp>
      <p:sp>
        <p:nvSpPr>
          <p:cNvPr id="8" name="Down Arrow 7"/>
          <p:cNvSpPr/>
          <p:nvPr/>
        </p:nvSpPr>
        <p:spPr>
          <a:xfrm>
            <a:off x="2237813" y="4437112"/>
            <a:ext cx="432048" cy="72008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251520" y="4365104"/>
            <a:ext cx="1217256" cy="369332"/>
          </a:xfrm>
          <a:prstGeom prst="rect">
            <a:avLst/>
          </a:prstGeom>
          <a:noFill/>
        </p:spPr>
        <p:txBody>
          <a:bodyPr wrap="none" rtlCol="0">
            <a:spAutoFit/>
          </a:bodyPr>
          <a:lstStyle/>
          <a:p>
            <a:r>
              <a:rPr lang="en-US" dirty="0" err="1"/>
              <a:t>r</a:t>
            </a:r>
            <a:r>
              <a:rPr lang="en-US" dirty="0" err="1" smtClean="0"/>
              <a:t>f</a:t>
            </a:r>
            <a:r>
              <a:rPr lang="en-US" dirty="0" smtClean="0"/>
              <a:t> power in</a:t>
            </a:r>
            <a:endParaRPr lang="en-GB" dirty="0"/>
          </a:p>
        </p:txBody>
      </p:sp>
      <p:sp>
        <p:nvSpPr>
          <p:cNvPr id="10" name="Down Arrow 9"/>
          <p:cNvSpPr/>
          <p:nvPr/>
        </p:nvSpPr>
        <p:spPr>
          <a:xfrm rot="10800000">
            <a:off x="6511146" y="4649242"/>
            <a:ext cx="305966" cy="43983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7197622" y="4734436"/>
            <a:ext cx="1605183" cy="369332"/>
          </a:xfrm>
          <a:prstGeom prst="rect">
            <a:avLst/>
          </a:prstGeom>
          <a:noFill/>
        </p:spPr>
        <p:txBody>
          <a:bodyPr wrap="none" rtlCol="0">
            <a:spAutoFit/>
          </a:bodyPr>
          <a:lstStyle/>
          <a:p>
            <a:r>
              <a:rPr lang="en-US" dirty="0" smtClean="0"/>
              <a:t>Less power out</a:t>
            </a:r>
            <a:endParaRPr lang="en-GB" dirty="0"/>
          </a:p>
        </p:txBody>
      </p:sp>
      <p:cxnSp>
        <p:nvCxnSpPr>
          <p:cNvPr id="12" name="Straight Arrow Connector 11"/>
          <p:cNvCxnSpPr/>
          <p:nvPr/>
        </p:nvCxnSpPr>
        <p:spPr>
          <a:xfrm>
            <a:off x="1043608" y="5757925"/>
            <a:ext cx="6984776" cy="0"/>
          </a:xfrm>
          <a:prstGeom prst="straightConnector1">
            <a:avLst/>
          </a:prstGeom>
          <a:ln w="25400">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285543" y="6021288"/>
            <a:ext cx="1858457" cy="369332"/>
          </a:xfrm>
          <a:prstGeom prst="rect">
            <a:avLst/>
          </a:prstGeom>
          <a:noFill/>
        </p:spPr>
        <p:txBody>
          <a:bodyPr wrap="none" rtlCol="0">
            <a:spAutoFit/>
          </a:bodyPr>
          <a:lstStyle/>
          <a:p>
            <a:r>
              <a:rPr lang="en-US" dirty="0" smtClean="0"/>
              <a:t>Beam accelerated</a:t>
            </a:r>
            <a:endParaRPr lang="en-GB" dirty="0"/>
          </a:p>
        </p:txBody>
      </p:sp>
      <p:cxnSp>
        <p:nvCxnSpPr>
          <p:cNvPr id="14" name="Straight Arrow Connector 13"/>
          <p:cNvCxnSpPr/>
          <p:nvPr/>
        </p:nvCxnSpPr>
        <p:spPr>
          <a:xfrm>
            <a:off x="6948264" y="2127344"/>
            <a:ext cx="0" cy="57606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093293" y="2230710"/>
            <a:ext cx="1907704" cy="923330"/>
          </a:xfrm>
          <a:prstGeom prst="rect">
            <a:avLst/>
          </a:prstGeom>
          <a:noFill/>
        </p:spPr>
        <p:txBody>
          <a:bodyPr wrap="square" rtlCol="0">
            <a:spAutoFit/>
          </a:bodyPr>
          <a:lstStyle/>
          <a:p>
            <a:r>
              <a:rPr lang="en-US" dirty="0" smtClean="0"/>
              <a:t>Field goes down because power goes into beam.</a:t>
            </a:r>
            <a:endParaRPr lang="en-GB" dirty="0"/>
          </a:p>
        </p:txBody>
      </p:sp>
      <p:cxnSp>
        <p:nvCxnSpPr>
          <p:cNvPr id="17" name="Straight Arrow Connector 16"/>
          <p:cNvCxnSpPr/>
          <p:nvPr/>
        </p:nvCxnSpPr>
        <p:spPr>
          <a:xfrm>
            <a:off x="6942528" y="1597442"/>
            <a:ext cx="0" cy="47269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074532" y="1307380"/>
            <a:ext cx="1907704" cy="923330"/>
          </a:xfrm>
          <a:prstGeom prst="rect">
            <a:avLst/>
          </a:prstGeom>
          <a:noFill/>
        </p:spPr>
        <p:txBody>
          <a:bodyPr wrap="square" rtlCol="0">
            <a:spAutoFit/>
          </a:bodyPr>
          <a:lstStyle/>
          <a:p>
            <a:r>
              <a:rPr lang="en-US" dirty="0" smtClean="0"/>
              <a:t>Field goes down because of wall losses.</a:t>
            </a:r>
            <a:endParaRPr lang="en-GB" dirty="0"/>
          </a:p>
        </p:txBody>
      </p:sp>
      <p:sp>
        <p:nvSpPr>
          <p:cNvPr id="23" name="Down Arrow 22"/>
          <p:cNvSpPr/>
          <p:nvPr/>
        </p:nvSpPr>
        <p:spPr>
          <a:xfrm rot="10800000">
            <a:off x="4338042" y="5221409"/>
            <a:ext cx="305966" cy="43983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885731" y="4852077"/>
            <a:ext cx="1210588" cy="369332"/>
          </a:xfrm>
          <a:prstGeom prst="rect">
            <a:avLst/>
          </a:prstGeom>
          <a:noFill/>
        </p:spPr>
        <p:txBody>
          <a:bodyPr wrap="none" rtlCol="0">
            <a:spAutoFit/>
          </a:bodyPr>
          <a:lstStyle/>
          <a:p>
            <a:r>
              <a:rPr lang="en-US" dirty="0" smtClean="0"/>
              <a:t>Wall losses</a:t>
            </a:r>
            <a:endParaRPr lang="en-GB" dirty="0"/>
          </a:p>
        </p:txBody>
      </p:sp>
      <p:sp>
        <p:nvSpPr>
          <p:cNvPr id="19" name="TextBox 18"/>
          <p:cNvSpPr txBox="1"/>
          <p:nvPr/>
        </p:nvSpPr>
        <p:spPr>
          <a:xfrm>
            <a:off x="3331743" y="4293096"/>
            <a:ext cx="2464393" cy="369332"/>
          </a:xfrm>
          <a:prstGeom prst="rect">
            <a:avLst/>
          </a:prstGeom>
          <a:noFill/>
        </p:spPr>
        <p:txBody>
          <a:bodyPr wrap="none" rtlCol="0">
            <a:spAutoFit/>
          </a:bodyPr>
          <a:lstStyle/>
          <a:p>
            <a:r>
              <a:rPr lang="en-GB" dirty="0" smtClean="0"/>
              <a:t>Distance along structure</a:t>
            </a:r>
            <a:endParaRPr lang="en-GB" dirty="0"/>
          </a:p>
        </p:txBody>
      </p:sp>
    </p:spTree>
    <p:extLst>
      <p:ext uri="{BB962C8B-B14F-4D97-AF65-F5344CB8AC3E}">
        <p14:creationId xmlns:p14="http://schemas.microsoft.com/office/powerpoint/2010/main" val="17179170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31</a:t>
            </a:fld>
            <a:endParaRPr lang="en-US"/>
          </a:p>
        </p:txBody>
      </p:sp>
      <p:sp>
        <p:nvSpPr>
          <p:cNvPr id="3" name="TextBox 2"/>
          <p:cNvSpPr txBox="1"/>
          <p:nvPr/>
        </p:nvSpPr>
        <p:spPr>
          <a:xfrm>
            <a:off x="395536" y="332656"/>
            <a:ext cx="8496944" cy="1200329"/>
          </a:xfrm>
          <a:prstGeom prst="rect">
            <a:avLst/>
          </a:prstGeom>
          <a:noFill/>
        </p:spPr>
        <p:txBody>
          <a:bodyPr wrap="square" rtlCol="0">
            <a:spAutoFit/>
          </a:bodyPr>
          <a:lstStyle/>
          <a:p>
            <a:r>
              <a:rPr lang="en-US" dirty="0" smtClean="0"/>
              <a:t>Now we ask ourselves – How efficiently have we converted </a:t>
            </a:r>
            <a:r>
              <a:rPr lang="en-US" dirty="0" err="1" smtClean="0"/>
              <a:t>rf</a:t>
            </a:r>
            <a:r>
              <a:rPr lang="en-US" dirty="0" smtClean="0"/>
              <a:t> power into beam power? To ask it using accelerator jargon – What is the </a:t>
            </a:r>
            <a:r>
              <a:rPr lang="en-US" dirty="0" err="1" smtClean="0"/>
              <a:t>rf</a:t>
            </a:r>
            <a:r>
              <a:rPr lang="en-US" dirty="0" smtClean="0"/>
              <a:t>-to-beam efficiency?</a:t>
            </a:r>
          </a:p>
          <a:p>
            <a:r>
              <a:rPr lang="en-US" dirty="0" smtClean="0"/>
              <a:t>This is one of the most important performance issues for a normal conducting linear collider since it directly affects the overall performance.</a:t>
            </a:r>
            <a:endParaRPr lang="en-GB" dirty="0"/>
          </a:p>
        </p:txBody>
      </p:sp>
      <p:sp>
        <p:nvSpPr>
          <p:cNvPr id="4" name="Rectangle 3"/>
          <p:cNvSpPr/>
          <p:nvPr/>
        </p:nvSpPr>
        <p:spPr>
          <a:xfrm>
            <a:off x="1691680" y="3370151"/>
            <a:ext cx="5760640" cy="7920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p:cNvCxnSpPr/>
          <p:nvPr/>
        </p:nvCxnSpPr>
        <p:spPr>
          <a:xfrm>
            <a:off x="1115616" y="3730191"/>
            <a:ext cx="6984776" cy="0"/>
          </a:xfrm>
          <a:prstGeom prst="straightConnector1">
            <a:avLst/>
          </a:prstGeom>
          <a:ln w="25400">
            <a:prstDash val="sysDash"/>
            <a:tailEnd type="arrow"/>
          </a:ln>
        </p:spPr>
        <p:style>
          <a:lnRef idx="1">
            <a:schemeClr val="accent1"/>
          </a:lnRef>
          <a:fillRef idx="0">
            <a:schemeClr val="accent1"/>
          </a:fillRef>
          <a:effectRef idx="0">
            <a:schemeClr val="accent1"/>
          </a:effectRef>
          <a:fontRef idx="minor">
            <a:schemeClr val="tx1"/>
          </a:fontRef>
        </p:style>
      </p:cxnSp>
      <p:sp>
        <p:nvSpPr>
          <p:cNvPr id="7" name="Down Arrow 6"/>
          <p:cNvSpPr/>
          <p:nvPr/>
        </p:nvSpPr>
        <p:spPr>
          <a:xfrm>
            <a:off x="1763688" y="2578063"/>
            <a:ext cx="432048" cy="72008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rot="10800000">
            <a:off x="7020272" y="2831466"/>
            <a:ext cx="305966" cy="43983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rot="10800000">
            <a:off x="4338042" y="3150232"/>
            <a:ext cx="305966" cy="43983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885731" y="2780900"/>
            <a:ext cx="1210588" cy="369332"/>
          </a:xfrm>
          <a:prstGeom prst="rect">
            <a:avLst/>
          </a:prstGeom>
          <a:noFill/>
        </p:spPr>
        <p:txBody>
          <a:bodyPr wrap="none" rtlCol="0">
            <a:spAutoFit/>
          </a:bodyPr>
          <a:lstStyle/>
          <a:p>
            <a:r>
              <a:rPr lang="en-US" dirty="0" smtClean="0"/>
              <a:t>Wall losses</a:t>
            </a:r>
            <a:endParaRPr lang="en-GB" dirty="0"/>
          </a:p>
        </p:txBody>
      </p:sp>
      <p:sp>
        <p:nvSpPr>
          <p:cNvPr id="11" name="TextBox 10"/>
          <p:cNvSpPr txBox="1"/>
          <p:nvPr/>
        </p:nvSpPr>
        <p:spPr>
          <a:xfrm>
            <a:off x="6363738" y="2393397"/>
            <a:ext cx="1619033" cy="369332"/>
          </a:xfrm>
          <a:prstGeom prst="rect">
            <a:avLst/>
          </a:prstGeom>
          <a:noFill/>
        </p:spPr>
        <p:txBody>
          <a:bodyPr wrap="none" rtlCol="0">
            <a:spAutoFit/>
          </a:bodyPr>
          <a:lstStyle/>
          <a:p>
            <a:r>
              <a:rPr lang="en-US" dirty="0" smtClean="0"/>
              <a:t>Output coupler</a:t>
            </a:r>
            <a:endParaRPr lang="en-GB" dirty="0"/>
          </a:p>
        </p:txBody>
      </p:sp>
      <p:sp>
        <p:nvSpPr>
          <p:cNvPr id="12" name="TextBox 11"/>
          <p:cNvSpPr txBox="1"/>
          <p:nvPr/>
        </p:nvSpPr>
        <p:spPr>
          <a:xfrm>
            <a:off x="925513" y="2040089"/>
            <a:ext cx="2108398" cy="369332"/>
          </a:xfrm>
          <a:prstGeom prst="rect">
            <a:avLst/>
          </a:prstGeom>
          <a:noFill/>
        </p:spPr>
        <p:txBody>
          <a:bodyPr wrap="none" rtlCol="0">
            <a:spAutoFit/>
          </a:bodyPr>
          <a:lstStyle/>
          <a:p>
            <a:r>
              <a:rPr lang="en-US" dirty="0" smtClean="0"/>
              <a:t>Power into structure</a:t>
            </a:r>
            <a:endParaRPr lang="en-GB" dirty="0"/>
          </a:p>
        </p:txBody>
      </p:sp>
      <p:sp>
        <p:nvSpPr>
          <p:cNvPr id="13" name="TextBox 12"/>
          <p:cNvSpPr txBox="1"/>
          <p:nvPr/>
        </p:nvSpPr>
        <p:spPr>
          <a:xfrm>
            <a:off x="2224440" y="4337613"/>
            <a:ext cx="1785361" cy="369332"/>
          </a:xfrm>
          <a:prstGeom prst="rect">
            <a:avLst/>
          </a:prstGeom>
          <a:noFill/>
        </p:spPr>
        <p:txBody>
          <a:bodyPr wrap="none" rtlCol="0">
            <a:spAutoFit/>
          </a:bodyPr>
          <a:lstStyle/>
          <a:p>
            <a:r>
              <a:rPr lang="en-US" dirty="0" smtClean="0"/>
              <a:t>Power into beam</a:t>
            </a:r>
            <a:endParaRPr lang="en-GB" dirty="0"/>
          </a:p>
        </p:txBody>
      </p:sp>
      <mc:AlternateContent xmlns:mc="http://schemas.openxmlformats.org/markup-compatibility/2006" xmlns:a14="http://schemas.microsoft.com/office/drawing/2010/main">
        <mc:Choice Requires="a14">
          <p:sp>
            <p:nvSpPr>
              <p:cNvPr id="14" name="TextBox 13"/>
              <p:cNvSpPr txBox="1"/>
              <p:nvPr/>
            </p:nvSpPr>
            <p:spPr>
              <a:xfrm>
                <a:off x="4338042" y="4339541"/>
                <a:ext cx="174381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a:ea typeface="Cambria Math"/>
                            </a:rPr>
                            <m:t>∆</m:t>
                          </m:r>
                          <m:r>
                            <a:rPr lang="en-US" b="0" i="1" smtClean="0">
                              <a:latin typeface="Cambria Math"/>
                              <a:ea typeface="Cambria Math"/>
                            </a:rPr>
                            <m:t>𝑃</m:t>
                          </m:r>
                        </m:e>
                        <m:sub>
                          <m:r>
                            <a:rPr lang="en-US" b="0" i="1" smtClean="0">
                              <a:latin typeface="Cambria Math"/>
                            </a:rPr>
                            <m:t>𝑏𝑒𝑎𝑚</m:t>
                          </m:r>
                        </m:sub>
                      </m:sSub>
                      <m:r>
                        <a:rPr lang="en-GB" i="1" smtClean="0">
                          <a:latin typeface="Cambria Math"/>
                          <a:ea typeface="Cambria Math"/>
                        </a:rPr>
                        <m:t>=</m:t>
                      </m:r>
                      <m:r>
                        <a:rPr lang="en-US" b="0" i="1" smtClean="0">
                          <a:latin typeface="Cambria Math"/>
                          <a:ea typeface="Cambria Math"/>
                        </a:rPr>
                        <m:t>𝐼</m:t>
                      </m:r>
                      <m:d>
                        <m:dPr>
                          <m:begChr m:val="⟨"/>
                          <m:endChr m:val="⟩"/>
                          <m:ctrlPr>
                            <a:rPr lang="en-GB" i="1" smtClean="0">
                              <a:latin typeface="Cambria Math" panose="02040503050406030204" pitchFamily="18" charset="0"/>
                              <a:ea typeface="Cambria Math"/>
                            </a:rPr>
                          </m:ctrlPr>
                        </m:dPr>
                        <m:e>
                          <m:r>
                            <a:rPr lang="en-US" b="0" i="1" smtClean="0">
                              <a:latin typeface="Cambria Math"/>
                              <a:ea typeface="Cambria Math"/>
                            </a:rPr>
                            <m:t>𝐺</m:t>
                          </m:r>
                        </m:e>
                      </m:d>
                      <m:r>
                        <a:rPr lang="en-US" b="0" i="1" smtClean="0">
                          <a:latin typeface="Cambria Math"/>
                          <a:ea typeface="Cambria Math"/>
                        </a:rPr>
                        <m:t>𝐿</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4338042" y="4339541"/>
                <a:ext cx="1743811"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624640" y="5170351"/>
                <a:ext cx="3966727" cy="92294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i="1" smtClean="0">
                          <a:latin typeface="Cambria Math"/>
                          <a:ea typeface="Cambria Math"/>
                        </a:rPr>
                        <m:t>𝜂</m:t>
                      </m:r>
                      <m:r>
                        <a:rPr lang="en-GB" sz="2400" i="1" smtClean="0">
                          <a:latin typeface="Cambria Math"/>
                          <a:ea typeface="Cambria Math"/>
                        </a:rPr>
                        <m:t>=</m:t>
                      </m:r>
                      <m:f>
                        <m:fPr>
                          <m:ctrlPr>
                            <a:rPr lang="en-GB" sz="2400" i="1" smtClean="0">
                              <a:latin typeface="Cambria Math" panose="02040503050406030204" pitchFamily="18" charset="0"/>
                              <a:ea typeface="Cambria Math"/>
                            </a:rPr>
                          </m:ctrlPr>
                        </m:fPr>
                        <m:num>
                          <m:sSub>
                            <m:sSubPr>
                              <m:ctrlPr>
                                <a:rPr lang="en-GB" sz="2400" i="1" smtClean="0">
                                  <a:latin typeface="Cambria Math" panose="02040503050406030204" pitchFamily="18" charset="0"/>
                                  <a:ea typeface="Cambria Math"/>
                                </a:rPr>
                              </m:ctrlPr>
                            </m:sSubPr>
                            <m:e>
                              <m:r>
                                <a:rPr lang="en-GB" sz="2400" i="1" smtClean="0">
                                  <a:latin typeface="Cambria Math"/>
                                  <a:ea typeface="Cambria Math"/>
                                </a:rPr>
                                <m:t>∆</m:t>
                              </m:r>
                              <m:r>
                                <a:rPr lang="en-US" sz="2400" b="0" i="1" smtClean="0">
                                  <a:latin typeface="Cambria Math"/>
                                  <a:ea typeface="Cambria Math"/>
                                </a:rPr>
                                <m:t>𝑃</m:t>
                              </m:r>
                            </m:e>
                            <m:sub>
                              <m:r>
                                <a:rPr lang="en-US" sz="2400" b="0" i="1" smtClean="0">
                                  <a:latin typeface="Cambria Math"/>
                                  <a:ea typeface="Cambria Math"/>
                                </a:rPr>
                                <m:t>𝑏𝑒𝑎𝑚</m:t>
                              </m:r>
                            </m:sub>
                          </m:sSub>
                        </m:num>
                        <m:den>
                          <m:sSub>
                            <m:sSubPr>
                              <m:ctrlPr>
                                <a:rPr lang="en-GB" sz="2400" i="1" smtClean="0">
                                  <a:latin typeface="Cambria Math" panose="02040503050406030204" pitchFamily="18" charset="0"/>
                                  <a:ea typeface="Cambria Math"/>
                                </a:rPr>
                              </m:ctrlPr>
                            </m:sSubPr>
                            <m:e>
                              <m:r>
                                <a:rPr lang="en-US" sz="2400" b="0" i="1" smtClean="0">
                                  <a:latin typeface="Cambria Math"/>
                                  <a:ea typeface="Cambria Math"/>
                                </a:rPr>
                                <m:t>𝑃</m:t>
                              </m:r>
                            </m:e>
                            <m:sub>
                              <m:r>
                                <a:rPr lang="en-US" sz="2400" b="0" i="1" smtClean="0">
                                  <a:latin typeface="Cambria Math"/>
                                  <a:ea typeface="Cambria Math"/>
                                </a:rPr>
                                <m:t>𝑖𝑛</m:t>
                              </m:r>
                            </m:sub>
                          </m:sSub>
                        </m:den>
                      </m:f>
                      <m:r>
                        <a:rPr lang="en-US" sz="2400" b="0" i="1" smtClean="0">
                          <a:latin typeface="Cambria Math"/>
                          <a:ea typeface="Cambria Math"/>
                        </a:rPr>
                        <m:t>=</m:t>
                      </m:r>
                      <m:f>
                        <m:fPr>
                          <m:ctrlPr>
                            <a:rPr lang="en-US" sz="2400" b="0" i="1" smtClean="0">
                              <a:latin typeface="Cambria Math" panose="02040503050406030204" pitchFamily="18" charset="0"/>
                              <a:ea typeface="Cambria Math"/>
                            </a:rPr>
                          </m:ctrlPr>
                        </m:fPr>
                        <m:num>
                          <m:r>
                            <a:rPr lang="en-US" sz="2400" b="0" i="1" smtClean="0">
                              <a:latin typeface="Cambria Math"/>
                              <a:ea typeface="Cambria Math"/>
                            </a:rPr>
                            <m:t>𝐼</m:t>
                          </m:r>
                        </m:num>
                        <m:den>
                          <m:sSub>
                            <m:sSubPr>
                              <m:ctrlPr>
                                <a:rPr lang="en-US" sz="2400" b="0" i="1" smtClean="0">
                                  <a:latin typeface="Cambria Math" panose="02040503050406030204" pitchFamily="18" charset="0"/>
                                  <a:ea typeface="Cambria Math"/>
                                </a:rPr>
                              </m:ctrlPr>
                            </m:sSubPr>
                            <m:e>
                              <m:r>
                                <a:rPr lang="en-US" sz="2400" b="0" i="1" smtClean="0">
                                  <a:latin typeface="Cambria Math"/>
                                  <a:ea typeface="Cambria Math"/>
                                </a:rPr>
                                <m:t>𝑃</m:t>
                              </m:r>
                            </m:e>
                            <m:sub>
                              <m:r>
                                <a:rPr lang="en-US" sz="2400" b="0" i="1" smtClean="0">
                                  <a:latin typeface="Cambria Math"/>
                                  <a:ea typeface="Cambria Math"/>
                                </a:rPr>
                                <m:t>𝑖𝑛</m:t>
                              </m:r>
                            </m:sub>
                          </m:sSub>
                        </m:den>
                      </m:f>
                      <m:nary>
                        <m:naryPr>
                          <m:ctrlPr>
                            <a:rPr lang="en-US" sz="2400" b="0" i="1" smtClean="0">
                              <a:latin typeface="Cambria Math" panose="02040503050406030204" pitchFamily="18" charset="0"/>
                              <a:ea typeface="Cambria Math"/>
                            </a:rPr>
                          </m:ctrlPr>
                        </m:naryPr>
                        <m:sub>
                          <m:r>
                            <m:rPr>
                              <m:brk m:alnAt="23"/>
                            </m:rPr>
                            <a:rPr lang="en-US" sz="2400" b="0" i="1" smtClean="0">
                              <a:latin typeface="Cambria Math"/>
                              <a:ea typeface="Cambria Math"/>
                            </a:rPr>
                            <m:t>0</m:t>
                          </m:r>
                        </m:sub>
                        <m:sup>
                          <m:r>
                            <a:rPr lang="en-US" sz="2400" b="0" i="1" smtClean="0">
                              <a:latin typeface="Cambria Math"/>
                              <a:ea typeface="Cambria Math"/>
                            </a:rPr>
                            <m:t>𝐿</m:t>
                          </m:r>
                        </m:sup>
                        <m:e>
                          <m:r>
                            <a:rPr lang="en-US" sz="2400" b="0" i="1" smtClean="0">
                              <a:latin typeface="Cambria Math"/>
                              <a:ea typeface="Cambria Math"/>
                            </a:rPr>
                            <m:t>𝐺</m:t>
                          </m:r>
                          <m:d>
                            <m:dPr>
                              <m:ctrlPr>
                                <a:rPr lang="en-US" sz="2400" b="0" i="1" smtClean="0">
                                  <a:latin typeface="Cambria Math" panose="02040503050406030204" pitchFamily="18" charset="0"/>
                                  <a:ea typeface="Cambria Math"/>
                                </a:rPr>
                              </m:ctrlPr>
                            </m:dPr>
                            <m:e>
                              <m:r>
                                <a:rPr lang="en-US" sz="2400" b="0" i="1" smtClean="0">
                                  <a:latin typeface="Cambria Math"/>
                                  <a:ea typeface="Cambria Math"/>
                                </a:rPr>
                                <m:t>𝑧</m:t>
                              </m:r>
                            </m:e>
                          </m:d>
                          <m:r>
                            <a:rPr lang="en-US" sz="2400" b="0" i="1" smtClean="0">
                              <a:latin typeface="Cambria Math"/>
                              <a:ea typeface="Cambria Math"/>
                            </a:rPr>
                            <m:t>𝑑𝑧</m:t>
                          </m:r>
                        </m:e>
                      </m:nary>
                    </m:oMath>
                  </m:oMathPara>
                </a14:m>
                <a:endParaRPr lang="en-GB"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2624640" y="5170351"/>
                <a:ext cx="3966727" cy="922945"/>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69201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32</a:t>
            </a:fld>
            <a:endParaRPr lang="en-US"/>
          </a:p>
        </p:txBody>
      </p:sp>
      <p:pic>
        <p:nvPicPr>
          <p:cNvPr id="163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554629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02143" y="332656"/>
            <a:ext cx="5334153" cy="400110"/>
          </a:xfrm>
          <a:prstGeom prst="rect">
            <a:avLst/>
          </a:prstGeom>
          <a:noFill/>
        </p:spPr>
        <p:txBody>
          <a:bodyPr wrap="none" rtlCol="0">
            <a:spAutoFit/>
          </a:bodyPr>
          <a:lstStyle/>
          <a:p>
            <a:pPr algn="ctr"/>
            <a:r>
              <a:rPr lang="en-GB" sz="2000" dirty="0" smtClean="0"/>
              <a:t>Different amounts of beam loading and efficiency</a:t>
            </a:r>
            <a:endParaRPr lang="en-GB" sz="2000" dirty="0"/>
          </a:p>
        </p:txBody>
      </p:sp>
      <p:sp>
        <p:nvSpPr>
          <p:cNvPr id="6" name="TextBox 5"/>
          <p:cNvSpPr txBox="1"/>
          <p:nvPr/>
        </p:nvSpPr>
        <p:spPr>
          <a:xfrm>
            <a:off x="6372200" y="2132856"/>
            <a:ext cx="1043555" cy="369332"/>
          </a:xfrm>
          <a:prstGeom prst="rect">
            <a:avLst/>
          </a:prstGeom>
          <a:noFill/>
        </p:spPr>
        <p:txBody>
          <a:bodyPr wrap="none" rtlCol="0">
            <a:spAutoFit/>
          </a:bodyPr>
          <a:lstStyle/>
          <a:p>
            <a:r>
              <a:rPr lang="en-GB" dirty="0" smtClean="0"/>
              <a:t>0 current</a:t>
            </a:r>
            <a:endParaRPr lang="en-GB" dirty="0"/>
          </a:p>
        </p:txBody>
      </p:sp>
      <p:sp>
        <p:nvSpPr>
          <p:cNvPr id="7" name="TextBox 6"/>
          <p:cNvSpPr txBox="1"/>
          <p:nvPr/>
        </p:nvSpPr>
        <p:spPr>
          <a:xfrm>
            <a:off x="6350936" y="4182342"/>
            <a:ext cx="1426288" cy="369332"/>
          </a:xfrm>
          <a:prstGeom prst="rect">
            <a:avLst/>
          </a:prstGeom>
          <a:noFill/>
        </p:spPr>
        <p:txBody>
          <a:bodyPr wrap="none" rtlCol="0">
            <a:spAutoFit/>
          </a:bodyPr>
          <a:lstStyle/>
          <a:p>
            <a:r>
              <a:rPr lang="en-GB" dirty="0" smtClean="0"/>
              <a:t>Very efficient</a:t>
            </a:r>
            <a:endParaRPr lang="en-GB" dirty="0"/>
          </a:p>
        </p:txBody>
      </p:sp>
      <p:sp>
        <p:nvSpPr>
          <p:cNvPr id="8" name="TextBox 7"/>
          <p:cNvSpPr txBox="1"/>
          <p:nvPr/>
        </p:nvSpPr>
        <p:spPr>
          <a:xfrm>
            <a:off x="6367414" y="3100318"/>
            <a:ext cx="1660970" cy="646331"/>
          </a:xfrm>
          <a:prstGeom prst="rect">
            <a:avLst/>
          </a:prstGeom>
          <a:noFill/>
        </p:spPr>
        <p:txBody>
          <a:bodyPr wrap="square" rtlCol="0">
            <a:spAutoFit/>
          </a:bodyPr>
          <a:lstStyle/>
          <a:p>
            <a:r>
              <a:rPr lang="en-GB" dirty="0" smtClean="0"/>
              <a:t>More current, more efficient</a:t>
            </a:r>
            <a:endParaRPr lang="en-GB" dirty="0"/>
          </a:p>
        </p:txBody>
      </p:sp>
      <p:sp>
        <p:nvSpPr>
          <p:cNvPr id="9" name="TextBox 8"/>
          <p:cNvSpPr txBox="1"/>
          <p:nvPr/>
        </p:nvSpPr>
        <p:spPr>
          <a:xfrm>
            <a:off x="6372200" y="4725144"/>
            <a:ext cx="2140394" cy="369332"/>
          </a:xfrm>
          <a:prstGeom prst="rect">
            <a:avLst/>
          </a:prstGeom>
          <a:noFill/>
        </p:spPr>
        <p:txBody>
          <a:bodyPr wrap="none" rtlCol="0">
            <a:spAutoFit/>
          </a:bodyPr>
          <a:lstStyle/>
          <a:p>
            <a:r>
              <a:rPr lang="en-GB" dirty="0" smtClean="0"/>
              <a:t>Interesting question!</a:t>
            </a:r>
            <a:endParaRPr lang="en-GB" dirty="0"/>
          </a:p>
        </p:txBody>
      </p:sp>
      <p:sp>
        <p:nvSpPr>
          <p:cNvPr id="10" name="TextBox 9"/>
          <p:cNvSpPr txBox="1"/>
          <p:nvPr/>
        </p:nvSpPr>
        <p:spPr>
          <a:xfrm>
            <a:off x="2771800" y="5013100"/>
            <a:ext cx="2464393" cy="369332"/>
          </a:xfrm>
          <a:prstGeom prst="rect">
            <a:avLst/>
          </a:prstGeom>
          <a:noFill/>
        </p:spPr>
        <p:txBody>
          <a:bodyPr wrap="none" rtlCol="0">
            <a:spAutoFit/>
          </a:bodyPr>
          <a:lstStyle/>
          <a:p>
            <a:r>
              <a:rPr lang="en-GB" dirty="0" smtClean="0"/>
              <a:t>Distance along structure</a:t>
            </a:r>
            <a:endParaRPr lang="en-GB" dirty="0"/>
          </a:p>
        </p:txBody>
      </p:sp>
    </p:spTree>
    <p:extLst>
      <p:ext uri="{BB962C8B-B14F-4D97-AF65-F5344CB8AC3E}">
        <p14:creationId xmlns:p14="http://schemas.microsoft.com/office/powerpoint/2010/main" val="21848379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solidFill>
                  <a:schemeClr val="accent1">
                    <a:lumMod val="50000"/>
                  </a:schemeClr>
                </a:solidFill>
              </a:rPr>
              <a:t>HFSS Port and Plane Wave Excitations</a:t>
            </a:r>
            <a:endParaRPr lang="en-US">
              <a:solidFill>
                <a:schemeClr val="accent1">
                  <a:lumMod val="50000"/>
                </a:schemeClr>
              </a:solidFill>
            </a:endParaRPr>
          </a:p>
        </p:txBody>
      </p:sp>
      <p:pic>
        <p:nvPicPr>
          <p:cNvPr id="5" name="Content Placeholder 4" descr="fig1_electric_field.emf"/>
          <p:cNvPicPr>
            <a:picLocks noGrp="1" noChangeAspect="1"/>
          </p:cNvPicPr>
          <p:nvPr>
            <p:ph idx="1"/>
          </p:nvPr>
        </p:nvPicPr>
        <p:blipFill>
          <a:blip r:embed="rId2" cstate="print"/>
          <a:stretch>
            <a:fillRect/>
          </a:stretch>
        </p:blipFill>
        <p:spPr>
          <a:xfrm>
            <a:off x="1066800" y="1524000"/>
            <a:ext cx="6816628" cy="4292456"/>
          </a:xfrm>
        </p:spPr>
      </p:pic>
      <p:sp>
        <p:nvSpPr>
          <p:cNvPr id="9" name="Slide Number Placeholder 8"/>
          <p:cNvSpPr>
            <a:spLocks noGrp="1"/>
          </p:cNvSpPr>
          <p:nvPr>
            <p:ph type="sldNum" sz="quarter" idx="12"/>
          </p:nvPr>
        </p:nvSpPr>
        <p:spPr/>
        <p:txBody>
          <a:bodyPr/>
          <a:lstStyle/>
          <a:p>
            <a:fld id="{BBF6B58D-EC88-4ABB-ABD4-FA2FE8C7A346}"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28889426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34</a:t>
            </a:fld>
            <a:endParaRPr lang="en-US"/>
          </a:p>
        </p:txBody>
      </p:sp>
      <p:sp>
        <p:nvSpPr>
          <p:cNvPr id="3" name="TextBox 2"/>
          <p:cNvSpPr txBox="1"/>
          <p:nvPr/>
        </p:nvSpPr>
        <p:spPr>
          <a:xfrm>
            <a:off x="515787" y="1124744"/>
            <a:ext cx="7992888" cy="1631216"/>
          </a:xfrm>
          <a:prstGeom prst="rect">
            <a:avLst/>
          </a:prstGeom>
          <a:noFill/>
        </p:spPr>
        <p:txBody>
          <a:bodyPr wrap="square" rtlCol="0">
            <a:spAutoFit/>
          </a:bodyPr>
          <a:lstStyle/>
          <a:p>
            <a:r>
              <a:rPr lang="en-GB" sz="2000" dirty="0" smtClean="0"/>
              <a:t>Now let’s assume that every cell of the structure is the same.</a:t>
            </a:r>
          </a:p>
          <a:p>
            <a:endParaRPr lang="en-GB" sz="2000" dirty="0"/>
          </a:p>
          <a:p>
            <a:r>
              <a:rPr lang="en-GB" sz="2000" dirty="0" smtClean="0"/>
              <a:t>The jargon for this is that we have a </a:t>
            </a:r>
            <a:r>
              <a:rPr lang="en-GB" sz="2000" i="1" dirty="0" smtClean="0"/>
              <a:t>constant impedance </a:t>
            </a:r>
            <a:r>
              <a:rPr lang="en-GB" sz="2000" dirty="0" smtClean="0"/>
              <a:t>structure. </a:t>
            </a:r>
          </a:p>
          <a:p>
            <a:endParaRPr lang="en-GB" sz="2000" dirty="0"/>
          </a:p>
          <a:p>
            <a:r>
              <a:rPr lang="en-GB" sz="2000" dirty="0" smtClean="0"/>
              <a:t>This simplifies the equations a lot to give:</a:t>
            </a:r>
            <a:endParaRPr lang="en-GB" sz="2000" dirty="0"/>
          </a:p>
        </p:txBody>
      </p:sp>
    </p:spTree>
    <p:extLst>
      <p:ext uri="{BB962C8B-B14F-4D97-AF65-F5344CB8AC3E}">
        <p14:creationId xmlns:p14="http://schemas.microsoft.com/office/powerpoint/2010/main" val="30352526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35</a:t>
            </a:fld>
            <a:endParaRPr lang="en-US"/>
          </a:p>
        </p:txBody>
      </p:sp>
      <p:sp>
        <p:nvSpPr>
          <p:cNvPr id="3" name="TextBox 2"/>
          <p:cNvSpPr txBox="1"/>
          <p:nvPr/>
        </p:nvSpPr>
        <p:spPr>
          <a:xfrm>
            <a:off x="1052147" y="332656"/>
            <a:ext cx="7037247" cy="461665"/>
          </a:xfrm>
          <a:prstGeom prst="rect">
            <a:avLst/>
          </a:prstGeom>
          <a:noFill/>
        </p:spPr>
        <p:txBody>
          <a:bodyPr wrap="none" rtlCol="0">
            <a:spAutoFit/>
          </a:bodyPr>
          <a:lstStyle/>
          <a:p>
            <a:pPr algn="ctr"/>
            <a:r>
              <a:rPr lang="en-GB" sz="2400" dirty="0" smtClean="0"/>
              <a:t>Constant impedance travelling wave structure, length L</a:t>
            </a:r>
            <a:endParaRPr lang="en-GB" sz="2400" dirty="0"/>
          </a:p>
        </p:txBody>
      </p:sp>
      <mc:AlternateContent xmlns:mc="http://schemas.openxmlformats.org/markup-compatibility/2006" xmlns:a14="http://schemas.microsoft.com/office/drawing/2010/main">
        <mc:Choice Requires="a14">
          <p:sp>
            <p:nvSpPr>
              <p:cNvPr id="4" name="TextBox 3"/>
              <p:cNvSpPr txBox="1"/>
              <p:nvPr/>
            </p:nvSpPr>
            <p:spPr>
              <a:xfrm>
                <a:off x="2195736" y="1196752"/>
                <a:ext cx="397467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𝑧</m:t>
                          </m:r>
                        </m:e>
                      </m:d>
                      <m:r>
                        <a:rPr lang="en-GB" sz="2000" b="0" i="1" smtClean="0">
                          <a:latin typeface="Cambria Math"/>
                        </a:rPr>
                        <m:t>=</m:t>
                      </m:r>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0</m:t>
                          </m:r>
                        </m:e>
                      </m:d>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r>
                            <a:rPr lang="en-GB" sz="2000" b="0" i="1" smtClean="0">
                              <a:latin typeface="Cambria Math"/>
                              <a:ea typeface="Cambria Math"/>
                            </a:rPr>
                            <m:t>𝛼</m:t>
                          </m:r>
                          <m:r>
                            <a:rPr lang="en-GB" sz="2000" b="0" i="1" smtClean="0">
                              <a:latin typeface="Cambria Math"/>
                              <a:ea typeface="Cambria Math"/>
                            </a:rPr>
                            <m:t>𝑧</m:t>
                          </m:r>
                        </m:sup>
                      </m:sSup>
                      <m:r>
                        <a:rPr lang="en-GB" sz="2000" b="0" i="1" smtClean="0">
                          <a:latin typeface="Cambria Math"/>
                        </a:rPr>
                        <m:t>−</m:t>
                      </m:r>
                      <m:r>
                        <a:rPr lang="en-GB" sz="2000" b="0" i="1" smtClean="0">
                          <a:latin typeface="Cambria Math"/>
                        </a:rPr>
                        <m:t>𝐼</m:t>
                      </m:r>
                      <m:sSup>
                        <m:sSupPr>
                          <m:ctrlPr>
                            <a:rPr lang="en-GB" sz="2000" b="0" i="1" smtClean="0">
                              <a:latin typeface="Cambria Math" panose="02040503050406030204" pitchFamily="18" charset="0"/>
                            </a:rPr>
                          </m:ctrlPr>
                        </m:sSupPr>
                        <m:e>
                          <m:r>
                            <a:rPr lang="en-GB" sz="2000" b="0" i="1" smtClean="0">
                              <a:latin typeface="Cambria Math"/>
                            </a:rPr>
                            <m:t>𝑅</m:t>
                          </m:r>
                        </m:e>
                        <m:sup>
                          <m:r>
                            <a:rPr lang="en-GB" sz="2000" b="0" i="1" smtClean="0">
                              <a:latin typeface="Cambria Math"/>
                            </a:rPr>
                            <m:t>′</m:t>
                          </m:r>
                        </m:sup>
                      </m:sSup>
                      <m:d>
                        <m:dPr>
                          <m:ctrlPr>
                            <a:rPr lang="en-GB" sz="2000" b="0" i="1" smtClean="0">
                              <a:latin typeface="Cambria Math" panose="02040503050406030204" pitchFamily="18" charset="0"/>
                            </a:rPr>
                          </m:ctrlPr>
                        </m:dPr>
                        <m:e>
                          <m:r>
                            <a:rPr lang="en-GB" sz="2000" b="0" i="1" smtClean="0">
                              <a:latin typeface="Cambria Math"/>
                            </a:rPr>
                            <m:t>1−</m:t>
                          </m:r>
                          <m:sSup>
                            <m:sSupPr>
                              <m:ctrlPr>
                                <a:rPr lang="en-GB" sz="2000" i="1">
                                  <a:latin typeface="Cambria Math" panose="02040503050406030204" pitchFamily="18" charset="0"/>
                                </a:rPr>
                              </m:ctrlPr>
                            </m:sSupPr>
                            <m:e>
                              <m:r>
                                <a:rPr lang="en-GB" sz="2000" i="1">
                                  <a:latin typeface="Cambria Math"/>
                                </a:rPr>
                                <m:t>𝑒</m:t>
                              </m:r>
                            </m:e>
                            <m:sup>
                              <m:r>
                                <a:rPr lang="en-GB" sz="2000" i="1">
                                  <a:latin typeface="Cambria Math"/>
                                </a:rPr>
                                <m:t>−</m:t>
                              </m:r>
                              <m:r>
                                <a:rPr lang="en-GB" sz="2000" i="1">
                                  <a:latin typeface="Cambria Math"/>
                                  <a:ea typeface="Cambria Math"/>
                                </a:rPr>
                                <m:t>𝛼</m:t>
                              </m:r>
                              <m:r>
                                <a:rPr lang="en-GB" sz="2000" i="1">
                                  <a:latin typeface="Cambria Math"/>
                                  <a:ea typeface="Cambria Math"/>
                                </a:rPr>
                                <m:t>𝑧</m:t>
                              </m:r>
                            </m:sup>
                          </m:sSup>
                        </m:e>
                      </m:d>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2195736" y="1196752"/>
                <a:ext cx="3974678" cy="400110"/>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788255" y="1916832"/>
                <a:ext cx="1312924" cy="7064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a:ea typeface="Cambria Math"/>
                        </a:rPr>
                        <m:t>𝛼</m:t>
                      </m:r>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r>
                            <a:rPr lang="en-GB" sz="2000" b="0" i="1" smtClean="0">
                              <a:latin typeface="Cambria Math"/>
                              <a:ea typeface="Cambria Math"/>
                            </a:rPr>
                            <m:t>𝜔</m:t>
                          </m:r>
                        </m:num>
                        <m:den>
                          <m:r>
                            <a:rPr lang="en-GB" sz="2000" b="0" i="1" smtClean="0">
                              <a:latin typeface="Cambria Math"/>
                              <a:ea typeface="Cambria Math"/>
                            </a:rPr>
                            <m:t>2</m:t>
                          </m:r>
                          <m:r>
                            <a:rPr lang="en-GB" sz="2000" b="0" i="1" smtClean="0">
                              <a:latin typeface="Cambria Math"/>
                              <a:ea typeface="Cambria Math"/>
                            </a:rPr>
                            <m:t>𝑄</m:t>
                          </m:r>
                          <m:sSub>
                            <m:sSubPr>
                              <m:ctrlPr>
                                <a:rPr lang="en-GB" sz="2000" b="0" i="1" smtClean="0">
                                  <a:latin typeface="Cambria Math" panose="02040503050406030204" pitchFamily="18" charset="0"/>
                                  <a:ea typeface="Cambria Math"/>
                                </a:rPr>
                              </m:ctrlPr>
                            </m:sSubPr>
                            <m:e>
                              <m:r>
                                <a:rPr lang="en-GB" sz="2000" b="0" i="1" smtClean="0">
                                  <a:latin typeface="Cambria Math"/>
                                  <a:ea typeface="Cambria Math"/>
                                </a:rPr>
                                <m:t>𝑣</m:t>
                              </m:r>
                            </m:e>
                            <m:sub>
                              <m:r>
                                <a:rPr lang="en-GB" sz="2000" b="0" i="1" smtClean="0">
                                  <a:latin typeface="Cambria Math"/>
                                  <a:ea typeface="Cambria Math"/>
                                </a:rPr>
                                <m:t>𝑔</m:t>
                              </m:r>
                            </m:sub>
                          </m:sSub>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3788255" y="1916832"/>
                <a:ext cx="1312924" cy="706475"/>
              </a:xfrm>
              <a:prstGeom prst="rect">
                <a:avLst/>
              </a:prstGeom>
              <a:blipFill rotWithShape="1">
                <a:blip r:embed="rId3"/>
                <a:stretch>
                  <a:fillRect/>
                </a:stretch>
              </a:blipFill>
            </p:spPr>
            <p:txBody>
              <a:bodyPr/>
              <a:lstStyle/>
              <a:p>
                <a:r>
                  <a:rPr lang="en-GB">
                    <a:noFill/>
                  </a:rPr>
                  <a:t> </a:t>
                </a:r>
              </a:p>
            </p:txBody>
          </p:sp>
        </mc:Fallback>
      </mc:AlternateContent>
      <p:sp>
        <p:nvSpPr>
          <p:cNvPr id="6" name="TextBox 5"/>
          <p:cNvSpPr txBox="1"/>
          <p:nvPr/>
        </p:nvSpPr>
        <p:spPr>
          <a:xfrm>
            <a:off x="1907704" y="2708920"/>
            <a:ext cx="1251946" cy="400110"/>
          </a:xfrm>
          <a:prstGeom prst="rect">
            <a:avLst/>
          </a:prstGeom>
          <a:noFill/>
        </p:spPr>
        <p:txBody>
          <a:bodyPr wrap="none" rtlCol="0">
            <a:spAutoFit/>
          </a:bodyPr>
          <a:lstStyle/>
          <a:p>
            <a:r>
              <a:rPr lang="en-GB" sz="2000" dirty="0" smtClean="0"/>
              <a:t>Note that:</a:t>
            </a:r>
            <a:endParaRPr lang="en-GB" sz="2000" dirty="0"/>
          </a:p>
        </p:txBody>
      </p:sp>
      <mc:AlternateContent xmlns:mc="http://schemas.openxmlformats.org/markup-compatibility/2006" xmlns:a14="http://schemas.microsoft.com/office/drawing/2010/main">
        <mc:Choice Requires="a14">
          <p:sp>
            <p:nvSpPr>
              <p:cNvPr id="7" name="TextBox 6"/>
              <p:cNvSpPr txBox="1"/>
              <p:nvPr/>
            </p:nvSpPr>
            <p:spPr>
              <a:xfrm>
                <a:off x="3710601" y="2711531"/>
                <a:ext cx="172855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ea typeface="Cambria Math"/>
                            </a:rPr>
                            <m:t>∞</m:t>
                          </m:r>
                        </m:e>
                      </m:d>
                      <m:r>
                        <a:rPr lang="en-GB" sz="2000" b="0" i="1" smtClean="0">
                          <a:latin typeface="Cambria Math"/>
                        </a:rPr>
                        <m:t>=−</m:t>
                      </m:r>
                      <m:r>
                        <a:rPr lang="en-GB" sz="2000" b="0" i="1" smtClean="0">
                          <a:latin typeface="Cambria Math"/>
                        </a:rPr>
                        <m:t>𝐼</m:t>
                      </m:r>
                      <m:sSup>
                        <m:sSupPr>
                          <m:ctrlPr>
                            <a:rPr lang="en-GB" sz="2000" b="0" i="1" smtClean="0">
                              <a:latin typeface="Cambria Math" panose="02040503050406030204" pitchFamily="18" charset="0"/>
                            </a:rPr>
                          </m:ctrlPr>
                        </m:sSupPr>
                        <m:e>
                          <m:r>
                            <a:rPr lang="en-GB" sz="2000" b="0" i="1" smtClean="0">
                              <a:latin typeface="Cambria Math"/>
                            </a:rPr>
                            <m:t>𝑅</m:t>
                          </m:r>
                        </m:e>
                        <m:sup>
                          <m:r>
                            <a:rPr lang="en-GB" sz="2000" b="0" i="1" smtClean="0">
                              <a:latin typeface="Cambria Math"/>
                            </a:rPr>
                            <m:t>′</m:t>
                          </m:r>
                        </m:sup>
                      </m:sSup>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3710601" y="2711531"/>
                <a:ext cx="1728550" cy="400110"/>
              </a:xfrm>
              <a:prstGeom prst="rect">
                <a:avLst/>
              </a:prstGeom>
              <a:blipFill rotWithShape="1">
                <a:blip r:embed="rId4"/>
                <a:stretch>
                  <a:fillRect/>
                </a:stretch>
              </a:blipFill>
            </p:spPr>
            <p:txBody>
              <a:bodyPr/>
              <a:lstStyle/>
              <a:p>
                <a:r>
                  <a:rPr lang="en-GB">
                    <a:noFill/>
                  </a:rPr>
                  <a:t> </a:t>
                </a:r>
              </a:p>
            </p:txBody>
          </p:sp>
        </mc:Fallback>
      </mc:AlternateContent>
      <p:sp>
        <p:nvSpPr>
          <p:cNvPr id="8" name="TextBox 7"/>
          <p:cNvSpPr txBox="1"/>
          <p:nvPr/>
        </p:nvSpPr>
        <p:spPr>
          <a:xfrm>
            <a:off x="6121864" y="2711531"/>
            <a:ext cx="1300228" cy="400110"/>
          </a:xfrm>
          <a:prstGeom prst="rect">
            <a:avLst/>
          </a:prstGeom>
          <a:noFill/>
        </p:spPr>
        <p:txBody>
          <a:bodyPr wrap="none" rtlCol="0">
            <a:spAutoFit/>
          </a:bodyPr>
          <a:lstStyle/>
          <a:p>
            <a:r>
              <a:rPr lang="en-GB" sz="2000" dirty="0" smtClean="0"/>
              <a:t>Ohms law!</a:t>
            </a:r>
            <a:endParaRPr lang="en-GB" sz="2000" dirty="0"/>
          </a:p>
        </p:txBody>
      </p:sp>
      <mc:AlternateContent xmlns:mc="http://schemas.openxmlformats.org/markup-compatibility/2006" xmlns:a14="http://schemas.microsoft.com/office/drawing/2010/main">
        <mc:Choice Requires="a14">
          <p:sp>
            <p:nvSpPr>
              <p:cNvPr id="9" name="TextBox 8"/>
              <p:cNvSpPr txBox="1"/>
              <p:nvPr/>
            </p:nvSpPr>
            <p:spPr>
              <a:xfrm>
                <a:off x="2161057" y="4797152"/>
                <a:ext cx="472090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a:ea typeface="Cambria Math"/>
                        </a:rPr>
                        <m:t>𝜂</m:t>
                      </m:r>
                      <m:r>
                        <a:rPr lang="en-GB" sz="2000" b="0" i="1" smtClean="0">
                          <a:latin typeface="Cambria Math"/>
                          <a:ea typeface="Cambria Math"/>
                        </a:rPr>
                        <m:t>=2</m:t>
                      </m:r>
                      <m:r>
                        <a:rPr lang="en-GB" sz="2000" b="0" i="1" smtClean="0">
                          <a:latin typeface="Cambria Math"/>
                          <a:ea typeface="Cambria Math"/>
                        </a:rPr>
                        <m:t>𝑌</m:t>
                      </m:r>
                      <m:d>
                        <m:dPr>
                          <m:ctrlPr>
                            <a:rPr lang="en-GB" sz="2000" b="0" i="1" smtClean="0">
                              <a:latin typeface="Cambria Math" panose="02040503050406030204" pitchFamily="18" charset="0"/>
                              <a:ea typeface="Cambria Math"/>
                            </a:rPr>
                          </m:ctrlPr>
                        </m:dPr>
                        <m:e>
                          <m:r>
                            <a:rPr lang="en-GB" sz="2000" b="0" i="1" smtClean="0">
                              <a:latin typeface="Cambria Math"/>
                              <a:ea typeface="Cambria Math"/>
                            </a:rPr>
                            <m:t>1−</m:t>
                          </m:r>
                          <m:sSup>
                            <m:sSupPr>
                              <m:ctrlPr>
                                <a:rPr lang="en-GB" sz="2000" i="1">
                                  <a:latin typeface="Cambria Math" panose="02040503050406030204" pitchFamily="18" charset="0"/>
                                </a:rPr>
                              </m:ctrlPr>
                            </m:sSupPr>
                            <m:e>
                              <m:r>
                                <a:rPr lang="en-GB" sz="2000" i="1">
                                  <a:latin typeface="Cambria Math"/>
                                </a:rPr>
                                <m:t>𝑒</m:t>
                              </m:r>
                            </m:e>
                            <m:sup>
                              <m:r>
                                <a:rPr lang="en-GB" sz="2000" i="1">
                                  <a:latin typeface="Cambria Math"/>
                                </a:rPr>
                                <m:t>−</m:t>
                              </m:r>
                              <m:r>
                                <a:rPr lang="en-GB" sz="2000" i="1">
                                  <a:latin typeface="Cambria Math"/>
                                  <a:ea typeface="Cambria Math"/>
                                </a:rPr>
                                <m:t>𝛼</m:t>
                              </m:r>
                              <m:r>
                                <a:rPr lang="en-GB" sz="2000" b="0" i="1" smtClean="0">
                                  <a:latin typeface="Cambria Math"/>
                                  <a:ea typeface="Cambria Math"/>
                                </a:rPr>
                                <m:t>𝐿</m:t>
                              </m:r>
                            </m:sup>
                          </m:sSup>
                        </m:e>
                      </m:d>
                      <m:r>
                        <a:rPr lang="en-GB" sz="2000" b="0" i="1" smtClean="0">
                          <a:latin typeface="Cambria Math"/>
                          <a:ea typeface="Cambria Math"/>
                        </a:rPr>
                        <m:t>+2</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𝑌</m:t>
                          </m:r>
                        </m:e>
                        <m:sup>
                          <m:r>
                            <a:rPr lang="en-GB" sz="2000" b="0" i="1" smtClean="0">
                              <a:latin typeface="Cambria Math"/>
                              <a:ea typeface="Cambria Math"/>
                            </a:rPr>
                            <m:t>2</m:t>
                          </m:r>
                        </m:sup>
                      </m:sSup>
                      <m:d>
                        <m:dPr>
                          <m:ctrlPr>
                            <a:rPr lang="en-GB" sz="2000" i="1">
                              <a:latin typeface="Cambria Math" panose="02040503050406030204" pitchFamily="18" charset="0"/>
                              <a:ea typeface="Cambria Math"/>
                            </a:rPr>
                          </m:ctrlPr>
                        </m:dPr>
                        <m:e>
                          <m:r>
                            <a:rPr lang="en-GB" sz="2000" i="1">
                              <a:latin typeface="Cambria Math"/>
                              <a:ea typeface="Cambria Math"/>
                            </a:rPr>
                            <m:t>1−</m:t>
                          </m:r>
                          <m:r>
                            <a:rPr lang="en-GB" sz="2000" i="1" smtClean="0">
                              <a:latin typeface="Cambria Math"/>
                              <a:ea typeface="Cambria Math"/>
                            </a:rPr>
                            <m:t>𝛼</m:t>
                          </m:r>
                          <m:r>
                            <a:rPr lang="en-GB" sz="2000" b="0" i="1" smtClean="0">
                              <a:latin typeface="Cambria Math"/>
                              <a:ea typeface="Cambria Math"/>
                            </a:rPr>
                            <m:t>𝐿</m:t>
                          </m:r>
                          <m:r>
                            <a:rPr lang="en-GB" sz="2000" b="0" i="1" smtClean="0">
                              <a:latin typeface="Cambria Math"/>
                              <a:ea typeface="Cambria Math"/>
                            </a:rPr>
                            <m:t>−</m:t>
                          </m:r>
                          <m:sSup>
                            <m:sSupPr>
                              <m:ctrlPr>
                                <a:rPr lang="en-GB" sz="2000" i="1">
                                  <a:latin typeface="Cambria Math" panose="02040503050406030204" pitchFamily="18" charset="0"/>
                                </a:rPr>
                              </m:ctrlPr>
                            </m:sSupPr>
                            <m:e>
                              <m:r>
                                <a:rPr lang="en-GB" sz="2000" i="1">
                                  <a:latin typeface="Cambria Math"/>
                                </a:rPr>
                                <m:t>𝑒</m:t>
                              </m:r>
                            </m:e>
                            <m:sup>
                              <m:r>
                                <a:rPr lang="en-GB" sz="2000" i="1">
                                  <a:latin typeface="Cambria Math"/>
                                </a:rPr>
                                <m:t>−</m:t>
                              </m:r>
                              <m:r>
                                <a:rPr lang="en-GB" sz="2000" i="1">
                                  <a:latin typeface="Cambria Math"/>
                                  <a:ea typeface="Cambria Math"/>
                                </a:rPr>
                                <m:t>𝛼</m:t>
                              </m:r>
                              <m:r>
                                <a:rPr lang="en-GB" sz="2000" i="1">
                                  <a:latin typeface="Cambria Math"/>
                                  <a:ea typeface="Cambria Math"/>
                                </a:rPr>
                                <m:t>𝐿</m:t>
                              </m:r>
                            </m:sup>
                          </m:sSup>
                        </m:e>
                      </m:d>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2161057" y="4797152"/>
                <a:ext cx="4720908" cy="400110"/>
              </a:xfrm>
              <a:prstGeom prst="rect">
                <a:avLst/>
              </a:prstGeom>
              <a:blipFill rotWithShape="1">
                <a:blip r:embed="rId5"/>
                <a:stretch>
                  <a:fillRect b="-6061"/>
                </a:stretch>
              </a:blipFill>
            </p:spPr>
            <p:txBody>
              <a:bodyPr/>
              <a:lstStyle/>
              <a:p>
                <a:r>
                  <a:rPr lang="en-GB">
                    <a:noFill/>
                  </a:rPr>
                  <a:t> </a:t>
                </a:r>
              </a:p>
            </p:txBody>
          </p:sp>
        </mc:Fallback>
      </mc:AlternateContent>
      <p:sp>
        <p:nvSpPr>
          <p:cNvPr id="10" name="TextBox 9"/>
          <p:cNvSpPr txBox="1"/>
          <p:nvPr/>
        </p:nvSpPr>
        <p:spPr>
          <a:xfrm>
            <a:off x="2303307" y="5727808"/>
            <a:ext cx="958724" cy="400110"/>
          </a:xfrm>
          <a:prstGeom prst="rect">
            <a:avLst/>
          </a:prstGeom>
          <a:noFill/>
        </p:spPr>
        <p:txBody>
          <a:bodyPr wrap="none" rtlCol="0">
            <a:spAutoFit/>
          </a:bodyPr>
          <a:lstStyle/>
          <a:p>
            <a:r>
              <a:rPr lang="en-GB" sz="2000" dirty="0" smtClean="0"/>
              <a:t>Where:</a:t>
            </a:r>
            <a:endParaRPr lang="en-GB" sz="2000" dirty="0"/>
          </a:p>
        </p:txBody>
      </p:sp>
      <mc:AlternateContent xmlns:mc="http://schemas.openxmlformats.org/markup-compatibility/2006" xmlns:a14="http://schemas.microsoft.com/office/drawing/2010/main">
        <mc:Choice Requires="a14">
          <p:sp>
            <p:nvSpPr>
              <p:cNvPr id="11" name="TextBox 10"/>
              <p:cNvSpPr txBox="1"/>
              <p:nvPr/>
            </p:nvSpPr>
            <p:spPr>
              <a:xfrm>
                <a:off x="4005086" y="5561897"/>
                <a:ext cx="1266116" cy="7319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𝑌</m:t>
                      </m:r>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𝐼</m:t>
                          </m:r>
                          <m:sSup>
                            <m:sSupPr>
                              <m:ctrlPr>
                                <a:rPr lang="en-GB" sz="2000" b="0" i="1" smtClean="0">
                                  <a:latin typeface="Cambria Math" panose="02040503050406030204" pitchFamily="18" charset="0"/>
                                </a:rPr>
                              </m:ctrlPr>
                            </m:sSupPr>
                            <m:e>
                              <m:r>
                                <a:rPr lang="en-GB" sz="2000" b="0" i="1" smtClean="0">
                                  <a:latin typeface="Cambria Math"/>
                                </a:rPr>
                                <m:t>𝑅</m:t>
                              </m:r>
                            </m:e>
                            <m:sup>
                              <m:r>
                                <a:rPr lang="en-GB" sz="2000" b="0" i="1" smtClean="0">
                                  <a:latin typeface="Cambria Math"/>
                                </a:rPr>
                                <m:t>′</m:t>
                              </m:r>
                            </m:sup>
                          </m:sSup>
                        </m:num>
                        <m:den>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0</m:t>
                              </m:r>
                            </m:e>
                          </m:d>
                        </m:den>
                      </m:f>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4005086" y="5561897"/>
                <a:ext cx="1266116" cy="731932"/>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303307" y="3573016"/>
                <a:ext cx="4669675" cy="6298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rPr>
                          </m:ctrlPr>
                        </m:dPr>
                        <m:e>
                          <m:r>
                            <a:rPr lang="en-GB" b="0" i="1" smtClean="0">
                              <a:latin typeface="Cambria Math"/>
                            </a:rPr>
                            <m:t>𝐺</m:t>
                          </m:r>
                        </m:e>
                      </m:d>
                      <m:r>
                        <a:rPr lang="en-GB" b="0" i="1" smtClean="0">
                          <a:latin typeface="Cambria Math"/>
                        </a:rPr>
                        <m:t>=</m:t>
                      </m:r>
                      <m:f>
                        <m:fPr>
                          <m:ctrlPr>
                            <a:rPr lang="en-GB" b="0" i="1" smtClean="0">
                              <a:latin typeface="Cambria Math" panose="02040503050406030204" pitchFamily="18" charset="0"/>
                            </a:rPr>
                          </m:ctrlPr>
                        </m:fPr>
                        <m:num>
                          <m:r>
                            <a:rPr lang="en-GB" b="0" i="1" smtClean="0">
                              <a:latin typeface="Cambria Math"/>
                            </a:rPr>
                            <m:t>𝐺</m:t>
                          </m:r>
                          <m:d>
                            <m:dPr>
                              <m:ctrlPr>
                                <a:rPr lang="en-GB" b="0" i="1" smtClean="0">
                                  <a:latin typeface="Cambria Math" panose="02040503050406030204" pitchFamily="18" charset="0"/>
                                </a:rPr>
                              </m:ctrlPr>
                            </m:dPr>
                            <m:e>
                              <m:r>
                                <a:rPr lang="en-GB" b="0" i="1" smtClean="0">
                                  <a:latin typeface="Cambria Math"/>
                                </a:rPr>
                                <m:t>0</m:t>
                              </m:r>
                            </m:e>
                          </m:d>
                        </m:num>
                        <m:den>
                          <m:r>
                            <a:rPr lang="en-GB" b="0" i="1" smtClean="0">
                              <a:latin typeface="Cambria Math"/>
                              <a:ea typeface="Cambria Math"/>
                            </a:rPr>
                            <m:t>𝛼</m:t>
                          </m:r>
                          <m:r>
                            <a:rPr lang="en-GB" b="0" i="1" smtClean="0">
                              <a:latin typeface="Cambria Math"/>
                              <a:ea typeface="Cambria Math"/>
                            </a:rPr>
                            <m:t>𝐿</m:t>
                          </m:r>
                        </m:den>
                      </m:f>
                      <m:d>
                        <m:dPr>
                          <m:ctrlPr>
                            <a:rPr lang="en-GB" i="1">
                              <a:latin typeface="Cambria Math" panose="02040503050406030204" pitchFamily="18" charset="0"/>
                            </a:rPr>
                          </m:ctrlPr>
                        </m:dPr>
                        <m:e>
                          <m:r>
                            <a:rPr lang="en-GB" i="1">
                              <a:latin typeface="Cambria Math"/>
                            </a:rPr>
                            <m:t>1−</m:t>
                          </m:r>
                          <m:sSup>
                            <m:sSupPr>
                              <m:ctrlPr>
                                <a:rPr lang="en-GB" i="1">
                                  <a:latin typeface="Cambria Math" panose="02040503050406030204" pitchFamily="18" charset="0"/>
                                </a:rPr>
                              </m:ctrlPr>
                            </m:sSupPr>
                            <m:e>
                              <m:r>
                                <a:rPr lang="en-GB" i="1">
                                  <a:latin typeface="Cambria Math"/>
                                </a:rPr>
                                <m:t>𝑒</m:t>
                              </m:r>
                            </m:e>
                            <m:sup>
                              <m:r>
                                <a:rPr lang="en-GB" i="1">
                                  <a:latin typeface="Cambria Math"/>
                                </a:rPr>
                                <m:t>−</m:t>
                              </m:r>
                              <m:r>
                                <a:rPr lang="en-GB" i="1">
                                  <a:latin typeface="Cambria Math"/>
                                  <a:ea typeface="Cambria Math"/>
                                </a:rPr>
                                <m:t>𝛼</m:t>
                              </m:r>
                              <m:r>
                                <a:rPr lang="en-GB" b="0" i="1" smtClean="0">
                                  <a:latin typeface="Cambria Math"/>
                                  <a:ea typeface="Cambria Math"/>
                                </a:rPr>
                                <m:t>𝐿</m:t>
                              </m:r>
                            </m:sup>
                          </m:sSup>
                        </m:e>
                      </m:d>
                      <m:r>
                        <a:rPr lang="en-GB" b="0" i="1" smtClean="0">
                          <a:latin typeface="Cambria Math"/>
                          <a:ea typeface="Cambria Math"/>
                        </a:rPr>
                        <m:t>+</m:t>
                      </m:r>
                      <m:f>
                        <m:fPr>
                          <m:ctrlPr>
                            <a:rPr lang="en-GB" b="0" i="1" smtClean="0">
                              <a:latin typeface="Cambria Math" panose="02040503050406030204" pitchFamily="18" charset="0"/>
                              <a:ea typeface="Cambria Math"/>
                            </a:rPr>
                          </m:ctrlPr>
                        </m:fPr>
                        <m:num>
                          <m:r>
                            <a:rPr lang="en-GB" b="0" i="1" smtClean="0">
                              <a:latin typeface="Cambria Math"/>
                              <a:ea typeface="Cambria Math"/>
                            </a:rPr>
                            <m:t>𝐼</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𝑅</m:t>
                              </m:r>
                            </m:e>
                            <m:sup>
                              <m:r>
                                <a:rPr lang="en-GB" b="0" i="1" smtClean="0">
                                  <a:latin typeface="Cambria Math"/>
                                  <a:ea typeface="Cambria Math"/>
                                </a:rPr>
                                <m:t>′</m:t>
                              </m:r>
                            </m:sup>
                          </m:sSup>
                        </m:num>
                        <m:den>
                          <m:r>
                            <a:rPr lang="en-GB" b="0" i="1" smtClean="0">
                              <a:latin typeface="Cambria Math"/>
                              <a:ea typeface="Cambria Math"/>
                            </a:rPr>
                            <m:t>𝛼</m:t>
                          </m:r>
                          <m:r>
                            <a:rPr lang="en-GB" b="0" i="1" smtClean="0">
                              <a:latin typeface="Cambria Math"/>
                              <a:ea typeface="Cambria Math"/>
                            </a:rPr>
                            <m:t>𝐿</m:t>
                          </m:r>
                        </m:den>
                      </m:f>
                      <m:d>
                        <m:dPr>
                          <m:ctrlPr>
                            <a:rPr lang="en-GB" i="1">
                              <a:latin typeface="Cambria Math" panose="02040503050406030204" pitchFamily="18" charset="0"/>
                              <a:ea typeface="Cambria Math"/>
                            </a:rPr>
                          </m:ctrlPr>
                        </m:dPr>
                        <m:e>
                          <m:r>
                            <a:rPr lang="en-GB" i="1">
                              <a:latin typeface="Cambria Math"/>
                              <a:ea typeface="Cambria Math"/>
                            </a:rPr>
                            <m:t>1−</m:t>
                          </m:r>
                          <m:r>
                            <a:rPr lang="en-GB" i="1">
                              <a:latin typeface="Cambria Math"/>
                              <a:ea typeface="Cambria Math"/>
                            </a:rPr>
                            <m:t>𝛼</m:t>
                          </m:r>
                          <m:r>
                            <a:rPr lang="en-GB" i="1">
                              <a:latin typeface="Cambria Math"/>
                              <a:ea typeface="Cambria Math"/>
                            </a:rPr>
                            <m:t>𝐿</m:t>
                          </m:r>
                          <m:r>
                            <a:rPr lang="en-GB" i="1">
                              <a:latin typeface="Cambria Math"/>
                              <a:ea typeface="Cambria Math"/>
                            </a:rPr>
                            <m:t>−</m:t>
                          </m:r>
                          <m:sSup>
                            <m:sSupPr>
                              <m:ctrlPr>
                                <a:rPr lang="en-GB" i="1">
                                  <a:latin typeface="Cambria Math" panose="02040503050406030204" pitchFamily="18" charset="0"/>
                                </a:rPr>
                              </m:ctrlPr>
                            </m:sSupPr>
                            <m:e>
                              <m:r>
                                <a:rPr lang="en-GB" i="1">
                                  <a:latin typeface="Cambria Math"/>
                                </a:rPr>
                                <m:t>𝑒</m:t>
                              </m:r>
                            </m:e>
                            <m:sup>
                              <m:r>
                                <a:rPr lang="en-GB" i="1">
                                  <a:latin typeface="Cambria Math"/>
                                </a:rPr>
                                <m:t>−</m:t>
                              </m:r>
                              <m:r>
                                <a:rPr lang="en-GB" i="1">
                                  <a:latin typeface="Cambria Math"/>
                                  <a:ea typeface="Cambria Math"/>
                                </a:rPr>
                                <m:t>𝛼</m:t>
                              </m:r>
                              <m:r>
                                <a:rPr lang="en-GB" i="1">
                                  <a:latin typeface="Cambria Math"/>
                                  <a:ea typeface="Cambria Math"/>
                                </a:rPr>
                                <m:t>𝐿</m:t>
                              </m:r>
                            </m:sup>
                          </m:sSup>
                        </m:e>
                      </m:d>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2303307" y="3573016"/>
                <a:ext cx="4669675" cy="629852"/>
              </a:xfrm>
              <a:prstGeom prst="rect">
                <a:avLst/>
              </a:prstGeom>
              <a:blipFill rotWithShape="1">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773667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36</a:t>
            </a:fld>
            <a:endParaRPr lang="en-US"/>
          </a:p>
        </p:txBody>
      </p:sp>
      <p:sp>
        <p:nvSpPr>
          <p:cNvPr id="3" name="TextBox 2"/>
          <p:cNvSpPr txBox="1"/>
          <p:nvPr/>
        </p:nvSpPr>
        <p:spPr>
          <a:xfrm>
            <a:off x="251520" y="4581128"/>
            <a:ext cx="8640960" cy="1477328"/>
          </a:xfrm>
          <a:prstGeom prst="rect">
            <a:avLst/>
          </a:prstGeom>
          <a:noFill/>
        </p:spPr>
        <p:txBody>
          <a:bodyPr wrap="square" rtlCol="0">
            <a:spAutoFit/>
          </a:bodyPr>
          <a:lstStyle/>
          <a:p>
            <a:r>
              <a:rPr lang="en-US" dirty="0" smtClean="0"/>
              <a:t>If we don’t do anything the fields drop along the length of the structure. We will see in the section on high-gradients that this is not optimum, we lose high-gradient potential because we are limited by the front of the structure.</a:t>
            </a:r>
          </a:p>
          <a:p>
            <a:endParaRPr lang="en-US" dirty="0"/>
          </a:p>
          <a:p>
            <a:r>
              <a:rPr lang="en-US" dirty="0" smtClean="0"/>
              <a:t>Instead we taper the iris aperture of the structure down.</a:t>
            </a:r>
            <a:endParaRPr lang="en-GB" dirty="0"/>
          </a:p>
        </p:txBody>
      </p:sp>
      <p:pic>
        <p:nvPicPr>
          <p:cNvPr id="164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96752"/>
            <a:ext cx="5143500"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7504" y="2314447"/>
            <a:ext cx="1788118" cy="646331"/>
          </a:xfrm>
          <a:prstGeom prst="rect">
            <a:avLst/>
          </a:prstGeom>
          <a:noFill/>
        </p:spPr>
        <p:txBody>
          <a:bodyPr wrap="none" rtlCol="0">
            <a:spAutoFit/>
          </a:bodyPr>
          <a:lstStyle/>
          <a:p>
            <a:r>
              <a:rPr lang="en-US" dirty="0" smtClean="0"/>
              <a:t>Accelerating</a:t>
            </a:r>
          </a:p>
          <a:p>
            <a:r>
              <a:rPr lang="en-US" dirty="0" smtClean="0"/>
              <a:t>Gradient [MV/m]</a:t>
            </a:r>
            <a:endParaRPr lang="en-GB" dirty="0"/>
          </a:p>
        </p:txBody>
      </p:sp>
      <p:sp>
        <p:nvSpPr>
          <p:cNvPr id="5" name="TextBox 4"/>
          <p:cNvSpPr txBox="1"/>
          <p:nvPr/>
        </p:nvSpPr>
        <p:spPr>
          <a:xfrm>
            <a:off x="3635896" y="4032940"/>
            <a:ext cx="2464393" cy="369332"/>
          </a:xfrm>
          <a:prstGeom prst="rect">
            <a:avLst/>
          </a:prstGeom>
          <a:noFill/>
        </p:spPr>
        <p:txBody>
          <a:bodyPr wrap="none" rtlCol="0">
            <a:spAutoFit/>
          </a:bodyPr>
          <a:lstStyle/>
          <a:p>
            <a:r>
              <a:rPr lang="en-US" dirty="0" smtClean="0"/>
              <a:t>Distance along structure</a:t>
            </a:r>
            <a:endParaRPr lang="en-GB" dirty="0"/>
          </a:p>
        </p:txBody>
      </p:sp>
      <p:sp>
        <p:nvSpPr>
          <p:cNvPr id="6" name="TextBox 5"/>
          <p:cNvSpPr txBox="1"/>
          <p:nvPr/>
        </p:nvSpPr>
        <p:spPr>
          <a:xfrm>
            <a:off x="1484420" y="332656"/>
            <a:ext cx="6209393" cy="461665"/>
          </a:xfrm>
          <a:prstGeom prst="rect">
            <a:avLst/>
          </a:prstGeom>
          <a:noFill/>
        </p:spPr>
        <p:txBody>
          <a:bodyPr wrap="none" rtlCol="0">
            <a:spAutoFit/>
          </a:bodyPr>
          <a:lstStyle/>
          <a:p>
            <a:pPr algn="ctr"/>
            <a:r>
              <a:rPr lang="en-GB" sz="2400" dirty="0" smtClean="0"/>
              <a:t>Optimising the accelerating structures - tapering</a:t>
            </a:r>
            <a:endParaRPr lang="en-GB" sz="2400" dirty="0"/>
          </a:p>
        </p:txBody>
      </p:sp>
    </p:spTree>
    <p:extLst>
      <p:ext uri="{BB962C8B-B14F-4D97-AF65-F5344CB8AC3E}">
        <p14:creationId xmlns:p14="http://schemas.microsoft.com/office/powerpoint/2010/main" val="21978181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37</a:t>
            </a:fld>
            <a:endParaRPr lang="en-US"/>
          </a:p>
        </p:txBody>
      </p:sp>
      <p:sp>
        <p:nvSpPr>
          <p:cNvPr id="3" name="Trapezoid 2"/>
          <p:cNvSpPr/>
          <p:nvPr/>
        </p:nvSpPr>
        <p:spPr>
          <a:xfrm rot="5400000">
            <a:off x="4031940" y="-1143508"/>
            <a:ext cx="792088" cy="6336704"/>
          </a:xfrm>
          <a:prstGeom prst="trapezoi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127486" y="188640"/>
            <a:ext cx="8896194" cy="646331"/>
          </a:xfrm>
          <a:prstGeom prst="rect">
            <a:avLst/>
          </a:prstGeom>
          <a:noFill/>
        </p:spPr>
        <p:txBody>
          <a:bodyPr wrap="square" rtlCol="0">
            <a:spAutoFit/>
          </a:bodyPr>
          <a:lstStyle/>
          <a:p>
            <a:r>
              <a:rPr lang="en-US" dirty="0" smtClean="0"/>
              <a:t>Tapered structures – iris aperture goes down to compensate for dissipated power while maintaining phase advance. </a:t>
            </a:r>
            <a:endParaRPr lang="en-GB" dirty="0"/>
          </a:p>
        </p:txBody>
      </p:sp>
      <p:sp>
        <p:nvSpPr>
          <p:cNvPr id="5" name="TextBox 4"/>
          <p:cNvSpPr txBox="1"/>
          <p:nvPr/>
        </p:nvSpPr>
        <p:spPr>
          <a:xfrm>
            <a:off x="647564" y="980728"/>
            <a:ext cx="7560840" cy="646331"/>
          </a:xfrm>
          <a:prstGeom prst="rect">
            <a:avLst/>
          </a:prstGeom>
          <a:noFill/>
        </p:spPr>
        <p:txBody>
          <a:bodyPr wrap="square" rtlCol="0">
            <a:spAutoFit/>
          </a:bodyPr>
          <a:lstStyle/>
          <a:p>
            <a:pPr algn="ctr"/>
            <a:r>
              <a:rPr lang="en-US" i="1" dirty="0" smtClean="0"/>
              <a:t>R’/Q</a:t>
            </a:r>
            <a:r>
              <a:rPr lang="en-US" dirty="0" smtClean="0"/>
              <a:t> goes up and </a:t>
            </a:r>
            <a:r>
              <a:rPr lang="en-US" i="1" dirty="0" smtClean="0"/>
              <a:t>v</a:t>
            </a:r>
            <a:r>
              <a:rPr lang="en-US" i="1" baseline="-25000" dirty="0" smtClean="0"/>
              <a:t>g</a:t>
            </a:r>
            <a:r>
              <a:rPr lang="en-US" dirty="0" smtClean="0"/>
              <a:t> goes down so more accelerating gradient for a given power flow.</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3466590" y="2565837"/>
                <a:ext cx="1931170" cy="10016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𝐺</m:t>
                      </m:r>
                      <m:r>
                        <a:rPr lang="en-US" sz="2000" b="0" i="1" smtClean="0">
                          <a:latin typeface="Cambria Math"/>
                        </a:rPr>
                        <m:t>=</m:t>
                      </m:r>
                      <m:rad>
                        <m:radPr>
                          <m:degHide m:val="on"/>
                          <m:ctrlPr>
                            <a:rPr lang="en-US" sz="2000" b="0" i="1" smtClean="0">
                              <a:latin typeface="Cambria Math" panose="02040503050406030204" pitchFamily="18" charset="0"/>
                            </a:rPr>
                          </m:ctrlPr>
                        </m:radPr>
                        <m:deg/>
                        <m:e>
                          <m:r>
                            <a:rPr lang="en-US" sz="2000" b="0" i="1" smtClean="0">
                              <a:latin typeface="Cambria Math"/>
                              <a:ea typeface="Cambria Math"/>
                            </a:rPr>
                            <m:t>𝜔</m:t>
                          </m:r>
                          <m:f>
                            <m:fPr>
                              <m:ctrlPr>
                                <a:rPr lang="en-US" sz="2000" b="0" i="1" smtClean="0">
                                  <a:latin typeface="Cambria Math" panose="02040503050406030204" pitchFamily="18" charset="0"/>
                                </a:rPr>
                              </m:ctrlPr>
                            </m:fPr>
                            <m:num>
                              <m:r>
                                <a:rPr lang="en-US" sz="2000" b="0" i="1" smtClean="0">
                                  <a:latin typeface="Cambria Math"/>
                                </a:rPr>
                                <m:t>1</m:t>
                              </m:r>
                            </m:num>
                            <m:den>
                              <m:sSub>
                                <m:sSubPr>
                                  <m:ctrlPr>
                                    <a:rPr lang="en-US" sz="2000" b="0" i="1" smtClean="0">
                                      <a:latin typeface="Cambria Math" panose="02040503050406030204" pitchFamily="18" charset="0"/>
                                    </a:rPr>
                                  </m:ctrlPr>
                                </m:sSubPr>
                                <m:e>
                                  <m:r>
                                    <a:rPr lang="en-US" sz="2000" b="0" i="1" smtClean="0">
                                      <a:latin typeface="Cambria Math"/>
                                    </a:rPr>
                                    <m:t>𝑣</m:t>
                                  </m:r>
                                </m:e>
                                <m:sub>
                                  <m:r>
                                    <a:rPr lang="en-US" sz="2000" b="0" i="1" smtClean="0">
                                      <a:latin typeface="Cambria Math"/>
                                    </a:rPr>
                                    <m:t>𝑔</m:t>
                                  </m:r>
                                </m:sub>
                              </m:sSub>
                            </m:den>
                          </m:f>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a:rPr>
                                    <m:t>𝑅</m:t>
                                  </m:r>
                                </m:e>
                                <m:sup>
                                  <m:r>
                                    <a:rPr lang="en-US" sz="2000" b="0" i="1" smtClean="0">
                                      <a:latin typeface="Cambria Math"/>
                                    </a:rPr>
                                    <m:t>′</m:t>
                                  </m:r>
                                </m:sup>
                              </m:sSup>
                            </m:num>
                            <m:den>
                              <m:r>
                                <a:rPr lang="en-US" sz="2000" b="0" i="1" smtClean="0">
                                  <a:latin typeface="Cambria Math"/>
                                </a:rPr>
                                <m:t>𝑄</m:t>
                              </m:r>
                            </m:den>
                          </m:f>
                          <m:r>
                            <a:rPr lang="en-US" sz="2000" b="0" i="1" smtClean="0">
                              <a:latin typeface="Cambria Math"/>
                            </a:rPr>
                            <m:t>𝑃</m:t>
                          </m:r>
                        </m:e>
                      </m:rad>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3466590" y="2565837"/>
                <a:ext cx="1931170" cy="1001684"/>
              </a:xfrm>
              <a:prstGeom prst="rect">
                <a:avLst/>
              </a:prstGeom>
              <a:blipFill rotWithShape="1">
                <a:blip r:embed="rId2"/>
                <a:stretch>
                  <a:fillRect/>
                </a:stretch>
              </a:blipFill>
            </p:spPr>
            <p:txBody>
              <a:bodyPr/>
              <a:lstStyle/>
              <a:p>
                <a:r>
                  <a:rPr lang="en-GB">
                    <a:noFill/>
                  </a:rPr>
                  <a:t> </a:t>
                </a:r>
              </a:p>
            </p:txBody>
          </p:sp>
        </mc:Fallback>
      </mc:AlternateContent>
      <p:pic>
        <p:nvPicPr>
          <p:cNvPr id="7" name="Picture 2"/>
          <p:cNvPicPr>
            <a:picLocks noChangeAspect="1" noChangeArrowheads="1"/>
          </p:cNvPicPr>
          <p:nvPr/>
        </p:nvPicPr>
        <p:blipFill>
          <a:blip r:embed="rId3" cstate="print"/>
          <a:srcRect/>
          <a:stretch>
            <a:fillRect/>
          </a:stretch>
        </p:blipFill>
        <p:spPr bwMode="auto">
          <a:xfrm>
            <a:off x="6516216" y="2328823"/>
            <a:ext cx="2425501" cy="2029853"/>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179512" y="2565837"/>
            <a:ext cx="1901287" cy="1794815"/>
          </a:xfrm>
          <a:prstGeom prst="rect">
            <a:avLst/>
          </a:prstGeom>
          <a:noFill/>
          <a:ln w="9525">
            <a:noFill/>
            <a:miter lim="800000"/>
            <a:headEnd/>
            <a:tailEnd/>
          </a:ln>
        </p:spPr>
      </p:pic>
      <p:sp>
        <p:nvSpPr>
          <p:cNvPr id="9" name="Down Arrow 8"/>
          <p:cNvSpPr/>
          <p:nvPr/>
        </p:nvSpPr>
        <p:spPr>
          <a:xfrm rot="16200000">
            <a:off x="1713145" y="1664804"/>
            <a:ext cx="432048" cy="72008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Down Arrow 9"/>
          <p:cNvSpPr/>
          <p:nvPr/>
        </p:nvSpPr>
        <p:spPr>
          <a:xfrm rot="16200000">
            <a:off x="4263835" y="1741003"/>
            <a:ext cx="336681" cy="56768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own Arrow 10"/>
          <p:cNvSpPr/>
          <p:nvPr/>
        </p:nvSpPr>
        <p:spPr>
          <a:xfrm rot="16200000">
            <a:off x="6781355" y="1787738"/>
            <a:ext cx="231964" cy="47420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2"/>
          <p:cNvPicPr>
            <a:picLocks noChangeAspect="1" noChangeArrowheads="1"/>
          </p:cNvPicPr>
          <p:nvPr/>
        </p:nvPicPr>
        <p:blipFill>
          <a:blip r:embed="rId5" cstate="print"/>
          <a:srcRect/>
          <a:stretch>
            <a:fillRect/>
          </a:stretch>
        </p:blipFill>
        <p:spPr bwMode="auto">
          <a:xfrm>
            <a:off x="2454796" y="3717032"/>
            <a:ext cx="3946373" cy="3028801"/>
          </a:xfrm>
          <a:prstGeom prst="rect">
            <a:avLst/>
          </a:prstGeom>
          <a:noFill/>
          <a:ln w="9525">
            <a:noFill/>
            <a:miter lim="800000"/>
            <a:headEnd/>
            <a:tailEnd/>
          </a:ln>
          <a:effectLst/>
        </p:spPr>
      </p:pic>
      <p:cxnSp>
        <p:nvCxnSpPr>
          <p:cNvPr id="14" name="Straight Arrow Connector 13"/>
          <p:cNvCxnSpPr/>
          <p:nvPr/>
        </p:nvCxnSpPr>
        <p:spPr>
          <a:xfrm>
            <a:off x="1403648" y="4581128"/>
            <a:ext cx="1440160" cy="108012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300192" y="3789040"/>
            <a:ext cx="360040" cy="43204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182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38</a:t>
            </a:fld>
            <a:endParaRPr lang="en-US"/>
          </a:p>
        </p:txBody>
      </p:sp>
      <p:sp>
        <p:nvSpPr>
          <p:cNvPr id="3" name="TextBox 2"/>
          <p:cNvSpPr txBox="1"/>
          <p:nvPr/>
        </p:nvSpPr>
        <p:spPr>
          <a:xfrm>
            <a:off x="1808917" y="508610"/>
            <a:ext cx="5569666" cy="400110"/>
          </a:xfrm>
          <a:prstGeom prst="rect">
            <a:avLst/>
          </a:prstGeom>
          <a:noFill/>
        </p:spPr>
        <p:txBody>
          <a:bodyPr wrap="none" rtlCol="0">
            <a:spAutoFit/>
          </a:bodyPr>
          <a:lstStyle/>
          <a:p>
            <a:pPr algn="ctr"/>
            <a:r>
              <a:rPr lang="en-GB" sz="2000" dirty="0" smtClean="0"/>
              <a:t>Solution to linearly tapered group velocity structure</a:t>
            </a:r>
            <a:endParaRPr lang="en-GB" sz="2000" dirty="0"/>
          </a:p>
        </p:txBody>
      </p:sp>
      <mc:AlternateContent xmlns:mc="http://schemas.openxmlformats.org/markup-compatibility/2006" xmlns:a14="http://schemas.microsoft.com/office/drawing/2010/main">
        <mc:Choice Requires="a14">
          <p:sp>
            <p:nvSpPr>
              <p:cNvPr id="4" name="TextBox 3"/>
              <p:cNvSpPr txBox="1"/>
              <p:nvPr/>
            </p:nvSpPr>
            <p:spPr>
              <a:xfrm>
                <a:off x="1701270" y="1635611"/>
                <a:ext cx="2366674" cy="42505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a:rPr>
                            <m:t>𝑣</m:t>
                          </m:r>
                        </m:e>
                        <m:sub>
                          <m:r>
                            <a:rPr lang="en-GB" sz="2000" b="0" i="1" smtClean="0">
                              <a:latin typeface="Cambria Math"/>
                            </a:rPr>
                            <m:t>𝑔</m:t>
                          </m:r>
                        </m:sub>
                      </m:sSub>
                      <m:r>
                        <a:rPr lang="en-GB" sz="2000" b="0" i="1" smtClean="0">
                          <a:latin typeface="Cambria Math"/>
                        </a:rPr>
                        <m:t>=</m:t>
                      </m:r>
                      <m:sSub>
                        <m:sSubPr>
                          <m:ctrlPr>
                            <a:rPr lang="en-GB" sz="2000" i="1">
                              <a:latin typeface="Cambria Math" panose="02040503050406030204" pitchFamily="18" charset="0"/>
                            </a:rPr>
                          </m:ctrlPr>
                        </m:sSubPr>
                        <m:e>
                          <m:r>
                            <a:rPr lang="en-GB" sz="2000" i="1">
                              <a:latin typeface="Cambria Math"/>
                            </a:rPr>
                            <m:t>𝑣</m:t>
                          </m:r>
                        </m:e>
                        <m:sub>
                          <m:r>
                            <a:rPr lang="en-GB" sz="2000" i="1">
                              <a:latin typeface="Cambria Math"/>
                            </a:rPr>
                            <m:t>𝑔</m:t>
                          </m:r>
                        </m:sub>
                      </m:sSub>
                      <m:d>
                        <m:dPr>
                          <m:ctrlPr>
                            <a:rPr lang="en-GB" sz="2000" i="1" smtClean="0">
                              <a:latin typeface="Cambria Math" panose="02040503050406030204" pitchFamily="18" charset="0"/>
                            </a:rPr>
                          </m:ctrlPr>
                        </m:dPr>
                        <m:e>
                          <m:r>
                            <a:rPr lang="en-GB" sz="2000" b="0" i="1" smtClean="0">
                              <a:latin typeface="Cambria Math"/>
                            </a:rPr>
                            <m:t>0</m:t>
                          </m:r>
                        </m:e>
                      </m:d>
                      <m:d>
                        <m:dPr>
                          <m:ctrlPr>
                            <a:rPr lang="en-GB" sz="2000" i="1" smtClean="0">
                              <a:latin typeface="Cambria Math" panose="02040503050406030204" pitchFamily="18" charset="0"/>
                            </a:rPr>
                          </m:ctrlPr>
                        </m:dPr>
                        <m:e>
                          <m:r>
                            <a:rPr lang="en-GB" sz="2000" b="0" i="1" smtClean="0">
                              <a:latin typeface="Cambria Math"/>
                            </a:rPr>
                            <m:t>1+</m:t>
                          </m:r>
                          <m:r>
                            <a:rPr lang="en-GB" sz="2000" b="0" i="1" smtClean="0">
                              <a:latin typeface="Cambria Math"/>
                            </a:rPr>
                            <m:t>𝑎𝑧</m:t>
                          </m:r>
                        </m:e>
                      </m:d>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1701270" y="1635611"/>
                <a:ext cx="2366674" cy="425053"/>
              </a:xfrm>
              <a:prstGeom prst="rect">
                <a:avLst/>
              </a:prstGeom>
              <a:blipFill rotWithShape="1">
                <a:blip r:embed="rId2"/>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436096" y="1491595"/>
                <a:ext cx="1780359" cy="7064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a:rPr>
                          </m:ctrlPr>
                        </m:sSubPr>
                        <m:e>
                          <m:r>
                            <a:rPr lang="en-GB" sz="2000" i="1" smtClean="0">
                              <a:latin typeface="Cambria Math"/>
                              <a:ea typeface="Cambria Math"/>
                            </a:rPr>
                            <m:t>𝛼</m:t>
                          </m:r>
                        </m:e>
                        <m:sub>
                          <m:r>
                            <a:rPr lang="en-GB" sz="2000" b="0" i="1" smtClean="0">
                              <a:latin typeface="Cambria Math"/>
                              <a:ea typeface="Cambria Math"/>
                            </a:rPr>
                            <m:t>0</m:t>
                          </m:r>
                        </m:sub>
                      </m:sSub>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r>
                            <a:rPr lang="en-GB" sz="2000" b="0" i="1" smtClean="0">
                              <a:latin typeface="Cambria Math"/>
                              <a:ea typeface="Cambria Math"/>
                            </a:rPr>
                            <m:t>𝜔</m:t>
                          </m:r>
                        </m:num>
                        <m:den>
                          <m:r>
                            <a:rPr lang="en-GB" sz="2000" b="0" i="1" smtClean="0">
                              <a:latin typeface="Cambria Math"/>
                              <a:ea typeface="Cambria Math"/>
                            </a:rPr>
                            <m:t>2</m:t>
                          </m:r>
                          <m:r>
                            <a:rPr lang="en-GB" sz="2000" b="0" i="1" smtClean="0">
                              <a:latin typeface="Cambria Math"/>
                              <a:ea typeface="Cambria Math"/>
                            </a:rPr>
                            <m:t>𝑄</m:t>
                          </m:r>
                          <m:sSub>
                            <m:sSubPr>
                              <m:ctrlPr>
                                <a:rPr lang="en-GB" sz="2000" b="0" i="1" smtClean="0">
                                  <a:latin typeface="Cambria Math" panose="02040503050406030204" pitchFamily="18" charset="0"/>
                                  <a:ea typeface="Cambria Math"/>
                                </a:rPr>
                              </m:ctrlPr>
                            </m:sSubPr>
                            <m:e>
                              <m:r>
                                <a:rPr lang="en-GB" sz="2000" b="0" i="1" smtClean="0">
                                  <a:latin typeface="Cambria Math"/>
                                  <a:ea typeface="Cambria Math"/>
                                </a:rPr>
                                <m:t>𝑣</m:t>
                              </m:r>
                            </m:e>
                            <m:sub>
                              <m:r>
                                <a:rPr lang="en-GB" sz="2000" b="0" i="1" smtClean="0">
                                  <a:latin typeface="Cambria Math"/>
                                  <a:ea typeface="Cambria Math"/>
                                </a:rPr>
                                <m:t>𝑔</m:t>
                              </m:r>
                            </m:sub>
                          </m:sSub>
                          <m:d>
                            <m:dPr>
                              <m:ctrlPr>
                                <a:rPr lang="en-GB" sz="2000" b="0" i="1" smtClean="0">
                                  <a:latin typeface="Cambria Math" panose="02040503050406030204" pitchFamily="18" charset="0"/>
                                  <a:ea typeface="Cambria Math"/>
                                </a:rPr>
                              </m:ctrlPr>
                            </m:dPr>
                            <m:e>
                              <m:r>
                                <a:rPr lang="en-GB" sz="2000" b="0" i="1" smtClean="0">
                                  <a:latin typeface="Cambria Math"/>
                                  <a:ea typeface="Cambria Math"/>
                                </a:rPr>
                                <m:t>0</m:t>
                              </m:r>
                            </m:e>
                          </m:d>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5436096" y="1491595"/>
                <a:ext cx="1780359" cy="706475"/>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047076" y="2643723"/>
                <a:ext cx="3352008" cy="5452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𝑧</m:t>
                          </m:r>
                        </m:e>
                      </m:d>
                      <m:r>
                        <a:rPr lang="en-GB" sz="2000" b="0" i="1" smtClean="0">
                          <a:latin typeface="Cambria Math"/>
                        </a:rPr>
                        <m:t>=</m:t>
                      </m:r>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0</m:t>
                          </m:r>
                        </m:e>
                      </m:d>
                      <m:sSup>
                        <m:sSupPr>
                          <m:ctrlPr>
                            <a:rPr lang="en-GB" sz="2000" b="0" i="1" smtClean="0">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a:rPr>
                                <m:t>1+</m:t>
                              </m:r>
                              <m:r>
                                <a:rPr lang="en-GB" sz="2000" i="1">
                                  <a:latin typeface="Cambria Math"/>
                                </a:rPr>
                                <m:t>𝑎𝑧</m:t>
                              </m:r>
                            </m:e>
                          </m:d>
                        </m:e>
                        <m:sup>
                          <m:r>
                            <a:rPr lang="en-GB" sz="2000" b="0" i="1" smtClean="0">
                              <a:latin typeface="Cambria Math"/>
                            </a:rPr>
                            <m:t>−</m:t>
                          </m:r>
                          <m:d>
                            <m:dPr>
                              <m:ctrlPr>
                                <a:rPr lang="en-GB" sz="2000" b="0" i="1" smtClean="0">
                                  <a:latin typeface="Cambria Math" panose="02040503050406030204" pitchFamily="18" charset="0"/>
                                </a:rPr>
                              </m:ctrlPr>
                            </m:dPr>
                            <m:e>
                              <m:f>
                                <m:fPr>
                                  <m:ctrlPr>
                                    <a:rPr lang="en-GB" sz="2000" b="0" i="1" smtClean="0">
                                      <a:latin typeface="Cambria Math" panose="02040503050406030204" pitchFamily="18" charset="0"/>
                                    </a:rPr>
                                  </m:ctrlPr>
                                </m:fPr>
                                <m:num>
                                  <m:sSub>
                                    <m:sSubPr>
                                      <m:ctrlPr>
                                        <a:rPr lang="en-GB" sz="2000" b="0" i="1" smtClean="0">
                                          <a:latin typeface="Cambria Math" panose="02040503050406030204" pitchFamily="18" charset="0"/>
                                        </a:rPr>
                                      </m:ctrlPr>
                                    </m:sSubPr>
                                    <m:e>
                                      <m:r>
                                        <a:rPr lang="en-GB" sz="2000" b="0" i="1" smtClean="0">
                                          <a:latin typeface="Cambria Math"/>
                                          <a:ea typeface="Cambria Math"/>
                                        </a:rPr>
                                        <m:t>𝛼</m:t>
                                      </m:r>
                                    </m:e>
                                    <m:sub>
                                      <m:r>
                                        <a:rPr lang="en-GB" sz="2000" b="0" i="1" smtClean="0">
                                          <a:latin typeface="Cambria Math"/>
                                        </a:rPr>
                                        <m:t>0</m:t>
                                      </m:r>
                                    </m:sub>
                                  </m:sSub>
                                </m:num>
                                <m:den>
                                  <m:r>
                                    <a:rPr lang="en-GB" sz="2000" b="0" i="1" smtClean="0">
                                      <a:latin typeface="Cambria Math"/>
                                    </a:rPr>
                                    <m:t>𝑎</m:t>
                                  </m:r>
                                </m:den>
                              </m:f>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1</m:t>
                                  </m:r>
                                </m:num>
                                <m:den>
                                  <m:r>
                                    <a:rPr lang="en-GB" sz="2000" b="0" i="1" smtClean="0">
                                      <a:latin typeface="Cambria Math"/>
                                    </a:rPr>
                                    <m:t>2</m:t>
                                  </m:r>
                                </m:den>
                              </m:f>
                            </m:e>
                          </m:d>
                        </m:sup>
                      </m:sSup>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3047076" y="2643723"/>
                <a:ext cx="3352008" cy="54521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283388" y="3723843"/>
                <a:ext cx="6620723" cy="9292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a:rPr>
                            <m:t>𝐺</m:t>
                          </m:r>
                        </m:e>
                        <m:sub>
                          <m:r>
                            <a:rPr lang="en-GB" sz="2000" b="0" i="1" smtClean="0">
                              <a:latin typeface="Cambria Math"/>
                            </a:rPr>
                            <m:t>𝑙𝑜𝑎𝑑𝑒𝑑</m:t>
                          </m:r>
                        </m:sub>
                      </m:sSub>
                      <m:d>
                        <m:dPr>
                          <m:ctrlPr>
                            <a:rPr lang="en-GB" sz="2000" i="1" smtClean="0">
                              <a:latin typeface="Cambria Math" panose="02040503050406030204" pitchFamily="18" charset="0"/>
                            </a:rPr>
                          </m:ctrlPr>
                        </m:dPr>
                        <m:e>
                          <m:r>
                            <a:rPr lang="en-GB" sz="2000" b="0" i="1" smtClean="0">
                              <a:latin typeface="Cambria Math"/>
                            </a:rPr>
                            <m:t>𝑧</m:t>
                          </m:r>
                        </m:e>
                      </m:d>
                      <m:r>
                        <a:rPr lang="en-GB" sz="2000" b="0" i="1" smtClean="0">
                          <a:latin typeface="Cambria Math"/>
                        </a:rPr>
                        <m:t>=</m:t>
                      </m:r>
                      <m:r>
                        <a:rPr lang="en-GB" sz="2000" b="0" i="1" smtClean="0">
                          <a:latin typeface="Cambria Math"/>
                        </a:rPr>
                        <m:t>𝐺</m:t>
                      </m:r>
                      <m:d>
                        <m:dPr>
                          <m:ctrlPr>
                            <a:rPr lang="en-GB" sz="2000" b="0" i="1" smtClean="0">
                              <a:latin typeface="Cambria Math" panose="02040503050406030204" pitchFamily="18" charset="0"/>
                            </a:rPr>
                          </m:ctrlPr>
                        </m:dPr>
                        <m:e>
                          <m:r>
                            <a:rPr lang="en-GB" sz="2000" b="0" i="1" smtClean="0">
                              <a:latin typeface="Cambria Math"/>
                            </a:rPr>
                            <m:t>𝑧</m:t>
                          </m:r>
                        </m:e>
                      </m:d>
                      <m:r>
                        <a:rPr lang="en-GB" sz="2000" b="0" i="0" smtClean="0">
                          <a:latin typeface="Cambria Math"/>
                        </a:rPr>
                        <m:t>−</m:t>
                      </m:r>
                      <m:r>
                        <m:rPr>
                          <m:sty m:val="p"/>
                        </m:rPr>
                        <a:rPr lang="en-GB" sz="2000" b="0" i="0" smtClean="0">
                          <a:latin typeface="Cambria Math"/>
                        </a:rPr>
                        <m:t>I</m:t>
                      </m:r>
                      <m:sSup>
                        <m:sSupPr>
                          <m:ctrlPr>
                            <a:rPr lang="en-GB" sz="2000" b="0" i="1" smtClean="0">
                              <a:latin typeface="Cambria Math" panose="02040503050406030204" pitchFamily="18" charset="0"/>
                            </a:rPr>
                          </m:ctrlPr>
                        </m:sSupPr>
                        <m:e>
                          <m:r>
                            <a:rPr lang="en-GB" sz="2000" b="0" i="1" smtClean="0">
                              <a:latin typeface="Cambria Math"/>
                            </a:rPr>
                            <m:t>𝑅</m:t>
                          </m:r>
                        </m:e>
                        <m:sup>
                          <m:r>
                            <a:rPr lang="en-GB" sz="2000" b="0" i="1" smtClean="0">
                              <a:latin typeface="Cambria Math"/>
                            </a:rPr>
                            <m:t>′</m:t>
                          </m:r>
                        </m:sup>
                      </m:sSup>
                      <m:f>
                        <m:fPr>
                          <m:ctrlPr>
                            <a:rPr lang="en-GB" sz="2000" b="0" i="1" smtClean="0">
                              <a:latin typeface="Cambria Math" panose="02040503050406030204" pitchFamily="18" charset="0"/>
                            </a:rPr>
                          </m:ctrlPr>
                        </m:fPr>
                        <m:num>
                          <m:sSub>
                            <m:sSubPr>
                              <m:ctrlPr>
                                <a:rPr lang="en-GB" sz="2000" b="0" i="1" smtClean="0">
                                  <a:latin typeface="Cambria Math" panose="02040503050406030204" pitchFamily="18" charset="0"/>
                                </a:rPr>
                              </m:ctrlPr>
                            </m:sSubPr>
                            <m:e>
                              <m:r>
                                <a:rPr lang="en-GB" sz="2000" b="0" i="1" smtClean="0">
                                  <a:latin typeface="Cambria Math"/>
                                  <a:ea typeface="Cambria Math"/>
                                </a:rPr>
                                <m:t>𝛼</m:t>
                              </m:r>
                            </m:e>
                            <m:sub>
                              <m:r>
                                <a:rPr lang="en-GB" sz="2000" b="0" i="1" smtClean="0">
                                  <a:latin typeface="Cambria Math"/>
                                </a:rPr>
                                <m:t>0</m:t>
                              </m:r>
                            </m:sub>
                          </m:sSub>
                        </m:num>
                        <m:den>
                          <m:r>
                            <a:rPr lang="en-GB" sz="2000" b="0" i="1" smtClean="0">
                              <a:latin typeface="Cambria Math"/>
                            </a:rPr>
                            <m:t>𝑎</m:t>
                          </m:r>
                        </m:den>
                      </m:f>
                      <m:f>
                        <m:fPr>
                          <m:ctrlPr>
                            <a:rPr lang="en-GB" sz="2000" b="0" i="1" smtClean="0">
                              <a:latin typeface="Cambria Math" panose="02040503050406030204" pitchFamily="18" charset="0"/>
                            </a:rPr>
                          </m:ctrlPr>
                        </m:fPr>
                        <m:num>
                          <m:r>
                            <a:rPr lang="en-GB" sz="2000" b="0" i="1" smtClean="0">
                              <a:latin typeface="Cambria Math"/>
                            </a:rPr>
                            <m:t>1</m:t>
                          </m:r>
                        </m:num>
                        <m:den>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a:ea typeface="Cambria Math"/>
                                        </a:rPr>
                                        <m:t>𝛼</m:t>
                                      </m:r>
                                    </m:e>
                                    <m:sub>
                                      <m:r>
                                        <a:rPr lang="en-GB" sz="2000" i="1">
                                          <a:latin typeface="Cambria Math"/>
                                        </a:rPr>
                                        <m:t>0</m:t>
                                      </m:r>
                                    </m:sub>
                                  </m:sSub>
                                </m:num>
                                <m:den>
                                  <m:r>
                                    <a:rPr lang="en-GB" sz="2000" i="1">
                                      <a:latin typeface="Cambria Math"/>
                                    </a:rPr>
                                    <m:t>𝑎</m:t>
                                  </m:r>
                                </m:den>
                              </m:f>
                              <m:r>
                                <a:rPr lang="en-GB" sz="2000" i="1">
                                  <a:latin typeface="Cambria Math"/>
                                </a:rPr>
                                <m:t>+</m:t>
                              </m:r>
                              <m:f>
                                <m:fPr>
                                  <m:ctrlPr>
                                    <a:rPr lang="en-GB" sz="2000" i="1">
                                      <a:latin typeface="Cambria Math" panose="02040503050406030204" pitchFamily="18" charset="0"/>
                                    </a:rPr>
                                  </m:ctrlPr>
                                </m:fPr>
                                <m:num>
                                  <m:r>
                                    <a:rPr lang="en-GB" sz="2000" i="1">
                                      <a:latin typeface="Cambria Math"/>
                                    </a:rPr>
                                    <m:t>1</m:t>
                                  </m:r>
                                </m:num>
                                <m:den>
                                  <m:r>
                                    <a:rPr lang="en-GB" sz="2000" i="1">
                                      <a:latin typeface="Cambria Math"/>
                                    </a:rPr>
                                    <m:t>2</m:t>
                                  </m:r>
                                </m:den>
                              </m:f>
                            </m:e>
                          </m:d>
                        </m:den>
                      </m:f>
                      <m:d>
                        <m:dPr>
                          <m:begChr m:val="["/>
                          <m:endChr m:val="]"/>
                          <m:ctrlPr>
                            <a:rPr lang="en-GB" sz="2000" b="0" i="1" smtClean="0">
                              <a:latin typeface="Cambria Math" panose="02040503050406030204" pitchFamily="18" charset="0"/>
                            </a:rPr>
                          </m:ctrlPr>
                        </m:dPr>
                        <m:e>
                          <m:r>
                            <a:rPr lang="en-GB" sz="2000" b="0" i="1" smtClean="0">
                              <a:latin typeface="Cambria Math"/>
                            </a:rPr>
                            <m:t>1−</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a:rPr>
                                    <m:t>1+</m:t>
                                  </m:r>
                                  <m:r>
                                    <a:rPr lang="en-GB" sz="2000" i="1">
                                      <a:latin typeface="Cambria Math"/>
                                    </a:rPr>
                                    <m:t>𝑎𝑧</m:t>
                                  </m:r>
                                </m:e>
                              </m:d>
                            </m:e>
                            <m:sup>
                              <m:r>
                                <a:rPr lang="en-GB" sz="2000" i="1">
                                  <a:latin typeface="Cambria Math"/>
                                </a:rPr>
                                <m:t>−</m:t>
                              </m:r>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a:ea typeface="Cambria Math"/>
                                            </a:rPr>
                                            <m:t>𝛼</m:t>
                                          </m:r>
                                        </m:e>
                                        <m:sub>
                                          <m:r>
                                            <a:rPr lang="en-GB" sz="2000" i="1">
                                              <a:latin typeface="Cambria Math"/>
                                            </a:rPr>
                                            <m:t>0</m:t>
                                          </m:r>
                                        </m:sub>
                                      </m:sSub>
                                    </m:num>
                                    <m:den>
                                      <m:r>
                                        <a:rPr lang="en-GB" sz="2000" i="1">
                                          <a:latin typeface="Cambria Math"/>
                                        </a:rPr>
                                        <m:t>𝑎</m:t>
                                      </m:r>
                                    </m:den>
                                  </m:f>
                                  <m:r>
                                    <a:rPr lang="en-GB" sz="2000" i="1">
                                      <a:latin typeface="Cambria Math"/>
                                    </a:rPr>
                                    <m:t>+</m:t>
                                  </m:r>
                                  <m:f>
                                    <m:fPr>
                                      <m:ctrlPr>
                                        <a:rPr lang="en-GB" sz="2000" i="1">
                                          <a:latin typeface="Cambria Math" panose="02040503050406030204" pitchFamily="18" charset="0"/>
                                        </a:rPr>
                                      </m:ctrlPr>
                                    </m:fPr>
                                    <m:num>
                                      <m:r>
                                        <a:rPr lang="en-GB" sz="2000" i="1">
                                          <a:latin typeface="Cambria Math"/>
                                        </a:rPr>
                                        <m:t>1</m:t>
                                      </m:r>
                                    </m:num>
                                    <m:den>
                                      <m:r>
                                        <a:rPr lang="en-GB" sz="2000" i="1">
                                          <a:latin typeface="Cambria Math"/>
                                        </a:rPr>
                                        <m:t>2</m:t>
                                      </m:r>
                                    </m:den>
                                  </m:f>
                                </m:e>
                              </m:d>
                            </m:sup>
                          </m:sSup>
                        </m:e>
                      </m:d>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1283388" y="3723843"/>
                <a:ext cx="6620723" cy="929293"/>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239155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39</a:t>
            </a:fld>
            <a:endParaRPr lang="en-US"/>
          </a:p>
        </p:txBody>
      </p:sp>
      <p:pic>
        <p:nvPicPr>
          <p:cNvPr id="163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340768"/>
            <a:ext cx="6528198"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32008" y="260648"/>
            <a:ext cx="7254743" cy="400110"/>
          </a:xfrm>
          <a:prstGeom prst="rect">
            <a:avLst/>
          </a:prstGeom>
          <a:noFill/>
        </p:spPr>
        <p:txBody>
          <a:bodyPr wrap="none" rtlCol="0">
            <a:spAutoFit/>
          </a:bodyPr>
          <a:lstStyle/>
          <a:p>
            <a:pPr algn="ctr"/>
            <a:r>
              <a:rPr lang="en-GB" sz="2000" dirty="0" smtClean="0"/>
              <a:t>Unloaded structure with different degrees of group velocity tapering</a:t>
            </a:r>
            <a:endParaRPr lang="en-GB" sz="2000" dirty="0"/>
          </a:p>
        </p:txBody>
      </p:sp>
      <mc:AlternateContent xmlns:mc="http://schemas.openxmlformats.org/markup-compatibility/2006" xmlns:a14="http://schemas.microsoft.com/office/drawing/2010/main">
        <mc:Choice Requires="a14">
          <p:sp>
            <p:nvSpPr>
              <p:cNvPr id="5" name="TextBox 4"/>
              <p:cNvSpPr txBox="1"/>
              <p:nvPr/>
            </p:nvSpPr>
            <p:spPr>
              <a:xfrm>
                <a:off x="3203848" y="980728"/>
                <a:ext cx="2798908" cy="4917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rPr>
                          </m:ctrlPr>
                        </m:sSubPr>
                        <m:e>
                          <m:r>
                            <a:rPr lang="en-GB" sz="2400" b="0" i="1" smtClean="0">
                              <a:latin typeface="Cambria Math"/>
                            </a:rPr>
                            <m:t>𝑣</m:t>
                          </m:r>
                        </m:e>
                        <m:sub>
                          <m:r>
                            <a:rPr lang="en-GB" sz="2400" b="0" i="1" smtClean="0">
                              <a:latin typeface="Cambria Math"/>
                            </a:rPr>
                            <m:t>𝑔</m:t>
                          </m:r>
                        </m:sub>
                      </m:sSub>
                      <m:r>
                        <a:rPr lang="en-GB" sz="2400" b="0" i="1" smtClean="0">
                          <a:latin typeface="Cambria Math"/>
                        </a:rPr>
                        <m:t>=</m:t>
                      </m:r>
                      <m:sSub>
                        <m:sSubPr>
                          <m:ctrlPr>
                            <a:rPr lang="en-GB" sz="2400" i="1">
                              <a:latin typeface="Cambria Math" panose="02040503050406030204" pitchFamily="18" charset="0"/>
                            </a:rPr>
                          </m:ctrlPr>
                        </m:sSubPr>
                        <m:e>
                          <m:r>
                            <a:rPr lang="en-GB" sz="2400" i="1">
                              <a:latin typeface="Cambria Math"/>
                            </a:rPr>
                            <m:t>𝑣</m:t>
                          </m:r>
                        </m:e>
                        <m:sub>
                          <m:r>
                            <a:rPr lang="en-GB" sz="2400" i="1">
                              <a:latin typeface="Cambria Math"/>
                            </a:rPr>
                            <m:t>𝑔</m:t>
                          </m:r>
                        </m:sub>
                      </m:sSub>
                      <m:d>
                        <m:dPr>
                          <m:ctrlPr>
                            <a:rPr lang="en-GB" sz="2400" i="1" smtClean="0">
                              <a:latin typeface="Cambria Math" panose="02040503050406030204" pitchFamily="18" charset="0"/>
                            </a:rPr>
                          </m:ctrlPr>
                        </m:dPr>
                        <m:e>
                          <m:r>
                            <a:rPr lang="en-GB" sz="2400" b="0" i="1" smtClean="0">
                              <a:latin typeface="Cambria Math"/>
                            </a:rPr>
                            <m:t>0</m:t>
                          </m:r>
                        </m:e>
                      </m:d>
                      <m:d>
                        <m:dPr>
                          <m:ctrlPr>
                            <a:rPr lang="en-GB" sz="2400" i="1" smtClean="0">
                              <a:latin typeface="Cambria Math" panose="02040503050406030204" pitchFamily="18" charset="0"/>
                            </a:rPr>
                          </m:ctrlPr>
                        </m:dPr>
                        <m:e>
                          <m:r>
                            <a:rPr lang="en-GB" sz="2400" b="0" i="1" smtClean="0">
                              <a:latin typeface="Cambria Math"/>
                            </a:rPr>
                            <m:t>1+</m:t>
                          </m:r>
                          <m:r>
                            <a:rPr lang="en-GB" sz="2400" b="0" i="1" smtClean="0">
                              <a:latin typeface="Cambria Math"/>
                            </a:rPr>
                            <m:t>𝑎𝑧</m:t>
                          </m:r>
                        </m:e>
                      </m:d>
                    </m:oMath>
                  </m:oMathPara>
                </a14:m>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203848" y="980728"/>
                <a:ext cx="2798908" cy="491738"/>
              </a:xfrm>
              <a:prstGeom prst="rect">
                <a:avLst/>
              </a:prstGeom>
              <a:blipFill rotWithShape="1">
                <a:blip r:embed="rId3"/>
                <a:stretch>
                  <a:fillRect b="-74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827584" y="5589240"/>
                <a:ext cx="1312924" cy="7064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a:ea typeface="Cambria Math"/>
                        </a:rPr>
                        <m:t>𝛼</m:t>
                      </m:r>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r>
                            <a:rPr lang="en-GB" sz="2000" b="0" i="1" smtClean="0">
                              <a:latin typeface="Cambria Math"/>
                              <a:ea typeface="Cambria Math"/>
                            </a:rPr>
                            <m:t>𝜔</m:t>
                          </m:r>
                        </m:num>
                        <m:den>
                          <m:r>
                            <a:rPr lang="en-GB" sz="2000" b="0" i="1" smtClean="0">
                              <a:latin typeface="Cambria Math"/>
                              <a:ea typeface="Cambria Math"/>
                            </a:rPr>
                            <m:t>2</m:t>
                          </m:r>
                          <m:r>
                            <a:rPr lang="en-GB" sz="2000" b="0" i="1" smtClean="0">
                              <a:latin typeface="Cambria Math"/>
                              <a:ea typeface="Cambria Math"/>
                            </a:rPr>
                            <m:t>𝑄</m:t>
                          </m:r>
                          <m:sSub>
                            <m:sSubPr>
                              <m:ctrlPr>
                                <a:rPr lang="en-GB" sz="2000" b="0" i="1" smtClean="0">
                                  <a:latin typeface="Cambria Math" panose="02040503050406030204" pitchFamily="18" charset="0"/>
                                  <a:ea typeface="Cambria Math"/>
                                </a:rPr>
                              </m:ctrlPr>
                            </m:sSubPr>
                            <m:e>
                              <m:r>
                                <a:rPr lang="en-GB" sz="2000" b="0" i="1" smtClean="0">
                                  <a:latin typeface="Cambria Math"/>
                                  <a:ea typeface="Cambria Math"/>
                                </a:rPr>
                                <m:t>𝑣</m:t>
                              </m:r>
                            </m:e>
                            <m:sub>
                              <m:r>
                                <a:rPr lang="en-GB" sz="2000" b="0" i="1" smtClean="0">
                                  <a:latin typeface="Cambria Math"/>
                                  <a:ea typeface="Cambria Math"/>
                                </a:rPr>
                                <m:t>𝑔</m:t>
                              </m:r>
                            </m:sub>
                          </m:sSub>
                        </m:den>
                      </m:f>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827584" y="5589240"/>
                <a:ext cx="1312924" cy="706475"/>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131793" y="5609259"/>
                <a:ext cx="1780359" cy="7064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a:rPr>
                          </m:ctrlPr>
                        </m:sSubPr>
                        <m:e>
                          <m:r>
                            <a:rPr lang="en-GB" sz="2000" i="1" smtClean="0">
                              <a:latin typeface="Cambria Math"/>
                              <a:ea typeface="Cambria Math"/>
                            </a:rPr>
                            <m:t>𝛼</m:t>
                          </m:r>
                        </m:e>
                        <m:sub>
                          <m:r>
                            <a:rPr lang="en-GB" sz="2000" b="0" i="1" smtClean="0">
                              <a:latin typeface="Cambria Math"/>
                              <a:ea typeface="Cambria Math"/>
                            </a:rPr>
                            <m:t>0</m:t>
                          </m:r>
                        </m:sub>
                      </m:sSub>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r>
                            <a:rPr lang="en-GB" sz="2000" b="0" i="1" smtClean="0">
                              <a:latin typeface="Cambria Math"/>
                              <a:ea typeface="Cambria Math"/>
                            </a:rPr>
                            <m:t>𝜔</m:t>
                          </m:r>
                        </m:num>
                        <m:den>
                          <m:r>
                            <a:rPr lang="en-GB" sz="2000" b="0" i="1" smtClean="0">
                              <a:latin typeface="Cambria Math"/>
                              <a:ea typeface="Cambria Math"/>
                            </a:rPr>
                            <m:t>2</m:t>
                          </m:r>
                          <m:r>
                            <a:rPr lang="en-GB" sz="2000" b="0" i="1" smtClean="0">
                              <a:latin typeface="Cambria Math"/>
                              <a:ea typeface="Cambria Math"/>
                            </a:rPr>
                            <m:t>𝑄</m:t>
                          </m:r>
                          <m:sSub>
                            <m:sSubPr>
                              <m:ctrlPr>
                                <a:rPr lang="en-GB" sz="2000" b="0" i="1" smtClean="0">
                                  <a:latin typeface="Cambria Math" panose="02040503050406030204" pitchFamily="18" charset="0"/>
                                  <a:ea typeface="Cambria Math"/>
                                </a:rPr>
                              </m:ctrlPr>
                            </m:sSubPr>
                            <m:e>
                              <m:r>
                                <a:rPr lang="en-GB" sz="2000" b="0" i="1" smtClean="0">
                                  <a:latin typeface="Cambria Math"/>
                                  <a:ea typeface="Cambria Math"/>
                                </a:rPr>
                                <m:t>𝑣</m:t>
                              </m:r>
                            </m:e>
                            <m:sub>
                              <m:r>
                                <a:rPr lang="en-GB" sz="2000" b="0" i="1" smtClean="0">
                                  <a:latin typeface="Cambria Math"/>
                                  <a:ea typeface="Cambria Math"/>
                                </a:rPr>
                                <m:t>𝑔</m:t>
                              </m:r>
                            </m:sub>
                          </m:sSub>
                          <m:d>
                            <m:dPr>
                              <m:ctrlPr>
                                <a:rPr lang="en-GB" sz="2000" b="0" i="1" smtClean="0">
                                  <a:latin typeface="Cambria Math" panose="02040503050406030204" pitchFamily="18" charset="0"/>
                                  <a:ea typeface="Cambria Math"/>
                                </a:rPr>
                              </m:ctrlPr>
                            </m:dPr>
                            <m:e>
                              <m:r>
                                <a:rPr lang="en-GB" sz="2000" b="0" i="1" smtClean="0">
                                  <a:latin typeface="Cambria Math"/>
                                  <a:ea typeface="Cambria Math"/>
                                </a:rPr>
                                <m:t>0</m:t>
                              </m:r>
                            </m:e>
                          </m:d>
                        </m:den>
                      </m:f>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3131793" y="5609259"/>
                <a:ext cx="1780359" cy="706475"/>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7884368" y="2973689"/>
                <a:ext cx="80105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𝑎</m:t>
                      </m:r>
                      <m:r>
                        <a:rPr lang="en-GB" b="0" i="1" smtClean="0">
                          <a:latin typeface="Cambria Math"/>
                        </a:rPr>
                        <m:t>=0</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7884368" y="2973689"/>
                <a:ext cx="801053" cy="369332"/>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884368" y="2420888"/>
                <a:ext cx="12193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𝑎</m:t>
                      </m:r>
                      <m:r>
                        <a:rPr lang="en-GB" b="0" i="1" smtClean="0">
                          <a:latin typeface="Cambria Math"/>
                        </a:rPr>
                        <m:t>=−2</m:t>
                      </m:r>
                      <m:sSub>
                        <m:sSubPr>
                          <m:ctrlPr>
                            <a:rPr lang="en-GB" b="0" i="1" smtClean="0">
                              <a:latin typeface="Cambria Math" panose="02040503050406030204" pitchFamily="18" charset="0"/>
                            </a:rPr>
                          </m:ctrlPr>
                        </m:sSubPr>
                        <m:e>
                          <m:r>
                            <a:rPr lang="en-GB" b="0" i="1" smtClean="0">
                              <a:latin typeface="Cambria Math"/>
                              <a:ea typeface="Cambria Math"/>
                            </a:rPr>
                            <m:t>𝛼</m:t>
                          </m:r>
                        </m:e>
                        <m:sub>
                          <m:r>
                            <a:rPr lang="en-GB" b="0" i="1" smtClean="0">
                              <a:latin typeface="Cambria Math"/>
                            </a:rPr>
                            <m:t>0</m:t>
                          </m:r>
                        </m:sub>
                      </m:sSub>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7884368" y="2420888"/>
                <a:ext cx="1219373" cy="369332"/>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812360" y="1747060"/>
                <a:ext cx="12193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𝑎</m:t>
                      </m:r>
                      <m:r>
                        <a:rPr lang="en-GB" b="0" i="1" smtClean="0">
                          <a:latin typeface="Cambria Math"/>
                        </a:rPr>
                        <m:t>=−3</m:t>
                      </m:r>
                      <m:sSub>
                        <m:sSubPr>
                          <m:ctrlPr>
                            <a:rPr lang="en-GB" b="0" i="1" smtClean="0">
                              <a:latin typeface="Cambria Math" panose="02040503050406030204" pitchFamily="18" charset="0"/>
                            </a:rPr>
                          </m:ctrlPr>
                        </m:sSubPr>
                        <m:e>
                          <m:r>
                            <a:rPr lang="en-GB" b="0" i="1" smtClean="0">
                              <a:latin typeface="Cambria Math"/>
                              <a:ea typeface="Cambria Math"/>
                            </a:rPr>
                            <m:t>𝛼</m:t>
                          </m:r>
                        </m:e>
                        <m:sub>
                          <m:r>
                            <a:rPr lang="en-GB" b="0" i="1" smtClean="0">
                              <a:latin typeface="Cambria Math"/>
                            </a:rPr>
                            <m:t>0</m:t>
                          </m:r>
                        </m:sub>
                      </m:sSub>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7812360" y="1747060"/>
                <a:ext cx="1219373" cy="369332"/>
              </a:xfrm>
              <a:prstGeom prst="rect">
                <a:avLst/>
              </a:prstGeom>
              <a:blipFill rotWithShape="1">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23035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53200" y="5708278"/>
            <a:ext cx="2133600" cy="365125"/>
          </a:xfrm>
        </p:spPr>
        <p:txBody>
          <a:bodyPr/>
          <a:lstStyle/>
          <a:p>
            <a:fld id="{358ABE59-9B7B-4807-8A81-8F4A97CD8D42}" type="slidenum">
              <a:rPr lang="en-US" smtClean="0"/>
              <a:pPr/>
              <a:t>4</a:t>
            </a:fld>
            <a:endParaRPr lang="en-US"/>
          </a:p>
        </p:txBody>
      </p:sp>
      <p:sp>
        <p:nvSpPr>
          <p:cNvPr id="4" name="TextBox 3"/>
          <p:cNvSpPr txBox="1"/>
          <p:nvPr/>
        </p:nvSpPr>
        <p:spPr>
          <a:xfrm>
            <a:off x="251520" y="332656"/>
            <a:ext cx="8640960" cy="923330"/>
          </a:xfrm>
          <a:prstGeom prst="rect">
            <a:avLst/>
          </a:prstGeom>
          <a:noFill/>
        </p:spPr>
        <p:txBody>
          <a:bodyPr wrap="square" rtlCol="0">
            <a:spAutoFit/>
          </a:bodyPr>
          <a:lstStyle/>
          <a:p>
            <a:r>
              <a:rPr lang="en-US" dirty="0" smtClean="0"/>
              <a:t>Let’s look together for a moment at a simple capacitor plate (big enough one so we don’t have to worry about edge effects) to make sure we are familiar with all the relevant quantities in a simple case.</a:t>
            </a:r>
            <a:endParaRPr lang="en-US" dirty="0"/>
          </a:p>
        </p:txBody>
      </p:sp>
      <p:cxnSp>
        <p:nvCxnSpPr>
          <p:cNvPr id="6" name="Straight Connector 5"/>
          <p:cNvCxnSpPr/>
          <p:nvPr/>
        </p:nvCxnSpPr>
        <p:spPr>
          <a:xfrm rot="5400000">
            <a:off x="2411760" y="4221088"/>
            <a:ext cx="288032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851920" y="4221088"/>
            <a:ext cx="288032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92080" y="5840596"/>
            <a:ext cx="857414" cy="369332"/>
          </a:xfrm>
          <a:prstGeom prst="rect">
            <a:avLst/>
          </a:prstGeom>
          <a:noFill/>
        </p:spPr>
        <p:txBody>
          <a:bodyPr wrap="none" rtlCol="0">
            <a:spAutoFit/>
          </a:bodyPr>
          <a:lstStyle/>
          <a:p>
            <a:r>
              <a:rPr lang="en-US" dirty="0" smtClean="0"/>
              <a:t>ground</a:t>
            </a:r>
            <a:endParaRPr lang="en-US" dirty="0"/>
          </a:p>
        </p:txBody>
      </p:sp>
      <p:sp>
        <p:nvSpPr>
          <p:cNvPr id="10" name="TextBox 9"/>
          <p:cNvSpPr txBox="1"/>
          <p:nvPr/>
        </p:nvSpPr>
        <p:spPr>
          <a:xfrm>
            <a:off x="3563888" y="5840596"/>
            <a:ext cx="805029" cy="369332"/>
          </a:xfrm>
          <a:prstGeom prst="rect">
            <a:avLst/>
          </a:prstGeom>
          <a:noFill/>
        </p:spPr>
        <p:txBody>
          <a:bodyPr wrap="none" rtlCol="0">
            <a:spAutoFit/>
          </a:bodyPr>
          <a:lstStyle/>
          <a:p>
            <a:r>
              <a:rPr lang="en-US" dirty="0" smtClean="0"/>
              <a:t>-  </a:t>
            </a:r>
            <a:r>
              <a:rPr lang="en-US" i="1" dirty="0" smtClean="0"/>
              <a:t>P</a:t>
            </a:r>
            <a:r>
              <a:rPr lang="en-US" dirty="0" smtClean="0"/>
              <a:t> [V]</a:t>
            </a:r>
            <a:endParaRPr lang="en-US" dirty="0"/>
          </a:p>
        </p:txBody>
      </p:sp>
      <p:sp>
        <p:nvSpPr>
          <p:cNvPr id="11" name="TextBox 10"/>
          <p:cNvSpPr txBox="1"/>
          <p:nvPr/>
        </p:nvSpPr>
        <p:spPr>
          <a:xfrm>
            <a:off x="3203848" y="2276872"/>
            <a:ext cx="946862" cy="369332"/>
          </a:xfrm>
          <a:prstGeom prst="rect">
            <a:avLst/>
          </a:prstGeom>
          <a:noFill/>
        </p:spPr>
        <p:txBody>
          <a:bodyPr wrap="none" rtlCol="0">
            <a:spAutoFit/>
          </a:bodyPr>
          <a:lstStyle/>
          <a:p>
            <a:r>
              <a:rPr lang="en-US" dirty="0" smtClean="0"/>
              <a:t>cathode</a:t>
            </a:r>
            <a:endParaRPr lang="en-US" dirty="0"/>
          </a:p>
        </p:txBody>
      </p:sp>
      <p:sp>
        <p:nvSpPr>
          <p:cNvPr id="12" name="TextBox 11"/>
          <p:cNvSpPr txBox="1"/>
          <p:nvPr/>
        </p:nvSpPr>
        <p:spPr>
          <a:xfrm>
            <a:off x="5076056" y="2276872"/>
            <a:ext cx="776175" cy="369332"/>
          </a:xfrm>
          <a:prstGeom prst="rect">
            <a:avLst/>
          </a:prstGeom>
          <a:noFill/>
        </p:spPr>
        <p:txBody>
          <a:bodyPr wrap="none" rtlCol="0">
            <a:spAutoFit/>
          </a:bodyPr>
          <a:lstStyle/>
          <a:p>
            <a:r>
              <a:rPr lang="en-US" dirty="0" smtClean="0"/>
              <a:t>anode</a:t>
            </a:r>
            <a:endParaRPr lang="en-US" dirty="0"/>
          </a:p>
        </p:txBody>
      </p:sp>
      <p:cxnSp>
        <p:nvCxnSpPr>
          <p:cNvPr id="14" name="Straight Arrow Connector 13"/>
          <p:cNvCxnSpPr/>
          <p:nvPr/>
        </p:nvCxnSpPr>
        <p:spPr>
          <a:xfrm>
            <a:off x="4067944" y="2996952"/>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067944" y="3429000"/>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067944" y="3861048"/>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067944" y="5013176"/>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067944" y="5515644"/>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067944" y="4507532"/>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4211960" y="414908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4499992" y="4221088"/>
            <a:ext cx="1296144"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851920" y="2060848"/>
            <a:ext cx="1440160" cy="1588"/>
          </a:xfrm>
          <a:prstGeom prst="straightConnector1">
            <a:avLst/>
          </a:prstGeom>
          <a:ln w="127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508104" y="1700808"/>
            <a:ext cx="2583079" cy="369332"/>
          </a:xfrm>
          <a:prstGeom prst="rect">
            <a:avLst/>
          </a:prstGeom>
          <a:noFill/>
        </p:spPr>
        <p:txBody>
          <a:bodyPr wrap="none" rtlCol="0">
            <a:spAutoFit/>
          </a:bodyPr>
          <a:lstStyle/>
          <a:p>
            <a:r>
              <a:rPr lang="en-US" i="1" dirty="0" smtClean="0"/>
              <a:t>d</a:t>
            </a:r>
            <a:r>
              <a:rPr lang="en-US" dirty="0" smtClean="0"/>
              <a:t> [m] gap size, </a:t>
            </a:r>
            <a:r>
              <a:rPr lang="en-US" i="1" dirty="0" smtClean="0"/>
              <a:t>A</a:t>
            </a:r>
            <a:r>
              <a:rPr lang="en-US" dirty="0" smtClean="0"/>
              <a:t> [m</a:t>
            </a:r>
            <a:r>
              <a:rPr lang="en-US" baseline="30000" dirty="0" smtClean="0"/>
              <a:t>2</a:t>
            </a:r>
            <a:r>
              <a:rPr lang="en-US" dirty="0" smtClean="0"/>
              <a:t>]area</a:t>
            </a:r>
            <a:endParaRPr lang="en-US" dirty="0"/>
          </a:p>
        </p:txBody>
      </p:sp>
      <p:sp>
        <p:nvSpPr>
          <p:cNvPr id="26" name="TextBox 25"/>
          <p:cNvSpPr txBox="1"/>
          <p:nvPr/>
        </p:nvSpPr>
        <p:spPr>
          <a:xfrm>
            <a:off x="2483768" y="4005064"/>
            <a:ext cx="1303306" cy="369332"/>
          </a:xfrm>
          <a:prstGeom prst="rect">
            <a:avLst/>
          </a:prstGeom>
          <a:noFill/>
        </p:spPr>
        <p:txBody>
          <a:bodyPr wrap="none" rtlCol="0">
            <a:spAutoFit/>
          </a:bodyPr>
          <a:lstStyle/>
          <a:p>
            <a:r>
              <a:rPr lang="en-US" dirty="0" smtClean="0"/>
              <a:t>charge </a:t>
            </a:r>
            <a:r>
              <a:rPr lang="en-US" i="1" dirty="0" smtClean="0"/>
              <a:t>q</a:t>
            </a:r>
            <a:r>
              <a:rPr lang="en-US" dirty="0" smtClean="0"/>
              <a:t> [C]</a:t>
            </a:r>
            <a:endParaRPr lang="en-US" dirty="0"/>
          </a:p>
        </p:txBody>
      </p:sp>
      <p:sp>
        <p:nvSpPr>
          <p:cNvPr id="27" name="TextBox 26"/>
          <p:cNvSpPr txBox="1"/>
          <p:nvPr/>
        </p:nvSpPr>
        <p:spPr>
          <a:xfrm>
            <a:off x="6012160" y="3789040"/>
            <a:ext cx="2482796" cy="369332"/>
          </a:xfrm>
          <a:prstGeom prst="rect">
            <a:avLst/>
          </a:prstGeom>
          <a:noFill/>
        </p:spPr>
        <p:txBody>
          <a:bodyPr wrap="none" rtlCol="0">
            <a:spAutoFit/>
          </a:bodyPr>
          <a:lstStyle/>
          <a:p>
            <a:r>
              <a:rPr lang="en-US" dirty="0" smtClean="0"/>
              <a:t>Energy gained by bunch:</a:t>
            </a:r>
            <a:endParaRPr lang="en-US" dirty="0"/>
          </a:p>
        </p:txBody>
      </p:sp>
      <p:graphicFrame>
        <p:nvGraphicFramePr>
          <p:cNvPr id="28" name="Object 27"/>
          <p:cNvGraphicFramePr>
            <a:graphicFrameLocks noChangeAspect="1"/>
          </p:cNvGraphicFramePr>
          <p:nvPr/>
        </p:nvGraphicFramePr>
        <p:xfrm>
          <a:off x="5868144" y="4293096"/>
          <a:ext cx="2557463" cy="412750"/>
        </p:xfrm>
        <a:graphic>
          <a:graphicData uri="http://schemas.openxmlformats.org/presentationml/2006/ole">
            <mc:AlternateContent xmlns:mc="http://schemas.openxmlformats.org/markup-compatibility/2006">
              <mc:Choice xmlns:v="urn:schemas-microsoft-com:vml" Requires="v">
                <p:oleObj spid="_x0000_s1299" name="Equation" r:id="rId4" imgW="1333440" imgH="215640" progId="Equation.3">
                  <p:embed/>
                </p:oleObj>
              </mc:Choice>
              <mc:Fallback>
                <p:oleObj name="Equation" r:id="rId4" imgW="1333440" imgH="215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4293096"/>
                        <a:ext cx="2557463"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TextBox 28"/>
          <p:cNvSpPr txBox="1"/>
          <p:nvPr/>
        </p:nvSpPr>
        <p:spPr>
          <a:xfrm>
            <a:off x="1444066" y="2204864"/>
            <a:ext cx="1399742" cy="369332"/>
          </a:xfrm>
          <a:prstGeom prst="rect">
            <a:avLst/>
          </a:prstGeom>
          <a:noFill/>
        </p:spPr>
        <p:txBody>
          <a:bodyPr wrap="none" rtlCol="0">
            <a:spAutoFit/>
          </a:bodyPr>
          <a:lstStyle/>
          <a:p>
            <a:r>
              <a:rPr lang="en-US" dirty="0" smtClean="0"/>
              <a:t>Electric field:</a:t>
            </a:r>
            <a:endParaRPr lang="en-US" dirty="0"/>
          </a:p>
        </p:txBody>
      </p:sp>
      <p:graphicFrame>
        <p:nvGraphicFramePr>
          <p:cNvPr id="30" name="Object 29"/>
          <p:cNvGraphicFramePr>
            <a:graphicFrameLocks noChangeAspect="1"/>
          </p:cNvGraphicFramePr>
          <p:nvPr/>
        </p:nvGraphicFramePr>
        <p:xfrm>
          <a:off x="1343025" y="2528516"/>
          <a:ext cx="1454150" cy="849312"/>
        </p:xfrm>
        <a:graphic>
          <a:graphicData uri="http://schemas.openxmlformats.org/presentationml/2006/ole">
            <mc:AlternateContent xmlns:mc="http://schemas.openxmlformats.org/markup-compatibility/2006">
              <mc:Choice xmlns:v="urn:schemas-microsoft-com:vml" Requires="v">
                <p:oleObj spid="_x0000_s1300" name="Equation" r:id="rId6" imgW="736560" imgH="431640" progId="Equation.3">
                  <p:embed/>
                </p:oleObj>
              </mc:Choice>
              <mc:Fallback>
                <p:oleObj name="Equation" r:id="rId6" imgW="736560" imgH="431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3025" y="2528516"/>
                        <a:ext cx="1454150" cy="849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TextBox 30"/>
          <p:cNvSpPr txBox="1"/>
          <p:nvPr/>
        </p:nvSpPr>
        <p:spPr>
          <a:xfrm>
            <a:off x="827584" y="4581128"/>
            <a:ext cx="2995948" cy="369332"/>
          </a:xfrm>
          <a:prstGeom prst="rect">
            <a:avLst/>
          </a:prstGeom>
          <a:noFill/>
        </p:spPr>
        <p:txBody>
          <a:bodyPr wrap="none" rtlCol="0">
            <a:spAutoFit/>
          </a:bodyPr>
          <a:lstStyle/>
          <a:p>
            <a:r>
              <a:rPr lang="en-US" dirty="0" smtClean="0"/>
              <a:t>Stored energy in electric field:</a:t>
            </a:r>
            <a:endParaRPr lang="en-US" dirty="0"/>
          </a:p>
        </p:txBody>
      </p:sp>
      <p:graphicFrame>
        <p:nvGraphicFramePr>
          <p:cNvPr id="32" name="Object 31"/>
          <p:cNvGraphicFramePr>
            <a:graphicFrameLocks noChangeAspect="1"/>
          </p:cNvGraphicFramePr>
          <p:nvPr/>
        </p:nvGraphicFramePr>
        <p:xfrm>
          <a:off x="1475656" y="4941168"/>
          <a:ext cx="1831400" cy="700906"/>
        </p:xfrm>
        <a:graphic>
          <a:graphicData uri="http://schemas.openxmlformats.org/presentationml/2006/ole">
            <mc:AlternateContent xmlns:mc="http://schemas.openxmlformats.org/markup-compatibility/2006">
              <mc:Choice xmlns:v="urn:schemas-microsoft-com:vml" Requires="v">
                <p:oleObj spid="_x0000_s1301" name="Equation" r:id="rId8" imgW="1028520" imgH="393480" progId="Equation.3">
                  <p:embed/>
                </p:oleObj>
              </mc:Choice>
              <mc:Fallback>
                <p:oleObj name="Equation" r:id="rId8" imgW="1028520" imgH="39348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5656" y="4941168"/>
                        <a:ext cx="1831400" cy="700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40</a:t>
            </a:fld>
            <a:endParaRPr lang="en-US"/>
          </a:p>
        </p:txBody>
      </p:sp>
      <p:sp>
        <p:nvSpPr>
          <p:cNvPr id="3" name="TextBox 2"/>
          <p:cNvSpPr txBox="1"/>
          <p:nvPr/>
        </p:nvSpPr>
        <p:spPr>
          <a:xfrm>
            <a:off x="1043608" y="1340768"/>
            <a:ext cx="7416824" cy="3108543"/>
          </a:xfrm>
          <a:prstGeom prst="rect">
            <a:avLst/>
          </a:prstGeom>
          <a:noFill/>
        </p:spPr>
        <p:txBody>
          <a:bodyPr wrap="square" rtlCol="0">
            <a:spAutoFit/>
          </a:bodyPr>
          <a:lstStyle/>
          <a:p>
            <a:r>
              <a:rPr lang="en-US" sz="2800" dirty="0" smtClean="0"/>
              <a:t>Now we will play around with some examples</a:t>
            </a:r>
          </a:p>
          <a:p>
            <a:endParaRPr lang="en-US" sz="2800" dirty="0"/>
          </a:p>
          <a:p>
            <a:pPr marL="457200" indent="-457200">
              <a:buFont typeface="Arial" pitchFamily="34" charset="0"/>
              <a:buChar char="•"/>
            </a:pPr>
            <a:r>
              <a:rPr lang="en-US" sz="2800" dirty="0" smtClean="0"/>
              <a:t>Constant gradient </a:t>
            </a:r>
          </a:p>
          <a:p>
            <a:pPr marL="457200" indent="-457200">
              <a:buFont typeface="Arial" pitchFamily="34" charset="0"/>
              <a:buChar char="•"/>
            </a:pPr>
            <a:r>
              <a:rPr lang="en-US" sz="2800" dirty="0" smtClean="0"/>
              <a:t>Tapered</a:t>
            </a:r>
          </a:p>
          <a:p>
            <a:pPr marL="457200" indent="-457200">
              <a:buFont typeface="Arial" pitchFamily="34" charset="0"/>
              <a:buChar char="•"/>
            </a:pPr>
            <a:endParaRPr lang="en-US" sz="2800" dirty="0"/>
          </a:p>
          <a:p>
            <a:r>
              <a:rPr lang="en-US" sz="2800" dirty="0" smtClean="0"/>
              <a:t>Vary structure parameters and current to see the effect on efficiency, average gradient etc.</a:t>
            </a:r>
            <a:endParaRPr lang="en-GB" sz="2800" dirty="0"/>
          </a:p>
        </p:txBody>
      </p:sp>
    </p:spTree>
    <p:extLst>
      <p:ext uri="{BB962C8B-B14F-4D97-AF65-F5344CB8AC3E}">
        <p14:creationId xmlns:p14="http://schemas.microsoft.com/office/powerpoint/2010/main" val="11753324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905000"/>
          </a:xfrm>
        </p:spPr>
        <p:txBody>
          <a:bodyPr>
            <a:normAutofit fontScale="90000"/>
          </a:bodyPr>
          <a:lstStyle/>
          <a:p>
            <a:r>
              <a:rPr lang="en-US" dirty="0" smtClean="0"/>
              <a:t>Room temperature RF</a:t>
            </a:r>
            <a:br>
              <a:rPr lang="en-US" dirty="0" smtClean="0"/>
            </a:br>
            <a:r>
              <a:rPr lang="en-US" dirty="0" smtClean="0"/>
              <a:t>Part 2.1: </a:t>
            </a:r>
            <a:r>
              <a:rPr lang="en-US" sz="4000" i="1" dirty="0" smtClean="0"/>
              <a:t>Strong beam-cavity coupling</a:t>
            </a:r>
            <a:br>
              <a:rPr lang="en-US" sz="4000" i="1" dirty="0" smtClean="0"/>
            </a:br>
            <a:r>
              <a:rPr lang="en-US" sz="4000" dirty="0" smtClean="0"/>
              <a:t>(beam loading)</a:t>
            </a:r>
            <a:endParaRPr lang="en-US" dirty="0"/>
          </a:p>
        </p:txBody>
      </p:sp>
      <p:sp>
        <p:nvSpPr>
          <p:cNvPr id="3" name="Subtitle 2"/>
          <p:cNvSpPr>
            <a:spLocks noGrp="1"/>
          </p:cNvSpPr>
          <p:nvPr>
            <p:ph type="subTitle" idx="1"/>
          </p:nvPr>
        </p:nvSpPr>
        <p:spPr/>
        <p:txBody>
          <a:bodyPr/>
          <a:lstStyle/>
          <a:p>
            <a:r>
              <a:rPr lang="en-US" smtClean="0"/>
              <a:t>30/10/2010</a:t>
            </a:r>
            <a:endParaRPr lang="en-US" dirty="0" smtClean="0"/>
          </a:p>
          <a:p>
            <a:r>
              <a:rPr lang="en-US" dirty="0" err="1" smtClean="0"/>
              <a:t>A.Grudiev</a:t>
            </a:r>
            <a:endParaRPr lang="en-US" dirty="0" smtClean="0"/>
          </a:p>
          <a:p>
            <a:r>
              <a:rPr lang="en-US" dirty="0" smtClean="0"/>
              <a:t>5</a:t>
            </a:r>
            <a:r>
              <a:rPr lang="en-US" baseline="30000" dirty="0" smtClean="0"/>
              <a:t>th</a:t>
            </a:r>
            <a:r>
              <a:rPr lang="en-US" dirty="0" smtClean="0"/>
              <a:t> IASLC, Villars-</a:t>
            </a:r>
            <a:r>
              <a:rPr lang="en-US" dirty="0" err="1" smtClean="0"/>
              <a:t>sur</a:t>
            </a:r>
            <a:r>
              <a:rPr lang="en-US" dirty="0" smtClean="0"/>
              <a:t>-</a:t>
            </a:r>
            <a:r>
              <a:rPr lang="en-US" dirty="0" err="1" smtClean="0"/>
              <a:t>Ollon</a:t>
            </a:r>
            <a:r>
              <a:rPr lang="en-US" dirty="0" smtClean="0"/>
              <a:t>, CH</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200" dirty="0" smtClean="0"/>
              <a:t>TWS efficiency in pulsed regime</a:t>
            </a:r>
            <a:endParaRPr lang="en-US" sz="3200" dirty="0"/>
          </a:p>
        </p:txBody>
      </p:sp>
      <p:graphicFrame>
        <p:nvGraphicFramePr>
          <p:cNvPr id="3076" name="Object 4"/>
          <p:cNvGraphicFramePr>
            <a:graphicFrameLocks noChangeAspect="1"/>
          </p:cNvGraphicFramePr>
          <p:nvPr/>
        </p:nvGraphicFramePr>
        <p:xfrm>
          <a:off x="4724400" y="2165350"/>
          <a:ext cx="3570288" cy="1568450"/>
        </p:xfrm>
        <a:graphic>
          <a:graphicData uri="http://schemas.openxmlformats.org/presentationml/2006/ole">
            <mc:AlternateContent xmlns:mc="http://schemas.openxmlformats.org/markup-compatibility/2006">
              <mc:Choice xmlns:v="urn:schemas-microsoft-com:vml" Requires="v">
                <p:oleObj spid="_x0000_s156765" name="Equation" r:id="rId4" imgW="2197080" imgH="965160" progId="Equation.3">
                  <p:embed/>
                </p:oleObj>
              </mc:Choice>
              <mc:Fallback>
                <p:oleObj name="Equation" r:id="rId4" imgW="2197080" imgH="9651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165350"/>
                        <a:ext cx="3570288" cy="15684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197"/>
          <p:cNvGrpSpPr/>
          <p:nvPr/>
        </p:nvGrpSpPr>
        <p:grpSpPr>
          <a:xfrm>
            <a:off x="225259" y="3962400"/>
            <a:ext cx="8538222" cy="2045732"/>
            <a:chOff x="225259" y="3962400"/>
            <a:chExt cx="8538222" cy="2045732"/>
          </a:xfrm>
        </p:grpSpPr>
        <p:cxnSp>
          <p:nvCxnSpPr>
            <p:cNvPr id="191" name="Straight Connector 190"/>
            <p:cNvCxnSpPr/>
            <p:nvPr/>
          </p:nvCxnSpPr>
          <p:spPr>
            <a:xfrm flipV="1">
              <a:off x="533400" y="4648200"/>
              <a:ext cx="6172200"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498581" y="5715000"/>
              <a:ext cx="8264419"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5400000" flipH="1" flipV="1">
              <a:off x="-265773" y="5002635"/>
              <a:ext cx="1752600" cy="1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600649" y="3962400"/>
              <a:ext cx="1872564" cy="461665"/>
            </a:xfrm>
            <a:prstGeom prst="rect">
              <a:avLst/>
            </a:prstGeom>
            <a:noFill/>
          </p:spPr>
          <p:txBody>
            <a:bodyPr wrap="none" rtlCol="0">
              <a:spAutoFit/>
            </a:bodyPr>
            <a:lstStyle/>
            <a:p>
              <a:r>
                <a:rPr lang="en-US" sz="2400" dirty="0" smtClean="0"/>
                <a:t>V(t)=∫G(</a:t>
              </a:r>
              <a:r>
                <a:rPr lang="en-US" sz="2400" dirty="0" err="1" smtClean="0"/>
                <a:t>z,t</a:t>
              </a:r>
              <a:r>
                <a:rPr lang="en-US" sz="2400" dirty="0" smtClean="0"/>
                <a:t>)</a:t>
              </a:r>
              <a:r>
                <a:rPr lang="en-US" sz="2400" dirty="0" err="1" smtClean="0"/>
                <a:t>dz</a:t>
              </a:r>
              <a:endParaRPr lang="en-US" sz="2400" dirty="0"/>
            </a:p>
          </p:txBody>
        </p:sp>
        <p:sp>
          <p:nvSpPr>
            <p:cNvPr id="97" name="TextBox 96"/>
            <p:cNvSpPr txBox="1"/>
            <p:nvPr/>
          </p:nvSpPr>
          <p:spPr>
            <a:xfrm>
              <a:off x="8458200" y="5410200"/>
              <a:ext cx="305281" cy="369332"/>
            </a:xfrm>
            <a:prstGeom prst="rect">
              <a:avLst/>
            </a:prstGeom>
            <a:noFill/>
          </p:spPr>
          <p:txBody>
            <a:bodyPr wrap="none" rtlCol="0">
              <a:spAutoFit/>
            </a:bodyPr>
            <a:lstStyle/>
            <a:p>
              <a:r>
                <a:rPr lang="en-US" dirty="0" smtClean="0"/>
                <a:t>t</a:t>
              </a:r>
              <a:endParaRPr lang="en-US" dirty="0"/>
            </a:p>
          </p:txBody>
        </p:sp>
        <p:sp>
          <p:nvSpPr>
            <p:cNvPr id="154" name="TextBox 153"/>
            <p:cNvSpPr txBox="1"/>
            <p:nvPr/>
          </p:nvSpPr>
          <p:spPr>
            <a:xfrm>
              <a:off x="225259" y="4876800"/>
              <a:ext cx="460541" cy="338554"/>
            </a:xfrm>
            <a:prstGeom prst="rect">
              <a:avLst/>
            </a:prstGeom>
            <a:noFill/>
          </p:spPr>
          <p:txBody>
            <a:bodyPr wrap="none" rtlCol="0">
              <a:spAutoFit/>
            </a:bodyPr>
            <a:lstStyle/>
            <a:p>
              <a:r>
                <a:rPr lang="en-US" sz="1600" dirty="0" smtClean="0">
                  <a:solidFill>
                    <a:srgbClr val="FF0000"/>
                  </a:solidFill>
                </a:rPr>
                <a:t>P</a:t>
              </a:r>
              <a:r>
                <a:rPr lang="en-US" sz="1600" baseline="-25000" dirty="0" smtClean="0">
                  <a:solidFill>
                    <a:srgbClr val="FF0000"/>
                  </a:solidFill>
                </a:rPr>
                <a:t>in</a:t>
              </a:r>
              <a:endParaRPr lang="en-US" sz="1600" baseline="-25000" dirty="0">
                <a:solidFill>
                  <a:srgbClr val="FF0000"/>
                </a:solidFill>
              </a:endParaRPr>
            </a:p>
          </p:txBody>
        </p:sp>
        <p:cxnSp>
          <p:nvCxnSpPr>
            <p:cNvPr id="106" name="Straight Connector 105"/>
            <p:cNvCxnSpPr/>
            <p:nvPr/>
          </p:nvCxnSpPr>
          <p:spPr>
            <a:xfrm rot="5400000">
              <a:off x="266700" y="5383768"/>
              <a:ext cx="685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4991100" y="5372100"/>
              <a:ext cx="685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10800000" flipV="1">
              <a:off x="609600" y="5029200"/>
              <a:ext cx="4724400" cy="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10800000" flipV="1">
              <a:off x="609602" y="4648201"/>
              <a:ext cx="2819399" cy="10667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10800000">
              <a:off x="3429000" y="4648200"/>
              <a:ext cx="190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5334000" y="4648200"/>
              <a:ext cx="3048000" cy="1066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a:off x="2743200" y="51054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5400000">
              <a:off x="4648200" y="5105400"/>
              <a:ext cx="1371600" cy="0"/>
            </a:xfrm>
            <a:prstGeom prst="line">
              <a:avLst/>
            </a:prstGeom>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3276600" y="5638800"/>
              <a:ext cx="359529" cy="369332"/>
            </a:xfrm>
            <a:prstGeom prst="rect">
              <a:avLst/>
            </a:prstGeom>
            <a:noFill/>
          </p:spPr>
          <p:txBody>
            <a:bodyPr wrap="none" rtlCol="0">
              <a:spAutoFit/>
            </a:bodyPr>
            <a:lstStyle/>
            <a:p>
              <a:r>
                <a:rPr lang="en-US" dirty="0" err="1" smtClean="0"/>
                <a:t>t</a:t>
              </a:r>
              <a:r>
                <a:rPr lang="en-US" baseline="-25000" dirty="0" err="1" smtClean="0"/>
                <a:t>f</a:t>
              </a:r>
              <a:endParaRPr lang="en-US" baseline="-25000" dirty="0"/>
            </a:p>
          </p:txBody>
        </p:sp>
        <p:sp>
          <p:nvSpPr>
            <p:cNvPr id="179" name="TextBox 178"/>
            <p:cNvSpPr txBox="1"/>
            <p:nvPr/>
          </p:nvSpPr>
          <p:spPr>
            <a:xfrm>
              <a:off x="5163789" y="5638800"/>
              <a:ext cx="398811" cy="369332"/>
            </a:xfrm>
            <a:prstGeom prst="rect">
              <a:avLst/>
            </a:prstGeom>
            <a:noFill/>
          </p:spPr>
          <p:txBody>
            <a:bodyPr wrap="none" rtlCol="0">
              <a:spAutoFit/>
            </a:bodyPr>
            <a:lstStyle/>
            <a:p>
              <a:r>
                <a:rPr lang="en-US" dirty="0" err="1" smtClean="0"/>
                <a:t>t</a:t>
              </a:r>
              <a:r>
                <a:rPr lang="en-US" baseline="-25000" dirty="0" err="1" smtClean="0"/>
                <a:t>p</a:t>
              </a:r>
              <a:endParaRPr lang="en-US" baseline="-25000" dirty="0"/>
            </a:p>
          </p:txBody>
        </p:sp>
        <p:sp>
          <p:nvSpPr>
            <p:cNvPr id="195" name="TextBox 194"/>
            <p:cNvSpPr txBox="1"/>
            <p:nvPr/>
          </p:nvSpPr>
          <p:spPr>
            <a:xfrm>
              <a:off x="228600" y="4462046"/>
              <a:ext cx="352047" cy="338554"/>
            </a:xfrm>
            <a:prstGeom prst="rect">
              <a:avLst/>
            </a:prstGeom>
            <a:noFill/>
          </p:spPr>
          <p:txBody>
            <a:bodyPr wrap="square" rtlCol="0">
              <a:spAutoFit/>
            </a:bodyPr>
            <a:lstStyle/>
            <a:p>
              <a:r>
                <a:rPr lang="en-US" sz="1600" dirty="0" smtClean="0"/>
                <a:t>V</a:t>
              </a:r>
              <a:endParaRPr lang="en-US" sz="1600" baseline="-25000" dirty="0"/>
            </a:p>
          </p:txBody>
        </p:sp>
      </p:grpSp>
      <p:sp>
        <p:nvSpPr>
          <p:cNvPr id="117" name="TextBox 116"/>
          <p:cNvSpPr txBox="1"/>
          <p:nvPr/>
        </p:nvSpPr>
        <p:spPr>
          <a:xfrm>
            <a:off x="152400" y="838200"/>
            <a:ext cx="5181600" cy="707886"/>
          </a:xfrm>
          <a:prstGeom prst="rect">
            <a:avLst/>
          </a:prstGeom>
          <a:noFill/>
        </p:spPr>
        <p:txBody>
          <a:bodyPr wrap="square" rtlCol="0">
            <a:spAutoFit/>
          </a:bodyPr>
          <a:lstStyle/>
          <a:p>
            <a:r>
              <a:rPr lang="en-US" sz="2000" dirty="0" smtClean="0"/>
              <a:t>In pulse regime, V ≠ const is a function of time. In simplest case of v</a:t>
            </a:r>
            <a:r>
              <a:rPr lang="en-US" sz="2000" baseline="-25000" dirty="0" smtClean="0"/>
              <a:t>g</a:t>
            </a:r>
            <a:r>
              <a:rPr lang="en-US" sz="2000" dirty="0" smtClean="0"/>
              <a:t>=const, R’/Q</a:t>
            </a:r>
            <a:r>
              <a:rPr lang="en-US" sz="2000" baseline="-25000" dirty="0" smtClean="0"/>
              <a:t>0</a:t>
            </a:r>
            <a:r>
              <a:rPr lang="en-US" sz="2000" dirty="0" smtClean="0"/>
              <a:t>=const, Q</a:t>
            </a:r>
            <a:r>
              <a:rPr lang="en-US" sz="2000" baseline="-25000" dirty="0" smtClean="0"/>
              <a:t>0</a:t>
            </a:r>
            <a:r>
              <a:rPr lang="en-US" sz="2000" dirty="0" smtClean="0"/>
              <a:t>=∞  </a:t>
            </a:r>
          </a:p>
        </p:txBody>
      </p:sp>
      <p:grpSp>
        <p:nvGrpSpPr>
          <p:cNvPr id="4" name="Group 179"/>
          <p:cNvGrpSpPr/>
          <p:nvPr/>
        </p:nvGrpSpPr>
        <p:grpSpPr>
          <a:xfrm>
            <a:off x="228600" y="1700530"/>
            <a:ext cx="3671260" cy="1880870"/>
            <a:chOff x="228600" y="1548130"/>
            <a:chExt cx="3671260" cy="1880870"/>
          </a:xfrm>
        </p:grpSpPr>
        <p:grpSp>
          <p:nvGrpSpPr>
            <p:cNvPr id="5" name="Group 169"/>
            <p:cNvGrpSpPr/>
            <p:nvPr/>
          </p:nvGrpSpPr>
          <p:grpSpPr>
            <a:xfrm>
              <a:off x="228600" y="1548130"/>
              <a:ext cx="3671260" cy="1880870"/>
              <a:chOff x="228600" y="1548130"/>
              <a:chExt cx="3671260" cy="1880870"/>
            </a:xfrm>
          </p:grpSpPr>
          <p:cxnSp>
            <p:nvCxnSpPr>
              <p:cNvPr id="161" name="Straight Connector 160"/>
              <p:cNvCxnSpPr/>
              <p:nvPr/>
            </p:nvCxnSpPr>
            <p:spPr>
              <a:xfrm rot="10800000">
                <a:off x="609600" y="2057400"/>
                <a:ext cx="2819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189"/>
              <p:cNvGrpSpPr/>
              <p:nvPr/>
            </p:nvGrpSpPr>
            <p:grpSpPr>
              <a:xfrm>
                <a:off x="470860" y="1548130"/>
                <a:ext cx="3429000" cy="1880870"/>
                <a:chOff x="609600" y="3429794"/>
                <a:chExt cx="3429000" cy="1880870"/>
              </a:xfrm>
            </p:grpSpPr>
            <p:cxnSp>
              <p:nvCxnSpPr>
                <p:cNvPr id="86" name="Straight Arrow Connector 85"/>
                <p:cNvCxnSpPr/>
                <p:nvPr/>
              </p:nvCxnSpPr>
              <p:spPr>
                <a:xfrm>
                  <a:off x="609600" y="5017532"/>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rot="5400000" flipH="1" flipV="1">
                  <a:off x="-114300" y="43053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48340" y="3481864"/>
                  <a:ext cx="692754" cy="369332"/>
                </a:xfrm>
                <a:prstGeom prst="rect">
                  <a:avLst/>
                </a:prstGeom>
                <a:noFill/>
              </p:spPr>
              <p:txBody>
                <a:bodyPr wrap="none" rtlCol="0">
                  <a:spAutoFit/>
                </a:bodyPr>
                <a:lstStyle/>
                <a:p>
                  <a:r>
                    <a:rPr lang="en-US" dirty="0" smtClean="0"/>
                    <a:t>G(</a:t>
                  </a:r>
                  <a:r>
                    <a:rPr lang="en-US" dirty="0" err="1" smtClean="0"/>
                    <a:t>z,t</a:t>
                  </a:r>
                  <a:r>
                    <a:rPr lang="en-US" dirty="0" smtClean="0"/>
                    <a:t>)</a:t>
                  </a:r>
                  <a:endParaRPr lang="en-US" dirty="0"/>
                </a:p>
              </p:txBody>
            </p:sp>
            <p:sp>
              <p:nvSpPr>
                <p:cNvPr id="91" name="TextBox 90"/>
                <p:cNvSpPr txBox="1"/>
                <p:nvPr/>
              </p:nvSpPr>
              <p:spPr>
                <a:xfrm>
                  <a:off x="3733800" y="4712732"/>
                  <a:ext cx="276038" cy="369332"/>
                </a:xfrm>
                <a:prstGeom prst="rect">
                  <a:avLst/>
                </a:prstGeom>
                <a:noFill/>
              </p:spPr>
              <p:txBody>
                <a:bodyPr wrap="none" rtlCol="0">
                  <a:spAutoFit/>
                </a:bodyPr>
                <a:lstStyle/>
                <a:p>
                  <a:r>
                    <a:rPr lang="en-US" dirty="0" smtClean="0"/>
                    <a:t>z</a:t>
                  </a:r>
                  <a:endParaRPr lang="en-US" dirty="0"/>
                </a:p>
              </p:txBody>
            </p:sp>
            <p:grpSp>
              <p:nvGrpSpPr>
                <p:cNvPr id="7" name="Group 181"/>
                <p:cNvGrpSpPr/>
                <p:nvPr/>
              </p:nvGrpSpPr>
              <p:grpSpPr>
                <a:xfrm>
                  <a:off x="748340" y="3939064"/>
                  <a:ext cx="2057400" cy="1078468"/>
                  <a:chOff x="748340" y="3939064"/>
                  <a:chExt cx="2057400" cy="1078468"/>
                </a:xfrm>
              </p:grpSpPr>
              <p:cxnSp>
                <p:nvCxnSpPr>
                  <p:cNvPr id="103" name="Straight Connector 102"/>
                  <p:cNvCxnSpPr/>
                  <p:nvPr/>
                </p:nvCxnSpPr>
                <p:spPr>
                  <a:xfrm rot="10800000">
                    <a:off x="748340" y="3939064"/>
                    <a:ext cx="20574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a:off x="2272340" y="4484132"/>
                    <a:ext cx="1066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p:cNvCxnSpPr/>
                <p:nvPr/>
              </p:nvCxnSpPr>
              <p:spPr>
                <a:xfrm rot="5400000">
                  <a:off x="2996240" y="4510564"/>
                  <a:ext cx="114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3415340" y="4941332"/>
                  <a:ext cx="343364" cy="369332"/>
                </a:xfrm>
                <a:prstGeom prst="rect">
                  <a:avLst/>
                </a:prstGeom>
                <a:noFill/>
              </p:spPr>
              <p:txBody>
                <a:bodyPr wrap="none" rtlCol="0">
                  <a:spAutoFit/>
                </a:bodyPr>
                <a:lstStyle/>
                <a:p>
                  <a:r>
                    <a:rPr lang="en-US" dirty="0" smtClean="0"/>
                    <a:t>L</a:t>
                  </a:r>
                  <a:r>
                    <a:rPr lang="en-US" baseline="-25000" dirty="0" smtClean="0"/>
                    <a:t>s</a:t>
                  </a:r>
                  <a:endParaRPr lang="en-US" baseline="-25000" dirty="0"/>
                </a:p>
              </p:txBody>
            </p:sp>
          </p:grpSp>
          <p:sp>
            <p:nvSpPr>
              <p:cNvPr id="85" name="TextBox 84"/>
              <p:cNvSpPr txBox="1"/>
              <p:nvPr/>
            </p:nvSpPr>
            <p:spPr>
              <a:xfrm>
                <a:off x="228600" y="1871246"/>
                <a:ext cx="383438" cy="338554"/>
              </a:xfrm>
              <a:prstGeom prst="rect">
                <a:avLst/>
              </a:prstGeom>
              <a:noFill/>
            </p:spPr>
            <p:txBody>
              <a:bodyPr wrap="none" rtlCol="0">
                <a:spAutoFit/>
              </a:bodyPr>
              <a:lstStyle/>
              <a:p>
                <a:r>
                  <a:rPr lang="en-US" sz="1600" dirty="0" smtClean="0"/>
                  <a:t>G</a:t>
                </a:r>
                <a:r>
                  <a:rPr lang="en-US" sz="1600" baseline="-25000" dirty="0" smtClean="0"/>
                  <a:t>0</a:t>
                </a:r>
                <a:endParaRPr lang="en-US" sz="1600" baseline="-25000" dirty="0"/>
              </a:p>
            </p:txBody>
          </p:sp>
          <p:cxnSp>
            <p:nvCxnSpPr>
              <p:cNvPr id="165" name="Straight Connector 164"/>
              <p:cNvCxnSpPr/>
              <p:nvPr/>
            </p:nvCxnSpPr>
            <p:spPr>
              <a:xfrm rot="5400000">
                <a:off x="1371600" y="2590800"/>
                <a:ext cx="1066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685800" y="2590800"/>
                <a:ext cx="10668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2895600" y="2590800"/>
                <a:ext cx="1066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10800000">
                <a:off x="609600" y="2057400"/>
                <a:ext cx="12954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10800000">
                <a:off x="609600" y="2057400"/>
                <a:ext cx="6096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71" name="TextBox 170"/>
            <p:cNvSpPr txBox="1"/>
            <p:nvPr/>
          </p:nvSpPr>
          <p:spPr>
            <a:xfrm>
              <a:off x="609600" y="2057400"/>
              <a:ext cx="650114" cy="307777"/>
            </a:xfrm>
            <a:prstGeom prst="rect">
              <a:avLst/>
            </a:prstGeom>
            <a:noFill/>
          </p:spPr>
          <p:txBody>
            <a:bodyPr wrap="none" rtlCol="0">
              <a:spAutoFit/>
            </a:bodyPr>
            <a:lstStyle/>
            <a:p>
              <a:r>
                <a:rPr lang="en-US" sz="1400" b="1" dirty="0" smtClean="0">
                  <a:solidFill>
                    <a:srgbClr val="0070C0"/>
                  </a:solidFill>
                </a:rPr>
                <a:t>G(z,t</a:t>
              </a:r>
              <a:r>
                <a:rPr lang="en-US" sz="1400" b="1" baseline="-25000" dirty="0" smtClean="0">
                  <a:solidFill>
                    <a:srgbClr val="0070C0"/>
                  </a:solidFill>
                </a:rPr>
                <a:t>1</a:t>
              </a:r>
              <a:r>
                <a:rPr lang="en-US" sz="1400" b="1" dirty="0" smtClean="0">
                  <a:solidFill>
                    <a:srgbClr val="0070C0"/>
                  </a:solidFill>
                </a:rPr>
                <a:t>)</a:t>
              </a:r>
              <a:endParaRPr lang="en-US" sz="1400" b="1" dirty="0">
                <a:solidFill>
                  <a:srgbClr val="0070C0"/>
                </a:solidFill>
              </a:endParaRPr>
            </a:p>
          </p:txBody>
        </p:sp>
        <p:sp>
          <p:nvSpPr>
            <p:cNvPr id="172" name="TextBox 171"/>
            <p:cNvSpPr txBox="1"/>
            <p:nvPr/>
          </p:nvSpPr>
          <p:spPr>
            <a:xfrm>
              <a:off x="2057400" y="2054423"/>
              <a:ext cx="650114" cy="307777"/>
            </a:xfrm>
            <a:prstGeom prst="rect">
              <a:avLst/>
            </a:prstGeom>
            <a:noFill/>
          </p:spPr>
          <p:txBody>
            <a:bodyPr wrap="none" rtlCol="0">
              <a:spAutoFit/>
            </a:bodyPr>
            <a:lstStyle/>
            <a:p>
              <a:r>
                <a:rPr lang="en-US" sz="1400" b="1" dirty="0" smtClean="0">
                  <a:solidFill>
                    <a:srgbClr val="FF0000"/>
                  </a:solidFill>
                </a:rPr>
                <a:t>G(z,t</a:t>
              </a:r>
              <a:r>
                <a:rPr lang="en-US" sz="1400" b="1" baseline="-25000" dirty="0" smtClean="0">
                  <a:solidFill>
                    <a:srgbClr val="FF0000"/>
                  </a:solidFill>
                </a:rPr>
                <a:t>3</a:t>
              </a:r>
              <a:r>
                <a:rPr lang="en-US" sz="1400" b="1" dirty="0" smtClean="0">
                  <a:solidFill>
                    <a:srgbClr val="FF0000"/>
                  </a:solidFill>
                </a:rPr>
                <a:t>)</a:t>
              </a:r>
              <a:endParaRPr lang="en-US" sz="1400" b="1" dirty="0">
                <a:solidFill>
                  <a:srgbClr val="FF0000"/>
                </a:solidFill>
              </a:endParaRPr>
            </a:p>
          </p:txBody>
        </p:sp>
        <p:sp>
          <p:nvSpPr>
            <p:cNvPr id="174" name="TextBox 173"/>
            <p:cNvSpPr txBox="1"/>
            <p:nvPr/>
          </p:nvSpPr>
          <p:spPr>
            <a:xfrm>
              <a:off x="1295400" y="2054423"/>
              <a:ext cx="650114" cy="307777"/>
            </a:xfrm>
            <a:prstGeom prst="rect">
              <a:avLst/>
            </a:prstGeom>
            <a:noFill/>
          </p:spPr>
          <p:txBody>
            <a:bodyPr wrap="none" rtlCol="0">
              <a:spAutoFit/>
            </a:bodyPr>
            <a:lstStyle/>
            <a:p>
              <a:r>
                <a:rPr lang="en-US" sz="1400" b="1" dirty="0" smtClean="0">
                  <a:solidFill>
                    <a:srgbClr val="00B050"/>
                  </a:solidFill>
                </a:rPr>
                <a:t>G(z,t</a:t>
              </a:r>
              <a:r>
                <a:rPr lang="en-US" sz="1400" b="1" baseline="-25000" dirty="0" smtClean="0">
                  <a:solidFill>
                    <a:srgbClr val="00B050"/>
                  </a:solidFill>
                </a:rPr>
                <a:t>2</a:t>
              </a:r>
              <a:r>
                <a:rPr lang="en-US" sz="1400" b="1" dirty="0" smtClean="0">
                  <a:solidFill>
                    <a:srgbClr val="00B050"/>
                  </a:solidFill>
                </a:rPr>
                <a:t>)</a:t>
              </a:r>
              <a:endParaRPr lang="en-US" sz="1400" b="1" dirty="0">
                <a:solidFill>
                  <a:srgbClr val="00B050"/>
                </a:solidFill>
              </a:endParaRPr>
            </a:p>
          </p:txBody>
        </p:sp>
        <p:sp>
          <p:nvSpPr>
            <p:cNvPr id="175" name="TextBox 174"/>
            <p:cNvSpPr txBox="1"/>
            <p:nvPr/>
          </p:nvSpPr>
          <p:spPr>
            <a:xfrm>
              <a:off x="2819400" y="2057400"/>
              <a:ext cx="629403" cy="307777"/>
            </a:xfrm>
            <a:prstGeom prst="rect">
              <a:avLst/>
            </a:prstGeom>
            <a:noFill/>
          </p:spPr>
          <p:txBody>
            <a:bodyPr wrap="none" rtlCol="0">
              <a:spAutoFit/>
            </a:bodyPr>
            <a:lstStyle/>
            <a:p>
              <a:r>
                <a:rPr lang="en-US" sz="1400" b="1" dirty="0" smtClean="0"/>
                <a:t>G(</a:t>
              </a:r>
              <a:r>
                <a:rPr lang="en-US" sz="1400" b="1" dirty="0" err="1" smtClean="0"/>
                <a:t>z,t</a:t>
              </a:r>
              <a:r>
                <a:rPr lang="en-US" sz="1400" b="1" baseline="-25000" dirty="0" err="1" smtClean="0"/>
                <a:t>f</a:t>
              </a:r>
              <a:r>
                <a:rPr lang="en-US" sz="1400" b="1" dirty="0" smtClean="0"/>
                <a:t>)</a:t>
              </a:r>
              <a:endParaRPr lang="en-US" sz="1400" b="1" dirty="0"/>
            </a:p>
          </p:txBody>
        </p:sp>
        <p:sp>
          <p:nvSpPr>
            <p:cNvPr id="176" name="TextBox 175"/>
            <p:cNvSpPr txBox="1"/>
            <p:nvPr/>
          </p:nvSpPr>
          <p:spPr>
            <a:xfrm>
              <a:off x="2514600" y="3048000"/>
              <a:ext cx="354584" cy="369332"/>
            </a:xfrm>
            <a:prstGeom prst="rect">
              <a:avLst/>
            </a:prstGeom>
            <a:noFill/>
          </p:spPr>
          <p:txBody>
            <a:bodyPr wrap="none" rtlCol="0">
              <a:spAutoFit/>
            </a:bodyPr>
            <a:lstStyle/>
            <a:p>
              <a:r>
                <a:rPr lang="en-US" b="1" dirty="0" smtClean="0">
                  <a:solidFill>
                    <a:srgbClr val="FF0000"/>
                  </a:solidFill>
                </a:rPr>
                <a:t>z</a:t>
              </a:r>
              <a:r>
                <a:rPr lang="en-US" b="1" baseline="-25000" dirty="0" smtClean="0">
                  <a:solidFill>
                    <a:srgbClr val="FF0000"/>
                  </a:solidFill>
                </a:rPr>
                <a:t>3</a:t>
              </a:r>
              <a:endParaRPr lang="en-US" b="1" baseline="-25000" dirty="0">
                <a:solidFill>
                  <a:srgbClr val="FF0000"/>
                </a:solidFill>
              </a:endParaRPr>
            </a:p>
          </p:txBody>
        </p:sp>
        <p:sp>
          <p:nvSpPr>
            <p:cNvPr id="177" name="TextBox 176"/>
            <p:cNvSpPr txBox="1"/>
            <p:nvPr/>
          </p:nvSpPr>
          <p:spPr>
            <a:xfrm>
              <a:off x="1066800" y="3059668"/>
              <a:ext cx="354584" cy="369332"/>
            </a:xfrm>
            <a:prstGeom prst="rect">
              <a:avLst/>
            </a:prstGeom>
            <a:noFill/>
          </p:spPr>
          <p:txBody>
            <a:bodyPr wrap="none" rtlCol="0">
              <a:spAutoFit/>
            </a:bodyPr>
            <a:lstStyle/>
            <a:p>
              <a:r>
                <a:rPr lang="en-US" b="1" dirty="0" smtClean="0">
                  <a:solidFill>
                    <a:srgbClr val="0070C0"/>
                  </a:solidFill>
                </a:rPr>
                <a:t>z</a:t>
              </a:r>
              <a:r>
                <a:rPr lang="en-US" b="1" baseline="-25000" dirty="0" smtClean="0">
                  <a:solidFill>
                    <a:srgbClr val="0070C0"/>
                  </a:solidFill>
                </a:rPr>
                <a:t>1</a:t>
              </a:r>
              <a:endParaRPr lang="en-US" b="1" baseline="-25000" dirty="0">
                <a:solidFill>
                  <a:srgbClr val="0070C0"/>
                </a:solidFill>
              </a:endParaRPr>
            </a:p>
          </p:txBody>
        </p:sp>
        <p:sp>
          <p:nvSpPr>
            <p:cNvPr id="178" name="TextBox 177"/>
            <p:cNvSpPr txBox="1"/>
            <p:nvPr/>
          </p:nvSpPr>
          <p:spPr>
            <a:xfrm>
              <a:off x="1752600" y="3048000"/>
              <a:ext cx="354584" cy="369332"/>
            </a:xfrm>
            <a:prstGeom prst="rect">
              <a:avLst/>
            </a:prstGeom>
            <a:noFill/>
          </p:spPr>
          <p:txBody>
            <a:bodyPr wrap="none" rtlCol="0">
              <a:spAutoFit/>
            </a:bodyPr>
            <a:lstStyle/>
            <a:p>
              <a:r>
                <a:rPr lang="en-US" b="1" dirty="0" smtClean="0">
                  <a:solidFill>
                    <a:srgbClr val="00B050"/>
                  </a:solidFill>
                </a:rPr>
                <a:t>z</a:t>
              </a:r>
              <a:r>
                <a:rPr lang="en-US" b="1" baseline="-25000" dirty="0" smtClean="0">
                  <a:solidFill>
                    <a:srgbClr val="00B050"/>
                  </a:solidFill>
                </a:rPr>
                <a:t>2</a:t>
              </a:r>
              <a:endParaRPr lang="en-US" b="1" baseline="-25000" dirty="0">
                <a:solidFill>
                  <a:srgbClr val="00B050"/>
                </a:solidFill>
              </a:endParaRPr>
            </a:p>
          </p:txBody>
        </p:sp>
      </p:grpSp>
      <p:sp>
        <p:nvSpPr>
          <p:cNvPr id="181" name="TextBox 180"/>
          <p:cNvSpPr txBox="1"/>
          <p:nvPr/>
        </p:nvSpPr>
        <p:spPr>
          <a:xfrm>
            <a:off x="1676400" y="1676400"/>
            <a:ext cx="2133600" cy="369332"/>
          </a:xfrm>
          <a:prstGeom prst="rect">
            <a:avLst/>
          </a:prstGeom>
          <a:noFill/>
        </p:spPr>
        <p:txBody>
          <a:bodyPr wrap="square" rtlCol="0">
            <a:spAutoFit/>
          </a:bodyPr>
          <a:lstStyle/>
          <a:p>
            <a:r>
              <a:rPr lang="en-US" dirty="0" err="1" smtClean="0"/>
              <a:t>t</a:t>
            </a:r>
            <a:r>
              <a:rPr lang="en-US" baseline="-25000" dirty="0" err="1" smtClean="0"/>
              <a:t>n</a:t>
            </a:r>
            <a:r>
              <a:rPr lang="en-US" dirty="0" smtClean="0"/>
              <a:t> = </a:t>
            </a:r>
            <a:r>
              <a:rPr lang="en-US" dirty="0" err="1" smtClean="0"/>
              <a:t>z</a:t>
            </a:r>
            <a:r>
              <a:rPr lang="en-US" baseline="-25000" dirty="0" err="1" smtClean="0"/>
              <a:t>n</a:t>
            </a:r>
            <a:r>
              <a:rPr lang="en-US" dirty="0" smtClean="0"/>
              <a:t>/v</a:t>
            </a:r>
            <a:r>
              <a:rPr lang="en-US" baseline="-25000" dirty="0" smtClean="0"/>
              <a:t>g</a:t>
            </a:r>
            <a:r>
              <a:rPr lang="en-US" dirty="0" smtClean="0"/>
              <a:t>;  </a:t>
            </a:r>
            <a:r>
              <a:rPr lang="en-US" dirty="0" err="1" smtClean="0"/>
              <a:t>t</a:t>
            </a:r>
            <a:r>
              <a:rPr lang="en-US" baseline="-25000" dirty="0" err="1" smtClean="0"/>
              <a:t>f</a:t>
            </a:r>
            <a:r>
              <a:rPr lang="en-US" dirty="0" smtClean="0"/>
              <a:t> = L</a:t>
            </a:r>
            <a:r>
              <a:rPr lang="en-US" baseline="-25000" dirty="0" smtClean="0"/>
              <a:t>s</a:t>
            </a:r>
            <a:r>
              <a:rPr lang="en-US" dirty="0" smtClean="0"/>
              <a:t>/v</a:t>
            </a:r>
            <a:r>
              <a:rPr lang="en-US" baseline="-25000" dirty="0" smtClean="0"/>
              <a:t>g</a:t>
            </a:r>
          </a:p>
        </p:txBody>
      </p:sp>
      <p:sp>
        <p:nvSpPr>
          <p:cNvPr id="184" name="TextBox 183"/>
          <p:cNvSpPr txBox="1"/>
          <p:nvPr/>
        </p:nvSpPr>
        <p:spPr>
          <a:xfrm>
            <a:off x="4724400" y="1828800"/>
            <a:ext cx="3200400" cy="400110"/>
          </a:xfrm>
          <a:prstGeom prst="rect">
            <a:avLst/>
          </a:prstGeom>
          <a:noFill/>
        </p:spPr>
        <p:txBody>
          <a:bodyPr wrap="square" rtlCol="0">
            <a:spAutoFit/>
          </a:bodyPr>
          <a:lstStyle/>
          <a:p>
            <a:r>
              <a:rPr lang="en-US" sz="2000" dirty="0" smtClean="0"/>
              <a:t>In general, in TWS: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200" dirty="0" smtClean="0"/>
              <a:t>Transient beam loading in TWS</a:t>
            </a:r>
            <a:endParaRPr lang="en-US" sz="3200" dirty="0"/>
          </a:p>
        </p:txBody>
      </p:sp>
      <p:sp>
        <p:nvSpPr>
          <p:cNvPr id="117" name="TextBox 116"/>
          <p:cNvSpPr txBox="1"/>
          <p:nvPr/>
        </p:nvSpPr>
        <p:spPr>
          <a:xfrm>
            <a:off x="609600" y="838200"/>
            <a:ext cx="8153400" cy="400110"/>
          </a:xfrm>
          <a:prstGeom prst="rect">
            <a:avLst/>
          </a:prstGeom>
          <a:noFill/>
        </p:spPr>
        <p:txBody>
          <a:bodyPr wrap="square" rtlCol="0">
            <a:spAutoFit/>
          </a:bodyPr>
          <a:lstStyle/>
          <a:p>
            <a:r>
              <a:rPr lang="en-US" sz="2000" dirty="0" smtClean="0"/>
              <a:t>Let’s continue with the simplest case of v</a:t>
            </a:r>
            <a:r>
              <a:rPr lang="en-US" sz="2000" baseline="-25000" dirty="0" smtClean="0"/>
              <a:t>g</a:t>
            </a:r>
            <a:r>
              <a:rPr lang="en-US" sz="2000" dirty="0" smtClean="0"/>
              <a:t>=const, R’/Q</a:t>
            </a:r>
            <a:r>
              <a:rPr lang="en-US" sz="2000" baseline="-25000" dirty="0" smtClean="0"/>
              <a:t>0</a:t>
            </a:r>
            <a:r>
              <a:rPr lang="en-US" sz="2000" dirty="0" smtClean="0"/>
              <a:t>=const, Q</a:t>
            </a:r>
            <a:r>
              <a:rPr lang="en-US" sz="2000" baseline="-25000" dirty="0" smtClean="0"/>
              <a:t>0</a:t>
            </a:r>
            <a:r>
              <a:rPr lang="en-US" sz="2000" dirty="0" smtClean="0"/>
              <a:t>=∞  </a:t>
            </a:r>
          </a:p>
        </p:txBody>
      </p:sp>
      <p:sp>
        <p:nvSpPr>
          <p:cNvPr id="78" name="TextBox 77"/>
          <p:cNvSpPr txBox="1"/>
          <p:nvPr/>
        </p:nvSpPr>
        <p:spPr>
          <a:xfrm>
            <a:off x="1905000" y="5650468"/>
            <a:ext cx="380999" cy="369332"/>
          </a:xfrm>
          <a:prstGeom prst="rect">
            <a:avLst/>
          </a:prstGeom>
          <a:noFill/>
        </p:spPr>
        <p:txBody>
          <a:bodyPr wrap="square" rtlCol="0">
            <a:spAutoFit/>
          </a:bodyPr>
          <a:lstStyle/>
          <a:p>
            <a:r>
              <a:rPr lang="en-US" dirty="0" err="1" smtClean="0"/>
              <a:t>t</a:t>
            </a:r>
            <a:r>
              <a:rPr lang="en-US" baseline="-25000" dirty="0" err="1" smtClean="0"/>
              <a:t>f</a:t>
            </a:r>
            <a:endParaRPr lang="en-US" baseline="-25000" dirty="0"/>
          </a:p>
        </p:txBody>
      </p:sp>
      <p:sp>
        <p:nvSpPr>
          <p:cNvPr id="79" name="TextBox 78"/>
          <p:cNvSpPr txBox="1"/>
          <p:nvPr/>
        </p:nvSpPr>
        <p:spPr>
          <a:xfrm>
            <a:off x="5206559" y="5588326"/>
            <a:ext cx="717142" cy="431474"/>
          </a:xfrm>
          <a:prstGeom prst="rect">
            <a:avLst/>
          </a:prstGeom>
          <a:noFill/>
        </p:spPr>
        <p:txBody>
          <a:bodyPr wrap="none" rtlCol="0">
            <a:spAutoFit/>
          </a:bodyPr>
          <a:lstStyle/>
          <a:p>
            <a:r>
              <a:rPr lang="en-US" dirty="0" err="1" smtClean="0"/>
              <a:t>t</a:t>
            </a:r>
            <a:r>
              <a:rPr lang="en-US" baseline="-25000" dirty="0" err="1" smtClean="0"/>
              <a:t>p</a:t>
            </a:r>
            <a:endParaRPr lang="en-US" baseline="-25000" dirty="0"/>
          </a:p>
        </p:txBody>
      </p:sp>
      <p:grpSp>
        <p:nvGrpSpPr>
          <p:cNvPr id="3" name="Group 271"/>
          <p:cNvGrpSpPr/>
          <p:nvPr/>
        </p:nvGrpSpPr>
        <p:grpSpPr>
          <a:xfrm>
            <a:off x="228600" y="1712198"/>
            <a:ext cx="3595060" cy="1869202"/>
            <a:chOff x="228600" y="1471930"/>
            <a:chExt cx="3595060" cy="1869202"/>
          </a:xfrm>
        </p:grpSpPr>
        <p:grpSp>
          <p:nvGrpSpPr>
            <p:cNvPr id="4" name="Group 179"/>
            <p:cNvGrpSpPr/>
            <p:nvPr/>
          </p:nvGrpSpPr>
          <p:grpSpPr>
            <a:xfrm>
              <a:off x="228600" y="1471930"/>
              <a:ext cx="3595060" cy="1869202"/>
              <a:chOff x="304800" y="1548130"/>
              <a:chExt cx="3595060" cy="1869202"/>
            </a:xfrm>
          </p:grpSpPr>
          <p:grpSp>
            <p:nvGrpSpPr>
              <p:cNvPr id="5" name="Group 169"/>
              <p:cNvGrpSpPr/>
              <p:nvPr/>
            </p:nvGrpSpPr>
            <p:grpSpPr>
              <a:xfrm>
                <a:off x="304800" y="1548130"/>
                <a:ext cx="3595060" cy="1869202"/>
                <a:chOff x="304800" y="1548130"/>
                <a:chExt cx="3595060" cy="1869202"/>
              </a:xfrm>
            </p:grpSpPr>
            <p:cxnSp>
              <p:nvCxnSpPr>
                <p:cNvPr id="161" name="Straight Connector 160"/>
                <p:cNvCxnSpPr/>
                <p:nvPr/>
              </p:nvCxnSpPr>
              <p:spPr>
                <a:xfrm rot="10800000">
                  <a:off x="609600" y="2057400"/>
                  <a:ext cx="304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189"/>
                <p:cNvGrpSpPr/>
                <p:nvPr/>
              </p:nvGrpSpPr>
              <p:grpSpPr>
                <a:xfrm>
                  <a:off x="470860" y="1548130"/>
                  <a:ext cx="3429000" cy="1869202"/>
                  <a:chOff x="609600" y="3429794"/>
                  <a:chExt cx="3429000" cy="1869202"/>
                </a:xfrm>
              </p:grpSpPr>
              <p:cxnSp>
                <p:nvCxnSpPr>
                  <p:cNvPr id="86" name="Straight Arrow Connector 85"/>
                  <p:cNvCxnSpPr/>
                  <p:nvPr/>
                </p:nvCxnSpPr>
                <p:spPr>
                  <a:xfrm>
                    <a:off x="609600" y="5017532"/>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rot="5400000" flipH="1" flipV="1">
                    <a:off x="-114300" y="43053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48340" y="3481864"/>
                    <a:ext cx="692754" cy="369332"/>
                  </a:xfrm>
                  <a:prstGeom prst="rect">
                    <a:avLst/>
                  </a:prstGeom>
                  <a:noFill/>
                </p:spPr>
                <p:txBody>
                  <a:bodyPr wrap="none" rtlCol="0">
                    <a:spAutoFit/>
                  </a:bodyPr>
                  <a:lstStyle/>
                  <a:p>
                    <a:r>
                      <a:rPr lang="en-US" dirty="0" smtClean="0"/>
                      <a:t>G(</a:t>
                    </a:r>
                    <a:r>
                      <a:rPr lang="en-US" dirty="0" err="1" smtClean="0"/>
                      <a:t>z,t</a:t>
                    </a:r>
                    <a:r>
                      <a:rPr lang="en-US" dirty="0" smtClean="0"/>
                      <a:t>)</a:t>
                    </a:r>
                    <a:endParaRPr lang="en-US" dirty="0"/>
                  </a:p>
                </p:txBody>
              </p:sp>
              <p:sp>
                <p:nvSpPr>
                  <p:cNvPr id="91" name="TextBox 90"/>
                  <p:cNvSpPr txBox="1"/>
                  <p:nvPr/>
                </p:nvSpPr>
                <p:spPr>
                  <a:xfrm>
                    <a:off x="3733800" y="4712732"/>
                    <a:ext cx="276038" cy="369332"/>
                  </a:xfrm>
                  <a:prstGeom prst="rect">
                    <a:avLst/>
                  </a:prstGeom>
                  <a:noFill/>
                </p:spPr>
                <p:txBody>
                  <a:bodyPr wrap="none" rtlCol="0">
                    <a:spAutoFit/>
                  </a:bodyPr>
                  <a:lstStyle/>
                  <a:p>
                    <a:r>
                      <a:rPr lang="en-US" dirty="0" smtClean="0"/>
                      <a:t>z</a:t>
                    </a:r>
                    <a:endParaRPr lang="en-US" dirty="0"/>
                  </a:p>
                </p:txBody>
              </p:sp>
              <p:grpSp>
                <p:nvGrpSpPr>
                  <p:cNvPr id="7" name="Group 181"/>
                  <p:cNvGrpSpPr/>
                  <p:nvPr/>
                </p:nvGrpSpPr>
                <p:grpSpPr>
                  <a:xfrm>
                    <a:off x="748340" y="3939064"/>
                    <a:ext cx="2286000" cy="1078468"/>
                    <a:chOff x="748340" y="3939064"/>
                    <a:chExt cx="2286000" cy="1078468"/>
                  </a:xfrm>
                </p:grpSpPr>
                <p:cxnSp>
                  <p:nvCxnSpPr>
                    <p:cNvPr id="103" name="Straight Connector 102"/>
                    <p:cNvCxnSpPr/>
                    <p:nvPr/>
                  </p:nvCxnSpPr>
                  <p:spPr>
                    <a:xfrm rot="10800000">
                      <a:off x="748340" y="3939064"/>
                      <a:ext cx="2286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a:off x="2500940" y="4484132"/>
                      <a:ext cx="1066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p:cNvCxnSpPr/>
                  <p:nvPr/>
                </p:nvCxnSpPr>
                <p:spPr>
                  <a:xfrm rot="5400000">
                    <a:off x="3224839" y="4510564"/>
                    <a:ext cx="114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3605376" y="4929664"/>
                    <a:ext cx="343364" cy="369332"/>
                  </a:xfrm>
                  <a:prstGeom prst="rect">
                    <a:avLst/>
                  </a:prstGeom>
                  <a:noFill/>
                </p:spPr>
                <p:txBody>
                  <a:bodyPr wrap="none" rtlCol="0">
                    <a:spAutoFit/>
                  </a:bodyPr>
                  <a:lstStyle/>
                  <a:p>
                    <a:r>
                      <a:rPr lang="en-US" dirty="0" smtClean="0"/>
                      <a:t>L</a:t>
                    </a:r>
                    <a:r>
                      <a:rPr lang="en-US" baseline="-25000" dirty="0" smtClean="0"/>
                      <a:t>s</a:t>
                    </a:r>
                    <a:endParaRPr lang="en-US" baseline="-25000" dirty="0"/>
                  </a:p>
                </p:txBody>
              </p:sp>
            </p:grpSp>
            <p:sp>
              <p:nvSpPr>
                <p:cNvPr id="85" name="TextBox 84"/>
                <p:cNvSpPr txBox="1"/>
                <p:nvPr/>
              </p:nvSpPr>
              <p:spPr>
                <a:xfrm>
                  <a:off x="304800" y="1947446"/>
                  <a:ext cx="409086" cy="369332"/>
                </a:xfrm>
                <a:prstGeom prst="rect">
                  <a:avLst/>
                </a:prstGeom>
                <a:noFill/>
              </p:spPr>
              <p:txBody>
                <a:bodyPr wrap="none" rtlCol="0">
                  <a:spAutoFit/>
                </a:bodyPr>
                <a:lstStyle/>
                <a:p>
                  <a:r>
                    <a:rPr lang="en-US" dirty="0" smtClean="0"/>
                    <a:t>G</a:t>
                  </a:r>
                  <a:r>
                    <a:rPr lang="en-US" baseline="-25000" dirty="0" smtClean="0"/>
                    <a:t>0</a:t>
                  </a:r>
                  <a:endParaRPr lang="en-US" baseline="-25000" dirty="0"/>
                </a:p>
              </p:txBody>
            </p:sp>
            <p:cxnSp>
              <p:nvCxnSpPr>
                <p:cNvPr id="165" name="Straight Connector 164"/>
                <p:cNvCxnSpPr/>
                <p:nvPr/>
              </p:nvCxnSpPr>
              <p:spPr>
                <a:xfrm rot="5400000">
                  <a:off x="1600200" y="2590800"/>
                  <a:ext cx="1066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838200" y="2590800"/>
                  <a:ext cx="10668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3124199" y="2590800"/>
                  <a:ext cx="1066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10800000">
                  <a:off x="609600" y="2057400"/>
                  <a:ext cx="1524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10800000">
                  <a:off x="609600" y="2057400"/>
                  <a:ext cx="76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71" name="TextBox 170"/>
              <p:cNvSpPr txBox="1"/>
              <p:nvPr/>
            </p:nvSpPr>
            <p:spPr>
              <a:xfrm>
                <a:off x="762000" y="2057400"/>
                <a:ext cx="650114" cy="307777"/>
              </a:xfrm>
              <a:prstGeom prst="rect">
                <a:avLst/>
              </a:prstGeom>
              <a:noFill/>
            </p:spPr>
            <p:txBody>
              <a:bodyPr wrap="none" rtlCol="0">
                <a:spAutoFit/>
              </a:bodyPr>
              <a:lstStyle/>
              <a:p>
                <a:r>
                  <a:rPr lang="en-US" sz="1400" b="1" dirty="0" smtClean="0">
                    <a:solidFill>
                      <a:srgbClr val="0070C0"/>
                    </a:solidFill>
                  </a:rPr>
                  <a:t>G(z,t</a:t>
                </a:r>
                <a:r>
                  <a:rPr lang="en-US" sz="1400" b="1" baseline="-25000" dirty="0" smtClean="0">
                    <a:solidFill>
                      <a:srgbClr val="0070C0"/>
                    </a:solidFill>
                  </a:rPr>
                  <a:t>1</a:t>
                </a:r>
                <a:r>
                  <a:rPr lang="en-US" sz="1400" b="1" dirty="0" smtClean="0">
                    <a:solidFill>
                      <a:srgbClr val="0070C0"/>
                    </a:solidFill>
                  </a:rPr>
                  <a:t>)</a:t>
                </a:r>
                <a:endParaRPr lang="en-US" sz="1400" b="1" dirty="0">
                  <a:solidFill>
                    <a:srgbClr val="0070C0"/>
                  </a:solidFill>
                </a:endParaRPr>
              </a:p>
            </p:txBody>
          </p:sp>
          <p:sp>
            <p:nvSpPr>
              <p:cNvPr id="172" name="TextBox 171"/>
              <p:cNvSpPr txBox="1"/>
              <p:nvPr/>
            </p:nvSpPr>
            <p:spPr>
              <a:xfrm>
                <a:off x="2286000" y="2054423"/>
                <a:ext cx="650114" cy="307777"/>
              </a:xfrm>
              <a:prstGeom prst="rect">
                <a:avLst/>
              </a:prstGeom>
              <a:noFill/>
            </p:spPr>
            <p:txBody>
              <a:bodyPr wrap="none" rtlCol="0">
                <a:spAutoFit/>
              </a:bodyPr>
              <a:lstStyle/>
              <a:p>
                <a:r>
                  <a:rPr lang="en-US" sz="1400" b="1" dirty="0" smtClean="0">
                    <a:solidFill>
                      <a:srgbClr val="FF0000"/>
                    </a:solidFill>
                  </a:rPr>
                  <a:t>G(z,t</a:t>
                </a:r>
                <a:r>
                  <a:rPr lang="en-US" sz="1400" b="1" baseline="-25000" dirty="0" smtClean="0">
                    <a:solidFill>
                      <a:srgbClr val="FF0000"/>
                    </a:solidFill>
                  </a:rPr>
                  <a:t>3</a:t>
                </a:r>
                <a:r>
                  <a:rPr lang="en-US" sz="1400" b="1" dirty="0" smtClean="0">
                    <a:solidFill>
                      <a:srgbClr val="FF0000"/>
                    </a:solidFill>
                  </a:rPr>
                  <a:t>)</a:t>
                </a:r>
                <a:endParaRPr lang="en-US" sz="1400" b="1" dirty="0">
                  <a:solidFill>
                    <a:srgbClr val="FF0000"/>
                  </a:solidFill>
                </a:endParaRPr>
              </a:p>
            </p:txBody>
          </p:sp>
          <p:sp>
            <p:nvSpPr>
              <p:cNvPr id="174" name="TextBox 173"/>
              <p:cNvSpPr txBox="1"/>
              <p:nvPr/>
            </p:nvSpPr>
            <p:spPr>
              <a:xfrm>
                <a:off x="1524000" y="2057400"/>
                <a:ext cx="650114" cy="307777"/>
              </a:xfrm>
              <a:prstGeom prst="rect">
                <a:avLst/>
              </a:prstGeom>
              <a:noFill/>
            </p:spPr>
            <p:txBody>
              <a:bodyPr wrap="none" rtlCol="0">
                <a:spAutoFit/>
              </a:bodyPr>
              <a:lstStyle/>
              <a:p>
                <a:r>
                  <a:rPr lang="en-US" sz="1400" b="1" dirty="0" smtClean="0">
                    <a:solidFill>
                      <a:srgbClr val="00B050"/>
                    </a:solidFill>
                  </a:rPr>
                  <a:t>G(z,t</a:t>
                </a:r>
                <a:r>
                  <a:rPr lang="en-US" sz="1400" b="1" baseline="-25000" dirty="0" smtClean="0">
                    <a:solidFill>
                      <a:srgbClr val="00B050"/>
                    </a:solidFill>
                  </a:rPr>
                  <a:t>2</a:t>
                </a:r>
                <a:r>
                  <a:rPr lang="en-US" sz="1400" b="1" dirty="0" smtClean="0">
                    <a:solidFill>
                      <a:srgbClr val="00B050"/>
                    </a:solidFill>
                  </a:rPr>
                  <a:t>)</a:t>
                </a:r>
                <a:endParaRPr lang="en-US" sz="1400" b="1" dirty="0">
                  <a:solidFill>
                    <a:srgbClr val="00B050"/>
                  </a:solidFill>
                </a:endParaRPr>
              </a:p>
            </p:txBody>
          </p:sp>
          <p:sp>
            <p:nvSpPr>
              <p:cNvPr id="175" name="TextBox 174"/>
              <p:cNvSpPr txBox="1"/>
              <p:nvPr/>
            </p:nvSpPr>
            <p:spPr>
              <a:xfrm>
                <a:off x="3028197" y="2057400"/>
                <a:ext cx="629403" cy="307777"/>
              </a:xfrm>
              <a:prstGeom prst="rect">
                <a:avLst/>
              </a:prstGeom>
              <a:noFill/>
            </p:spPr>
            <p:txBody>
              <a:bodyPr wrap="none" rtlCol="0">
                <a:spAutoFit/>
              </a:bodyPr>
              <a:lstStyle/>
              <a:p>
                <a:r>
                  <a:rPr lang="en-US" sz="1400" b="1" dirty="0" smtClean="0"/>
                  <a:t>G(</a:t>
                </a:r>
                <a:r>
                  <a:rPr lang="en-US" sz="1400" b="1" dirty="0" err="1" smtClean="0"/>
                  <a:t>z,t</a:t>
                </a:r>
                <a:r>
                  <a:rPr lang="en-US" sz="1400" b="1" baseline="-25000" dirty="0" err="1" smtClean="0"/>
                  <a:t>f</a:t>
                </a:r>
                <a:r>
                  <a:rPr lang="en-US" sz="1400" b="1" dirty="0" smtClean="0"/>
                  <a:t>)</a:t>
                </a:r>
                <a:endParaRPr lang="en-US" sz="1400" b="1" dirty="0"/>
              </a:p>
            </p:txBody>
          </p:sp>
          <p:sp>
            <p:nvSpPr>
              <p:cNvPr id="176" name="TextBox 175"/>
              <p:cNvSpPr txBox="1"/>
              <p:nvPr/>
            </p:nvSpPr>
            <p:spPr>
              <a:xfrm>
                <a:off x="2693416" y="3048000"/>
                <a:ext cx="354584" cy="369332"/>
              </a:xfrm>
              <a:prstGeom prst="rect">
                <a:avLst/>
              </a:prstGeom>
              <a:noFill/>
            </p:spPr>
            <p:txBody>
              <a:bodyPr wrap="none" rtlCol="0">
                <a:spAutoFit/>
              </a:bodyPr>
              <a:lstStyle/>
              <a:p>
                <a:r>
                  <a:rPr lang="en-US" b="1" dirty="0" smtClean="0">
                    <a:solidFill>
                      <a:srgbClr val="FF0000"/>
                    </a:solidFill>
                  </a:rPr>
                  <a:t>z</a:t>
                </a:r>
                <a:r>
                  <a:rPr lang="en-US" b="1" baseline="-25000" dirty="0" smtClean="0">
                    <a:solidFill>
                      <a:srgbClr val="FF0000"/>
                    </a:solidFill>
                  </a:rPr>
                  <a:t>3</a:t>
                </a:r>
                <a:endParaRPr lang="en-US" b="1" baseline="-25000" dirty="0">
                  <a:solidFill>
                    <a:srgbClr val="FF0000"/>
                  </a:solidFill>
                </a:endParaRPr>
              </a:p>
            </p:txBody>
          </p:sp>
          <p:sp>
            <p:nvSpPr>
              <p:cNvPr id="177" name="TextBox 176"/>
              <p:cNvSpPr txBox="1"/>
              <p:nvPr/>
            </p:nvSpPr>
            <p:spPr>
              <a:xfrm>
                <a:off x="1169416" y="3048000"/>
                <a:ext cx="354584" cy="369332"/>
              </a:xfrm>
              <a:prstGeom prst="rect">
                <a:avLst/>
              </a:prstGeom>
              <a:noFill/>
            </p:spPr>
            <p:txBody>
              <a:bodyPr wrap="none" rtlCol="0">
                <a:spAutoFit/>
              </a:bodyPr>
              <a:lstStyle/>
              <a:p>
                <a:r>
                  <a:rPr lang="en-US" b="1" dirty="0" smtClean="0">
                    <a:solidFill>
                      <a:srgbClr val="0070C0"/>
                    </a:solidFill>
                  </a:rPr>
                  <a:t>z</a:t>
                </a:r>
                <a:r>
                  <a:rPr lang="en-US" b="1" baseline="-25000" dirty="0" smtClean="0">
                    <a:solidFill>
                      <a:srgbClr val="0070C0"/>
                    </a:solidFill>
                  </a:rPr>
                  <a:t>1</a:t>
                </a:r>
                <a:endParaRPr lang="en-US" b="1" baseline="-25000" dirty="0">
                  <a:solidFill>
                    <a:srgbClr val="0070C0"/>
                  </a:solidFill>
                </a:endParaRPr>
              </a:p>
            </p:txBody>
          </p:sp>
          <p:sp>
            <p:nvSpPr>
              <p:cNvPr id="178" name="TextBox 177"/>
              <p:cNvSpPr txBox="1"/>
              <p:nvPr/>
            </p:nvSpPr>
            <p:spPr>
              <a:xfrm>
                <a:off x="1905000" y="3048000"/>
                <a:ext cx="354584" cy="369332"/>
              </a:xfrm>
              <a:prstGeom prst="rect">
                <a:avLst/>
              </a:prstGeom>
              <a:noFill/>
            </p:spPr>
            <p:txBody>
              <a:bodyPr wrap="none" rtlCol="0">
                <a:spAutoFit/>
              </a:bodyPr>
              <a:lstStyle/>
              <a:p>
                <a:r>
                  <a:rPr lang="en-US" b="1" dirty="0" smtClean="0">
                    <a:solidFill>
                      <a:srgbClr val="00B050"/>
                    </a:solidFill>
                  </a:rPr>
                  <a:t>z</a:t>
                </a:r>
                <a:r>
                  <a:rPr lang="en-US" b="1" baseline="-25000" dirty="0" smtClean="0">
                    <a:solidFill>
                      <a:srgbClr val="00B050"/>
                    </a:solidFill>
                  </a:rPr>
                  <a:t>2</a:t>
                </a:r>
                <a:endParaRPr lang="en-US" b="1" baseline="-25000" dirty="0">
                  <a:solidFill>
                    <a:srgbClr val="00B050"/>
                  </a:solidFill>
                </a:endParaRPr>
              </a:p>
            </p:txBody>
          </p:sp>
        </p:grpSp>
        <p:sp>
          <p:nvSpPr>
            <p:cNvPr id="92" name="TextBox 91"/>
            <p:cNvSpPr txBox="1"/>
            <p:nvPr/>
          </p:nvSpPr>
          <p:spPr>
            <a:xfrm>
              <a:off x="1828800" y="1524000"/>
              <a:ext cx="1752600" cy="369332"/>
            </a:xfrm>
            <a:prstGeom prst="rect">
              <a:avLst/>
            </a:prstGeom>
            <a:noFill/>
          </p:spPr>
          <p:txBody>
            <a:bodyPr wrap="square" rtlCol="0">
              <a:spAutoFit/>
            </a:bodyPr>
            <a:lstStyle/>
            <a:p>
              <a:r>
                <a:rPr lang="en-US" dirty="0" err="1" smtClean="0"/>
                <a:t>I</a:t>
              </a:r>
              <a:r>
                <a:rPr lang="en-US" baseline="-25000" dirty="0" err="1" smtClean="0"/>
                <a:t>b</a:t>
              </a:r>
              <a:r>
                <a:rPr lang="en-US" dirty="0" smtClean="0"/>
                <a:t> = 0;  0 &lt; t ≤ </a:t>
              </a:r>
              <a:r>
                <a:rPr lang="en-US" dirty="0" err="1" smtClean="0"/>
                <a:t>t</a:t>
              </a:r>
              <a:r>
                <a:rPr lang="en-US" baseline="-25000" dirty="0" err="1" smtClean="0"/>
                <a:t>f</a:t>
              </a:r>
              <a:endParaRPr lang="en-US" baseline="-25000" dirty="0" smtClean="0"/>
            </a:p>
          </p:txBody>
        </p:sp>
      </p:grpSp>
      <p:graphicFrame>
        <p:nvGraphicFramePr>
          <p:cNvPr id="30723" name="Object 3"/>
          <p:cNvGraphicFramePr>
            <a:graphicFrameLocks noChangeAspect="1"/>
          </p:cNvGraphicFramePr>
          <p:nvPr/>
        </p:nvGraphicFramePr>
        <p:xfrm>
          <a:off x="1447800" y="1317625"/>
          <a:ext cx="1168400" cy="412750"/>
        </p:xfrm>
        <a:graphic>
          <a:graphicData uri="http://schemas.openxmlformats.org/presentationml/2006/ole">
            <mc:AlternateContent xmlns:mc="http://schemas.openxmlformats.org/markup-compatibility/2006">
              <mc:Choice xmlns:v="urn:schemas-microsoft-com:vml" Requires="v">
                <p:oleObj spid="_x0000_s157880" name="Equation" r:id="rId4" imgW="647640" imgH="228600" progId="Equation.3">
                  <p:embed/>
                </p:oleObj>
              </mc:Choice>
              <mc:Fallback>
                <p:oleObj name="Equation" r:id="rId4" imgW="647640" imgH="228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317625"/>
                        <a:ext cx="1168400" cy="4127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24" name="Object 4"/>
          <p:cNvGraphicFramePr>
            <a:graphicFrameLocks noChangeAspect="1"/>
          </p:cNvGraphicFramePr>
          <p:nvPr/>
        </p:nvGraphicFramePr>
        <p:xfrm>
          <a:off x="4919663" y="1295400"/>
          <a:ext cx="2270125" cy="411163"/>
        </p:xfrm>
        <a:graphic>
          <a:graphicData uri="http://schemas.openxmlformats.org/presentationml/2006/ole">
            <mc:AlternateContent xmlns:mc="http://schemas.openxmlformats.org/markup-compatibility/2006">
              <mc:Choice xmlns:v="urn:schemas-microsoft-com:vml" Requires="v">
                <p:oleObj spid="_x0000_s157881" name="Equation" r:id="rId6" imgW="1257120" imgH="228600" progId="Equation.3">
                  <p:embed/>
                </p:oleObj>
              </mc:Choice>
              <mc:Fallback>
                <p:oleObj name="Equation" r:id="rId6" imgW="1257120" imgH="2286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19663" y="1295400"/>
                        <a:ext cx="2270125" cy="41116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 name="TextBox 285"/>
          <p:cNvSpPr txBox="1"/>
          <p:nvPr/>
        </p:nvSpPr>
        <p:spPr>
          <a:xfrm>
            <a:off x="2438400" y="5638800"/>
            <a:ext cx="457200" cy="369332"/>
          </a:xfrm>
          <a:prstGeom prst="rect">
            <a:avLst/>
          </a:prstGeom>
          <a:noFill/>
        </p:spPr>
        <p:txBody>
          <a:bodyPr wrap="square" rtlCol="0">
            <a:spAutoFit/>
          </a:bodyPr>
          <a:lstStyle/>
          <a:p>
            <a:r>
              <a:rPr lang="en-US" dirty="0" err="1" smtClean="0"/>
              <a:t>t</a:t>
            </a:r>
            <a:r>
              <a:rPr lang="en-US" baseline="-25000" dirty="0" err="1" smtClean="0"/>
              <a:t>inj</a:t>
            </a:r>
            <a:endParaRPr lang="en-US" baseline="-25000" dirty="0"/>
          </a:p>
        </p:txBody>
      </p:sp>
      <p:sp>
        <p:nvSpPr>
          <p:cNvPr id="292" name="TextBox 291"/>
          <p:cNvSpPr txBox="1"/>
          <p:nvPr/>
        </p:nvSpPr>
        <p:spPr>
          <a:xfrm>
            <a:off x="3352800" y="5638800"/>
            <a:ext cx="838200" cy="369332"/>
          </a:xfrm>
          <a:prstGeom prst="rect">
            <a:avLst/>
          </a:prstGeom>
          <a:noFill/>
        </p:spPr>
        <p:txBody>
          <a:bodyPr wrap="square" rtlCol="0">
            <a:spAutoFit/>
          </a:bodyPr>
          <a:lstStyle/>
          <a:p>
            <a:r>
              <a:rPr lang="en-US" dirty="0" err="1" smtClean="0"/>
              <a:t>t</a:t>
            </a:r>
            <a:r>
              <a:rPr lang="en-US" baseline="-25000" dirty="0" err="1" smtClean="0"/>
              <a:t>inj</a:t>
            </a:r>
            <a:r>
              <a:rPr lang="en-US" dirty="0" err="1" smtClean="0"/>
              <a:t>+t</a:t>
            </a:r>
            <a:r>
              <a:rPr lang="en-US" baseline="-25000" dirty="0" err="1" smtClean="0"/>
              <a:t>f</a:t>
            </a:r>
            <a:endParaRPr lang="en-US" baseline="-25000" dirty="0" smtClean="0"/>
          </a:p>
        </p:txBody>
      </p:sp>
      <p:grpSp>
        <p:nvGrpSpPr>
          <p:cNvPr id="8" name="Group 125"/>
          <p:cNvGrpSpPr/>
          <p:nvPr/>
        </p:nvGrpSpPr>
        <p:grpSpPr>
          <a:xfrm>
            <a:off x="4343400" y="1700530"/>
            <a:ext cx="4724400" cy="1880870"/>
            <a:chOff x="4114800" y="1700530"/>
            <a:chExt cx="4724400" cy="1880870"/>
          </a:xfrm>
        </p:grpSpPr>
        <p:grpSp>
          <p:nvGrpSpPr>
            <p:cNvPr id="9" name="Group 270"/>
            <p:cNvGrpSpPr/>
            <p:nvPr/>
          </p:nvGrpSpPr>
          <p:grpSpPr>
            <a:xfrm>
              <a:off x="4114800" y="1700530"/>
              <a:ext cx="4724400" cy="1880870"/>
              <a:chOff x="4417162" y="1447800"/>
              <a:chExt cx="4724400" cy="1880870"/>
            </a:xfrm>
          </p:grpSpPr>
          <p:sp>
            <p:nvSpPr>
              <p:cNvPr id="130" name="Rectangle 129"/>
              <p:cNvSpPr/>
              <p:nvPr/>
            </p:nvSpPr>
            <p:spPr>
              <a:xfrm>
                <a:off x="4724400" y="2743200"/>
                <a:ext cx="3048000" cy="304800"/>
              </a:xfrm>
              <a:prstGeom prst="rect">
                <a:avLst/>
              </a:prstGeom>
              <a:solidFill>
                <a:srgbClr val="00B05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p:cNvSpPr txBox="1"/>
              <p:nvPr/>
            </p:nvSpPr>
            <p:spPr>
              <a:xfrm>
                <a:off x="4475638" y="2590800"/>
                <a:ext cx="322524" cy="369332"/>
              </a:xfrm>
              <a:prstGeom prst="rect">
                <a:avLst/>
              </a:prstGeom>
              <a:noFill/>
            </p:spPr>
            <p:txBody>
              <a:bodyPr wrap="none" rtlCol="0">
                <a:spAutoFit/>
              </a:bodyPr>
              <a:lstStyle/>
              <a:p>
                <a:r>
                  <a:rPr lang="en-US" dirty="0" err="1" smtClean="0">
                    <a:solidFill>
                      <a:srgbClr val="00B050"/>
                    </a:solidFill>
                  </a:rPr>
                  <a:t>I</a:t>
                </a:r>
                <a:r>
                  <a:rPr lang="en-US" baseline="-25000" dirty="0" err="1" smtClean="0">
                    <a:solidFill>
                      <a:srgbClr val="00B050"/>
                    </a:solidFill>
                  </a:rPr>
                  <a:t>b</a:t>
                </a:r>
                <a:endParaRPr lang="en-US" baseline="-25000" dirty="0">
                  <a:solidFill>
                    <a:srgbClr val="00B050"/>
                  </a:solidFill>
                </a:endParaRPr>
              </a:p>
            </p:txBody>
          </p:sp>
          <p:sp>
            <p:nvSpPr>
              <p:cNvPr id="132" name="TextBox 131"/>
              <p:cNvSpPr txBox="1"/>
              <p:nvPr/>
            </p:nvSpPr>
            <p:spPr>
              <a:xfrm>
                <a:off x="5562600" y="1524000"/>
                <a:ext cx="2438400" cy="369332"/>
              </a:xfrm>
              <a:prstGeom prst="rect">
                <a:avLst/>
              </a:prstGeom>
              <a:noFill/>
            </p:spPr>
            <p:txBody>
              <a:bodyPr wrap="square" rtlCol="0">
                <a:spAutoFit/>
              </a:bodyPr>
              <a:lstStyle/>
              <a:p>
                <a:r>
                  <a:rPr lang="en-US" dirty="0" err="1" smtClean="0"/>
                  <a:t>I</a:t>
                </a:r>
                <a:r>
                  <a:rPr lang="en-US" baseline="-25000" dirty="0" err="1" smtClean="0"/>
                  <a:t>b</a:t>
                </a:r>
                <a:r>
                  <a:rPr lang="en-US" dirty="0" smtClean="0"/>
                  <a:t> &gt; 0; </a:t>
                </a:r>
                <a:r>
                  <a:rPr lang="en-US" dirty="0" err="1" smtClean="0"/>
                  <a:t>t</a:t>
                </a:r>
                <a:r>
                  <a:rPr lang="en-US" baseline="-25000" dirty="0" err="1" smtClean="0"/>
                  <a:t>inj</a:t>
                </a:r>
                <a:r>
                  <a:rPr lang="en-US" dirty="0" smtClean="0"/>
                  <a:t> &lt; t ≤ </a:t>
                </a:r>
                <a:r>
                  <a:rPr lang="en-US" dirty="0" err="1" smtClean="0"/>
                  <a:t>t</a:t>
                </a:r>
                <a:r>
                  <a:rPr lang="en-US" baseline="-25000" dirty="0" err="1" smtClean="0"/>
                  <a:t>inj</a:t>
                </a:r>
                <a:r>
                  <a:rPr lang="en-US" dirty="0" err="1" smtClean="0"/>
                  <a:t>+t</a:t>
                </a:r>
                <a:r>
                  <a:rPr lang="en-US" baseline="-25000" dirty="0" err="1" smtClean="0"/>
                  <a:t>f</a:t>
                </a:r>
                <a:endParaRPr lang="en-US" baseline="-25000" dirty="0" smtClean="0"/>
              </a:p>
            </p:txBody>
          </p:sp>
          <p:grpSp>
            <p:nvGrpSpPr>
              <p:cNvPr id="10" name="Group 179"/>
              <p:cNvGrpSpPr/>
              <p:nvPr/>
            </p:nvGrpSpPr>
            <p:grpSpPr>
              <a:xfrm>
                <a:off x="4417162" y="1447800"/>
                <a:ext cx="3597498" cy="1880870"/>
                <a:chOff x="302362" y="1548130"/>
                <a:chExt cx="3597498" cy="1880870"/>
              </a:xfrm>
            </p:grpSpPr>
            <p:grpSp>
              <p:nvGrpSpPr>
                <p:cNvPr id="11" name="Group 169"/>
                <p:cNvGrpSpPr/>
                <p:nvPr/>
              </p:nvGrpSpPr>
              <p:grpSpPr>
                <a:xfrm>
                  <a:off x="302362" y="1548130"/>
                  <a:ext cx="3597498" cy="1869202"/>
                  <a:chOff x="302362" y="1548130"/>
                  <a:chExt cx="3597498" cy="1869202"/>
                </a:xfrm>
              </p:grpSpPr>
              <p:cxnSp>
                <p:nvCxnSpPr>
                  <p:cNvPr id="157" name="Straight Connector 156"/>
                  <p:cNvCxnSpPr/>
                  <p:nvPr/>
                </p:nvCxnSpPr>
                <p:spPr>
                  <a:xfrm rot="10800000">
                    <a:off x="2895600" y="2538730"/>
                    <a:ext cx="762000" cy="152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89"/>
                  <p:cNvGrpSpPr/>
                  <p:nvPr/>
                </p:nvGrpSpPr>
                <p:grpSpPr>
                  <a:xfrm>
                    <a:off x="470860" y="1548130"/>
                    <a:ext cx="3429000" cy="1869202"/>
                    <a:chOff x="609600" y="3429794"/>
                    <a:chExt cx="3429000" cy="1869202"/>
                  </a:xfrm>
                </p:grpSpPr>
                <p:cxnSp>
                  <p:nvCxnSpPr>
                    <p:cNvPr id="185" name="Straight Arrow Connector 184"/>
                    <p:cNvCxnSpPr/>
                    <p:nvPr/>
                  </p:nvCxnSpPr>
                  <p:spPr>
                    <a:xfrm>
                      <a:off x="609600" y="5017532"/>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rot="5400000" flipH="1" flipV="1">
                      <a:off x="-114300" y="43053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748340" y="3481864"/>
                      <a:ext cx="692754" cy="369332"/>
                    </a:xfrm>
                    <a:prstGeom prst="rect">
                      <a:avLst/>
                    </a:prstGeom>
                    <a:noFill/>
                  </p:spPr>
                  <p:txBody>
                    <a:bodyPr wrap="none" rtlCol="0">
                      <a:spAutoFit/>
                    </a:bodyPr>
                    <a:lstStyle/>
                    <a:p>
                      <a:r>
                        <a:rPr lang="en-US" dirty="0" smtClean="0"/>
                        <a:t>G(</a:t>
                      </a:r>
                      <a:r>
                        <a:rPr lang="en-US" dirty="0" err="1" smtClean="0"/>
                        <a:t>z,t</a:t>
                      </a:r>
                      <a:r>
                        <a:rPr lang="en-US" dirty="0" smtClean="0"/>
                        <a:t>)</a:t>
                      </a:r>
                      <a:endParaRPr lang="en-US" dirty="0"/>
                    </a:p>
                  </p:txBody>
                </p:sp>
                <p:sp>
                  <p:nvSpPr>
                    <p:cNvPr id="188" name="TextBox 187"/>
                    <p:cNvSpPr txBox="1"/>
                    <p:nvPr/>
                  </p:nvSpPr>
                  <p:spPr>
                    <a:xfrm>
                      <a:off x="3733800" y="4712732"/>
                      <a:ext cx="276038" cy="369332"/>
                    </a:xfrm>
                    <a:prstGeom prst="rect">
                      <a:avLst/>
                    </a:prstGeom>
                    <a:noFill/>
                  </p:spPr>
                  <p:txBody>
                    <a:bodyPr wrap="none" rtlCol="0">
                      <a:spAutoFit/>
                    </a:bodyPr>
                    <a:lstStyle/>
                    <a:p>
                      <a:r>
                        <a:rPr lang="en-US" dirty="0" smtClean="0"/>
                        <a:t>z</a:t>
                      </a:r>
                      <a:endParaRPr lang="en-US" dirty="0"/>
                    </a:p>
                  </p:txBody>
                </p:sp>
                <p:grpSp>
                  <p:nvGrpSpPr>
                    <p:cNvPr id="13" name="Group 181"/>
                    <p:cNvGrpSpPr/>
                    <p:nvPr/>
                  </p:nvGrpSpPr>
                  <p:grpSpPr>
                    <a:xfrm>
                      <a:off x="2272340" y="4267994"/>
                      <a:ext cx="1524000" cy="152400"/>
                      <a:chOff x="2272340" y="4267994"/>
                      <a:chExt cx="1524000" cy="152400"/>
                    </a:xfrm>
                  </p:grpSpPr>
                  <p:cxnSp>
                    <p:nvCxnSpPr>
                      <p:cNvPr id="194" name="Straight Connector 193"/>
                      <p:cNvCxnSpPr/>
                      <p:nvPr/>
                    </p:nvCxnSpPr>
                    <p:spPr>
                      <a:xfrm>
                        <a:off x="3034340" y="4420394"/>
                        <a:ext cx="762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rot="10800000">
                        <a:off x="2272340" y="4267994"/>
                        <a:ext cx="762000" cy="1524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90" name="Straight Connector 189"/>
                    <p:cNvCxnSpPr/>
                    <p:nvPr/>
                  </p:nvCxnSpPr>
                  <p:spPr>
                    <a:xfrm rot="16200000" flipH="1">
                      <a:off x="3236906" y="4522629"/>
                      <a:ext cx="1118868" cy="1"/>
                    </a:xfrm>
                    <a:prstGeom prst="line">
                      <a:avLst/>
                    </a:prstGeom>
                  </p:spPr>
                  <p:style>
                    <a:lnRef idx="1">
                      <a:schemeClr val="accent1"/>
                    </a:lnRef>
                    <a:fillRef idx="0">
                      <a:schemeClr val="accent1"/>
                    </a:fillRef>
                    <a:effectRef idx="0">
                      <a:schemeClr val="accent1"/>
                    </a:effectRef>
                    <a:fontRef idx="minor">
                      <a:schemeClr val="tx1"/>
                    </a:fontRef>
                  </p:style>
                </p:cxnSp>
                <p:sp>
                  <p:nvSpPr>
                    <p:cNvPr id="192" name="TextBox 191"/>
                    <p:cNvSpPr txBox="1"/>
                    <p:nvPr/>
                  </p:nvSpPr>
                  <p:spPr>
                    <a:xfrm>
                      <a:off x="3605376" y="4929664"/>
                      <a:ext cx="343364" cy="369332"/>
                    </a:xfrm>
                    <a:prstGeom prst="rect">
                      <a:avLst/>
                    </a:prstGeom>
                    <a:noFill/>
                  </p:spPr>
                  <p:txBody>
                    <a:bodyPr wrap="none" rtlCol="0">
                      <a:spAutoFit/>
                    </a:bodyPr>
                    <a:lstStyle/>
                    <a:p>
                      <a:r>
                        <a:rPr lang="en-US" dirty="0" smtClean="0"/>
                        <a:t>L</a:t>
                      </a:r>
                      <a:r>
                        <a:rPr lang="en-US" baseline="-25000" dirty="0" smtClean="0"/>
                        <a:t>s</a:t>
                      </a:r>
                      <a:endParaRPr lang="en-US" baseline="-25000" dirty="0"/>
                    </a:p>
                  </p:txBody>
                </p:sp>
              </p:grpSp>
              <p:sp>
                <p:nvSpPr>
                  <p:cNvPr id="159" name="TextBox 158"/>
                  <p:cNvSpPr txBox="1"/>
                  <p:nvPr/>
                </p:nvSpPr>
                <p:spPr>
                  <a:xfrm>
                    <a:off x="302362" y="1929130"/>
                    <a:ext cx="409086" cy="369332"/>
                  </a:xfrm>
                  <a:prstGeom prst="rect">
                    <a:avLst/>
                  </a:prstGeom>
                  <a:noFill/>
                </p:spPr>
                <p:txBody>
                  <a:bodyPr wrap="none" rtlCol="0">
                    <a:spAutoFit/>
                  </a:bodyPr>
                  <a:lstStyle/>
                  <a:p>
                    <a:r>
                      <a:rPr lang="en-US" dirty="0" smtClean="0"/>
                      <a:t>G</a:t>
                    </a:r>
                    <a:r>
                      <a:rPr lang="en-US" baseline="-25000" dirty="0" smtClean="0"/>
                      <a:t>0</a:t>
                    </a:r>
                    <a:endParaRPr lang="en-US" baseline="-25000" dirty="0"/>
                  </a:p>
                </p:txBody>
              </p:sp>
              <p:cxnSp>
                <p:nvCxnSpPr>
                  <p:cNvPr id="160" name="Straight Connector 159"/>
                  <p:cNvCxnSpPr/>
                  <p:nvPr/>
                </p:nvCxnSpPr>
                <p:spPr>
                  <a:xfrm>
                    <a:off x="2133600" y="2386330"/>
                    <a:ext cx="1524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371600" y="2233930"/>
                    <a:ext cx="228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rot="10800000">
                    <a:off x="609600" y="2081530"/>
                    <a:ext cx="1524000" cy="3048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0800000">
                    <a:off x="609600" y="2081530"/>
                    <a:ext cx="762000" cy="1524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46" name="TextBox 145"/>
                <p:cNvSpPr txBox="1"/>
                <p:nvPr/>
              </p:nvSpPr>
              <p:spPr>
                <a:xfrm>
                  <a:off x="685800" y="2157730"/>
                  <a:ext cx="650114" cy="307777"/>
                </a:xfrm>
                <a:prstGeom prst="rect">
                  <a:avLst/>
                </a:prstGeom>
                <a:noFill/>
              </p:spPr>
              <p:txBody>
                <a:bodyPr wrap="none" rtlCol="0">
                  <a:spAutoFit/>
                </a:bodyPr>
                <a:lstStyle/>
                <a:p>
                  <a:r>
                    <a:rPr lang="en-US" sz="1400" b="1" dirty="0" smtClean="0">
                      <a:solidFill>
                        <a:srgbClr val="0070C0"/>
                      </a:solidFill>
                    </a:rPr>
                    <a:t>G(z,t</a:t>
                  </a:r>
                  <a:r>
                    <a:rPr lang="en-US" sz="1400" b="1" baseline="-25000" dirty="0" smtClean="0">
                      <a:solidFill>
                        <a:srgbClr val="0070C0"/>
                      </a:solidFill>
                    </a:rPr>
                    <a:t>1</a:t>
                  </a:r>
                  <a:r>
                    <a:rPr lang="en-US" sz="1400" b="1" dirty="0" smtClean="0">
                      <a:solidFill>
                        <a:srgbClr val="0070C0"/>
                      </a:solidFill>
                    </a:rPr>
                    <a:t>)</a:t>
                  </a:r>
                  <a:endParaRPr lang="en-US" sz="1400" b="1" dirty="0">
                    <a:solidFill>
                      <a:srgbClr val="0070C0"/>
                    </a:solidFill>
                  </a:endParaRPr>
                </a:p>
              </p:txBody>
            </p:sp>
            <p:sp>
              <p:nvSpPr>
                <p:cNvPr id="147" name="TextBox 146"/>
                <p:cNvSpPr txBox="1"/>
                <p:nvPr/>
              </p:nvSpPr>
              <p:spPr>
                <a:xfrm>
                  <a:off x="2286000" y="2462530"/>
                  <a:ext cx="650114" cy="307777"/>
                </a:xfrm>
                <a:prstGeom prst="rect">
                  <a:avLst/>
                </a:prstGeom>
                <a:noFill/>
              </p:spPr>
              <p:txBody>
                <a:bodyPr wrap="none" rtlCol="0">
                  <a:spAutoFit/>
                </a:bodyPr>
                <a:lstStyle/>
                <a:p>
                  <a:r>
                    <a:rPr lang="en-US" sz="1400" b="1" dirty="0" smtClean="0">
                      <a:solidFill>
                        <a:srgbClr val="FF0000"/>
                      </a:solidFill>
                    </a:rPr>
                    <a:t>G(z,t</a:t>
                  </a:r>
                  <a:r>
                    <a:rPr lang="en-US" sz="1400" b="1" baseline="-25000" dirty="0" smtClean="0">
                      <a:solidFill>
                        <a:srgbClr val="FF0000"/>
                      </a:solidFill>
                    </a:rPr>
                    <a:t>3</a:t>
                  </a:r>
                  <a:r>
                    <a:rPr lang="en-US" sz="1400" b="1" dirty="0" smtClean="0">
                      <a:solidFill>
                        <a:srgbClr val="FF0000"/>
                      </a:solidFill>
                    </a:rPr>
                    <a:t>)</a:t>
                  </a:r>
                  <a:endParaRPr lang="en-US" sz="1400" b="1" dirty="0">
                    <a:solidFill>
                      <a:srgbClr val="FF0000"/>
                    </a:solidFill>
                  </a:endParaRPr>
                </a:p>
              </p:txBody>
            </p:sp>
            <p:sp>
              <p:nvSpPr>
                <p:cNvPr id="148" name="TextBox 147"/>
                <p:cNvSpPr txBox="1"/>
                <p:nvPr/>
              </p:nvSpPr>
              <p:spPr>
                <a:xfrm>
                  <a:off x="1524000" y="2310130"/>
                  <a:ext cx="650114" cy="307777"/>
                </a:xfrm>
                <a:prstGeom prst="rect">
                  <a:avLst/>
                </a:prstGeom>
                <a:noFill/>
              </p:spPr>
              <p:txBody>
                <a:bodyPr wrap="none" rtlCol="0">
                  <a:spAutoFit/>
                </a:bodyPr>
                <a:lstStyle/>
                <a:p>
                  <a:r>
                    <a:rPr lang="en-US" sz="1400" b="1" dirty="0" smtClean="0">
                      <a:solidFill>
                        <a:srgbClr val="00B050"/>
                      </a:solidFill>
                    </a:rPr>
                    <a:t>G(z,t</a:t>
                  </a:r>
                  <a:r>
                    <a:rPr lang="en-US" sz="1400" b="1" baseline="-25000" dirty="0" smtClean="0">
                      <a:solidFill>
                        <a:srgbClr val="00B050"/>
                      </a:solidFill>
                    </a:rPr>
                    <a:t>2</a:t>
                  </a:r>
                  <a:r>
                    <a:rPr lang="en-US" sz="1400" b="1" dirty="0" smtClean="0">
                      <a:solidFill>
                        <a:srgbClr val="00B050"/>
                      </a:solidFill>
                    </a:rPr>
                    <a:t>)</a:t>
                  </a:r>
                  <a:endParaRPr lang="en-US" sz="1400" b="1" dirty="0">
                    <a:solidFill>
                      <a:srgbClr val="00B050"/>
                    </a:solidFill>
                  </a:endParaRPr>
                </a:p>
              </p:txBody>
            </p:sp>
            <p:sp>
              <p:nvSpPr>
                <p:cNvPr id="150" name="TextBox 149"/>
                <p:cNvSpPr txBox="1"/>
                <p:nvPr/>
              </p:nvSpPr>
              <p:spPr>
                <a:xfrm>
                  <a:off x="2971800" y="2614930"/>
                  <a:ext cx="650114" cy="307777"/>
                </a:xfrm>
                <a:prstGeom prst="rect">
                  <a:avLst/>
                </a:prstGeom>
                <a:noFill/>
              </p:spPr>
              <p:txBody>
                <a:bodyPr wrap="none" rtlCol="0">
                  <a:spAutoFit/>
                </a:bodyPr>
                <a:lstStyle/>
                <a:p>
                  <a:r>
                    <a:rPr lang="en-US" sz="1400" b="1" dirty="0" smtClean="0"/>
                    <a:t>G(z,t</a:t>
                  </a:r>
                  <a:r>
                    <a:rPr lang="en-US" sz="1400" b="1" baseline="-25000" dirty="0" smtClean="0"/>
                    <a:t>4</a:t>
                  </a:r>
                  <a:r>
                    <a:rPr lang="en-US" sz="1400" b="1" dirty="0" smtClean="0"/>
                    <a:t>)</a:t>
                  </a:r>
                  <a:endParaRPr lang="en-US" sz="1400" b="1" dirty="0"/>
                </a:p>
              </p:txBody>
            </p:sp>
            <p:sp>
              <p:nvSpPr>
                <p:cNvPr id="152" name="TextBox 151"/>
                <p:cNvSpPr txBox="1"/>
                <p:nvPr/>
              </p:nvSpPr>
              <p:spPr>
                <a:xfrm>
                  <a:off x="2693416" y="3048000"/>
                  <a:ext cx="354584" cy="369332"/>
                </a:xfrm>
                <a:prstGeom prst="rect">
                  <a:avLst/>
                </a:prstGeom>
                <a:noFill/>
              </p:spPr>
              <p:txBody>
                <a:bodyPr wrap="none" rtlCol="0">
                  <a:spAutoFit/>
                </a:bodyPr>
                <a:lstStyle/>
                <a:p>
                  <a:r>
                    <a:rPr lang="en-US" b="1" dirty="0" smtClean="0">
                      <a:solidFill>
                        <a:srgbClr val="FF0000"/>
                      </a:solidFill>
                    </a:rPr>
                    <a:t>z</a:t>
                  </a:r>
                  <a:r>
                    <a:rPr lang="en-US" b="1" baseline="-25000" dirty="0" smtClean="0">
                      <a:solidFill>
                        <a:srgbClr val="FF0000"/>
                      </a:solidFill>
                    </a:rPr>
                    <a:t>3</a:t>
                  </a:r>
                  <a:endParaRPr lang="en-US" b="1" baseline="-25000" dirty="0">
                    <a:solidFill>
                      <a:srgbClr val="FF0000"/>
                    </a:solidFill>
                  </a:endParaRPr>
                </a:p>
              </p:txBody>
            </p:sp>
            <p:sp>
              <p:nvSpPr>
                <p:cNvPr id="153" name="TextBox 152"/>
                <p:cNvSpPr txBox="1"/>
                <p:nvPr/>
              </p:nvSpPr>
              <p:spPr>
                <a:xfrm>
                  <a:off x="1219200" y="3059668"/>
                  <a:ext cx="354584" cy="369332"/>
                </a:xfrm>
                <a:prstGeom prst="rect">
                  <a:avLst/>
                </a:prstGeom>
                <a:noFill/>
              </p:spPr>
              <p:txBody>
                <a:bodyPr wrap="none" rtlCol="0">
                  <a:spAutoFit/>
                </a:bodyPr>
                <a:lstStyle/>
                <a:p>
                  <a:r>
                    <a:rPr lang="en-US" b="1" dirty="0" smtClean="0">
                      <a:solidFill>
                        <a:srgbClr val="0070C0"/>
                      </a:solidFill>
                    </a:rPr>
                    <a:t>z</a:t>
                  </a:r>
                  <a:r>
                    <a:rPr lang="en-US" b="1" baseline="-25000" dirty="0" smtClean="0">
                      <a:solidFill>
                        <a:srgbClr val="0070C0"/>
                      </a:solidFill>
                    </a:rPr>
                    <a:t>1</a:t>
                  </a:r>
                  <a:endParaRPr lang="en-US" b="1" baseline="-25000" dirty="0">
                    <a:solidFill>
                      <a:srgbClr val="0070C0"/>
                    </a:solidFill>
                  </a:endParaRPr>
                </a:p>
              </p:txBody>
            </p:sp>
            <p:sp>
              <p:nvSpPr>
                <p:cNvPr id="156" name="TextBox 155"/>
                <p:cNvSpPr txBox="1"/>
                <p:nvPr/>
              </p:nvSpPr>
              <p:spPr>
                <a:xfrm>
                  <a:off x="1905000" y="3048000"/>
                  <a:ext cx="354584" cy="369332"/>
                </a:xfrm>
                <a:prstGeom prst="rect">
                  <a:avLst/>
                </a:prstGeom>
                <a:noFill/>
              </p:spPr>
              <p:txBody>
                <a:bodyPr wrap="none" rtlCol="0">
                  <a:spAutoFit/>
                </a:bodyPr>
                <a:lstStyle/>
                <a:p>
                  <a:r>
                    <a:rPr lang="en-US" b="1" dirty="0" smtClean="0">
                      <a:solidFill>
                        <a:srgbClr val="00B050"/>
                      </a:solidFill>
                    </a:rPr>
                    <a:t>z</a:t>
                  </a:r>
                  <a:r>
                    <a:rPr lang="en-US" b="1" baseline="-25000" dirty="0" smtClean="0">
                      <a:solidFill>
                        <a:srgbClr val="00B050"/>
                      </a:solidFill>
                    </a:rPr>
                    <a:t>2</a:t>
                  </a:r>
                  <a:endParaRPr lang="en-US" b="1" baseline="-25000" dirty="0">
                    <a:solidFill>
                      <a:srgbClr val="00B050"/>
                    </a:solidFill>
                  </a:endParaRPr>
                </a:p>
              </p:txBody>
            </p:sp>
          </p:grpSp>
          <p:cxnSp>
            <p:nvCxnSpPr>
              <p:cNvPr id="223" name="Straight Connector 222"/>
              <p:cNvCxnSpPr/>
              <p:nvPr/>
            </p:nvCxnSpPr>
            <p:spPr>
              <a:xfrm flipV="1">
                <a:off x="4648200" y="1981200"/>
                <a:ext cx="3429000"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16200000" flipH="1">
                <a:off x="6450965" y="2540634"/>
                <a:ext cx="111886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5688965" y="2540634"/>
                <a:ext cx="111886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16200000" flipH="1">
                <a:off x="4926967" y="2540634"/>
                <a:ext cx="1118868" cy="1"/>
              </a:xfrm>
              <a:prstGeom prst="line">
                <a:avLst/>
              </a:prstGeom>
            </p:spPr>
            <p:style>
              <a:lnRef idx="1">
                <a:schemeClr val="accent1"/>
              </a:lnRef>
              <a:fillRef idx="0">
                <a:schemeClr val="accent1"/>
              </a:fillRef>
              <a:effectRef idx="0">
                <a:schemeClr val="accent1"/>
              </a:effectRef>
              <a:fontRef idx="minor">
                <a:schemeClr val="tx1"/>
              </a:fontRef>
            </p:style>
          </p:cxnSp>
          <p:sp>
            <p:nvSpPr>
              <p:cNvPr id="270" name="TextBox 269"/>
              <p:cNvSpPr txBox="1"/>
              <p:nvPr/>
            </p:nvSpPr>
            <p:spPr>
              <a:xfrm>
                <a:off x="7696200" y="2438400"/>
                <a:ext cx="1445362" cy="369332"/>
              </a:xfrm>
              <a:prstGeom prst="rect">
                <a:avLst/>
              </a:prstGeom>
              <a:noFill/>
            </p:spPr>
            <p:txBody>
              <a:bodyPr wrap="square" rtlCol="0">
                <a:spAutoFit/>
              </a:bodyPr>
              <a:lstStyle/>
              <a:p>
                <a:r>
                  <a:rPr lang="en-US" dirty="0" smtClean="0"/>
                  <a:t>G</a:t>
                </a:r>
                <a:r>
                  <a:rPr lang="en-US" baseline="-25000" dirty="0" smtClean="0"/>
                  <a:t>1</a:t>
                </a:r>
                <a:r>
                  <a:rPr lang="en-US" dirty="0" smtClean="0"/>
                  <a:t>=G</a:t>
                </a:r>
                <a:r>
                  <a:rPr lang="en-US" baseline="-25000" dirty="0" smtClean="0"/>
                  <a:t>0</a:t>
                </a:r>
                <a:r>
                  <a:rPr lang="en-US" dirty="0" smtClean="0"/>
                  <a:t>-I</a:t>
                </a:r>
                <a:r>
                  <a:rPr lang="en-US" baseline="-25000" dirty="0" smtClean="0"/>
                  <a:t>b</a:t>
                </a:r>
                <a:r>
                  <a:rPr lang="en-US" dirty="0" smtClean="0"/>
                  <a:t>R’</a:t>
                </a:r>
                <a:r>
                  <a:rPr lang="el-GR" dirty="0" smtClean="0"/>
                  <a:t>α</a:t>
                </a:r>
                <a:r>
                  <a:rPr lang="en-US" dirty="0" smtClean="0"/>
                  <a:t>L</a:t>
                </a:r>
                <a:r>
                  <a:rPr lang="en-US" baseline="-25000" dirty="0" smtClean="0"/>
                  <a:t>s</a:t>
                </a:r>
              </a:p>
            </p:txBody>
          </p:sp>
        </p:grpSp>
        <p:grpSp>
          <p:nvGrpSpPr>
            <p:cNvPr id="14" name="Group 124"/>
            <p:cNvGrpSpPr/>
            <p:nvPr/>
          </p:nvGrpSpPr>
          <p:grpSpPr>
            <a:xfrm>
              <a:off x="5181600" y="2209800"/>
              <a:ext cx="2286000" cy="457200"/>
              <a:chOff x="5486400" y="2209800"/>
              <a:chExt cx="2286000" cy="457200"/>
            </a:xfrm>
          </p:grpSpPr>
          <p:cxnSp>
            <p:nvCxnSpPr>
              <p:cNvPr id="300" name="Straight Arrow Connector 299"/>
              <p:cNvCxnSpPr/>
              <p:nvPr/>
            </p:nvCxnSpPr>
            <p:spPr>
              <a:xfrm>
                <a:off x="5486400" y="22098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cxnSp>
            <p:nvCxnSpPr>
              <p:cNvPr id="304" name="Straight Arrow Connector 303"/>
              <p:cNvCxnSpPr/>
              <p:nvPr/>
            </p:nvCxnSpPr>
            <p:spPr>
              <a:xfrm>
                <a:off x="6248400" y="22098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cxnSp>
            <p:nvCxnSpPr>
              <p:cNvPr id="305" name="Straight Arrow Connector 304"/>
              <p:cNvCxnSpPr/>
              <p:nvPr/>
            </p:nvCxnSpPr>
            <p:spPr>
              <a:xfrm>
                <a:off x="7010400" y="22098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cxnSp>
            <p:nvCxnSpPr>
              <p:cNvPr id="306" name="Straight Arrow Connector 305"/>
              <p:cNvCxnSpPr/>
              <p:nvPr/>
            </p:nvCxnSpPr>
            <p:spPr>
              <a:xfrm>
                <a:off x="6248400" y="23622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cxnSp>
            <p:nvCxnSpPr>
              <p:cNvPr id="307" name="Straight Arrow Connector 306"/>
              <p:cNvCxnSpPr/>
              <p:nvPr/>
            </p:nvCxnSpPr>
            <p:spPr>
              <a:xfrm>
                <a:off x="7010400" y="23622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cxnSp>
            <p:nvCxnSpPr>
              <p:cNvPr id="308" name="Straight Arrow Connector 307"/>
              <p:cNvCxnSpPr/>
              <p:nvPr/>
            </p:nvCxnSpPr>
            <p:spPr>
              <a:xfrm>
                <a:off x="7010400" y="2514600"/>
                <a:ext cx="762000" cy="152400"/>
              </a:xfrm>
              <a:prstGeom prst="straightConnector1">
                <a:avLst/>
              </a:prstGeom>
              <a:ln>
                <a:solidFill>
                  <a:schemeClr val="tx1"/>
                </a:solidFill>
                <a:tailEnd type="arrow" w="sm" len="lg"/>
              </a:ln>
            </p:spPr>
            <p:style>
              <a:lnRef idx="1">
                <a:schemeClr val="accent1"/>
              </a:lnRef>
              <a:fillRef idx="0">
                <a:schemeClr val="accent1"/>
              </a:fillRef>
              <a:effectRef idx="0">
                <a:schemeClr val="accent1"/>
              </a:effectRef>
              <a:fontRef idx="minor">
                <a:schemeClr val="tx1"/>
              </a:fontRef>
            </p:style>
          </p:cxnSp>
        </p:grpSp>
      </p:grpSp>
      <p:cxnSp>
        <p:nvCxnSpPr>
          <p:cNvPr id="109" name="Straight Connector 108"/>
          <p:cNvCxnSpPr/>
          <p:nvPr/>
        </p:nvCxnSpPr>
        <p:spPr>
          <a:xfrm rot="10800000">
            <a:off x="2667000" y="4114800"/>
            <a:ext cx="266700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16200000" flipV="1">
            <a:off x="5067300" y="4381500"/>
            <a:ext cx="1524000" cy="9906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6248400" y="3733800"/>
            <a:ext cx="2590800" cy="1200329"/>
          </a:xfrm>
          <a:prstGeom prst="rect">
            <a:avLst/>
          </a:prstGeom>
          <a:solidFill>
            <a:srgbClr val="00B0F0"/>
          </a:solidFill>
        </p:spPr>
        <p:txBody>
          <a:bodyPr wrap="square" rtlCol="0">
            <a:spAutoFit/>
          </a:bodyPr>
          <a:lstStyle/>
          <a:p>
            <a:r>
              <a:rPr lang="en-US" dirty="0" smtClean="0"/>
              <a:t>Transient beam loading result in different voltage gained by the bunches during      </a:t>
            </a:r>
            <a:r>
              <a:rPr lang="en-US" dirty="0" err="1" smtClean="0"/>
              <a:t>t</a:t>
            </a:r>
            <a:r>
              <a:rPr lang="en-US" baseline="-25000" dirty="0" err="1" smtClean="0"/>
              <a:t>inj</a:t>
            </a:r>
            <a:r>
              <a:rPr lang="en-US" dirty="0" smtClean="0"/>
              <a:t> &lt; t ≤ </a:t>
            </a:r>
            <a:r>
              <a:rPr lang="en-US" dirty="0" err="1" smtClean="0"/>
              <a:t>t</a:t>
            </a:r>
            <a:r>
              <a:rPr lang="en-US" baseline="-25000" dirty="0" err="1" smtClean="0"/>
              <a:t>inj</a:t>
            </a:r>
            <a:r>
              <a:rPr lang="en-US" dirty="0" err="1" smtClean="0"/>
              <a:t>+t</a:t>
            </a:r>
            <a:r>
              <a:rPr lang="en-US" baseline="-25000" dirty="0" err="1" smtClean="0"/>
              <a:t>f</a:t>
            </a:r>
            <a:endParaRPr lang="en-US" dirty="0"/>
          </a:p>
        </p:txBody>
      </p:sp>
      <p:sp>
        <p:nvSpPr>
          <p:cNvPr id="115" name="Smiley Face 114"/>
          <p:cNvSpPr/>
          <p:nvPr/>
        </p:nvSpPr>
        <p:spPr>
          <a:xfrm>
            <a:off x="8382000" y="5029200"/>
            <a:ext cx="381000" cy="381000"/>
          </a:xfrm>
          <a:prstGeom prst="smileyFace">
            <a:avLst>
              <a:gd name="adj" fmla="val -465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8" name="Straight Arrow Connector 117"/>
          <p:cNvCxnSpPr>
            <a:stCxn id="114" idx="1"/>
          </p:cNvCxnSpPr>
          <p:nvPr/>
        </p:nvCxnSpPr>
        <p:spPr>
          <a:xfrm rot="10800000" flipV="1">
            <a:off x="3657600" y="4333964"/>
            <a:ext cx="2590800" cy="94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5" name="Group 123"/>
          <p:cNvGrpSpPr/>
          <p:nvPr/>
        </p:nvGrpSpPr>
        <p:grpSpPr>
          <a:xfrm>
            <a:off x="685800" y="1981200"/>
            <a:ext cx="7239000" cy="8534400"/>
            <a:chOff x="685800" y="1981200"/>
            <a:chExt cx="7239000" cy="8534400"/>
          </a:xfrm>
        </p:grpSpPr>
        <p:grpSp>
          <p:nvGrpSpPr>
            <p:cNvPr id="16" name="Group 317"/>
            <p:cNvGrpSpPr/>
            <p:nvPr/>
          </p:nvGrpSpPr>
          <p:grpSpPr>
            <a:xfrm>
              <a:off x="685800" y="1981200"/>
              <a:ext cx="7239000" cy="8534400"/>
              <a:chOff x="685800" y="1981200"/>
              <a:chExt cx="7239000" cy="8534400"/>
            </a:xfrm>
          </p:grpSpPr>
          <p:sp>
            <p:nvSpPr>
              <p:cNvPr id="293" name="Arc 292"/>
              <p:cNvSpPr/>
              <p:nvPr/>
            </p:nvSpPr>
            <p:spPr>
              <a:xfrm rot="16200000" flipH="1">
                <a:off x="2362201" y="1905000"/>
                <a:ext cx="2514600" cy="2667000"/>
              </a:xfrm>
              <a:prstGeom prst="arc">
                <a:avLst>
                  <a:gd name="adj1" fmla="val 18715533"/>
                  <a:gd name="adj2" fmla="val 0"/>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7" name="Group 316"/>
              <p:cNvGrpSpPr/>
              <p:nvPr/>
            </p:nvGrpSpPr>
            <p:grpSpPr>
              <a:xfrm>
                <a:off x="685800" y="3822462"/>
                <a:ext cx="7239000" cy="6693138"/>
                <a:chOff x="685800" y="3822462"/>
                <a:chExt cx="7239000" cy="6693138"/>
              </a:xfrm>
            </p:grpSpPr>
            <p:grpSp>
              <p:nvGrpSpPr>
                <p:cNvPr id="18" name="Group 314"/>
                <p:cNvGrpSpPr/>
                <p:nvPr/>
              </p:nvGrpSpPr>
              <p:grpSpPr>
                <a:xfrm>
                  <a:off x="685800" y="3822462"/>
                  <a:ext cx="7239000" cy="2047486"/>
                  <a:chOff x="685800" y="3822462"/>
                  <a:chExt cx="7239000" cy="2047486"/>
                </a:xfrm>
              </p:grpSpPr>
              <p:cxnSp>
                <p:nvCxnSpPr>
                  <p:cNvPr id="77" name="Straight Connector 76"/>
                  <p:cNvCxnSpPr/>
                  <p:nvPr/>
                </p:nvCxnSpPr>
                <p:spPr>
                  <a:xfrm rot="5400000">
                    <a:off x="4609010" y="5144590"/>
                    <a:ext cx="14499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90600" y="5257800"/>
                    <a:ext cx="44009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990600" y="4114800"/>
                    <a:ext cx="434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29457" y="5677347"/>
                    <a:ext cx="7195343" cy="1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flipH="1" flipV="1">
                    <a:off x="25507" y="4844539"/>
                    <a:ext cx="2047486" cy="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7285214" y="5321262"/>
                    <a:ext cx="548957" cy="431474"/>
                  </a:xfrm>
                  <a:prstGeom prst="rect">
                    <a:avLst/>
                  </a:prstGeom>
                  <a:noFill/>
                </p:spPr>
                <p:txBody>
                  <a:bodyPr wrap="none" rtlCol="0">
                    <a:spAutoFit/>
                  </a:bodyPr>
                  <a:lstStyle/>
                  <a:p>
                    <a:r>
                      <a:rPr lang="en-US" dirty="0" smtClean="0"/>
                      <a:t>t</a:t>
                    </a:r>
                    <a:endParaRPr lang="en-US" dirty="0"/>
                  </a:p>
                </p:txBody>
              </p:sp>
              <p:sp>
                <p:nvSpPr>
                  <p:cNvPr id="74" name="TextBox 73"/>
                  <p:cNvSpPr txBox="1"/>
                  <p:nvPr/>
                </p:nvSpPr>
                <p:spPr>
                  <a:xfrm>
                    <a:off x="685800" y="4724400"/>
                    <a:ext cx="533400" cy="338554"/>
                  </a:xfrm>
                  <a:prstGeom prst="rect">
                    <a:avLst/>
                  </a:prstGeom>
                  <a:noFill/>
                </p:spPr>
                <p:txBody>
                  <a:bodyPr wrap="square" rtlCol="0">
                    <a:spAutoFit/>
                  </a:bodyPr>
                  <a:lstStyle/>
                  <a:p>
                    <a:r>
                      <a:rPr lang="en-US" sz="1600" dirty="0" smtClean="0">
                        <a:solidFill>
                          <a:srgbClr val="FF0000"/>
                        </a:solidFill>
                      </a:rPr>
                      <a:t>P</a:t>
                    </a:r>
                    <a:r>
                      <a:rPr lang="en-US" sz="1600" baseline="-25000" dirty="0" smtClean="0">
                        <a:solidFill>
                          <a:srgbClr val="FF0000"/>
                        </a:solidFill>
                      </a:rPr>
                      <a:t>in</a:t>
                    </a:r>
                    <a:endParaRPr lang="en-US" sz="1600" baseline="-25000" dirty="0">
                      <a:solidFill>
                        <a:srgbClr val="FF0000"/>
                      </a:solidFill>
                    </a:endParaRPr>
                  </a:p>
                </p:txBody>
              </p:sp>
              <p:cxnSp>
                <p:nvCxnSpPr>
                  <p:cNvPr id="80" name="Straight Connector 79"/>
                  <p:cNvCxnSpPr/>
                  <p:nvPr/>
                </p:nvCxnSpPr>
                <p:spPr>
                  <a:xfrm rot="5400000">
                    <a:off x="648655" y="5290383"/>
                    <a:ext cx="80119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4933405" y="5277395"/>
                    <a:ext cx="80119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0800000" flipV="1">
                    <a:off x="1049250" y="4876800"/>
                    <a:ext cx="4284750" cy="129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765238" y="4398816"/>
                    <a:ext cx="1576179" cy="100814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0800000">
                    <a:off x="2057400" y="4114800"/>
                    <a:ext cx="60959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1219200" y="4953000"/>
                    <a:ext cx="16764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85800" y="3962400"/>
                    <a:ext cx="276136" cy="338554"/>
                  </a:xfrm>
                  <a:prstGeom prst="rect">
                    <a:avLst/>
                  </a:prstGeom>
                  <a:noFill/>
                </p:spPr>
                <p:txBody>
                  <a:bodyPr wrap="square" rtlCol="0">
                    <a:spAutoFit/>
                  </a:bodyPr>
                  <a:lstStyle/>
                  <a:p>
                    <a:r>
                      <a:rPr lang="en-US" sz="1600" dirty="0" smtClean="0"/>
                      <a:t>V</a:t>
                    </a:r>
                    <a:endParaRPr lang="en-US" sz="1600" baseline="-25000" dirty="0"/>
                  </a:p>
                </p:txBody>
              </p:sp>
              <p:cxnSp>
                <p:nvCxnSpPr>
                  <p:cNvPr id="62" name="Straight Connector 61"/>
                  <p:cNvCxnSpPr/>
                  <p:nvPr/>
                </p:nvCxnSpPr>
                <p:spPr>
                  <a:xfrm rot="10800000">
                    <a:off x="2667002" y="5257800"/>
                    <a:ext cx="2666998" cy="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2444447" y="5480353"/>
                    <a:ext cx="44510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5111447" y="5480353"/>
                    <a:ext cx="44510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62000" y="5090882"/>
                    <a:ext cx="646507" cy="395518"/>
                  </a:xfrm>
                  <a:prstGeom prst="rect">
                    <a:avLst/>
                  </a:prstGeom>
                  <a:noFill/>
                </p:spPr>
                <p:txBody>
                  <a:bodyPr wrap="none" rtlCol="0">
                    <a:spAutoFit/>
                  </a:bodyPr>
                  <a:lstStyle/>
                  <a:p>
                    <a:r>
                      <a:rPr lang="en-US" sz="1600" dirty="0" err="1" smtClean="0">
                        <a:solidFill>
                          <a:srgbClr val="00B050"/>
                        </a:solidFill>
                      </a:rPr>
                      <a:t>I</a:t>
                    </a:r>
                    <a:r>
                      <a:rPr lang="en-US" sz="1600" baseline="-25000" dirty="0" err="1" smtClean="0">
                        <a:solidFill>
                          <a:srgbClr val="00B050"/>
                        </a:solidFill>
                      </a:rPr>
                      <a:t>b</a:t>
                    </a:r>
                    <a:endParaRPr lang="en-US" sz="1600" baseline="-25000" dirty="0">
                      <a:solidFill>
                        <a:srgbClr val="00B050"/>
                      </a:solidFill>
                    </a:endParaRPr>
                  </a:p>
                </p:txBody>
              </p:sp>
              <p:cxnSp>
                <p:nvCxnSpPr>
                  <p:cNvPr id="285" name="Straight Connector 284"/>
                  <p:cNvCxnSpPr/>
                  <p:nvPr/>
                </p:nvCxnSpPr>
                <p:spPr>
                  <a:xfrm rot="5400000">
                    <a:off x="1828800" y="4953000"/>
                    <a:ext cx="1676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a:off x="990600" y="4495800"/>
                    <a:ext cx="434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rot="5400000">
                    <a:off x="3009900" y="5143500"/>
                    <a:ext cx="129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4" name="Straight Connector 293"/>
                  <p:cNvCxnSpPr>
                    <a:stCxn id="293" idx="2"/>
                  </p:cNvCxnSpPr>
                  <p:nvPr/>
                </p:nvCxnSpPr>
                <p:spPr>
                  <a:xfrm>
                    <a:off x="3619501" y="4495800"/>
                    <a:ext cx="17144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8" name="TextBox 297"/>
                  <p:cNvSpPr txBox="1"/>
                  <p:nvPr/>
                </p:nvSpPr>
                <p:spPr>
                  <a:xfrm>
                    <a:off x="685800" y="4267200"/>
                    <a:ext cx="381000" cy="338554"/>
                  </a:xfrm>
                  <a:prstGeom prst="rect">
                    <a:avLst/>
                  </a:prstGeom>
                  <a:noFill/>
                </p:spPr>
                <p:txBody>
                  <a:bodyPr wrap="square" rtlCol="0">
                    <a:spAutoFit/>
                  </a:bodyPr>
                  <a:lstStyle/>
                  <a:p>
                    <a:r>
                      <a:rPr lang="en-US" sz="1600" dirty="0" err="1" smtClean="0"/>
                      <a:t>V</a:t>
                    </a:r>
                    <a:r>
                      <a:rPr lang="en-US" sz="1600" baseline="-25000" dirty="0" err="1" smtClean="0"/>
                      <a:t>l</a:t>
                    </a:r>
                    <a:endParaRPr lang="en-US" sz="1600" baseline="-25000" dirty="0"/>
                  </a:p>
                </p:txBody>
              </p:sp>
              <p:cxnSp>
                <p:nvCxnSpPr>
                  <p:cNvPr id="312" name="Straight Connector 311"/>
                  <p:cNvCxnSpPr/>
                  <p:nvPr/>
                </p:nvCxnSpPr>
                <p:spPr>
                  <a:xfrm rot="5400000">
                    <a:off x="6247310" y="5716090"/>
                    <a:ext cx="15458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9" name="Group 315"/>
                <p:cNvGrpSpPr/>
                <p:nvPr/>
              </p:nvGrpSpPr>
              <p:grpSpPr>
                <a:xfrm>
                  <a:off x="990600" y="4038600"/>
                  <a:ext cx="5943600" cy="6477000"/>
                  <a:chOff x="990600" y="4038600"/>
                  <a:chExt cx="5943600" cy="6477000"/>
                </a:xfrm>
              </p:grpSpPr>
              <p:sp>
                <p:nvSpPr>
                  <p:cNvPr id="311" name="Arc 310"/>
                  <p:cNvSpPr/>
                  <p:nvPr/>
                </p:nvSpPr>
                <p:spPr>
                  <a:xfrm>
                    <a:off x="990600" y="4038600"/>
                    <a:ext cx="5715000" cy="6477000"/>
                  </a:xfrm>
                  <a:prstGeom prst="arc">
                    <a:avLst>
                      <a:gd name="adj1" fmla="val 17867680"/>
                      <a:gd name="adj2" fmla="val 19647121"/>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3" name="TextBox 312"/>
                  <p:cNvSpPr txBox="1"/>
                  <p:nvPr/>
                </p:nvSpPr>
                <p:spPr>
                  <a:xfrm>
                    <a:off x="6096000" y="5638800"/>
                    <a:ext cx="838200" cy="369332"/>
                  </a:xfrm>
                  <a:prstGeom prst="rect">
                    <a:avLst/>
                  </a:prstGeom>
                  <a:noFill/>
                </p:spPr>
                <p:txBody>
                  <a:bodyPr wrap="square" rtlCol="0">
                    <a:spAutoFit/>
                  </a:bodyPr>
                  <a:lstStyle/>
                  <a:p>
                    <a:r>
                      <a:rPr lang="en-US" dirty="0" err="1" smtClean="0"/>
                      <a:t>t</a:t>
                    </a:r>
                    <a:r>
                      <a:rPr lang="en-US" baseline="-25000" dirty="0" err="1" smtClean="0"/>
                      <a:t>p</a:t>
                    </a:r>
                    <a:r>
                      <a:rPr lang="en-US" dirty="0" err="1" smtClean="0"/>
                      <a:t>+t</a:t>
                    </a:r>
                    <a:r>
                      <a:rPr lang="en-US" baseline="-25000" dirty="0" err="1" smtClean="0"/>
                      <a:t>f</a:t>
                    </a:r>
                    <a:endParaRPr lang="en-US" baseline="-25000" dirty="0" smtClean="0"/>
                  </a:p>
                </p:txBody>
              </p:sp>
            </p:grpSp>
          </p:grpSp>
        </p:grpSp>
        <p:sp>
          <p:nvSpPr>
            <p:cNvPr id="122" name="Rectangle 121"/>
            <p:cNvSpPr/>
            <p:nvPr/>
          </p:nvSpPr>
          <p:spPr>
            <a:xfrm>
              <a:off x="2667000" y="4114800"/>
              <a:ext cx="990600" cy="16002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sz="3200" dirty="0" smtClean="0"/>
              <a:t>Compensation of the transient beam loading in TWS</a:t>
            </a:r>
            <a:endParaRPr lang="en-US" sz="3200" dirty="0"/>
          </a:p>
        </p:txBody>
      </p:sp>
      <p:sp>
        <p:nvSpPr>
          <p:cNvPr id="117" name="TextBox 116"/>
          <p:cNvSpPr txBox="1"/>
          <p:nvPr/>
        </p:nvSpPr>
        <p:spPr>
          <a:xfrm>
            <a:off x="609600" y="838200"/>
            <a:ext cx="8153400" cy="400110"/>
          </a:xfrm>
          <a:prstGeom prst="rect">
            <a:avLst/>
          </a:prstGeom>
          <a:noFill/>
        </p:spPr>
        <p:txBody>
          <a:bodyPr wrap="square" rtlCol="0">
            <a:spAutoFit/>
          </a:bodyPr>
          <a:lstStyle/>
          <a:p>
            <a:r>
              <a:rPr lang="en-US" sz="2000" dirty="0" smtClean="0"/>
              <a:t>Let’s continue with the simplest case of v</a:t>
            </a:r>
            <a:r>
              <a:rPr lang="en-US" sz="2000" baseline="-25000" dirty="0" smtClean="0"/>
              <a:t>g</a:t>
            </a:r>
            <a:r>
              <a:rPr lang="en-US" sz="2000" dirty="0" smtClean="0"/>
              <a:t>=const, R’/Q</a:t>
            </a:r>
            <a:r>
              <a:rPr lang="en-US" sz="2000" baseline="-25000" dirty="0" smtClean="0"/>
              <a:t>0</a:t>
            </a:r>
            <a:r>
              <a:rPr lang="en-US" sz="2000" dirty="0" smtClean="0"/>
              <a:t>=const, Q</a:t>
            </a:r>
            <a:r>
              <a:rPr lang="en-US" sz="2000" baseline="-25000" dirty="0" smtClean="0"/>
              <a:t>0</a:t>
            </a:r>
            <a:r>
              <a:rPr lang="en-US" sz="2000" dirty="0" smtClean="0"/>
              <a:t>=∞  </a:t>
            </a:r>
          </a:p>
        </p:txBody>
      </p:sp>
      <p:sp>
        <p:nvSpPr>
          <p:cNvPr id="78" name="TextBox 77"/>
          <p:cNvSpPr txBox="1"/>
          <p:nvPr/>
        </p:nvSpPr>
        <p:spPr>
          <a:xfrm>
            <a:off x="1905000" y="5650468"/>
            <a:ext cx="380999" cy="369332"/>
          </a:xfrm>
          <a:prstGeom prst="rect">
            <a:avLst/>
          </a:prstGeom>
          <a:noFill/>
        </p:spPr>
        <p:txBody>
          <a:bodyPr wrap="square" rtlCol="0">
            <a:spAutoFit/>
          </a:bodyPr>
          <a:lstStyle/>
          <a:p>
            <a:r>
              <a:rPr lang="en-US" dirty="0" err="1" smtClean="0"/>
              <a:t>t</a:t>
            </a:r>
            <a:r>
              <a:rPr lang="en-US" baseline="-25000" dirty="0" err="1" smtClean="0"/>
              <a:t>f</a:t>
            </a:r>
            <a:endParaRPr lang="en-US" baseline="-25000" dirty="0"/>
          </a:p>
        </p:txBody>
      </p:sp>
      <p:sp>
        <p:nvSpPr>
          <p:cNvPr id="79" name="TextBox 78"/>
          <p:cNvSpPr txBox="1"/>
          <p:nvPr/>
        </p:nvSpPr>
        <p:spPr>
          <a:xfrm>
            <a:off x="5130359" y="5638800"/>
            <a:ext cx="356041" cy="369332"/>
          </a:xfrm>
          <a:prstGeom prst="rect">
            <a:avLst/>
          </a:prstGeom>
          <a:noFill/>
        </p:spPr>
        <p:txBody>
          <a:bodyPr wrap="square" rtlCol="0">
            <a:spAutoFit/>
          </a:bodyPr>
          <a:lstStyle/>
          <a:p>
            <a:r>
              <a:rPr lang="en-US" dirty="0" err="1" smtClean="0"/>
              <a:t>t</a:t>
            </a:r>
            <a:r>
              <a:rPr lang="en-US" baseline="-25000" dirty="0" err="1" smtClean="0"/>
              <a:t>p</a:t>
            </a:r>
            <a:endParaRPr lang="en-US" baseline="-25000" dirty="0"/>
          </a:p>
        </p:txBody>
      </p:sp>
      <p:sp>
        <p:nvSpPr>
          <p:cNvPr id="286" name="TextBox 285"/>
          <p:cNvSpPr txBox="1"/>
          <p:nvPr/>
        </p:nvSpPr>
        <p:spPr>
          <a:xfrm>
            <a:off x="1752600" y="5923002"/>
            <a:ext cx="762000" cy="553998"/>
          </a:xfrm>
          <a:prstGeom prst="rect">
            <a:avLst/>
          </a:prstGeom>
          <a:noFill/>
        </p:spPr>
        <p:txBody>
          <a:bodyPr wrap="square" rtlCol="0">
            <a:spAutoFit/>
          </a:bodyPr>
          <a:lstStyle/>
          <a:p>
            <a:r>
              <a:rPr lang="en-US" dirty="0" err="1" smtClean="0"/>
              <a:t>t</a:t>
            </a:r>
            <a:r>
              <a:rPr lang="en-US" baseline="-25000" dirty="0" err="1" smtClean="0"/>
              <a:t>inj</a:t>
            </a:r>
            <a:r>
              <a:rPr lang="en-US" dirty="0" smtClean="0"/>
              <a:t>=</a:t>
            </a:r>
            <a:r>
              <a:rPr lang="en-US" dirty="0" err="1" smtClean="0"/>
              <a:t>t</a:t>
            </a:r>
            <a:r>
              <a:rPr lang="en-US" baseline="-25000" dirty="0" err="1" smtClean="0"/>
              <a:t>f</a:t>
            </a:r>
            <a:endParaRPr lang="en-US" baseline="-25000" dirty="0" smtClean="0"/>
          </a:p>
          <a:p>
            <a:endParaRPr lang="en-US" baseline="-25000" dirty="0"/>
          </a:p>
        </p:txBody>
      </p:sp>
      <p:cxnSp>
        <p:nvCxnSpPr>
          <p:cNvPr id="109" name="Straight Connector 108"/>
          <p:cNvCxnSpPr/>
          <p:nvPr/>
        </p:nvCxnSpPr>
        <p:spPr>
          <a:xfrm rot="10800000">
            <a:off x="2057400" y="4114800"/>
            <a:ext cx="327660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16200000" flipV="1">
            <a:off x="5067300" y="4381500"/>
            <a:ext cx="1524000" cy="9906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6400800" y="3581400"/>
            <a:ext cx="2590800" cy="2031325"/>
          </a:xfrm>
          <a:prstGeom prst="rect">
            <a:avLst/>
          </a:prstGeom>
          <a:solidFill>
            <a:schemeClr val="accent5">
              <a:lumMod val="20000"/>
              <a:lumOff val="80000"/>
            </a:schemeClr>
          </a:solidFill>
        </p:spPr>
        <p:txBody>
          <a:bodyPr wrap="square" rtlCol="0">
            <a:spAutoFit/>
          </a:bodyPr>
          <a:lstStyle/>
          <a:p>
            <a:pPr algn="ctr"/>
            <a:r>
              <a:rPr lang="en-US" sz="1400" dirty="0" smtClean="0"/>
              <a:t>Two conditions:</a:t>
            </a:r>
          </a:p>
          <a:p>
            <a:pPr marL="342900" indent="-342900">
              <a:buFont typeface="+mj-lt"/>
              <a:buAutoNum type="arabicPeriod"/>
            </a:pPr>
            <a:r>
              <a:rPr lang="en-US" sz="1400" dirty="0" smtClean="0"/>
              <a:t>Ramping the input power during the structure filling in such a way that the </a:t>
            </a:r>
            <a:r>
              <a:rPr lang="en-US" sz="1400" b="1" dirty="0" smtClean="0"/>
              <a:t>loaded</a:t>
            </a:r>
            <a:r>
              <a:rPr lang="en-US" sz="1400" dirty="0" smtClean="0"/>
              <a:t> gradient profile along the structure is formed. </a:t>
            </a:r>
          </a:p>
          <a:p>
            <a:pPr marL="342900" indent="-342900">
              <a:buFont typeface="+mj-lt"/>
              <a:buAutoNum type="arabicPeriod"/>
            </a:pPr>
            <a:r>
              <a:rPr lang="en-US" sz="1400" dirty="0" smtClean="0"/>
              <a:t>The beam is injected right at the moment the structure is filled. (same as for SWS)</a:t>
            </a:r>
            <a:endParaRPr lang="en-US" sz="1400" dirty="0"/>
          </a:p>
        </p:txBody>
      </p:sp>
      <p:grpSp>
        <p:nvGrpSpPr>
          <p:cNvPr id="3" name="Group 316"/>
          <p:cNvGrpSpPr/>
          <p:nvPr/>
        </p:nvGrpSpPr>
        <p:grpSpPr>
          <a:xfrm>
            <a:off x="685800" y="3822462"/>
            <a:ext cx="7467600" cy="6693138"/>
            <a:chOff x="685800" y="3822462"/>
            <a:chExt cx="7467600" cy="6693138"/>
          </a:xfrm>
        </p:grpSpPr>
        <p:grpSp>
          <p:nvGrpSpPr>
            <p:cNvPr id="4" name="Group 314"/>
            <p:cNvGrpSpPr/>
            <p:nvPr/>
          </p:nvGrpSpPr>
          <p:grpSpPr>
            <a:xfrm>
              <a:off x="685800" y="3822462"/>
              <a:ext cx="7467600" cy="2247812"/>
              <a:chOff x="685800" y="3822462"/>
              <a:chExt cx="7467600" cy="2247812"/>
            </a:xfrm>
          </p:grpSpPr>
          <p:cxnSp>
            <p:nvCxnSpPr>
              <p:cNvPr id="68" name="Straight Connector 67"/>
              <p:cNvCxnSpPr/>
              <p:nvPr/>
            </p:nvCxnSpPr>
            <p:spPr>
              <a:xfrm>
                <a:off x="990600" y="4114800"/>
                <a:ext cx="434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4609010" y="5144590"/>
                <a:ext cx="14499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90600" y="5257800"/>
                <a:ext cx="44009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29457" y="5713145"/>
                <a:ext cx="7195343" cy="1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flipH="1" flipV="1">
                <a:off x="41391" y="4844539"/>
                <a:ext cx="2047486" cy="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7604443" y="5638800"/>
                <a:ext cx="548957" cy="431474"/>
              </a:xfrm>
              <a:prstGeom prst="rect">
                <a:avLst/>
              </a:prstGeom>
              <a:noFill/>
            </p:spPr>
            <p:txBody>
              <a:bodyPr wrap="none" rtlCol="0">
                <a:spAutoFit/>
              </a:bodyPr>
              <a:lstStyle/>
              <a:p>
                <a:r>
                  <a:rPr lang="en-US" dirty="0" smtClean="0"/>
                  <a:t>t</a:t>
                </a:r>
                <a:endParaRPr lang="en-US" dirty="0"/>
              </a:p>
            </p:txBody>
          </p:sp>
          <p:sp>
            <p:nvSpPr>
              <p:cNvPr id="74" name="TextBox 73"/>
              <p:cNvSpPr txBox="1"/>
              <p:nvPr/>
            </p:nvSpPr>
            <p:spPr>
              <a:xfrm>
                <a:off x="2057400" y="4572000"/>
                <a:ext cx="533400" cy="338554"/>
              </a:xfrm>
              <a:prstGeom prst="rect">
                <a:avLst/>
              </a:prstGeom>
              <a:noFill/>
            </p:spPr>
            <p:txBody>
              <a:bodyPr wrap="square" rtlCol="0">
                <a:spAutoFit/>
              </a:bodyPr>
              <a:lstStyle/>
              <a:p>
                <a:r>
                  <a:rPr lang="en-US" sz="1600" dirty="0" smtClean="0">
                    <a:solidFill>
                      <a:srgbClr val="FF0000"/>
                    </a:solidFill>
                  </a:rPr>
                  <a:t>P</a:t>
                </a:r>
                <a:r>
                  <a:rPr lang="en-US" sz="1600" baseline="-25000" dirty="0" smtClean="0">
                    <a:solidFill>
                      <a:srgbClr val="FF0000"/>
                    </a:solidFill>
                  </a:rPr>
                  <a:t>in</a:t>
                </a:r>
                <a:endParaRPr lang="en-US" sz="1600" baseline="-25000" dirty="0">
                  <a:solidFill>
                    <a:srgbClr val="FF0000"/>
                  </a:solidFill>
                </a:endParaRPr>
              </a:p>
            </p:txBody>
          </p:sp>
          <p:cxnSp>
            <p:nvCxnSpPr>
              <p:cNvPr id="80" name="Straight Connector 79"/>
              <p:cNvCxnSpPr/>
              <p:nvPr/>
            </p:nvCxnSpPr>
            <p:spPr>
              <a:xfrm rot="5400000">
                <a:off x="952500" y="5600700"/>
                <a:ext cx="228600"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4933405" y="5277395"/>
                <a:ext cx="80119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0800000">
                <a:off x="2057400" y="4876800"/>
                <a:ext cx="3276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762001" y="4419599"/>
                <a:ext cx="1600200" cy="99060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1219200" y="4953000"/>
                <a:ext cx="16764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85800" y="3962400"/>
                <a:ext cx="276136" cy="338554"/>
              </a:xfrm>
              <a:prstGeom prst="rect">
                <a:avLst/>
              </a:prstGeom>
              <a:noFill/>
            </p:spPr>
            <p:txBody>
              <a:bodyPr wrap="square" rtlCol="0">
                <a:spAutoFit/>
              </a:bodyPr>
              <a:lstStyle/>
              <a:p>
                <a:r>
                  <a:rPr lang="en-US" sz="1600" dirty="0" smtClean="0"/>
                  <a:t>V</a:t>
                </a:r>
                <a:endParaRPr lang="en-US" sz="1600" baseline="-25000" dirty="0"/>
              </a:p>
            </p:txBody>
          </p:sp>
          <p:cxnSp>
            <p:nvCxnSpPr>
              <p:cNvPr id="62" name="Straight Connector 61"/>
              <p:cNvCxnSpPr/>
              <p:nvPr/>
            </p:nvCxnSpPr>
            <p:spPr>
              <a:xfrm rot="10800000">
                <a:off x="2057400" y="5257800"/>
                <a:ext cx="3276600" cy="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1834847" y="5480353"/>
                <a:ext cx="44510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5111447" y="5480353"/>
                <a:ext cx="44510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62001" y="5090882"/>
                <a:ext cx="381000" cy="338554"/>
              </a:xfrm>
              <a:prstGeom prst="rect">
                <a:avLst/>
              </a:prstGeom>
              <a:noFill/>
            </p:spPr>
            <p:txBody>
              <a:bodyPr wrap="square" rtlCol="0">
                <a:spAutoFit/>
              </a:bodyPr>
              <a:lstStyle/>
              <a:p>
                <a:r>
                  <a:rPr lang="en-US" sz="1600" dirty="0" err="1" smtClean="0">
                    <a:solidFill>
                      <a:srgbClr val="00B050"/>
                    </a:solidFill>
                  </a:rPr>
                  <a:t>I</a:t>
                </a:r>
                <a:r>
                  <a:rPr lang="en-US" sz="1600" baseline="-25000" dirty="0" err="1" smtClean="0">
                    <a:solidFill>
                      <a:srgbClr val="00B050"/>
                    </a:solidFill>
                  </a:rPr>
                  <a:t>b</a:t>
                </a:r>
                <a:endParaRPr lang="en-US" sz="1600" baseline="-25000" dirty="0">
                  <a:solidFill>
                    <a:srgbClr val="00B050"/>
                  </a:solidFill>
                </a:endParaRPr>
              </a:p>
            </p:txBody>
          </p:sp>
          <p:cxnSp>
            <p:nvCxnSpPr>
              <p:cNvPr id="289" name="Straight Connector 288"/>
              <p:cNvCxnSpPr/>
              <p:nvPr/>
            </p:nvCxnSpPr>
            <p:spPr>
              <a:xfrm>
                <a:off x="990600" y="4495800"/>
                <a:ext cx="434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a:off x="2057400" y="4495800"/>
                <a:ext cx="3276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8" name="TextBox 297"/>
              <p:cNvSpPr txBox="1"/>
              <p:nvPr/>
            </p:nvSpPr>
            <p:spPr>
              <a:xfrm>
                <a:off x="685800" y="4267200"/>
                <a:ext cx="381000" cy="338554"/>
              </a:xfrm>
              <a:prstGeom prst="rect">
                <a:avLst/>
              </a:prstGeom>
              <a:noFill/>
            </p:spPr>
            <p:txBody>
              <a:bodyPr wrap="square" rtlCol="0">
                <a:spAutoFit/>
              </a:bodyPr>
              <a:lstStyle/>
              <a:p>
                <a:r>
                  <a:rPr lang="en-US" sz="1600" dirty="0" smtClean="0"/>
                  <a:t>V</a:t>
                </a:r>
                <a:r>
                  <a:rPr lang="en-US" sz="1600" baseline="-25000" dirty="0" smtClean="0"/>
                  <a:t>L</a:t>
                </a:r>
                <a:endParaRPr lang="en-US" sz="1600" baseline="-25000" dirty="0"/>
              </a:p>
            </p:txBody>
          </p:sp>
          <p:cxnSp>
            <p:nvCxnSpPr>
              <p:cNvPr id="312" name="Straight Connector 311"/>
              <p:cNvCxnSpPr/>
              <p:nvPr/>
            </p:nvCxnSpPr>
            <p:spPr>
              <a:xfrm rot="5400000">
                <a:off x="6247310" y="5716090"/>
                <a:ext cx="15458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 name="Group 315"/>
            <p:cNvGrpSpPr/>
            <p:nvPr/>
          </p:nvGrpSpPr>
          <p:grpSpPr>
            <a:xfrm>
              <a:off x="990600" y="4038600"/>
              <a:ext cx="5943600" cy="6477000"/>
              <a:chOff x="990600" y="4038600"/>
              <a:chExt cx="5943600" cy="6477000"/>
            </a:xfrm>
          </p:grpSpPr>
          <p:sp>
            <p:nvSpPr>
              <p:cNvPr id="311" name="Arc 310"/>
              <p:cNvSpPr/>
              <p:nvPr/>
            </p:nvSpPr>
            <p:spPr>
              <a:xfrm>
                <a:off x="990600" y="4038600"/>
                <a:ext cx="5715000" cy="6477000"/>
              </a:xfrm>
              <a:prstGeom prst="arc">
                <a:avLst>
                  <a:gd name="adj1" fmla="val 17867680"/>
                  <a:gd name="adj2" fmla="val 19647121"/>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3" name="TextBox 312"/>
              <p:cNvSpPr txBox="1"/>
              <p:nvPr/>
            </p:nvSpPr>
            <p:spPr>
              <a:xfrm>
                <a:off x="6096000" y="5638800"/>
                <a:ext cx="838200" cy="369332"/>
              </a:xfrm>
              <a:prstGeom prst="rect">
                <a:avLst/>
              </a:prstGeom>
              <a:noFill/>
            </p:spPr>
            <p:txBody>
              <a:bodyPr wrap="square" rtlCol="0">
                <a:spAutoFit/>
              </a:bodyPr>
              <a:lstStyle/>
              <a:p>
                <a:r>
                  <a:rPr lang="en-US" dirty="0" err="1" smtClean="0"/>
                  <a:t>t</a:t>
                </a:r>
                <a:r>
                  <a:rPr lang="en-US" baseline="-25000" dirty="0" err="1" smtClean="0"/>
                  <a:t>p</a:t>
                </a:r>
                <a:r>
                  <a:rPr lang="en-US" dirty="0" err="1" smtClean="0"/>
                  <a:t>+t</a:t>
                </a:r>
                <a:r>
                  <a:rPr lang="en-US" baseline="-25000" dirty="0" err="1" smtClean="0"/>
                  <a:t>f</a:t>
                </a:r>
                <a:endParaRPr lang="en-US" baseline="-25000" dirty="0" smtClean="0"/>
              </a:p>
            </p:txBody>
          </p:sp>
        </p:grpSp>
      </p:grpSp>
      <p:grpSp>
        <p:nvGrpSpPr>
          <p:cNvPr id="6" name="Group 206"/>
          <p:cNvGrpSpPr/>
          <p:nvPr/>
        </p:nvGrpSpPr>
        <p:grpSpPr>
          <a:xfrm>
            <a:off x="685800" y="1487269"/>
            <a:ext cx="3810000" cy="2094131"/>
            <a:chOff x="685800" y="1487269"/>
            <a:chExt cx="3810000" cy="2094131"/>
          </a:xfrm>
        </p:grpSpPr>
        <p:grpSp>
          <p:nvGrpSpPr>
            <p:cNvPr id="7" name="Group 271"/>
            <p:cNvGrpSpPr/>
            <p:nvPr/>
          </p:nvGrpSpPr>
          <p:grpSpPr>
            <a:xfrm>
              <a:off x="685800" y="1487269"/>
              <a:ext cx="3810000" cy="2094131"/>
              <a:chOff x="166060" y="1247001"/>
              <a:chExt cx="3810000" cy="2094131"/>
            </a:xfrm>
          </p:grpSpPr>
          <p:grpSp>
            <p:nvGrpSpPr>
              <p:cNvPr id="8" name="Group 179"/>
              <p:cNvGrpSpPr/>
              <p:nvPr/>
            </p:nvGrpSpPr>
            <p:grpSpPr>
              <a:xfrm>
                <a:off x="166060" y="1471930"/>
                <a:ext cx="3657600" cy="1869202"/>
                <a:chOff x="242260" y="1548130"/>
                <a:chExt cx="3657600" cy="1869202"/>
              </a:xfrm>
            </p:grpSpPr>
            <p:grpSp>
              <p:nvGrpSpPr>
                <p:cNvPr id="9" name="Group 169"/>
                <p:cNvGrpSpPr/>
                <p:nvPr/>
              </p:nvGrpSpPr>
              <p:grpSpPr>
                <a:xfrm>
                  <a:off x="242260" y="1548130"/>
                  <a:ext cx="3657600" cy="1869202"/>
                  <a:chOff x="242260" y="1548130"/>
                  <a:chExt cx="3657600" cy="1869202"/>
                </a:xfrm>
              </p:grpSpPr>
              <p:cxnSp>
                <p:nvCxnSpPr>
                  <p:cNvPr id="161" name="Straight Connector 160"/>
                  <p:cNvCxnSpPr/>
                  <p:nvPr/>
                </p:nvCxnSpPr>
                <p:spPr>
                  <a:xfrm rot="10800000">
                    <a:off x="609600" y="2057400"/>
                    <a:ext cx="3048000" cy="5979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189"/>
                  <p:cNvGrpSpPr/>
                  <p:nvPr/>
                </p:nvGrpSpPr>
                <p:grpSpPr>
                  <a:xfrm>
                    <a:off x="470860" y="1548130"/>
                    <a:ext cx="3429000" cy="1869202"/>
                    <a:chOff x="609600" y="3429794"/>
                    <a:chExt cx="3429000" cy="1869202"/>
                  </a:xfrm>
                </p:grpSpPr>
                <p:cxnSp>
                  <p:nvCxnSpPr>
                    <p:cNvPr id="86" name="Straight Arrow Connector 85"/>
                    <p:cNvCxnSpPr/>
                    <p:nvPr/>
                  </p:nvCxnSpPr>
                  <p:spPr>
                    <a:xfrm>
                      <a:off x="609600" y="5017532"/>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rot="5400000" flipH="1" flipV="1">
                      <a:off x="-114300" y="43053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48340" y="3481864"/>
                      <a:ext cx="692754" cy="369332"/>
                    </a:xfrm>
                    <a:prstGeom prst="rect">
                      <a:avLst/>
                    </a:prstGeom>
                    <a:noFill/>
                  </p:spPr>
                  <p:txBody>
                    <a:bodyPr wrap="none" rtlCol="0">
                      <a:spAutoFit/>
                    </a:bodyPr>
                    <a:lstStyle/>
                    <a:p>
                      <a:r>
                        <a:rPr lang="en-US" dirty="0" smtClean="0"/>
                        <a:t>G(</a:t>
                      </a:r>
                      <a:r>
                        <a:rPr lang="en-US" dirty="0" err="1" smtClean="0"/>
                        <a:t>z,t</a:t>
                      </a:r>
                      <a:r>
                        <a:rPr lang="en-US" dirty="0" smtClean="0"/>
                        <a:t>)</a:t>
                      </a:r>
                      <a:endParaRPr lang="en-US" dirty="0"/>
                    </a:p>
                  </p:txBody>
                </p:sp>
                <p:sp>
                  <p:nvSpPr>
                    <p:cNvPr id="91" name="TextBox 90"/>
                    <p:cNvSpPr txBox="1"/>
                    <p:nvPr/>
                  </p:nvSpPr>
                  <p:spPr>
                    <a:xfrm>
                      <a:off x="3733800" y="4712732"/>
                      <a:ext cx="276038" cy="369332"/>
                    </a:xfrm>
                    <a:prstGeom prst="rect">
                      <a:avLst/>
                    </a:prstGeom>
                    <a:noFill/>
                  </p:spPr>
                  <p:txBody>
                    <a:bodyPr wrap="none" rtlCol="0">
                      <a:spAutoFit/>
                    </a:bodyPr>
                    <a:lstStyle/>
                    <a:p>
                      <a:r>
                        <a:rPr lang="en-US" dirty="0" smtClean="0"/>
                        <a:t>z</a:t>
                      </a:r>
                      <a:endParaRPr lang="en-US" dirty="0"/>
                    </a:p>
                  </p:txBody>
                </p:sp>
                <p:grpSp>
                  <p:nvGrpSpPr>
                    <p:cNvPr id="11" name="Group 181"/>
                    <p:cNvGrpSpPr/>
                    <p:nvPr/>
                  </p:nvGrpSpPr>
                  <p:grpSpPr>
                    <a:xfrm>
                      <a:off x="748340" y="4079796"/>
                      <a:ext cx="2286000" cy="937736"/>
                      <a:chOff x="748340" y="4079796"/>
                      <a:chExt cx="2286000" cy="937736"/>
                    </a:xfrm>
                  </p:grpSpPr>
                  <p:cxnSp>
                    <p:nvCxnSpPr>
                      <p:cNvPr id="103" name="Straight Connector 102"/>
                      <p:cNvCxnSpPr/>
                      <p:nvPr/>
                    </p:nvCxnSpPr>
                    <p:spPr>
                      <a:xfrm rot="10800000">
                        <a:off x="748340" y="4079796"/>
                        <a:ext cx="2286000" cy="4572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a:off x="2794072" y="4777264"/>
                        <a:ext cx="4805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p:cNvCxnSpPr/>
                    <p:nvPr/>
                  </p:nvCxnSpPr>
                  <p:spPr>
                    <a:xfrm rot="5400000">
                      <a:off x="3523806" y="4809530"/>
                      <a:ext cx="545068" cy="1"/>
                    </a:xfrm>
                    <a:prstGeom prst="line">
                      <a:avLst/>
                    </a:prstGeom>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3605376" y="4929664"/>
                      <a:ext cx="343364" cy="369332"/>
                    </a:xfrm>
                    <a:prstGeom prst="rect">
                      <a:avLst/>
                    </a:prstGeom>
                    <a:noFill/>
                  </p:spPr>
                  <p:txBody>
                    <a:bodyPr wrap="none" rtlCol="0">
                      <a:spAutoFit/>
                    </a:bodyPr>
                    <a:lstStyle/>
                    <a:p>
                      <a:r>
                        <a:rPr lang="en-US" dirty="0" smtClean="0"/>
                        <a:t>L</a:t>
                      </a:r>
                      <a:r>
                        <a:rPr lang="en-US" baseline="-25000" dirty="0" smtClean="0"/>
                        <a:t>s</a:t>
                      </a:r>
                      <a:endParaRPr lang="en-US" baseline="-25000" dirty="0"/>
                    </a:p>
                  </p:txBody>
                </p:sp>
              </p:grpSp>
              <p:sp>
                <p:nvSpPr>
                  <p:cNvPr id="85" name="TextBox 84"/>
                  <p:cNvSpPr txBox="1"/>
                  <p:nvPr/>
                </p:nvSpPr>
                <p:spPr>
                  <a:xfrm>
                    <a:off x="242260" y="1893332"/>
                    <a:ext cx="409086" cy="369332"/>
                  </a:xfrm>
                  <a:prstGeom prst="rect">
                    <a:avLst/>
                  </a:prstGeom>
                  <a:noFill/>
                </p:spPr>
                <p:txBody>
                  <a:bodyPr wrap="none" rtlCol="0">
                    <a:spAutoFit/>
                  </a:bodyPr>
                  <a:lstStyle/>
                  <a:p>
                    <a:r>
                      <a:rPr lang="en-US" dirty="0" smtClean="0"/>
                      <a:t>G</a:t>
                    </a:r>
                    <a:r>
                      <a:rPr lang="en-US" baseline="-25000" dirty="0" smtClean="0"/>
                      <a:t>0</a:t>
                    </a:r>
                    <a:endParaRPr lang="en-US" baseline="-25000" dirty="0"/>
                  </a:p>
                </p:txBody>
              </p:sp>
              <p:cxnSp>
                <p:nvCxnSpPr>
                  <p:cNvPr id="165" name="Straight Connector 164"/>
                  <p:cNvCxnSpPr/>
                  <p:nvPr/>
                </p:nvCxnSpPr>
                <p:spPr>
                  <a:xfrm rot="5400000">
                    <a:off x="1899166" y="2889766"/>
                    <a:ext cx="468868"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37166" y="2889766"/>
                    <a:ext cx="46886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3423166" y="2889766"/>
                    <a:ext cx="468868"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10800000">
                    <a:off x="609600" y="2362199"/>
                    <a:ext cx="1524000" cy="2931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10800000">
                    <a:off x="609600" y="2514600"/>
                    <a:ext cx="762000" cy="14073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71" name="TextBox 170"/>
                <p:cNvSpPr txBox="1"/>
                <p:nvPr/>
              </p:nvSpPr>
              <p:spPr>
                <a:xfrm>
                  <a:off x="762000" y="2652355"/>
                  <a:ext cx="650114" cy="307777"/>
                </a:xfrm>
                <a:prstGeom prst="rect">
                  <a:avLst/>
                </a:prstGeom>
                <a:noFill/>
              </p:spPr>
              <p:txBody>
                <a:bodyPr wrap="none" rtlCol="0">
                  <a:spAutoFit/>
                </a:bodyPr>
                <a:lstStyle/>
                <a:p>
                  <a:r>
                    <a:rPr lang="en-US" sz="1400" b="1" dirty="0" smtClean="0">
                      <a:solidFill>
                        <a:srgbClr val="0070C0"/>
                      </a:solidFill>
                    </a:rPr>
                    <a:t>G(z,t</a:t>
                  </a:r>
                  <a:r>
                    <a:rPr lang="en-US" sz="1400" b="1" baseline="-25000" dirty="0" smtClean="0">
                      <a:solidFill>
                        <a:srgbClr val="0070C0"/>
                      </a:solidFill>
                    </a:rPr>
                    <a:t>1</a:t>
                  </a:r>
                  <a:r>
                    <a:rPr lang="en-US" sz="1400" b="1" dirty="0" smtClean="0">
                      <a:solidFill>
                        <a:srgbClr val="0070C0"/>
                      </a:solidFill>
                    </a:rPr>
                    <a:t>)</a:t>
                  </a:r>
                  <a:endParaRPr lang="en-US" sz="1400" b="1" dirty="0">
                    <a:solidFill>
                      <a:srgbClr val="0070C0"/>
                    </a:solidFill>
                  </a:endParaRPr>
                </a:p>
              </p:txBody>
            </p:sp>
            <p:sp>
              <p:nvSpPr>
                <p:cNvPr id="172" name="TextBox 171"/>
                <p:cNvSpPr txBox="1"/>
                <p:nvPr/>
              </p:nvSpPr>
              <p:spPr>
                <a:xfrm>
                  <a:off x="2286000" y="2655332"/>
                  <a:ext cx="650114" cy="307777"/>
                </a:xfrm>
                <a:prstGeom prst="rect">
                  <a:avLst/>
                </a:prstGeom>
                <a:noFill/>
              </p:spPr>
              <p:txBody>
                <a:bodyPr wrap="none" rtlCol="0">
                  <a:spAutoFit/>
                </a:bodyPr>
                <a:lstStyle/>
                <a:p>
                  <a:r>
                    <a:rPr lang="en-US" sz="1400" b="1" dirty="0" smtClean="0">
                      <a:solidFill>
                        <a:srgbClr val="FF0000"/>
                      </a:solidFill>
                    </a:rPr>
                    <a:t>G(z,t</a:t>
                  </a:r>
                  <a:r>
                    <a:rPr lang="en-US" sz="1400" b="1" baseline="-25000" dirty="0" smtClean="0">
                      <a:solidFill>
                        <a:srgbClr val="FF0000"/>
                      </a:solidFill>
                    </a:rPr>
                    <a:t>3</a:t>
                  </a:r>
                  <a:r>
                    <a:rPr lang="en-US" sz="1400" b="1" dirty="0" smtClean="0">
                      <a:solidFill>
                        <a:srgbClr val="FF0000"/>
                      </a:solidFill>
                    </a:rPr>
                    <a:t>)</a:t>
                  </a:r>
                  <a:endParaRPr lang="en-US" sz="1400" b="1" dirty="0">
                    <a:solidFill>
                      <a:srgbClr val="FF0000"/>
                    </a:solidFill>
                  </a:endParaRPr>
                </a:p>
              </p:txBody>
            </p:sp>
            <p:sp>
              <p:nvSpPr>
                <p:cNvPr id="174" name="TextBox 173"/>
                <p:cNvSpPr txBox="1"/>
                <p:nvPr/>
              </p:nvSpPr>
              <p:spPr>
                <a:xfrm>
                  <a:off x="1524000" y="2652355"/>
                  <a:ext cx="650114" cy="307777"/>
                </a:xfrm>
                <a:prstGeom prst="rect">
                  <a:avLst/>
                </a:prstGeom>
                <a:noFill/>
              </p:spPr>
              <p:txBody>
                <a:bodyPr wrap="none" rtlCol="0">
                  <a:spAutoFit/>
                </a:bodyPr>
                <a:lstStyle/>
                <a:p>
                  <a:r>
                    <a:rPr lang="en-US" sz="1400" b="1" dirty="0" smtClean="0">
                      <a:solidFill>
                        <a:srgbClr val="00B050"/>
                      </a:solidFill>
                    </a:rPr>
                    <a:t>G(z,t</a:t>
                  </a:r>
                  <a:r>
                    <a:rPr lang="en-US" sz="1400" b="1" baseline="-25000" dirty="0" smtClean="0">
                      <a:solidFill>
                        <a:srgbClr val="00B050"/>
                      </a:solidFill>
                    </a:rPr>
                    <a:t>2</a:t>
                  </a:r>
                  <a:r>
                    <a:rPr lang="en-US" sz="1400" b="1" dirty="0" smtClean="0">
                      <a:solidFill>
                        <a:srgbClr val="00B050"/>
                      </a:solidFill>
                    </a:rPr>
                    <a:t>)</a:t>
                  </a:r>
                  <a:endParaRPr lang="en-US" sz="1400" b="1" dirty="0">
                    <a:solidFill>
                      <a:srgbClr val="00B050"/>
                    </a:solidFill>
                  </a:endParaRPr>
                </a:p>
              </p:txBody>
            </p:sp>
            <p:sp>
              <p:nvSpPr>
                <p:cNvPr id="175" name="TextBox 174"/>
                <p:cNvSpPr txBox="1"/>
                <p:nvPr/>
              </p:nvSpPr>
              <p:spPr>
                <a:xfrm>
                  <a:off x="3028197" y="2652355"/>
                  <a:ext cx="629403" cy="307777"/>
                </a:xfrm>
                <a:prstGeom prst="rect">
                  <a:avLst/>
                </a:prstGeom>
                <a:noFill/>
              </p:spPr>
              <p:txBody>
                <a:bodyPr wrap="none" rtlCol="0">
                  <a:spAutoFit/>
                </a:bodyPr>
                <a:lstStyle/>
                <a:p>
                  <a:r>
                    <a:rPr lang="en-US" sz="1400" b="1" dirty="0" smtClean="0"/>
                    <a:t>G(</a:t>
                  </a:r>
                  <a:r>
                    <a:rPr lang="en-US" sz="1400" b="1" dirty="0" err="1" smtClean="0"/>
                    <a:t>z,t</a:t>
                  </a:r>
                  <a:r>
                    <a:rPr lang="en-US" sz="1400" b="1" baseline="-25000" dirty="0" err="1" smtClean="0"/>
                    <a:t>f</a:t>
                  </a:r>
                  <a:r>
                    <a:rPr lang="en-US" sz="1400" b="1" dirty="0" smtClean="0"/>
                    <a:t>)</a:t>
                  </a:r>
                  <a:endParaRPr lang="en-US" sz="1400" b="1" dirty="0"/>
                </a:p>
              </p:txBody>
            </p:sp>
            <p:sp>
              <p:nvSpPr>
                <p:cNvPr id="176" name="TextBox 175"/>
                <p:cNvSpPr txBox="1"/>
                <p:nvPr/>
              </p:nvSpPr>
              <p:spPr>
                <a:xfrm>
                  <a:off x="2693416" y="3048000"/>
                  <a:ext cx="354584" cy="369332"/>
                </a:xfrm>
                <a:prstGeom prst="rect">
                  <a:avLst/>
                </a:prstGeom>
                <a:noFill/>
              </p:spPr>
              <p:txBody>
                <a:bodyPr wrap="none" rtlCol="0">
                  <a:spAutoFit/>
                </a:bodyPr>
                <a:lstStyle/>
                <a:p>
                  <a:r>
                    <a:rPr lang="en-US" b="1" dirty="0" smtClean="0">
                      <a:solidFill>
                        <a:srgbClr val="FF0000"/>
                      </a:solidFill>
                    </a:rPr>
                    <a:t>z</a:t>
                  </a:r>
                  <a:r>
                    <a:rPr lang="en-US" b="1" baseline="-25000" dirty="0" smtClean="0">
                      <a:solidFill>
                        <a:srgbClr val="FF0000"/>
                      </a:solidFill>
                    </a:rPr>
                    <a:t>3</a:t>
                  </a:r>
                  <a:endParaRPr lang="en-US" b="1" baseline="-25000" dirty="0">
                    <a:solidFill>
                      <a:srgbClr val="FF0000"/>
                    </a:solidFill>
                  </a:endParaRPr>
                </a:p>
              </p:txBody>
            </p:sp>
            <p:sp>
              <p:nvSpPr>
                <p:cNvPr id="177" name="TextBox 176"/>
                <p:cNvSpPr txBox="1"/>
                <p:nvPr/>
              </p:nvSpPr>
              <p:spPr>
                <a:xfrm>
                  <a:off x="1169416" y="3048000"/>
                  <a:ext cx="354584" cy="369332"/>
                </a:xfrm>
                <a:prstGeom prst="rect">
                  <a:avLst/>
                </a:prstGeom>
                <a:noFill/>
              </p:spPr>
              <p:txBody>
                <a:bodyPr wrap="none" rtlCol="0">
                  <a:spAutoFit/>
                </a:bodyPr>
                <a:lstStyle/>
                <a:p>
                  <a:r>
                    <a:rPr lang="en-US" b="1" dirty="0" smtClean="0">
                      <a:solidFill>
                        <a:srgbClr val="0070C0"/>
                      </a:solidFill>
                    </a:rPr>
                    <a:t>z</a:t>
                  </a:r>
                  <a:r>
                    <a:rPr lang="en-US" b="1" baseline="-25000" dirty="0" smtClean="0">
                      <a:solidFill>
                        <a:srgbClr val="0070C0"/>
                      </a:solidFill>
                    </a:rPr>
                    <a:t>1</a:t>
                  </a:r>
                  <a:endParaRPr lang="en-US" b="1" baseline="-25000" dirty="0">
                    <a:solidFill>
                      <a:srgbClr val="0070C0"/>
                    </a:solidFill>
                  </a:endParaRPr>
                </a:p>
              </p:txBody>
            </p:sp>
            <p:sp>
              <p:nvSpPr>
                <p:cNvPr id="178" name="TextBox 177"/>
                <p:cNvSpPr txBox="1"/>
                <p:nvPr/>
              </p:nvSpPr>
              <p:spPr>
                <a:xfrm>
                  <a:off x="1905000" y="3048000"/>
                  <a:ext cx="354584" cy="369332"/>
                </a:xfrm>
                <a:prstGeom prst="rect">
                  <a:avLst/>
                </a:prstGeom>
                <a:noFill/>
              </p:spPr>
              <p:txBody>
                <a:bodyPr wrap="none" rtlCol="0">
                  <a:spAutoFit/>
                </a:bodyPr>
                <a:lstStyle/>
                <a:p>
                  <a:r>
                    <a:rPr lang="en-US" b="1" dirty="0" smtClean="0">
                      <a:solidFill>
                        <a:srgbClr val="00B050"/>
                      </a:solidFill>
                    </a:rPr>
                    <a:t>z</a:t>
                  </a:r>
                  <a:r>
                    <a:rPr lang="en-US" b="1" baseline="-25000" dirty="0" smtClean="0">
                      <a:solidFill>
                        <a:srgbClr val="00B050"/>
                      </a:solidFill>
                    </a:rPr>
                    <a:t>2</a:t>
                  </a:r>
                  <a:endParaRPr lang="en-US" b="1" baseline="-25000" dirty="0">
                    <a:solidFill>
                      <a:srgbClr val="00B050"/>
                    </a:solidFill>
                  </a:endParaRPr>
                </a:p>
              </p:txBody>
            </p:sp>
          </p:grpSp>
          <p:sp>
            <p:nvSpPr>
              <p:cNvPr id="92" name="TextBox 91"/>
              <p:cNvSpPr txBox="1"/>
              <p:nvPr/>
            </p:nvSpPr>
            <p:spPr>
              <a:xfrm>
                <a:off x="1461460" y="1247001"/>
                <a:ext cx="2514600" cy="646331"/>
              </a:xfrm>
              <a:prstGeom prst="rect">
                <a:avLst/>
              </a:prstGeom>
              <a:noFill/>
            </p:spPr>
            <p:txBody>
              <a:bodyPr wrap="square" rtlCol="0">
                <a:spAutoFit/>
              </a:bodyPr>
              <a:lstStyle/>
              <a:p>
                <a:r>
                  <a:rPr lang="en-US" dirty="0" smtClean="0"/>
                  <a:t>Structure filling process:</a:t>
                </a:r>
              </a:p>
              <a:p>
                <a:r>
                  <a:rPr lang="en-US" dirty="0" err="1" smtClean="0"/>
                  <a:t>I</a:t>
                </a:r>
                <a:r>
                  <a:rPr lang="en-US" baseline="-25000" dirty="0" err="1" smtClean="0"/>
                  <a:t>b</a:t>
                </a:r>
                <a:r>
                  <a:rPr lang="en-US" dirty="0" smtClean="0"/>
                  <a:t> = 0;  0 &lt; t ≤ </a:t>
                </a:r>
                <a:r>
                  <a:rPr lang="en-US" dirty="0" err="1" smtClean="0"/>
                  <a:t>t</a:t>
                </a:r>
                <a:r>
                  <a:rPr lang="en-US" baseline="-25000" dirty="0" err="1" smtClean="0"/>
                  <a:t>f</a:t>
                </a:r>
                <a:endParaRPr lang="en-US" baseline="-25000" dirty="0" smtClean="0"/>
              </a:p>
            </p:txBody>
          </p:sp>
        </p:grpSp>
        <p:sp>
          <p:nvSpPr>
            <p:cNvPr id="201" name="TextBox 200"/>
            <p:cNvSpPr txBox="1"/>
            <p:nvPr/>
          </p:nvSpPr>
          <p:spPr>
            <a:xfrm>
              <a:off x="685800" y="2590800"/>
              <a:ext cx="409086" cy="36933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grpSp>
      <p:sp>
        <p:nvSpPr>
          <p:cNvPr id="209" name="Rectangle 208"/>
          <p:cNvSpPr/>
          <p:nvPr/>
        </p:nvSpPr>
        <p:spPr>
          <a:xfrm>
            <a:off x="5029200" y="3048000"/>
            <a:ext cx="3048000" cy="228600"/>
          </a:xfrm>
          <a:prstGeom prst="rect">
            <a:avLst/>
          </a:prstGeom>
          <a:solidFill>
            <a:srgbClr val="00B05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209"/>
          <p:cNvGrpSpPr/>
          <p:nvPr/>
        </p:nvGrpSpPr>
        <p:grpSpPr>
          <a:xfrm>
            <a:off x="4724400" y="1487269"/>
            <a:ext cx="4114800" cy="2094131"/>
            <a:chOff x="748340" y="1487269"/>
            <a:chExt cx="4114800" cy="2094131"/>
          </a:xfrm>
        </p:grpSpPr>
        <p:grpSp>
          <p:nvGrpSpPr>
            <p:cNvPr id="13" name="Group 271"/>
            <p:cNvGrpSpPr/>
            <p:nvPr/>
          </p:nvGrpSpPr>
          <p:grpSpPr>
            <a:xfrm>
              <a:off x="748340" y="1487269"/>
              <a:ext cx="4114800" cy="2094131"/>
              <a:chOff x="228600" y="1247001"/>
              <a:chExt cx="4114800" cy="2094131"/>
            </a:xfrm>
          </p:grpSpPr>
          <p:grpSp>
            <p:nvGrpSpPr>
              <p:cNvPr id="14" name="Group 179"/>
              <p:cNvGrpSpPr/>
              <p:nvPr/>
            </p:nvGrpSpPr>
            <p:grpSpPr>
              <a:xfrm>
                <a:off x="228600" y="1471930"/>
                <a:ext cx="3595060" cy="1869202"/>
                <a:chOff x="304800" y="1548130"/>
                <a:chExt cx="3595060" cy="1869202"/>
              </a:xfrm>
            </p:grpSpPr>
            <p:grpSp>
              <p:nvGrpSpPr>
                <p:cNvPr id="15" name="Group 169"/>
                <p:cNvGrpSpPr/>
                <p:nvPr/>
              </p:nvGrpSpPr>
              <p:grpSpPr>
                <a:xfrm>
                  <a:off x="304800" y="1548130"/>
                  <a:ext cx="3595060" cy="1869202"/>
                  <a:chOff x="304800" y="1548130"/>
                  <a:chExt cx="3595060" cy="1869202"/>
                </a:xfrm>
              </p:grpSpPr>
              <p:cxnSp>
                <p:nvCxnSpPr>
                  <p:cNvPr id="224" name="Straight Connector 223"/>
                  <p:cNvCxnSpPr/>
                  <p:nvPr/>
                </p:nvCxnSpPr>
                <p:spPr>
                  <a:xfrm rot="10800000">
                    <a:off x="609600" y="2057400"/>
                    <a:ext cx="3048000" cy="5979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89"/>
                  <p:cNvGrpSpPr/>
                  <p:nvPr/>
                </p:nvGrpSpPr>
                <p:grpSpPr>
                  <a:xfrm>
                    <a:off x="470860" y="1548130"/>
                    <a:ext cx="3429000" cy="1869202"/>
                    <a:chOff x="609600" y="3429794"/>
                    <a:chExt cx="3429000" cy="1869202"/>
                  </a:xfrm>
                </p:grpSpPr>
                <p:cxnSp>
                  <p:nvCxnSpPr>
                    <p:cNvPr id="232" name="Straight Arrow Connector 231"/>
                    <p:cNvCxnSpPr/>
                    <p:nvPr/>
                  </p:nvCxnSpPr>
                  <p:spPr>
                    <a:xfrm>
                      <a:off x="609600" y="5017532"/>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3" name="Straight Arrow Connector 232"/>
                    <p:cNvCxnSpPr/>
                    <p:nvPr/>
                  </p:nvCxnSpPr>
                  <p:spPr>
                    <a:xfrm rot="5400000" flipH="1" flipV="1">
                      <a:off x="-114300" y="43053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4" name="TextBox 233"/>
                    <p:cNvSpPr txBox="1"/>
                    <p:nvPr/>
                  </p:nvSpPr>
                  <p:spPr>
                    <a:xfrm>
                      <a:off x="748340" y="3481864"/>
                      <a:ext cx="692754" cy="369332"/>
                    </a:xfrm>
                    <a:prstGeom prst="rect">
                      <a:avLst/>
                    </a:prstGeom>
                    <a:noFill/>
                  </p:spPr>
                  <p:txBody>
                    <a:bodyPr wrap="none" rtlCol="0">
                      <a:spAutoFit/>
                    </a:bodyPr>
                    <a:lstStyle/>
                    <a:p>
                      <a:r>
                        <a:rPr lang="en-US" dirty="0" smtClean="0"/>
                        <a:t>G(</a:t>
                      </a:r>
                      <a:r>
                        <a:rPr lang="en-US" dirty="0" err="1" smtClean="0"/>
                        <a:t>z,t</a:t>
                      </a:r>
                      <a:r>
                        <a:rPr lang="en-US" dirty="0" smtClean="0"/>
                        <a:t>)</a:t>
                      </a:r>
                      <a:endParaRPr lang="en-US" dirty="0"/>
                    </a:p>
                  </p:txBody>
                </p:sp>
                <p:sp>
                  <p:nvSpPr>
                    <p:cNvPr id="235" name="TextBox 234"/>
                    <p:cNvSpPr txBox="1"/>
                    <p:nvPr/>
                  </p:nvSpPr>
                  <p:spPr>
                    <a:xfrm>
                      <a:off x="3733800" y="4712732"/>
                      <a:ext cx="276038" cy="369332"/>
                    </a:xfrm>
                    <a:prstGeom prst="rect">
                      <a:avLst/>
                    </a:prstGeom>
                    <a:noFill/>
                  </p:spPr>
                  <p:txBody>
                    <a:bodyPr wrap="none" rtlCol="0">
                      <a:spAutoFit/>
                    </a:bodyPr>
                    <a:lstStyle/>
                    <a:p>
                      <a:r>
                        <a:rPr lang="en-US" dirty="0" smtClean="0"/>
                        <a:t>z</a:t>
                      </a:r>
                      <a:endParaRPr lang="en-US" dirty="0"/>
                    </a:p>
                  </p:txBody>
                </p:sp>
                <p:grpSp>
                  <p:nvGrpSpPr>
                    <p:cNvPr id="17" name="Group 181"/>
                    <p:cNvGrpSpPr/>
                    <p:nvPr/>
                  </p:nvGrpSpPr>
                  <p:grpSpPr>
                    <a:xfrm>
                      <a:off x="748340" y="3927396"/>
                      <a:ext cx="2286000" cy="1090136"/>
                      <a:chOff x="748340" y="3927396"/>
                      <a:chExt cx="2286000" cy="1090136"/>
                    </a:xfrm>
                  </p:grpSpPr>
                  <p:cxnSp>
                    <p:nvCxnSpPr>
                      <p:cNvPr id="239" name="Straight Connector 238"/>
                      <p:cNvCxnSpPr/>
                      <p:nvPr/>
                    </p:nvCxnSpPr>
                    <p:spPr>
                      <a:xfrm rot="10800000">
                        <a:off x="748340" y="3927396"/>
                        <a:ext cx="2286000" cy="4572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2717872" y="4701064"/>
                        <a:ext cx="6329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37" name="Straight Connector 236"/>
                    <p:cNvCxnSpPr/>
                    <p:nvPr/>
                  </p:nvCxnSpPr>
                  <p:spPr>
                    <a:xfrm rot="5400000">
                      <a:off x="3523806" y="4809530"/>
                      <a:ext cx="545068" cy="1"/>
                    </a:xfrm>
                    <a:prstGeom prst="line">
                      <a:avLst/>
                    </a:prstGeom>
                  </p:spPr>
                  <p:style>
                    <a:lnRef idx="1">
                      <a:schemeClr val="accent1"/>
                    </a:lnRef>
                    <a:fillRef idx="0">
                      <a:schemeClr val="accent1"/>
                    </a:fillRef>
                    <a:effectRef idx="0">
                      <a:schemeClr val="accent1"/>
                    </a:effectRef>
                    <a:fontRef idx="minor">
                      <a:schemeClr val="tx1"/>
                    </a:fontRef>
                  </p:style>
                </p:cxnSp>
                <p:sp>
                  <p:nvSpPr>
                    <p:cNvPr id="238" name="TextBox 237"/>
                    <p:cNvSpPr txBox="1"/>
                    <p:nvPr/>
                  </p:nvSpPr>
                  <p:spPr>
                    <a:xfrm>
                      <a:off x="3605376" y="4929664"/>
                      <a:ext cx="343364" cy="369332"/>
                    </a:xfrm>
                    <a:prstGeom prst="rect">
                      <a:avLst/>
                    </a:prstGeom>
                    <a:noFill/>
                  </p:spPr>
                  <p:txBody>
                    <a:bodyPr wrap="none" rtlCol="0">
                      <a:spAutoFit/>
                    </a:bodyPr>
                    <a:lstStyle/>
                    <a:p>
                      <a:r>
                        <a:rPr lang="en-US" dirty="0" smtClean="0"/>
                        <a:t>L</a:t>
                      </a:r>
                      <a:r>
                        <a:rPr lang="en-US" baseline="-25000" dirty="0" smtClean="0"/>
                        <a:t>s</a:t>
                      </a:r>
                      <a:endParaRPr lang="en-US" baseline="-25000" dirty="0"/>
                    </a:p>
                  </p:txBody>
                </p:sp>
              </p:grpSp>
              <p:sp>
                <p:nvSpPr>
                  <p:cNvPr id="226" name="TextBox 225"/>
                  <p:cNvSpPr txBox="1"/>
                  <p:nvPr/>
                </p:nvSpPr>
                <p:spPr>
                  <a:xfrm>
                    <a:off x="304800" y="1893332"/>
                    <a:ext cx="409086" cy="369332"/>
                  </a:xfrm>
                  <a:prstGeom prst="rect">
                    <a:avLst/>
                  </a:prstGeom>
                  <a:noFill/>
                </p:spPr>
                <p:txBody>
                  <a:bodyPr wrap="none" rtlCol="0">
                    <a:spAutoFit/>
                  </a:bodyPr>
                  <a:lstStyle/>
                  <a:p>
                    <a:r>
                      <a:rPr lang="en-US" dirty="0" smtClean="0"/>
                      <a:t>G</a:t>
                    </a:r>
                    <a:r>
                      <a:rPr lang="en-US" baseline="-25000" dirty="0" smtClean="0"/>
                      <a:t>0</a:t>
                    </a:r>
                    <a:endParaRPr lang="en-US" baseline="-25000" dirty="0"/>
                  </a:p>
                </p:txBody>
              </p:sp>
              <p:cxnSp>
                <p:nvCxnSpPr>
                  <p:cNvPr id="227" name="Straight Connector 226"/>
                  <p:cNvCxnSpPr/>
                  <p:nvPr/>
                </p:nvCxnSpPr>
                <p:spPr>
                  <a:xfrm rot="5400000">
                    <a:off x="1746766" y="2737366"/>
                    <a:ext cx="773668"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a:off x="908566" y="2661166"/>
                    <a:ext cx="92606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5400000">
                    <a:off x="3423166" y="2889766"/>
                    <a:ext cx="468868"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0800000">
                    <a:off x="609600" y="2057400"/>
                    <a:ext cx="1524000" cy="2931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rot="10800000">
                    <a:off x="609600" y="2057399"/>
                    <a:ext cx="762000" cy="14073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216" name="TextBox 215"/>
                <p:cNvSpPr txBox="1"/>
                <p:nvPr/>
              </p:nvSpPr>
              <p:spPr>
                <a:xfrm>
                  <a:off x="762000" y="2198132"/>
                  <a:ext cx="650114" cy="307777"/>
                </a:xfrm>
                <a:prstGeom prst="rect">
                  <a:avLst/>
                </a:prstGeom>
                <a:noFill/>
              </p:spPr>
              <p:txBody>
                <a:bodyPr wrap="none" rtlCol="0">
                  <a:spAutoFit/>
                </a:bodyPr>
                <a:lstStyle/>
                <a:p>
                  <a:r>
                    <a:rPr lang="en-US" sz="1400" b="1" dirty="0" smtClean="0">
                      <a:solidFill>
                        <a:srgbClr val="0070C0"/>
                      </a:solidFill>
                    </a:rPr>
                    <a:t>G(z,t</a:t>
                  </a:r>
                  <a:r>
                    <a:rPr lang="en-US" sz="1400" b="1" baseline="-25000" dirty="0" smtClean="0">
                      <a:solidFill>
                        <a:srgbClr val="0070C0"/>
                      </a:solidFill>
                    </a:rPr>
                    <a:t>1</a:t>
                  </a:r>
                  <a:r>
                    <a:rPr lang="en-US" sz="1400" b="1" dirty="0" smtClean="0">
                      <a:solidFill>
                        <a:srgbClr val="0070C0"/>
                      </a:solidFill>
                    </a:rPr>
                    <a:t>)</a:t>
                  </a:r>
                  <a:endParaRPr lang="en-US" sz="1400" b="1" dirty="0">
                    <a:solidFill>
                      <a:srgbClr val="0070C0"/>
                    </a:solidFill>
                  </a:endParaRPr>
                </a:p>
              </p:txBody>
            </p:sp>
            <p:sp>
              <p:nvSpPr>
                <p:cNvPr id="217" name="TextBox 216"/>
                <p:cNvSpPr txBox="1"/>
                <p:nvPr/>
              </p:nvSpPr>
              <p:spPr>
                <a:xfrm>
                  <a:off x="2286000" y="2502932"/>
                  <a:ext cx="650114" cy="307777"/>
                </a:xfrm>
                <a:prstGeom prst="rect">
                  <a:avLst/>
                </a:prstGeom>
                <a:noFill/>
              </p:spPr>
              <p:txBody>
                <a:bodyPr wrap="none" rtlCol="0">
                  <a:spAutoFit/>
                </a:bodyPr>
                <a:lstStyle/>
                <a:p>
                  <a:r>
                    <a:rPr lang="en-US" sz="1400" b="1" dirty="0" smtClean="0">
                      <a:solidFill>
                        <a:srgbClr val="FF0000"/>
                      </a:solidFill>
                    </a:rPr>
                    <a:t>G(z,t</a:t>
                  </a:r>
                  <a:r>
                    <a:rPr lang="en-US" sz="1400" b="1" baseline="-25000" dirty="0" smtClean="0">
                      <a:solidFill>
                        <a:srgbClr val="FF0000"/>
                      </a:solidFill>
                    </a:rPr>
                    <a:t>3</a:t>
                  </a:r>
                  <a:r>
                    <a:rPr lang="en-US" sz="1400" b="1" dirty="0" smtClean="0">
                      <a:solidFill>
                        <a:srgbClr val="FF0000"/>
                      </a:solidFill>
                    </a:rPr>
                    <a:t>)</a:t>
                  </a:r>
                  <a:endParaRPr lang="en-US" sz="1400" b="1" dirty="0">
                    <a:solidFill>
                      <a:srgbClr val="FF0000"/>
                    </a:solidFill>
                  </a:endParaRPr>
                </a:p>
              </p:txBody>
            </p:sp>
            <p:sp>
              <p:nvSpPr>
                <p:cNvPr id="218" name="TextBox 217"/>
                <p:cNvSpPr txBox="1"/>
                <p:nvPr/>
              </p:nvSpPr>
              <p:spPr>
                <a:xfrm>
                  <a:off x="1524000" y="2347555"/>
                  <a:ext cx="650114" cy="307777"/>
                </a:xfrm>
                <a:prstGeom prst="rect">
                  <a:avLst/>
                </a:prstGeom>
                <a:noFill/>
              </p:spPr>
              <p:txBody>
                <a:bodyPr wrap="none" rtlCol="0">
                  <a:spAutoFit/>
                </a:bodyPr>
                <a:lstStyle/>
                <a:p>
                  <a:r>
                    <a:rPr lang="en-US" sz="1400" b="1" dirty="0" smtClean="0">
                      <a:solidFill>
                        <a:srgbClr val="00B050"/>
                      </a:solidFill>
                    </a:rPr>
                    <a:t>G(z,t</a:t>
                  </a:r>
                  <a:r>
                    <a:rPr lang="en-US" sz="1400" b="1" baseline="-25000" dirty="0" smtClean="0">
                      <a:solidFill>
                        <a:srgbClr val="00B050"/>
                      </a:solidFill>
                    </a:rPr>
                    <a:t>2</a:t>
                  </a:r>
                  <a:r>
                    <a:rPr lang="en-US" sz="1400" b="1" dirty="0" smtClean="0">
                      <a:solidFill>
                        <a:srgbClr val="00B050"/>
                      </a:solidFill>
                    </a:rPr>
                    <a:t>)</a:t>
                  </a:r>
                  <a:endParaRPr lang="en-US" sz="1400" b="1" dirty="0">
                    <a:solidFill>
                      <a:srgbClr val="00B050"/>
                    </a:solidFill>
                  </a:endParaRPr>
                </a:p>
              </p:txBody>
            </p:sp>
            <p:sp>
              <p:nvSpPr>
                <p:cNvPr id="219" name="TextBox 218"/>
                <p:cNvSpPr txBox="1"/>
                <p:nvPr/>
              </p:nvSpPr>
              <p:spPr>
                <a:xfrm>
                  <a:off x="3028197" y="2652355"/>
                  <a:ext cx="629403" cy="307777"/>
                </a:xfrm>
                <a:prstGeom prst="rect">
                  <a:avLst/>
                </a:prstGeom>
                <a:noFill/>
              </p:spPr>
              <p:txBody>
                <a:bodyPr wrap="none" rtlCol="0">
                  <a:spAutoFit/>
                </a:bodyPr>
                <a:lstStyle/>
                <a:p>
                  <a:r>
                    <a:rPr lang="en-US" sz="1400" b="1" dirty="0" smtClean="0"/>
                    <a:t>G(</a:t>
                  </a:r>
                  <a:r>
                    <a:rPr lang="en-US" sz="1400" b="1" dirty="0" err="1" smtClean="0"/>
                    <a:t>z,t</a:t>
                  </a:r>
                  <a:r>
                    <a:rPr lang="en-US" sz="1400" b="1" baseline="-25000" dirty="0" err="1" smtClean="0"/>
                    <a:t>f</a:t>
                  </a:r>
                  <a:r>
                    <a:rPr lang="en-US" sz="1400" b="1" dirty="0" smtClean="0"/>
                    <a:t>)</a:t>
                  </a:r>
                  <a:endParaRPr lang="en-US" sz="1400" b="1" dirty="0"/>
                </a:p>
              </p:txBody>
            </p:sp>
            <p:sp>
              <p:nvSpPr>
                <p:cNvPr id="220" name="TextBox 219"/>
                <p:cNvSpPr txBox="1"/>
                <p:nvPr/>
              </p:nvSpPr>
              <p:spPr>
                <a:xfrm>
                  <a:off x="2693416" y="3048000"/>
                  <a:ext cx="354584" cy="369332"/>
                </a:xfrm>
                <a:prstGeom prst="rect">
                  <a:avLst/>
                </a:prstGeom>
                <a:noFill/>
              </p:spPr>
              <p:txBody>
                <a:bodyPr wrap="none" rtlCol="0">
                  <a:spAutoFit/>
                </a:bodyPr>
                <a:lstStyle/>
                <a:p>
                  <a:r>
                    <a:rPr lang="en-US" b="1" dirty="0" smtClean="0">
                      <a:solidFill>
                        <a:srgbClr val="FF0000"/>
                      </a:solidFill>
                    </a:rPr>
                    <a:t>z</a:t>
                  </a:r>
                  <a:r>
                    <a:rPr lang="en-US" b="1" baseline="-25000" dirty="0" smtClean="0">
                      <a:solidFill>
                        <a:srgbClr val="FF0000"/>
                      </a:solidFill>
                    </a:rPr>
                    <a:t>3</a:t>
                  </a:r>
                  <a:endParaRPr lang="en-US" b="1" baseline="-25000" dirty="0">
                    <a:solidFill>
                      <a:srgbClr val="FF0000"/>
                    </a:solidFill>
                  </a:endParaRPr>
                </a:p>
              </p:txBody>
            </p:sp>
            <p:sp>
              <p:nvSpPr>
                <p:cNvPr id="221" name="TextBox 220"/>
                <p:cNvSpPr txBox="1"/>
                <p:nvPr/>
              </p:nvSpPr>
              <p:spPr>
                <a:xfrm>
                  <a:off x="1169416" y="3048000"/>
                  <a:ext cx="354584" cy="369332"/>
                </a:xfrm>
                <a:prstGeom prst="rect">
                  <a:avLst/>
                </a:prstGeom>
                <a:noFill/>
              </p:spPr>
              <p:txBody>
                <a:bodyPr wrap="none" rtlCol="0">
                  <a:spAutoFit/>
                </a:bodyPr>
                <a:lstStyle/>
                <a:p>
                  <a:r>
                    <a:rPr lang="en-US" b="1" dirty="0" smtClean="0">
                      <a:solidFill>
                        <a:srgbClr val="0070C0"/>
                      </a:solidFill>
                    </a:rPr>
                    <a:t>z</a:t>
                  </a:r>
                  <a:r>
                    <a:rPr lang="en-US" b="1" baseline="-25000" dirty="0" smtClean="0">
                      <a:solidFill>
                        <a:srgbClr val="0070C0"/>
                      </a:solidFill>
                    </a:rPr>
                    <a:t>1</a:t>
                  </a:r>
                  <a:endParaRPr lang="en-US" b="1" baseline="-25000" dirty="0">
                    <a:solidFill>
                      <a:srgbClr val="0070C0"/>
                    </a:solidFill>
                  </a:endParaRPr>
                </a:p>
              </p:txBody>
            </p:sp>
            <p:sp>
              <p:nvSpPr>
                <p:cNvPr id="222" name="TextBox 221"/>
                <p:cNvSpPr txBox="1"/>
                <p:nvPr/>
              </p:nvSpPr>
              <p:spPr>
                <a:xfrm>
                  <a:off x="1905000" y="3048000"/>
                  <a:ext cx="354584" cy="369332"/>
                </a:xfrm>
                <a:prstGeom prst="rect">
                  <a:avLst/>
                </a:prstGeom>
                <a:noFill/>
              </p:spPr>
              <p:txBody>
                <a:bodyPr wrap="none" rtlCol="0">
                  <a:spAutoFit/>
                </a:bodyPr>
                <a:lstStyle/>
                <a:p>
                  <a:r>
                    <a:rPr lang="en-US" b="1" dirty="0" smtClean="0">
                      <a:solidFill>
                        <a:srgbClr val="00B050"/>
                      </a:solidFill>
                    </a:rPr>
                    <a:t>z</a:t>
                  </a:r>
                  <a:r>
                    <a:rPr lang="en-US" b="1" baseline="-25000" dirty="0" smtClean="0">
                      <a:solidFill>
                        <a:srgbClr val="00B050"/>
                      </a:solidFill>
                    </a:rPr>
                    <a:t>2</a:t>
                  </a:r>
                  <a:endParaRPr lang="en-US" b="1" baseline="-25000" dirty="0">
                    <a:solidFill>
                      <a:srgbClr val="00B050"/>
                    </a:solidFill>
                  </a:endParaRPr>
                </a:p>
              </p:txBody>
            </p:sp>
          </p:grpSp>
          <p:sp>
            <p:nvSpPr>
              <p:cNvPr id="214" name="TextBox 213"/>
              <p:cNvSpPr txBox="1"/>
              <p:nvPr/>
            </p:nvSpPr>
            <p:spPr>
              <a:xfrm>
                <a:off x="1524000" y="1247001"/>
                <a:ext cx="2819400" cy="646331"/>
              </a:xfrm>
              <a:prstGeom prst="rect">
                <a:avLst/>
              </a:prstGeom>
              <a:noFill/>
            </p:spPr>
            <p:txBody>
              <a:bodyPr wrap="square" rtlCol="0">
                <a:spAutoFit/>
              </a:bodyPr>
              <a:lstStyle/>
              <a:p>
                <a:r>
                  <a:rPr lang="en-US" dirty="0" smtClean="0"/>
                  <a:t>Injection right after filling:</a:t>
                </a:r>
              </a:p>
              <a:p>
                <a:r>
                  <a:rPr lang="en-US" dirty="0" err="1" smtClean="0"/>
                  <a:t>I</a:t>
                </a:r>
                <a:r>
                  <a:rPr lang="en-US" baseline="-25000" dirty="0" err="1" smtClean="0"/>
                  <a:t>b</a:t>
                </a:r>
                <a:r>
                  <a:rPr lang="en-US" dirty="0" smtClean="0"/>
                  <a:t> &gt; 0;    t &gt; </a:t>
                </a:r>
                <a:r>
                  <a:rPr lang="en-US" dirty="0" err="1" smtClean="0"/>
                  <a:t>t</a:t>
                </a:r>
                <a:r>
                  <a:rPr lang="en-US" baseline="-25000" dirty="0" err="1" smtClean="0"/>
                  <a:t>inj</a:t>
                </a:r>
                <a:r>
                  <a:rPr lang="en-US" dirty="0" smtClean="0"/>
                  <a:t> = </a:t>
                </a:r>
                <a:r>
                  <a:rPr lang="en-US" dirty="0" err="1" smtClean="0"/>
                  <a:t>t</a:t>
                </a:r>
                <a:r>
                  <a:rPr lang="en-US" baseline="-25000" dirty="0" err="1" smtClean="0"/>
                  <a:t>f</a:t>
                </a:r>
                <a:r>
                  <a:rPr lang="en-US" baseline="-25000" dirty="0" smtClean="0"/>
                  <a:t> </a:t>
                </a:r>
                <a:r>
                  <a:rPr lang="en-US" dirty="0" smtClean="0"/>
                  <a:t> </a:t>
                </a:r>
                <a:endParaRPr lang="en-US" baseline="-25000" dirty="0" smtClean="0"/>
              </a:p>
            </p:txBody>
          </p:sp>
        </p:grpSp>
        <p:sp>
          <p:nvSpPr>
            <p:cNvPr id="212" name="TextBox 211"/>
            <p:cNvSpPr txBox="1"/>
            <p:nvPr/>
          </p:nvSpPr>
          <p:spPr>
            <a:xfrm>
              <a:off x="4038600" y="2667000"/>
              <a:ext cx="409086" cy="369332"/>
            </a:xfrm>
            <a:prstGeom prst="rect">
              <a:avLst/>
            </a:prstGeom>
            <a:noFill/>
          </p:spPr>
          <p:txBody>
            <a:bodyPr wrap="none" rtlCol="0">
              <a:spAutoFit/>
            </a:bodyPr>
            <a:lstStyle/>
            <a:p>
              <a:r>
                <a:rPr lang="en-US" dirty="0" smtClean="0"/>
                <a:t>G</a:t>
              </a:r>
              <a:r>
                <a:rPr lang="en-US" baseline="-25000" dirty="0" smtClean="0"/>
                <a:t>1</a:t>
              </a:r>
              <a:endParaRPr lang="en-US" baseline="-25000" dirty="0"/>
            </a:p>
          </p:txBody>
        </p:sp>
      </p:grpSp>
      <p:cxnSp>
        <p:nvCxnSpPr>
          <p:cNvPr id="245" name="Straight Connector 244"/>
          <p:cNvCxnSpPr/>
          <p:nvPr/>
        </p:nvCxnSpPr>
        <p:spPr>
          <a:xfrm>
            <a:off x="990600" y="28194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7" name="Straight Arrow Connector 246"/>
          <p:cNvCxnSpPr>
            <a:stCxn id="201" idx="1"/>
            <a:endCxn id="85" idx="1"/>
          </p:cNvCxnSpPr>
          <p:nvPr/>
        </p:nvCxnSpPr>
        <p:spPr>
          <a:xfrm rot="10800000">
            <a:off x="685800" y="2242066"/>
            <a:ext cx="1588" cy="533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1" name="TextBox 250"/>
          <p:cNvSpPr txBox="1"/>
          <p:nvPr/>
        </p:nvSpPr>
        <p:spPr>
          <a:xfrm>
            <a:off x="76200" y="3319046"/>
            <a:ext cx="914400" cy="338554"/>
          </a:xfrm>
          <a:prstGeom prst="rect">
            <a:avLst/>
          </a:prstGeom>
          <a:noFill/>
          <a:ln>
            <a:solidFill>
              <a:srgbClr val="FF0000"/>
            </a:solidFill>
          </a:ln>
        </p:spPr>
        <p:txBody>
          <a:bodyPr wrap="square" rtlCol="0">
            <a:spAutoFit/>
          </a:bodyPr>
          <a:lstStyle/>
          <a:p>
            <a:r>
              <a:rPr lang="en-US" sz="1600" dirty="0" smtClean="0">
                <a:solidFill>
                  <a:srgbClr val="FF0000"/>
                </a:solidFill>
              </a:rPr>
              <a:t>P</a:t>
            </a:r>
            <a:r>
              <a:rPr lang="en-US" sz="1600" baseline="-25000" dirty="0" smtClean="0">
                <a:solidFill>
                  <a:srgbClr val="FF0000"/>
                </a:solidFill>
              </a:rPr>
              <a:t>in</a:t>
            </a:r>
            <a:r>
              <a:rPr lang="en-US" sz="1600" dirty="0" smtClean="0">
                <a:solidFill>
                  <a:srgbClr val="FF0000"/>
                </a:solidFill>
              </a:rPr>
              <a:t>-ramp</a:t>
            </a:r>
          </a:p>
        </p:txBody>
      </p:sp>
      <p:cxnSp>
        <p:nvCxnSpPr>
          <p:cNvPr id="252" name="Straight Arrow Connector 251"/>
          <p:cNvCxnSpPr>
            <a:stCxn id="251" idx="0"/>
            <a:endCxn id="201" idx="1"/>
          </p:cNvCxnSpPr>
          <p:nvPr/>
        </p:nvCxnSpPr>
        <p:spPr>
          <a:xfrm rot="5400000" flipH="1" flipV="1">
            <a:off x="337810" y="2971056"/>
            <a:ext cx="54358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9" name="Straight Arrow Connector 268"/>
          <p:cNvCxnSpPr>
            <a:stCxn id="251" idx="2"/>
          </p:cNvCxnSpPr>
          <p:nvPr/>
        </p:nvCxnSpPr>
        <p:spPr>
          <a:xfrm rot="16200000" flipH="1">
            <a:off x="-38100" y="4229100"/>
            <a:ext cx="1752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4" name="Arc 273"/>
          <p:cNvSpPr/>
          <p:nvPr/>
        </p:nvSpPr>
        <p:spPr>
          <a:xfrm flipV="1">
            <a:off x="-3276600" y="-304800"/>
            <a:ext cx="5715000" cy="6477000"/>
          </a:xfrm>
          <a:prstGeom prst="arc">
            <a:avLst>
              <a:gd name="adj1" fmla="val 17867680"/>
              <a:gd name="adj2" fmla="val 19706002"/>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7" name="TextBox 296"/>
          <p:cNvSpPr txBox="1"/>
          <p:nvPr/>
        </p:nvSpPr>
        <p:spPr>
          <a:xfrm>
            <a:off x="4782876" y="2843530"/>
            <a:ext cx="322524" cy="369332"/>
          </a:xfrm>
          <a:prstGeom prst="rect">
            <a:avLst/>
          </a:prstGeom>
          <a:noFill/>
        </p:spPr>
        <p:txBody>
          <a:bodyPr wrap="none" rtlCol="0">
            <a:spAutoFit/>
          </a:bodyPr>
          <a:lstStyle/>
          <a:p>
            <a:r>
              <a:rPr lang="en-US" dirty="0" err="1" smtClean="0">
                <a:solidFill>
                  <a:srgbClr val="00B050"/>
                </a:solidFill>
              </a:rPr>
              <a:t>I</a:t>
            </a:r>
            <a:r>
              <a:rPr lang="en-US" baseline="-25000" dirty="0" err="1" smtClean="0">
                <a:solidFill>
                  <a:srgbClr val="00B050"/>
                </a:solidFill>
              </a:rPr>
              <a:t>b</a:t>
            </a:r>
            <a:endParaRPr lang="en-US" baseline="-25000" dirty="0">
              <a:solidFill>
                <a:srgbClr val="00B050"/>
              </a:solidFill>
            </a:endParaRPr>
          </a:p>
        </p:txBody>
      </p:sp>
      <p:cxnSp>
        <p:nvCxnSpPr>
          <p:cNvPr id="299" name="Straight Arrow Connector 298"/>
          <p:cNvCxnSpPr>
            <a:stCxn id="114" idx="1"/>
          </p:cNvCxnSpPr>
          <p:nvPr/>
        </p:nvCxnSpPr>
        <p:spPr>
          <a:xfrm rot="10800000" flipV="1">
            <a:off x="2057400" y="4597063"/>
            <a:ext cx="4343400" cy="355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0" name="Arc 309"/>
          <p:cNvSpPr/>
          <p:nvPr/>
        </p:nvSpPr>
        <p:spPr>
          <a:xfrm flipV="1">
            <a:off x="-2590800" y="1600200"/>
            <a:ext cx="5219700" cy="4038600"/>
          </a:xfrm>
          <a:prstGeom prst="arc">
            <a:avLst>
              <a:gd name="adj1" fmla="val 17953197"/>
              <a:gd name="adj2" fmla="val 19720392"/>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200" dirty="0" smtClean="0"/>
              <a:t>Transient beam loading in TWS</a:t>
            </a:r>
            <a:endParaRPr lang="en-US" sz="3200" dirty="0"/>
          </a:p>
        </p:txBody>
      </p:sp>
      <p:sp>
        <p:nvSpPr>
          <p:cNvPr id="117" name="TextBox 116"/>
          <p:cNvSpPr txBox="1"/>
          <p:nvPr/>
        </p:nvSpPr>
        <p:spPr>
          <a:xfrm>
            <a:off x="609600" y="762000"/>
            <a:ext cx="8153400" cy="400110"/>
          </a:xfrm>
          <a:prstGeom prst="rect">
            <a:avLst/>
          </a:prstGeom>
          <a:noFill/>
        </p:spPr>
        <p:txBody>
          <a:bodyPr wrap="square" rtlCol="0">
            <a:spAutoFit/>
          </a:bodyPr>
          <a:lstStyle/>
          <a:p>
            <a:r>
              <a:rPr lang="en-US" sz="2000" dirty="0" smtClean="0"/>
              <a:t>Let’s consider general case of v</a:t>
            </a:r>
            <a:r>
              <a:rPr lang="en-US" sz="2000" baseline="-25000" dirty="0" smtClean="0"/>
              <a:t>g</a:t>
            </a:r>
            <a:r>
              <a:rPr lang="en-US" sz="2000" dirty="0" smtClean="0"/>
              <a:t>(z), R’(z), Q</a:t>
            </a:r>
            <a:r>
              <a:rPr lang="en-US" sz="2000" baseline="-25000" dirty="0" smtClean="0"/>
              <a:t>0</a:t>
            </a:r>
            <a:r>
              <a:rPr lang="en-US" sz="2000" dirty="0" smtClean="0"/>
              <a:t>(z) *  </a:t>
            </a:r>
          </a:p>
        </p:txBody>
      </p:sp>
      <p:graphicFrame>
        <p:nvGraphicFramePr>
          <p:cNvPr id="30723" name="Object 3"/>
          <p:cNvGraphicFramePr>
            <a:graphicFrameLocks noChangeAspect="1"/>
          </p:cNvGraphicFramePr>
          <p:nvPr/>
        </p:nvGraphicFramePr>
        <p:xfrm>
          <a:off x="357189" y="1143000"/>
          <a:ext cx="5586411" cy="3907910"/>
        </p:xfrm>
        <a:graphic>
          <a:graphicData uri="http://schemas.openxmlformats.org/presentationml/2006/ole">
            <mc:AlternateContent xmlns:mc="http://schemas.openxmlformats.org/markup-compatibility/2006">
              <mc:Choice xmlns:v="urn:schemas-microsoft-com:vml" Requires="v">
                <p:oleObj spid="_x0000_s158813" name="Equation" r:id="rId4" imgW="3733560" imgH="2616120" progId="Equation.3">
                  <p:embed/>
                </p:oleObj>
              </mc:Choice>
              <mc:Fallback>
                <p:oleObj name="Equation" r:id="rId4" imgW="3733560" imgH="26161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9" y="1143000"/>
                        <a:ext cx="5586411" cy="390791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 name="TextBox 118"/>
          <p:cNvSpPr txBox="1"/>
          <p:nvPr/>
        </p:nvSpPr>
        <p:spPr>
          <a:xfrm>
            <a:off x="6096000" y="1143000"/>
            <a:ext cx="2971800" cy="3693319"/>
          </a:xfrm>
          <a:prstGeom prst="rect">
            <a:avLst/>
          </a:prstGeom>
          <a:noFill/>
        </p:spPr>
        <p:txBody>
          <a:bodyPr wrap="square" rtlCol="0">
            <a:spAutoFit/>
          </a:bodyPr>
          <a:lstStyle/>
          <a:p>
            <a:r>
              <a:rPr lang="en-US" dirty="0" smtClean="0"/>
              <a:t>Model approximations:</a:t>
            </a:r>
          </a:p>
          <a:p>
            <a:pPr marL="342900" indent="-342900">
              <a:buFont typeface="+mj-lt"/>
              <a:buAutoNum type="arabicPeriod"/>
            </a:pPr>
            <a:r>
              <a:rPr lang="en-US" dirty="0" smtClean="0"/>
              <a:t>Smooth propagation of energy along the structure (no reflections)</a:t>
            </a:r>
          </a:p>
          <a:p>
            <a:pPr marL="342900" indent="-342900">
              <a:buFont typeface="+mj-lt"/>
              <a:buAutoNum type="arabicPeriod"/>
            </a:pPr>
            <a:r>
              <a:rPr lang="en-US" dirty="0" smtClean="0"/>
              <a:t>No effects related to the finite bandwidth of the signal and the structure (TWS bandwidth &gt;&gt; signal bandwidth)</a:t>
            </a:r>
          </a:p>
          <a:p>
            <a:pPr marL="342900" indent="-342900">
              <a:buFont typeface="+mj-lt"/>
              <a:buAutoNum type="arabicPeriod"/>
            </a:pPr>
            <a:r>
              <a:rPr lang="en-US" dirty="0" smtClean="0"/>
              <a:t>Time of flight of the beam through the structure is much </a:t>
            </a:r>
            <a:r>
              <a:rPr lang="en-US" b="1" dirty="0" smtClean="0"/>
              <a:t>shorter</a:t>
            </a:r>
            <a:r>
              <a:rPr lang="en-US" dirty="0" smtClean="0"/>
              <a:t> than the filling time (L</a:t>
            </a:r>
            <a:r>
              <a:rPr lang="en-US" baseline="-25000" dirty="0" smtClean="0"/>
              <a:t>s</a:t>
            </a:r>
            <a:r>
              <a:rPr lang="en-US" dirty="0" smtClean="0"/>
              <a:t>/c &lt;&lt; </a:t>
            </a:r>
            <a:r>
              <a:rPr lang="en-US" dirty="0" err="1" smtClean="0"/>
              <a:t>t</a:t>
            </a:r>
            <a:r>
              <a:rPr lang="en-US" baseline="-25000" dirty="0" err="1" smtClean="0"/>
              <a:t>f</a:t>
            </a:r>
            <a:r>
              <a:rPr lang="en-US" dirty="0" smtClean="0"/>
              <a:t>)</a:t>
            </a:r>
            <a:endParaRPr lang="en-US" dirty="0"/>
          </a:p>
        </p:txBody>
      </p:sp>
      <p:sp>
        <p:nvSpPr>
          <p:cNvPr id="6" name="TextBox 5"/>
          <p:cNvSpPr txBox="1"/>
          <p:nvPr/>
        </p:nvSpPr>
        <p:spPr>
          <a:xfrm>
            <a:off x="4038600" y="6477000"/>
            <a:ext cx="4862550" cy="307777"/>
          </a:xfrm>
          <a:prstGeom prst="rect">
            <a:avLst/>
          </a:prstGeom>
          <a:noFill/>
        </p:spPr>
        <p:txBody>
          <a:bodyPr wrap="none" rtlCol="0">
            <a:spAutoFit/>
          </a:bodyPr>
          <a:lstStyle/>
          <a:p>
            <a:r>
              <a:rPr lang="en-US" sz="1400" dirty="0" smtClean="0"/>
              <a:t>[*] – A. </a:t>
            </a:r>
            <a:r>
              <a:rPr lang="en-US" sz="1400" dirty="0" err="1" smtClean="0"/>
              <a:t>Lunin</a:t>
            </a:r>
            <a:r>
              <a:rPr lang="en-US" sz="1400" dirty="0" smtClean="0"/>
              <a:t>, V. Yakovlev, A. Grudiev PRSTAB, </a:t>
            </a:r>
            <a:r>
              <a:rPr lang="en-GB" sz="1400" dirty="0" smtClean="0"/>
              <a:t>14, 052001 (2011)</a:t>
            </a:r>
            <a:endParaRPr lang="en-US" sz="1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46</a:t>
            </a:fld>
            <a:endParaRPr lang="en-US"/>
          </a:p>
        </p:txBody>
      </p:sp>
      <p:pic>
        <p:nvPicPr>
          <p:cNvPr id="163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169568"/>
            <a:ext cx="623089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059832" y="404664"/>
            <a:ext cx="2973122" cy="461665"/>
          </a:xfrm>
          <a:prstGeom prst="rect">
            <a:avLst/>
          </a:prstGeom>
          <a:noFill/>
        </p:spPr>
        <p:txBody>
          <a:bodyPr wrap="none" rtlCol="0">
            <a:spAutoFit/>
          </a:bodyPr>
          <a:lstStyle/>
          <a:p>
            <a:pPr algn="ctr"/>
            <a:r>
              <a:rPr lang="en-GB" sz="2400" dirty="0" smtClean="0"/>
              <a:t>Uncompensated pulse</a:t>
            </a:r>
            <a:endParaRPr lang="en-GB" sz="2400" dirty="0"/>
          </a:p>
        </p:txBody>
      </p:sp>
    </p:spTree>
    <p:extLst>
      <p:ext uri="{BB962C8B-B14F-4D97-AF65-F5344CB8AC3E}">
        <p14:creationId xmlns:p14="http://schemas.microsoft.com/office/powerpoint/2010/main" val="35958920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200" dirty="0" smtClean="0"/>
              <a:t>Transient beam loading in TWS (cont.)</a:t>
            </a:r>
            <a:endParaRPr lang="en-US" sz="3200" dirty="0"/>
          </a:p>
        </p:txBody>
      </p:sp>
      <p:sp>
        <p:nvSpPr>
          <p:cNvPr id="117" name="TextBox 116"/>
          <p:cNvSpPr txBox="1"/>
          <p:nvPr/>
        </p:nvSpPr>
        <p:spPr>
          <a:xfrm>
            <a:off x="1905000" y="4800600"/>
            <a:ext cx="6934200" cy="400110"/>
          </a:xfrm>
          <a:prstGeom prst="rect">
            <a:avLst/>
          </a:prstGeom>
          <a:noFill/>
        </p:spPr>
        <p:txBody>
          <a:bodyPr wrap="square" rtlCol="0">
            <a:spAutoFit/>
          </a:bodyPr>
          <a:lstStyle/>
          <a:p>
            <a:r>
              <a:rPr lang="en-US" sz="2000" dirty="0" smtClean="0"/>
              <a:t>where:  </a:t>
            </a:r>
          </a:p>
        </p:txBody>
      </p:sp>
      <p:graphicFrame>
        <p:nvGraphicFramePr>
          <p:cNvPr id="32773" name="Object 5"/>
          <p:cNvGraphicFramePr>
            <a:graphicFrameLocks noChangeAspect="1"/>
          </p:cNvGraphicFramePr>
          <p:nvPr/>
        </p:nvGraphicFramePr>
        <p:xfrm>
          <a:off x="2819400" y="4876800"/>
          <a:ext cx="3568093" cy="1752600"/>
        </p:xfrm>
        <a:graphic>
          <a:graphicData uri="http://schemas.openxmlformats.org/presentationml/2006/ole">
            <mc:AlternateContent xmlns:mc="http://schemas.openxmlformats.org/markup-compatibility/2006">
              <mc:Choice xmlns:v="urn:schemas-microsoft-com:vml" Requires="v">
                <p:oleObj spid="_x0000_s159837" name="Equation" r:id="rId4" imgW="2425680" imgH="1193760" progId="Equation.3">
                  <p:embed/>
                </p:oleObj>
              </mc:Choice>
              <mc:Fallback>
                <p:oleObj name="Equation" r:id="rId4" imgW="2425680" imgH="11937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876800"/>
                        <a:ext cx="3568093" cy="17526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4820" name="Picture 4" descr="\\CERN\dfs\Workspaces\w\Wuensch\Talks\2011\LC school 2011\from others\ILC_School_lecture\TransientBeamLoadingTWS_CI.gif"/>
          <p:cNvPicPr>
            <a:picLocks noChangeAspect="1" noChangeArrowheads="1" noCrop="1"/>
          </p:cNvPicPr>
          <p:nvPr/>
        </p:nvPicPr>
        <p:blipFill>
          <a:blip r:embed="rId6" cstate="print"/>
          <a:srcRect/>
          <a:stretch>
            <a:fillRect/>
          </a:stretch>
        </p:blipFill>
        <p:spPr bwMode="auto">
          <a:xfrm>
            <a:off x="1905000" y="762000"/>
            <a:ext cx="5181600" cy="38862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sz="3200" dirty="0" smtClean="0"/>
              <a:t>Compensation of the transient beam loading in TWS</a:t>
            </a:r>
            <a:endParaRPr lang="en-US" sz="3200" dirty="0"/>
          </a:p>
        </p:txBody>
      </p:sp>
      <p:sp>
        <p:nvSpPr>
          <p:cNvPr id="117" name="TextBox 116"/>
          <p:cNvSpPr txBox="1"/>
          <p:nvPr/>
        </p:nvSpPr>
        <p:spPr>
          <a:xfrm>
            <a:off x="609600" y="838200"/>
            <a:ext cx="8153400" cy="400110"/>
          </a:xfrm>
          <a:prstGeom prst="rect">
            <a:avLst/>
          </a:prstGeom>
          <a:noFill/>
        </p:spPr>
        <p:txBody>
          <a:bodyPr wrap="square" rtlCol="0">
            <a:spAutoFit/>
          </a:bodyPr>
          <a:lstStyle/>
          <a:p>
            <a:r>
              <a:rPr lang="en-US" sz="2000" dirty="0" smtClean="0"/>
              <a:t>In general case of v</a:t>
            </a:r>
            <a:r>
              <a:rPr lang="en-US" sz="2000" baseline="-25000" dirty="0" smtClean="0"/>
              <a:t>g</a:t>
            </a:r>
            <a:r>
              <a:rPr lang="en-US" sz="2000" dirty="0" smtClean="0"/>
              <a:t>(z), R’(z), Q</a:t>
            </a:r>
            <a:r>
              <a:rPr lang="en-US" sz="2000" baseline="-25000" dirty="0" smtClean="0"/>
              <a:t>0</a:t>
            </a:r>
            <a:r>
              <a:rPr lang="en-US" sz="2000" dirty="0" smtClean="0"/>
              <a:t>(z) </a:t>
            </a:r>
          </a:p>
        </p:txBody>
      </p:sp>
      <p:graphicFrame>
        <p:nvGraphicFramePr>
          <p:cNvPr id="33795" name="Object 3"/>
          <p:cNvGraphicFramePr>
            <a:graphicFrameLocks noChangeAspect="1"/>
          </p:cNvGraphicFramePr>
          <p:nvPr/>
        </p:nvGraphicFramePr>
        <p:xfrm>
          <a:off x="647700" y="1371600"/>
          <a:ext cx="5448300" cy="3455988"/>
        </p:xfrm>
        <a:graphic>
          <a:graphicData uri="http://schemas.openxmlformats.org/presentationml/2006/ole">
            <mc:AlternateContent xmlns:mc="http://schemas.openxmlformats.org/markup-compatibility/2006">
              <mc:Choice xmlns:v="urn:schemas-microsoft-com:vml" Requires="v">
                <p:oleObj spid="_x0000_s160861" name="Equation" r:id="rId4" imgW="2997000" imgH="1904760" progId="Equation.3">
                  <p:embed/>
                </p:oleObj>
              </mc:Choice>
              <mc:Fallback>
                <p:oleObj name="Equation" r:id="rId4" imgW="2997000" imgH="19047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1371600"/>
                        <a:ext cx="5448300" cy="345598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49</a:t>
            </a:fld>
            <a:endParaRPr lang="en-US"/>
          </a:p>
        </p:txBody>
      </p:sp>
      <p:pic>
        <p:nvPicPr>
          <p:cNvPr id="164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256120"/>
            <a:ext cx="602538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21254" y="404664"/>
            <a:ext cx="2650277" cy="461665"/>
          </a:xfrm>
          <a:prstGeom prst="rect">
            <a:avLst/>
          </a:prstGeom>
          <a:noFill/>
        </p:spPr>
        <p:txBody>
          <a:bodyPr wrap="none" rtlCol="0">
            <a:spAutoFit/>
          </a:bodyPr>
          <a:lstStyle/>
          <a:p>
            <a:pPr algn="ctr"/>
            <a:r>
              <a:rPr lang="en-GB" sz="2400" dirty="0" smtClean="0"/>
              <a:t>Compensated pulse</a:t>
            </a:r>
            <a:endParaRPr lang="en-GB" sz="2400" dirty="0"/>
          </a:p>
        </p:txBody>
      </p:sp>
    </p:spTree>
    <p:extLst>
      <p:ext uri="{BB962C8B-B14F-4D97-AF65-F5344CB8AC3E}">
        <p14:creationId xmlns:p14="http://schemas.microsoft.com/office/powerpoint/2010/main" val="2963475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a:p>
        </p:txBody>
      </p:sp>
      <p:graphicFrame>
        <p:nvGraphicFramePr>
          <p:cNvPr id="6" name="Object 5"/>
          <p:cNvGraphicFramePr>
            <a:graphicFrameLocks noChangeAspect="1"/>
          </p:cNvGraphicFramePr>
          <p:nvPr/>
        </p:nvGraphicFramePr>
        <p:xfrm>
          <a:off x="3203848" y="2204864"/>
          <a:ext cx="2663825" cy="1057275"/>
        </p:xfrm>
        <a:graphic>
          <a:graphicData uri="http://schemas.openxmlformats.org/presentationml/2006/ole">
            <mc:AlternateContent xmlns:mc="http://schemas.openxmlformats.org/markup-compatibility/2006">
              <mc:Choice xmlns:v="urn:schemas-microsoft-com:vml" Requires="v">
                <p:oleObj spid="_x0000_s2233" name="Equation" r:id="rId4" imgW="1409400" imgH="558720" progId="Equation.3">
                  <p:embed/>
                </p:oleObj>
              </mc:Choice>
              <mc:Fallback>
                <p:oleObj name="Equation" r:id="rId4" imgW="1409400" imgH="5587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2204864"/>
                        <a:ext cx="266382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251520" y="404664"/>
            <a:ext cx="8208912" cy="1477328"/>
          </a:xfrm>
          <a:prstGeom prst="rect">
            <a:avLst/>
          </a:prstGeom>
          <a:noFill/>
        </p:spPr>
        <p:txBody>
          <a:bodyPr wrap="square" rtlCol="0">
            <a:spAutoFit/>
          </a:bodyPr>
          <a:lstStyle/>
          <a:p>
            <a:r>
              <a:rPr lang="en-US" dirty="0" smtClean="0"/>
              <a:t>Now an rf ‘cavity’ (without being specific about the details of what it is): </a:t>
            </a:r>
          </a:p>
          <a:p>
            <a:endParaRPr lang="en-US" dirty="0" smtClean="0"/>
          </a:p>
          <a:p>
            <a:r>
              <a:rPr lang="en-US" dirty="0" smtClean="0"/>
              <a:t>The ‘voltage’ of an rf gap is of course more complicated because the fields are oscillating while the beam takes the time to cross the gap. Remember the definition of the transit time factor from section 1: </a:t>
            </a:r>
            <a:endParaRPr lang="en-US" dirty="0"/>
          </a:p>
        </p:txBody>
      </p:sp>
      <p:graphicFrame>
        <p:nvGraphicFramePr>
          <p:cNvPr id="2052" name="Object 4"/>
          <p:cNvGraphicFramePr>
            <a:graphicFrameLocks noChangeAspect="1"/>
          </p:cNvGraphicFramePr>
          <p:nvPr/>
        </p:nvGraphicFramePr>
        <p:xfrm>
          <a:off x="2195736" y="4365104"/>
          <a:ext cx="1847850" cy="528637"/>
        </p:xfrm>
        <a:graphic>
          <a:graphicData uri="http://schemas.openxmlformats.org/presentationml/2006/ole">
            <mc:AlternateContent xmlns:mc="http://schemas.openxmlformats.org/markup-compatibility/2006">
              <mc:Choice xmlns:v="urn:schemas-microsoft-com:vml" Requires="v">
                <p:oleObj spid="_x0000_s2234" name="Equation" r:id="rId6" imgW="977760" imgH="279360" progId="Equation.3">
                  <p:embed/>
                </p:oleObj>
              </mc:Choice>
              <mc:Fallback>
                <p:oleObj name="Equation" r:id="rId6" imgW="977760" imgH="27936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4365104"/>
                        <a:ext cx="1847850" cy="528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251520" y="3645024"/>
            <a:ext cx="6048672" cy="646331"/>
          </a:xfrm>
          <a:prstGeom prst="rect">
            <a:avLst/>
          </a:prstGeom>
          <a:noFill/>
        </p:spPr>
        <p:txBody>
          <a:bodyPr wrap="square" rtlCol="0">
            <a:spAutoFit/>
          </a:bodyPr>
          <a:lstStyle/>
          <a:p>
            <a:r>
              <a:rPr lang="en-US" dirty="0" smtClean="0"/>
              <a:t>We will use the numerator again, which is the </a:t>
            </a:r>
            <a:r>
              <a:rPr lang="en-US" i="1" dirty="0" smtClean="0"/>
              <a:t>effective</a:t>
            </a:r>
            <a:r>
              <a:rPr lang="en-US" dirty="0" smtClean="0"/>
              <a:t> gap voltage:</a:t>
            </a:r>
            <a:endParaRPr lang="en-US" dirty="0"/>
          </a:p>
        </p:txBody>
      </p:sp>
      <p:pic>
        <p:nvPicPr>
          <p:cNvPr id="2056" name="Picture 8"/>
          <p:cNvPicPr>
            <a:picLocks noChangeAspect="1" noChangeArrowheads="1"/>
          </p:cNvPicPr>
          <p:nvPr/>
        </p:nvPicPr>
        <p:blipFill>
          <a:blip r:embed="rId8" cstate="print"/>
          <a:srcRect/>
          <a:stretch>
            <a:fillRect/>
          </a:stretch>
        </p:blipFill>
        <p:spPr bwMode="auto">
          <a:xfrm>
            <a:off x="5796136" y="4149080"/>
            <a:ext cx="3029679" cy="1944216"/>
          </a:xfrm>
          <a:prstGeom prst="rect">
            <a:avLst/>
          </a:prstGeom>
          <a:noFill/>
          <a:ln w="9525">
            <a:noFill/>
            <a:miter lim="800000"/>
            <a:headEnd/>
            <a:tailEnd/>
          </a:ln>
          <a:effectLst/>
        </p:spPr>
      </p:pic>
      <p:sp>
        <p:nvSpPr>
          <p:cNvPr id="24" name="TextBox 23"/>
          <p:cNvSpPr txBox="1"/>
          <p:nvPr/>
        </p:nvSpPr>
        <p:spPr>
          <a:xfrm>
            <a:off x="6660232" y="6309320"/>
            <a:ext cx="1326004" cy="369332"/>
          </a:xfrm>
          <a:prstGeom prst="rect">
            <a:avLst/>
          </a:prstGeom>
          <a:noFill/>
        </p:spPr>
        <p:txBody>
          <a:bodyPr wrap="none" rtlCol="0">
            <a:spAutoFit/>
          </a:bodyPr>
          <a:lstStyle/>
          <a:p>
            <a:r>
              <a:rPr lang="en-US" dirty="0" smtClean="0"/>
              <a:t>TM</a:t>
            </a:r>
            <a:r>
              <a:rPr lang="en-US" baseline="-25000" dirty="0" smtClean="0"/>
              <a:t>010</a:t>
            </a:r>
            <a:r>
              <a:rPr lang="en-US" dirty="0" smtClean="0"/>
              <a:t> mode</a:t>
            </a:r>
            <a:endParaRPr lang="en-US" dirty="0"/>
          </a:p>
        </p:txBody>
      </p:sp>
      <p:sp>
        <p:nvSpPr>
          <p:cNvPr id="21" name="TextBox 20"/>
          <p:cNvSpPr txBox="1"/>
          <p:nvPr/>
        </p:nvSpPr>
        <p:spPr>
          <a:xfrm>
            <a:off x="3131840" y="5805264"/>
            <a:ext cx="2160240" cy="646331"/>
          </a:xfrm>
          <a:prstGeom prst="rect">
            <a:avLst/>
          </a:prstGeom>
          <a:noFill/>
        </p:spPr>
        <p:txBody>
          <a:bodyPr wrap="square" rtlCol="0">
            <a:spAutoFit/>
          </a:bodyPr>
          <a:lstStyle/>
          <a:p>
            <a:r>
              <a:rPr lang="en-US" dirty="0" smtClean="0"/>
              <a:t>remember this is a complex number</a:t>
            </a:r>
            <a:endParaRPr lang="en-US" dirty="0"/>
          </a:p>
        </p:txBody>
      </p:sp>
      <p:cxnSp>
        <p:nvCxnSpPr>
          <p:cNvPr id="23" name="Straight Arrow Connector 22"/>
          <p:cNvCxnSpPr/>
          <p:nvPr/>
        </p:nvCxnSpPr>
        <p:spPr>
          <a:xfrm flipH="1" flipV="1">
            <a:off x="3491880" y="4869160"/>
            <a:ext cx="28803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79512" y="5445224"/>
            <a:ext cx="2520280" cy="923330"/>
          </a:xfrm>
          <a:prstGeom prst="rect">
            <a:avLst/>
          </a:prstGeom>
          <a:noFill/>
        </p:spPr>
        <p:txBody>
          <a:bodyPr wrap="square" rtlCol="0">
            <a:spAutoFit/>
          </a:bodyPr>
          <a:lstStyle/>
          <a:p>
            <a:r>
              <a:rPr lang="en-US" dirty="0" smtClean="0"/>
              <a:t>The magnitude is the highest acceleration you get from the cavity.</a:t>
            </a:r>
            <a:endParaRPr lang="en-US" dirty="0"/>
          </a:p>
        </p:txBody>
      </p:sp>
      <p:cxnSp>
        <p:nvCxnSpPr>
          <p:cNvPr id="27" name="Straight Arrow Connector 26"/>
          <p:cNvCxnSpPr/>
          <p:nvPr/>
        </p:nvCxnSpPr>
        <p:spPr>
          <a:xfrm flipV="1">
            <a:off x="1763688" y="4869160"/>
            <a:ext cx="36004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sz="3200" dirty="0" smtClean="0"/>
              <a:t>Compensation of the transient beam loading in constant impedance TWS</a:t>
            </a:r>
            <a:endParaRPr lang="en-US" sz="3200" dirty="0"/>
          </a:p>
        </p:txBody>
      </p:sp>
      <p:sp>
        <p:nvSpPr>
          <p:cNvPr id="117" name="TextBox 116"/>
          <p:cNvSpPr txBox="1"/>
          <p:nvPr/>
        </p:nvSpPr>
        <p:spPr>
          <a:xfrm>
            <a:off x="304800" y="838200"/>
            <a:ext cx="8534400" cy="400110"/>
          </a:xfrm>
          <a:prstGeom prst="rect">
            <a:avLst/>
          </a:prstGeom>
          <a:noFill/>
        </p:spPr>
        <p:txBody>
          <a:bodyPr wrap="square" rtlCol="0">
            <a:spAutoFit/>
          </a:bodyPr>
          <a:lstStyle/>
          <a:p>
            <a:r>
              <a:rPr lang="en-US" sz="2000" dirty="0" smtClean="0"/>
              <a:t>Let’s consider the case of constant impedance TWS: v</a:t>
            </a:r>
            <a:r>
              <a:rPr lang="en-US" sz="2000" baseline="-25000" dirty="0" smtClean="0"/>
              <a:t>g</a:t>
            </a:r>
            <a:r>
              <a:rPr lang="en-US" sz="2000" dirty="0" smtClean="0"/>
              <a:t>=const, R’=const, Q</a:t>
            </a:r>
            <a:r>
              <a:rPr lang="en-US" sz="2000" baseline="-25000" dirty="0" smtClean="0"/>
              <a:t>0</a:t>
            </a:r>
            <a:r>
              <a:rPr lang="en-US" sz="2000" dirty="0" smtClean="0"/>
              <a:t>=const  </a:t>
            </a:r>
          </a:p>
        </p:txBody>
      </p:sp>
      <p:sp>
        <p:nvSpPr>
          <p:cNvPr id="107" name="TextBox 106"/>
          <p:cNvSpPr txBox="1"/>
          <p:nvPr/>
        </p:nvSpPr>
        <p:spPr>
          <a:xfrm>
            <a:off x="1066800" y="2514600"/>
            <a:ext cx="2189574" cy="369332"/>
          </a:xfrm>
          <a:prstGeom prst="rect">
            <a:avLst/>
          </a:prstGeom>
          <a:noFill/>
        </p:spPr>
        <p:txBody>
          <a:bodyPr wrap="none" rtlCol="0">
            <a:spAutoFit/>
          </a:bodyPr>
          <a:lstStyle/>
          <a:p>
            <a:r>
              <a:rPr lang="en-US" dirty="0" smtClean="0"/>
              <a:t>Uncompensated case</a:t>
            </a:r>
            <a:endParaRPr lang="en-US" dirty="0"/>
          </a:p>
        </p:txBody>
      </p:sp>
      <p:graphicFrame>
        <p:nvGraphicFramePr>
          <p:cNvPr id="31746" name="Object 2"/>
          <p:cNvGraphicFramePr>
            <a:graphicFrameLocks noChangeAspect="1"/>
          </p:cNvGraphicFramePr>
          <p:nvPr/>
        </p:nvGraphicFramePr>
        <p:xfrm>
          <a:off x="465138" y="1203325"/>
          <a:ext cx="8226425" cy="1289050"/>
        </p:xfrm>
        <a:graphic>
          <a:graphicData uri="http://schemas.openxmlformats.org/presentationml/2006/ole">
            <mc:AlternateContent xmlns:mc="http://schemas.openxmlformats.org/markup-compatibility/2006">
              <mc:Choice xmlns:v="urn:schemas-microsoft-com:vml" Requires="v">
                <p:oleObj spid="_x0000_s161885" name="Equation" r:id="rId4" imgW="6159240" imgH="965160" progId="Equation.3">
                  <p:embed/>
                </p:oleObj>
              </mc:Choice>
              <mc:Fallback>
                <p:oleObj name="Equation" r:id="rId4" imgW="6159240" imgH="9651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138" y="1203325"/>
                        <a:ext cx="8226425" cy="12890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0" name="TextBox 109"/>
          <p:cNvSpPr txBox="1"/>
          <p:nvPr/>
        </p:nvSpPr>
        <p:spPr>
          <a:xfrm>
            <a:off x="5562600" y="2514600"/>
            <a:ext cx="1947841" cy="369332"/>
          </a:xfrm>
          <a:prstGeom prst="rect">
            <a:avLst/>
          </a:prstGeom>
          <a:noFill/>
        </p:spPr>
        <p:txBody>
          <a:bodyPr wrap="none" rtlCol="0">
            <a:spAutoFit/>
          </a:bodyPr>
          <a:lstStyle/>
          <a:p>
            <a:r>
              <a:rPr lang="en-US" dirty="0" smtClean="0"/>
              <a:t>Compensated case</a:t>
            </a:r>
            <a:endParaRPr lang="en-US" dirty="0"/>
          </a:p>
        </p:txBody>
      </p:sp>
      <p:pic>
        <p:nvPicPr>
          <p:cNvPr id="31747" name="Picture 3" descr="\\CERN\dfs\Workspaces\w\Wuensch\Talks\2011\LC school 2011\from others\ILC_School_lecture\TransientBeamLoadingTWS_CI_noncompensated.gif"/>
          <p:cNvPicPr>
            <a:picLocks noChangeAspect="1" noChangeArrowheads="1" noCrop="1"/>
          </p:cNvPicPr>
          <p:nvPr/>
        </p:nvPicPr>
        <p:blipFill>
          <a:blip r:embed="rId6" cstate="print"/>
          <a:srcRect/>
          <a:stretch>
            <a:fillRect/>
          </a:stretch>
        </p:blipFill>
        <p:spPr bwMode="auto">
          <a:xfrm>
            <a:off x="23283" y="2819400"/>
            <a:ext cx="4572000" cy="3429000"/>
          </a:xfrm>
          <a:prstGeom prst="rect">
            <a:avLst/>
          </a:prstGeom>
          <a:noFill/>
        </p:spPr>
      </p:pic>
      <p:sp>
        <p:nvSpPr>
          <p:cNvPr id="10" name="Content Placeholder 9"/>
          <p:cNvSpPr>
            <a:spLocks noGrp="1"/>
          </p:cNvSpPr>
          <p:nvPr>
            <p:ph idx="1"/>
          </p:nvPr>
        </p:nvSpPr>
        <p:spPr/>
        <p:txBody>
          <a:bodyPr/>
          <a:lstStyle/>
          <a:p>
            <a:endParaRPr lang="en-US"/>
          </a:p>
        </p:txBody>
      </p:sp>
      <p:pic>
        <p:nvPicPr>
          <p:cNvPr id="31748" name="Picture 4" descr="\\CERN\dfs\Workspaces\w\Wuensch\Talks\2011\LC school 2011\from others\ILC_School_lecture\TransientBeamLoadingTWS_CI_compensated.gif"/>
          <p:cNvPicPr>
            <a:picLocks noChangeAspect="1" noChangeArrowheads="1" noCrop="1"/>
          </p:cNvPicPr>
          <p:nvPr/>
        </p:nvPicPr>
        <p:blipFill>
          <a:blip r:embed="rId7" cstate="print"/>
          <a:srcRect/>
          <a:stretch>
            <a:fillRect/>
          </a:stretch>
        </p:blipFill>
        <p:spPr bwMode="auto">
          <a:xfrm>
            <a:off x="4572000" y="2819400"/>
            <a:ext cx="4572000" cy="34290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sz="3200" dirty="0" smtClean="0"/>
              <a:t>Compensation of the transient beam loading in constant gradient TWS</a:t>
            </a:r>
            <a:endParaRPr lang="en-US" sz="3200" dirty="0"/>
          </a:p>
        </p:txBody>
      </p:sp>
      <p:sp>
        <p:nvSpPr>
          <p:cNvPr id="107" name="TextBox 106"/>
          <p:cNvSpPr txBox="1"/>
          <p:nvPr/>
        </p:nvSpPr>
        <p:spPr>
          <a:xfrm>
            <a:off x="1066800" y="1600200"/>
            <a:ext cx="2569999" cy="369332"/>
          </a:xfrm>
          <a:prstGeom prst="rect">
            <a:avLst/>
          </a:prstGeom>
          <a:noFill/>
        </p:spPr>
        <p:txBody>
          <a:bodyPr wrap="none" rtlCol="0">
            <a:spAutoFit/>
          </a:bodyPr>
          <a:lstStyle/>
          <a:p>
            <a:r>
              <a:rPr lang="en-US" dirty="0" smtClean="0"/>
              <a:t>Constant gradient: a=-2</a:t>
            </a:r>
            <a:r>
              <a:rPr lang="el-GR" dirty="0" smtClean="0"/>
              <a:t>α</a:t>
            </a:r>
            <a:r>
              <a:rPr lang="en-US" baseline="-25000" dirty="0" smtClean="0"/>
              <a:t>0</a:t>
            </a:r>
            <a:endParaRPr lang="en-US" baseline="-25000" dirty="0"/>
          </a:p>
        </p:txBody>
      </p:sp>
      <p:sp>
        <p:nvSpPr>
          <p:cNvPr id="9" name="TextBox 8"/>
          <p:cNvSpPr txBox="1"/>
          <p:nvPr/>
        </p:nvSpPr>
        <p:spPr>
          <a:xfrm>
            <a:off x="304800" y="914400"/>
            <a:ext cx="8462253" cy="369332"/>
          </a:xfrm>
          <a:prstGeom prst="rect">
            <a:avLst/>
          </a:prstGeom>
          <a:noFill/>
        </p:spPr>
        <p:txBody>
          <a:bodyPr wrap="none" rtlCol="0">
            <a:spAutoFit/>
          </a:bodyPr>
          <a:lstStyle/>
          <a:p>
            <a:r>
              <a:rPr lang="en-US" dirty="0" smtClean="0"/>
              <a:t>Let’s consider a case of linear v</a:t>
            </a:r>
            <a:r>
              <a:rPr lang="en-US" baseline="-25000" dirty="0" smtClean="0"/>
              <a:t>g</a:t>
            </a:r>
            <a:r>
              <a:rPr lang="en-US" dirty="0" smtClean="0"/>
              <a:t>-tapering such that Q</a:t>
            </a:r>
            <a:r>
              <a:rPr lang="en-US" baseline="-25000" dirty="0" smtClean="0"/>
              <a:t>0</a:t>
            </a:r>
            <a:r>
              <a:rPr lang="en-US" dirty="0" smtClean="0"/>
              <a:t>=const, R’=const but v</a:t>
            </a:r>
            <a:r>
              <a:rPr lang="en-US" baseline="-25000" dirty="0" smtClean="0"/>
              <a:t>g</a:t>
            </a:r>
            <a:r>
              <a:rPr lang="en-US" dirty="0" smtClean="0"/>
              <a:t> = v</a:t>
            </a:r>
            <a:r>
              <a:rPr lang="en-US" baseline="-25000" dirty="0" smtClean="0"/>
              <a:t>g0</a:t>
            </a:r>
            <a:r>
              <a:rPr lang="en-US" dirty="0" smtClean="0"/>
              <a:t>(1+az): </a:t>
            </a:r>
            <a:endParaRPr lang="en-US" dirty="0"/>
          </a:p>
        </p:txBody>
      </p:sp>
      <p:sp>
        <p:nvSpPr>
          <p:cNvPr id="15" name="TextBox 14"/>
          <p:cNvSpPr txBox="1"/>
          <p:nvPr/>
        </p:nvSpPr>
        <p:spPr>
          <a:xfrm>
            <a:off x="6324600" y="1600200"/>
            <a:ext cx="808235" cy="369332"/>
          </a:xfrm>
          <a:prstGeom prst="rect">
            <a:avLst/>
          </a:prstGeom>
          <a:noFill/>
        </p:spPr>
        <p:txBody>
          <a:bodyPr wrap="none" rtlCol="0">
            <a:spAutoFit/>
          </a:bodyPr>
          <a:lstStyle/>
          <a:p>
            <a:r>
              <a:rPr lang="en-US" dirty="0" smtClean="0"/>
              <a:t>a=-3</a:t>
            </a:r>
            <a:r>
              <a:rPr lang="el-GR" dirty="0" smtClean="0"/>
              <a:t>α</a:t>
            </a:r>
            <a:r>
              <a:rPr lang="en-US" baseline="-25000" dirty="0" smtClean="0"/>
              <a:t>0</a:t>
            </a:r>
            <a:endParaRPr lang="en-US" baseline="-25000" dirty="0"/>
          </a:p>
        </p:txBody>
      </p:sp>
      <p:pic>
        <p:nvPicPr>
          <p:cNvPr id="63489" name="Picture 1" descr="\\CERN\dfs\Workspaces\w\Wuensch\Talks\2011\LC school 2011\from others\ILC_School_lecture\TransientBeamLoadingTWS_CG_compensated.gif"/>
          <p:cNvPicPr>
            <a:picLocks noChangeAspect="1" noChangeArrowheads="1" noCrop="1"/>
          </p:cNvPicPr>
          <p:nvPr/>
        </p:nvPicPr>
        <p:blipFill>
          <a:blip r:embed="rId3" cstate="print"/>
          <a:srcRect/>
          <a:stretch>
            <a:fillRect/>
          </a:stretch>
        </p:blipFill>
        <p:spPr bwMode="auto">
          <a:xfrm>
            <a:off x="0" y="1981200"/>
            <a:ext cx="4572002" cy="3429000"/>
          </a:xfrm>
          <a:prstGeom prst="rect">
            <a:avLst/>
          </a:prstGeom>
          <a:noFill/>
        </p:spPr>
      </p:pic>
      <p:pic>
        <p:nvPicPr>
          <p:cNvPr id="63490" name="Picture 2" descr="\\CERN\dfs\Workspaces\w\Wuensch\Talks\2011\LC school 2011\from others\ILC_School_lecture\TransientBeamLoadingTWS_CGG_compensated.gif"/>
          <p:cNvPicPr>
            <a:picLocks noChangeAspect="1" noChangeArrowheads="1" noCrop="1"/>
          </p:cNvPicPr>
          <p:nvPr/>
        </p:nvPicPr>
        <p:blipFill>
          <a:blip r:embed="rId4" cstate="print"/>
          <a:srcRect/>
          <a:stretch>
            <a:fillRect/>
          </a:stretch>
        </p:blipFill>
        <p:spPr bwMode="auto">
          <a:xfrm>
            <a:off x="4572000" y="1981200"/>
            <a:ext cx="4572000" cy="342900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cstate="print"/>
          <a:srcRect b="27535"/>
          <a:stretch>
            <a:fillRect/>
          </a:stretch>
        </p:blipFill>
        <p:spPr bwMode="auto">
          <a:xfrm>
            <a:off x="0" y="0"/>
            <a:ext cx="8981344" cy="1371600"/>
          </a:xfrm>
          <a:prstGeom prst="rect">
            <a:avLst/>
          </a:prstGeom>
          <a:noFill/>
          <a:ln w="9525">
            <a:noFill/>
            <a:miter lim="800000"/>
            <a:headEnd/>
            <a:tailEnd/>
          </a:ln>
        </p:spPr>
      </p:pic>
      <p:sp>
        <p:nvSpPr>
          <p:cNvPr id="2" name="Title 1"/>
          <p:cNvSpPr>
            <a:spLocks noGrp="1"/>
          </p:cNvSpPr>
          <p:nvPr>
            <p:ph type="title"/>
          </p:nvPr>
        </p:nvSpPr>
        <p:spPr>
          <a:xfrm>
            <a:off x="0" y="0"/>
            <a:ext cx="9144000" cy="762000"/>
          </a:xfrm>
        </p:spPr>
        <p:txBody>
          <a:bodyPr>
            <a:noAutofit/>
          </a:bodyPr>
          <a:lstStyle/>
          <a:p>
            <a:r>
              <a:rPr lang="en-US" sz="2800" dirty="0" smtClean="0"/>
              <a:t>CLIC main </a:t>
            </a:r>
            <a:r>
              <a:rPr lang="en-US" sz="2800" dirty="0" err="1" smtClean="0"/>
              <a:t>linac</a:t>
            </a:r>
            <a:r>
              <a:rPr lang="en-US" sz="2800" dirty="0" smtClean="0"/>
              <a:t> accelerating structure in steady-state</a:t>
            </a:r>
            <a:endParaRPr lang="en-US" sz="2800" dirty="0"/>
          </a:p>
        </p:txBody>
      </p:sp>
      <p:graphicFrame>
        <p:nvGraphicFramePr>
          <p:cNvPr id="4" name="Table 3"/>
          <p:cNvGraphicFramePr>
            <a:graphicFrameLocks noGrp="1"/>
          </p:cNvGraphicFramePr>
          <p:nvPr/>
        </p:nvGraphicFramePr>
        <p:xfrm>
          <a:off x="457200" y="1295400"/>
          <a:ext cx="2590800" cy="3017520"/>
        </p:xfrm>
        <a:graphic>
          <a:graphicData uri="http://schemas.openxmlformats.org/drawingml/2006/table">
            <a:tbl>
              <a:tblPr firstRow="1" bandRow="1">
                <a:tableStyleId>{5C22544A-7EE6-4342-B048-85BDC9FD1C3A}</a:tableStyleId>
              </a:tblPr>
              <a:tblGrid>
                <a:gridCol w="1295400"/>
                <a:gridCol w="1295400"/>
              </a:tblGrid>
              <a:tr h="195943">
                <a:tc gridSpan="2">
                  <a:txBody>
                    <a:bodyPr/>
                    <a:lstStyle/>
                    <a:p>
                      <a:r>
                        <a:rPr lang="en-US" sz="1600" dirty="0" smtClean="0"/>
                        <a:t>Parameters:  input  – output</a:t>
                      </a:r>
                      <a:endParaRPr lang="en-US" sz="1600" dirty="0"/>
                    </a:p>
                  </a:txBody>
                  <a:tcPr/>
                </a:tc>
                <a:tc hMerge="1">
                  <a:txBody>
                    <a:bodyPr/>
                    <a:lstStyle/>
                    <a:p>
                      <a:endParaRPr lang="en-US" dirty="0"/>
                    </a:p>
                  </a:txBody>
                  <a:tcPr/>
                </a:tc>
              </a:tr>
              <a:tr h="195943">
                <a:tc>
                  <a:txBody>
                    <a:bodyPr/>
                    <a:lstStyle/>
                    <a:p>
                      <a:r>
                        <a:rPr lang="en-US" sz="1600" dirty="0" smtClean="0"/>
                        <a:t>f [ GHz]</a:t>
                      </a:r>
                      <a:endParaRPr lang="en-US" sz="1600" dirty="0"/>
                    </a:p>
                  </a:txBody>
                  <a:tcPr/>
                </a:tc>
                <a:tc>
                  <a:txBody>
                    <a:bodyPr/>
                    <a:lstStyle/>
                    <a:p>
                      <a:r>
                        <a:rPr lang="en-US" sz="1600" dirty="0" smtClean="0"/>
                        <a:t>12</a:t>
                      </a:r>
                      <a:endParaRPr lang="en-US" sz="1600" dirty="0"/>
                    </a:p>
                  </a:txBody>
                  <a:tcPr/>
                </a:tc>
              </a:tr>
              <a:tr h="195943">
                <a:tc>
                  <a:txBody>
                    <a:bodyPr/>
                    <a:lstStyle/>
                    <a:p>
                      <a:r>
                        <a:rPr lang="en-US" sz="1600" dirty="0" smtClean="0"/>
                        <a:t>L</a:t>
                      </a:r>
                      <a:r>
                        <a:rPr lang="en-US" sz="1600" baseline="-25000" dirty="0" smtClean="0"/>
                        <a:t>s</a:t>
                      </a:r>
                      <a:r>
                        <a:rPr lang="en-US" sz="1600" dirty="0" smtClean="0"/>
                        <a:t> [m]</a:t>
                      </a:r>
                      <a:endParaRPr lang="en-US" sz="1600" dirty="0"/>
                    </a:p>
                  </a:txBody>
                  <a:tcPr/>
                </a:tc>
                <a:tc>
                  <a:txBody>
                    <a:bodyPr/>
                    <a:lstStyle/>
                    <a:p>
                      <a:r>
                        <a:rPr lang="en-US" sz="1600" dirty="0" smtClean="0"/>
                        <a:t>0.25</a:t>
                      </a:r>
                      <a:endParaRPr lang="en-US" sz="1600" dirty="0"/>
                    </a:p>
                  </a:txBody>
                  <a:tcPr/>
                </a:tc>
              </a:tr>
              <a:tr h="195943">
                <a:tc>
                  <a:txBody>
                    <a:bodyPr/>
                    <a:lstStyle/>
                    <a:p>
                      <a:r>
                        <a:rPr lang="en-US" sz="1600" dirty="0" smtClean="0"/>
                        <a:t>v</a:t>
                      </a:r>
                      <a:r>
                        <a:rPr lang="en-US" sz="1600" baseline="-25000" dirty="0" smtClean="0"/>
                        <a:t>g</a:t>
                      </a:r>
                      <a:r>
                        <a:rPr lang="en-US" sz="1600" dirty="0" smtClean="0"/>
                        <a:t>/c [%] </a:t>
                      </a:r>
                      <a:endParaRPr lang="en-US" sz="1600" dirty="0"/>
                    </a:p>
                  </a:txBody>
                  <a:tcPr/>
                </a:tc>
                <a:tc>
                  <a:txBody>
                    <a:bodyPr/>
                    <a:lstStyle/>
                    <a:p>
                      <a:r>
                        <a:rPr lang="en-US" sz="1600" dirty="0" smtClean="0"/>
                        <a:t>1.7 – 0.8</a:t>
                      </a:r>
                      <a:endParaRPr lang="en-US" sz="1600" dirty="0"/>
                    </a:p>
                  </a:txBody>
                  <a:tcPr/>
                </a:tc>
              </a:tr>
              <a:tr h="195943">
                <a:tc>
                  <a:txBody>
                    <a:bodyPr/>
                    <a:lstStyle/>
                    <a:p>
                      <a:r>
                        <a:rPr lang="en-US" sz="1600" dirty="0" smtClean="0"/>
                        <a:t>Q</a:t>
                      </a:r>
                      <a:r>
                        <a:rPr lang="en-US" sz="1600" baseline="-25000" dirty="0" smtClean="0"/>
                        <a:t>0</a:t>
                      </a:r>
                      <a:endParaRPr lang="en-US" sz="1600" dirty="0"/>
                    </a:p>
                  </a:txBody>
                  <a:tcPr/>
                </a:tc>
                <a:tc>
                  <a:txBody>
                    <a:bodyPr/>
                    <a:lstStyle/>
                    <a:p>
                      <a:r>
                        <a:rPr lang="en-US" sz="1600" dirty="0" smtClean="0"/>
                        <a:t>6100 – 6300</a:t>
                      </a:r>
                      <a:endParaRPr lang="en-US" sz="1600" dirty="0"/>
                    </a:p>
                  </a:txBody>
                  <a:tcPr/>
                </a:tc>
              </a:tr>
              <a:tr h="195943">
                <a:tc>
                  <a:txBody>
                    <a:bodyPr/>
                    <a:lstStyle/>
                    <a:p>
                      <a:r>
                        <a:rPr lang="en-US" sz="1600" dirty="0" smtClean="0"/>
                        <a:t>R’ [M</a:t>
                      </a:r>
                      <a:r>
                        <a:rPr lang="el-GR" sz="1600" dirty="0" smtClean="0"/>
                        <a:t>Ω</a:t>
                      </a:r>
                      <a:r>
                        <a:rPr lang="en-US" sz="1600" dirty="0" smtClean="0"/>
                        <a:t>/m]</a:t>
                      </a:r>
                      <a:endParaRPr lang="en-US" sz="1600" dirty="0"/>
                    </a:p>
                  </a:txBody>
                  <a:tcPr/>
                </a:tc>
                <a:tc>
                  <a:txBody>
                    <a:bodyPr/>
                    <a:lstStyle/>
                    <a:p>
                      <a:r>
                        <a:rPr lang="en-US" sz="1600" dirty="0" smtClean="0"/>
                        <a:t>90 – 110</a:t>
                      </a:r>
                      <a:endParaRPr lang="en-US" sz="1600" dirty="0"/>
                    </a:p>
                  </a:txBody>
                  <a:tcPr/>
                </a:tc>
              </a:tr>
              <a:tr h="195943">
                <a:tc>
                  <a:txBody>
                    <a:bodyPr/>
                    <a:lstStyle/>
                    <a:p>
                      <a:r>
                        <a:rPr lang="en-US" sz="1600" dirty="0" err="1" smtClean="0"/>
                        <a:t>I</a:t>
                      </a:r>
                      <a:r>
                        <a:rPr lang="en-US" sz="1600" baseline="-25000" dirty="0" err="1" smtClean="0"/>
                        <a:t>b</a:t>
                      </a:r>
                      <a:r>
                        <a:rPr lang="en-US" sz="1600" dirty="0" smtClean="0"/>
                        <a:t> [A]</a:t>
                      </a:r>
                      <a:endParaRPr lang="en-US" sz="1600" dirty="0"/>
                    </a:p>
                  </a:txBody>
                  <a:tcPr/>
                </a:tc>
                <a:tc>
                  <a:txBody>
                    <a:bodyPr/>
                    <a:lstStyle/>
                    <a:p>
                      <a:r>
                        <a:rPr lang="en-US" sz="1600" dirty="0" smtClean="0"/>
                        <a:t>1.3</a:t>
                      </a:r>
                      <a:endParaRPr lang="en-US" sz="1600" dirty="0"/>
                    </a:p>
                  </a:txBody>
                  <a:tcPr/>
                </a:tc>
              </a:tr>
              <a:tr h="195943">
                <a:tc>
                  <a:txBody>
                    <a:bodyPr/>
                    <a:lstStyle/>
                    <a:p>
                      <a:r>
                        <a:rPr lang="en-US" sz="1600" dirty="0" err="1" smtClean="0"/>
                        <a:t>t</a:t>
                      </a:r>
                      <a:r>
                        <a:rPr lang="en-US" sz="1600" baseline="-25000" dirty="0" err="1" smtClean="0"/>
                        <a:t>b</a:t>
                      </a:r>
                      <a:r>
                        <a:rPr lang="en-US" sz="1600" dirty="0" smtClean="0"/>
                        <a:t> [ns]</a:t>
                      </a:r>
                      <a:endParaRPr lang="en-US" sz="1600" dirty="0"/>
                    </a:p>
                  </a:txBody>
                  <a:tcPr/>
                </a:tc>
                <a:tc>
                  <a:txBody>
                    <a:bodyPr/>
                    <a:lstStyle/>
                    <a:p>
                      <a:r>
                        <a:rPr lang="en-US" sz="1600" dirty="0" smtClean="0"/>
                        <a:t>156</a:t>
                      </a:r>
                      <a:endParaRPr lang="en-US" sz="1600" dirty="0"/>
                    </a:p>
                  </a:txBody>
                  <a:tcPr/>
                </a:tc>
              </a:tr>
              <a:tr h="195943">
                <a:tc>
                  <a:txBody>
                    <a:bodyPr/>
                    <a:lstStyle/>
                    <a:p>
                      <a:r>
                        <a:rPr lang="en-US" sz="1600" dirty="0" smtClean="0"/>
                        <a:t>&lt;G&gt; [MV/m]</a:t>
                      </a:r>
                      <a:endParaRPr lang="en-US" sz="1600" dirty="0"/>
                    </a:p>
                  </a:txBody>
                  <a:tcPr/>
                </a:tc>
                <a:tc>
                  <a:txBody>
                    <a:bodyPr/>
                    <a:lstStyle/>
                    <a:p>
                      <a:r>
                        <a:rPr lang="en-US" sz="1600" dirty="0" smtClean="0"/>
                        <a:t>100</a:t>
                      </a:r>
                      <a:endParaRPr lang="en-US" sz="1600" dirty="0"/>
                    </a:p>
                  </a:txBody>
                  <a:tcPr/>
                </a:tc>
              </a:tr>
            </a:tbl>
          </a:graphicData>
        </a:graphic>
      </p:graphicFrame>
      <p:sp>
        <p:nvSpPr>
          <p:cNvPr id="6" name="TextBox 5"/>
          <p:cNvSpPr txBox="1"/>
          <p:nvPr/>
        </p:nvSpPr>
        <p:spPr>
          <a:xfrm>
            <a:off x="3657600" y="1295400"/>
            <a:ext cx="4876801" cy="1754326"/>
          </a:xfrm>
          <a:prstGeom prst="rect">
            <a:avLst/>
          </a:prstGeom>
          <a:noFill/>
        </p:spPr>
        <p:txBody>
          <a:bodyPr wrap="square" rtlCol="0">
            <a:spAutoFit/>
          </a:bodyPr>
          <a:lstStyle/>
          <a:p>
            <a:r>
              <a:rPr lang="en-US" dirty="0" smtClean="0"/>
              <a:t>In reality, v</a:t>
            </a:r>
            <a:r>
              <a:rPr lang="en-US" baseline="-25000" dirty="0" smtClean="0"/>
              <a:t>g </a:t>
            </a:r>
            <a:r>
              <a:rPr lang="en-US" dirty="0" smtClean="0"/>
              <a:t>≠ const, R’ ≠ const, Q</a:t>
            </a:r>
            <a:r>
              <a:rPr lang="en-US" baseline="-25000" dirty="0" smtClean="0"/>
              <a:t>0</a:t>
            </a:r>
            <a:r>
              <a:rPr lang="en-US" dirty="0" smtClean="0"/>
              <a:t> ≠ const and general expressions must be applied but often a good estimate can be done by averaging R’ and Q</a:t>
            </a:r>
            <a:r>
              <a:rPr lang="en-US" baseline="-25000" dirty="0" smtClean="0"/>
              <a:t>0</a:t>
            </a:r>
            <a:r>
              <a:rPr lang="en-US" dirty="0" smtClean="0"/>
              <a:t> and assuming linear variation of v</a:t>
            </a:r>
            <a:r>
              <a:rPr lang="en-US" baseline="-25000" dirty="0" smtClean="0"/>
              <a:t>g</a:t>
            </a:r>
            <a:endParaRPr lang="en-US" dirty="0" smtClean="0"/>
          </a:p>
          <a:p>
            <a:r>
              <a:rPr lang="en-US" dirty="0" smtClean="0"/>
              <a:t>In this case: &lt;Q</a:t>
            </a:r>
            <a:r>
              <a:rPr lang="en-US" baseline="-25000" dirty="0" smtClean="0"/>
              <a:t>0</a:t>
            </a:r>
            <a:r>
              <a:rPr lang="en-US" dirty="0" smtClean="0"/>
              <a:t>&gt;=6200; &lt;R’&gt;=100 M</a:t>
            </a:r>
            <a:r>
              <a:rPr lang="el-GR" dirty="0" smtClean="0"/>
              <a:t>Ω</a:t>
            </a:r>
            <a:r>
              <a:rPr lang="en-US" dirty="0" smtClean="0"/>
              <a:t>/m; and v</a:t>
            </a:r>
            <a:r>
              <a:rPr lang="en-US" baseline="-25000" dirty="0" smtClean="0"/>
              <a:t>g</a:t>
            </a:r>
            <a:r>
              <a:rPr lang="en-US" dirty="0" smtClean="0"/>
              <a:t>/c = 1.7 - 0.9/0.25·z  </a:t>
            </a:r>
            <a:endParaRPr lang="en-US" dirty="0"/>
          </a:p>
        </p:txBody>
      </p:sp>
      <p:sp>
        <p:nvSpPr>
          <p:cNvPr id="8" name="Down Arrow 7"/>
          <p:cNvSpPr/>
          <p:nvPr/>
        </p:nvSpPr>
        <p:spPr>
          <a:xfrm>
            <a:off x="1496568" y="4343400"/>
            <a:ext cx="484632"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p:cNvGraphicFramePr>
            <a:graphicFrameLocks noGrp="1"/>
          </p:cNvGraphicFramePr>
          <p:nvPr/>
        </p:nvGraphicFramePr>
        <p:xfrm>
          <a:off x="457200" y="4724400"/>
          <a:ext cx="2590800" cy="1676400"/>
        </p:xfrm>
        <a:graphic>
          <a:graphicData uri="http://schemas.openxmlformats.org/drawingml/2006/table">
            <a:tbl>
              <a:tblPr firstRow="1" bandRow="1">
                <a:tableStyleId>{5C22544A-7EE6-4342-B048-85BDC9FD1C3A}</a:tableStyleId>
              </a:tblPr>
              <a:tblGrid>
                <a:gridCol w="1295400"/>
                <a:gridCol w="1295400"/>
              </a:tblGrid>
              <a:tr h="195943">
                <a:tc gridSpan="2">
                  <a:txBody>
                    <a:bodyPr/>
                    <a:lstStyle/>
                    <a:p>
                      <a:r>
                        <a:rPr lang="en-US" sz="1600" dirty="0" smtClean="0"/>
                        <a:t>Parameters calculated</a:t>
                      </a:r>
                      <a:endParaRPr lang="en-US" sz="1600" dirty="0"/>
                    </a:p>
                  </a:txBody>
                  <a:tcPr/>
                </a:tc>
                <a:tc hMerge="1">
                  <a:txBody>
                    <a:bodyPr/>
                    <a:lstStyle/>
                    <a:p>
                      <a:endParaRPr lang="en-US" dirty="0"/>
                    </a:p>
                  </a:txBody>
                  <a:tcPr/>
                </a:tc>
              </a:tr>
              <a:tr h="195943">
                <a:tc>
                  <a:txBody>
                    <a:bodyPr/>
                    <a:lstStyle/>
                    <a:p>
                      <a:r>
                        <a:rPr lang="en-US" sz="1600" dirty="0" smtClean="0"/>
                        <a:t>P</a:t>
                      </a:r>
                      <a:r>
                        <a:rPr lang="en-US" sz="1600" baseline="-25000" dirty="0" smtClean="0"/>
                        <a:t>in</a:t>
                      </a:r>
                      <a:r>
                        <a:rPr lang="en-US" sz="1600" dirty="0" smtClean="0"/>
                        <a:t> [MW]</a:t>
                      </a:r>
                      <a:endParaRPr lang="en-US" sz="1600" dirty="0"/>
                    </a:p>
                  </a:txBody>
                  <a:tcPr/>
                </a:tc>
                <a:tc>
                  <a:txBody>
                    <a:bodyPr/>
                    <a:lstStyle/>
                    <a:p>
                      <a:r>
                        <a:rPr lang="en-US" sz="1600" dirty="0" smtClean="0"/>
                        <a:t>67.6</a:t>
                      </a:r>
                      <a:endParaRPr lang="en-US" sz="1600" dirty="0"/>
                    </a:p>
                  </a:txBody>
                  <a:tcPr/>
                </a:tc>
              </a:tr>
              <a:tr h="195943">
                <a:tc>
                  <a:txBody>
                    <a:bodyPr/>
                    <a:lstStyle/>
                    <a:p>
                      <a:r>
                        <a:rPr lang="en-US" sz="1600" dirty="0" err="1" smtClean="0"/>
                        <a:t>η</a:t>
                      </a:r>
                      <a:r>
                        <a:rPr lang="en-US" sz="1600" baseline="30000" dirty="0" err="1" smtClean="0"/>
                        <a:t>CW</a:t>
                      </a:r>
                      <a:r>
                        <a:rPr lang="en-US" sz="1600" dirty="0" smtClean="0"/>
                        <a:t> [%] </a:t>
                      </a:r>
                      <a:endParaRPr lang="en-US" sz="1600" dirty="0"/>
                    </a:p>
                  </a:txBody>
                  <a:tcPr/>
                </a:tc>
                <a:tc>
                  <a:txBody>
                    <a:bodyPr/>
                    <a:lstStyle/>
                    <a:p>
                      <a:r>
                        <a:rPr lang="en-US" sz="1600" dirty="0" smtClean="0"/>
                        <a:t>48</a:t>
                      </a:r>
                      <a:endParaRPr lang="en-US" sz="1600" dirty="0"/>
                    </a:p>
                  </a:txBody>
                  <a:tcPr/>
                </a:tc>
              </a:tr>
              <a:tr h="195943">
                <a:tc>
                  <a:txBody>
                    <a:bodyPr/>
                    <a:lstStyle/>
                    <a:p>
                      <a:r>
                        <a:rPr lang="en-US" sz="1600" dirty="0" err="1" smtClean="0"/>
                        <a:t>t</a:t>
                      </a:r>
                      <a:r>
                        <a:rPr lang="en-US" sz="1600" baseline="-25000" dirty="0" err="1" smtClean="0"/>
                        <a:t>f</a:t>
                      </a:r>
                      <a:r>
                        <a:rPr lang="en-US" sz="1600" dirty="0" smtClean="0"/>
                        <a:t> [ns]</a:t>
                      </a:r>
                      <a:endParaRPr lang="en-US" sz="1600" dirty="0"/>
                    </a:p>
                  </a:txBody>
                  <a:tcPr/>
                </a:tc>
                <a:tc>
                  <a:txBody>
                    <a:bodyPr/>
                    <a:lstStyle/>
                    <a:p>
                      <a:r>
                        <a:rPr lang="en-US" sz="1600" dirty="0" smtClean="0"/>
                        <a:t>70</a:t>
                      </a:r>
                      <a:endParaRPr lang="en-US" sz="1600" dirty="0"/>
                    </a:p>
                  </a:txBody>
                  <a:tcPr/>
                </a:tc>
              </a:tr>
              <a:tr h="195943">
                <a:tc>
                  <a:txBody>
                    <a:bodyPr/>
                    <a:lstStyle/>
                    <a:p>
                      <a:r>
                        <a:rPr lang="en-US" sz="1600" dirty="0" smtClean="0"/>
                        <a:t>η [%] </a:t>
                      </a:r>
                      <a:endParaRPr lang="en-US" sz="1600" dirty="0"/>
                    </a:p>
                  </a:txBody>
                  <a:tcPr/>
                </a:tc>
                <a:tc>
                  <a:txBody>
                    <a:bodyPr/>
                    <a:lstStyle/>
                    <a:p>
                      <a:r>
                        <a:rPr lang="en-US" sz="1600" dirty="0" smtClean="0"/>
                        <a:t>33</a:t>
                      </a:r>
                      <a:endParaRPr lang="en-US" sz="1600" dirty="0"/>
                    </a:p>
                  </a:txBody>
                  <a:tcPr/>
                </a:tc>
              </a:tr>
            </a:tbl>
          </a:graphicData>
        </a:graphic>
      </p:graphicFrame>
      <p:pic>
        <p:nvPicPr>
          <p:cNvPr id="36867" name="Picture 3"/>
          <p:cNvPicPr>
            <a:picLocks noChangeAspect="1" noChangeArrowheads="1"/>
          </p:cNvPicPr>
          <p:nvPr/>
        </p:nvPicPr>
        <p:blipFill>
          <a:blip r:embed="rId4" cstate="print"/>
          <a:srcRect/>
          <a:stretch>
            <a:fillRect/>
          </a:stretch>
        </p:blipFill>
        <p:spPr bwMode="auto">
          <a:xfrm>
            <a:off x="3962400" y="3124200"/>
            <a:ext cx="4086225" cy="2924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cstate="print"/>
          <a:srcRect b="27535"/>
          <a:stretch>
            <a:fillRect/>
          </a:stretch>
        </p:blipFill>
        <p:spPr bwMode="auto">
          <a:xfrm>
            <a:off x="2057400" y="914400"/>
            <a:ext cx="5257800" cy="802953"/>
          </a:xfrm>
          <a:prstGeom prst="rect">
            <a:avLst/>
          </a:prstGeom>
          <a:noFill/>
          <a:ln w="9525">
            <a:noFill/>
            <a:miter lim="800000"/>
            <a:headEnd/>
            <a:tailEnd/>
          </a:ln>
        </p:spPr>
      </p:pic>
      <p:sp>
        <p:nvSpPr>
          <p:cNvPr id="2" name="Title 1"/>
          <p:cNvSpPr>
            <a:spLocks noGrp="1"/>
          </p:cNvSpPr>
          <p:nvPr>
            <p:ph type="title"/>
          </p:nvPr>
        </p:nvSpPr>
        <p:spPr>
          <a:xfrm>
            <a:off x="0" y="0"/>
            <a:ext cx="9144000" cy="762000"/>
          </a:xfrm>
        </p:spPr>
        <p:txBody>
          <a:bodyPr>
            <a:noAutofit/>
          </a:bodyPr>
          <a:lstStyle/>
          <a:p>
            <a:r>
              <a:rPr lang="en-US" sz="2800" dirty="0" smtClean="0"/>
              <a:t>CLIC main </a:t>
            </a:r>
            <a:r>
              <a:rPr lang="en-US" sz="2800" dirty="0" err="1" smtClean="0"/>
              <a:t>linac</a:t>
            </a:r>
            <a:r>
              <a:rPr lang="en-US" sz="2800" dirty="0" smtClean="0"/>
              <a:t> accelerating structure during transient</a:t>
            </a:r>
            <a:endParaRPr lang="en-US" sz="2800" dirty="0"/>
          </a:p>
        </p:txBody>
      </p:sp>
      <p:pic>
        <p:nvPicPr>
          <p:cNvPr id="59393" name="Picture 1" descr="\\CERN\dfs\Workspaces\w\Wuensch\Talks\2011\LC school 2011\from others\ILC_School_lecture\TransientBeamLoadingTWS_CLIC_G.gif"/>
          <p:cNvPicPr>
            <a:picLocks noChangeAspect="1" noChangeArrowheads="1" noCrop="1"/>
          </p:cNvPicPr>
          <p:nvPr/>
        </p:nvPicPr>
        <p:blipFill>
          <a:blip r:embed="rId4" cstate="print"/>
          <a:srcRect/>
          <a:stretch>
            <a:fillRect/>
          </a:stretch>
        </p:blipFill>
        <p:spPr bwMode="auto">
          <a:xfrm>
            <a:off x="1828800" y="1600200"/>
            <a:ext cx="5467350" cy="4100513"/>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nvGraphicFramePr>
        <p:xfrm>
          <a:off x="457200" y="762000"/>
          <a:ext cx="2895600" cy="2682240"/>
        </p:xfrm>
        <a:graphic>
          <a:graphicData uri="http://schemas.openxmlformats.org/drawingml/2006/table">
            <a:tbl>
              <a:tblPr firstRow="1" bandRow="1">
                <a:tableStyleId>{5C22544A-7EE6-4342-B048-85BDC9FD1C3A}</a:tableStyleId>
              </a:tblPr>
              <a:tblGrid>
                <a:gridCol w="1447800"/>
                <a:gridCol w="1447800"/>
              </a:tblGrid>
              <a:tr h="195943">
                <a:tc gridSpan="2">
                  <a:txBody>
                    <a:bodyPr/>
                    <a:lstStyle/>
                    <a:p>
                      <a:r>
                        <a:rPr lang="en-US" sz="1600" dirty="0" smtClean="0"/>
                        <a:t>Parameters:  input  – output</a:t>
                      </a:r>
                      <a:endParaRPr lang="en-US" sz="1600" dirty="0"/>
                    </a:p>
                  </a:txBody>
                  <a:tcPr/>
                </a:tc>
                <a:tc hMerge="1">
                  <a:txBody>
                    <a:bodyPr/>
                    <a:lstStyle/>
                    <a:p>
                      <a:endParaRPr lang="en-US" dirty="0"/>
                    </a:p>
                  </a:txBody>
                  <a:tcPr/>
                </a:tc>
              </a:tr>
              <a:tr h="195943">
                <a:tc>
                  <a:txBody>
                    <a:bodyPr/>
                    <a:lstStyle/>
                    <a:p>
                      <a:r>
                        <a:rPr lang="en-US" sz="1600" dirty="0" smtClean="0"/>
                        <a:t>f [ GHz]</a:t>
                      </a:r>
                      <a:endParaRPr lang="en-US" sz="1600" dirty="0"/>
                    </a:p>
                  </a:txBody>
                  <a:tcPr/>
                </a:tc>
                <a:tc>
                  <a:txBody>
                    <a:bodyPr/>
                    <a:lstStyle/>
                    <a:p>
                      <a:r>
                        <a:rPr lang="en-US" sz="1600" dirty="0" smtClean="0"/>
                        <a:t>3</a:t>
                      </a:r>
                      <a:endParaRPr lang="en-US" sz="1600" dirty="0"/>
                    </a:p>
                  </a:txBody>
                  <a:tcPr/>
                </a:tc>
              </a:tr>
              <a:tr h="195943">
                <a:tc>
                  <a:txBody>
                    <a:bodyPr/>
                    <a:lstStyle/>
                    <a:p>
                      <a:r>
                        <a:rPr lang="en-US" sz="1600" dirty="0" smtClean="0"/>
                        <a:t>L</a:t>
                      </a:r>
                      <a:r>
                        <a:rPr lang="en-US" sz="1600" baseline="-25000" dirty="0" smtClean="0"/>
                        <a:t>s</a:t>
                      </a:r>
                      <a:r>
                        <a:rPr lang="en-US" sz="1600" dirty="0" smtClean="0"/>
                        <a:t> [m]</a:t>
                      </a:r>
                      <a:endParaRPr lang="en-US" sz="1600" dirty="0"/>
                    </a:p>
                  </a:txBody>
                  <a:tcPr/>
                </a:tc>
                <a:tc>
                  <a:txBody>
                    <a:bodyPr/>
                    <a:lstStyle/>
                    <a:p>
                      <a:r>
                        <a:rPr lang="en-US" sz="1600" dirty="0" smtClean="0"/>
                        <a:t>1.22</a:t>
                      </a:r>
                      <a:endParaRPr lang="en-US" sz="1600" dirty="0"/>
                    </a:p>
                  </a:txBody>
                  <a:tcPr/>
                </a:tc>
              </a:tr>
              <a:tr h="195943">
                <a:tc>
                  <a:txBody>
                    <a:bodyPr/>
                    <a:lstStyle/>
                    <a:p>
                      <a:r>
                        <a:rPr lang="en-US" sz="1600" dirty="0" smtClean="0"/>
                        <a:t>v</a:t>
                      </a:r>
                      <a:r>
                        <a:rPr lang="en-US" sz="1600" baseline="-25000" dirty="0" smtClean="0"/>
                        <a:t>g</a:t>
                      </a:r>
                      <a:r>
                        <a:rPr lang="en-US" sz="1600" dirty="0" smtClean="0"/>
                        <a:t>/c [%] </a:t>
                      </a:r>
                      <a:endParaRPr lang="en-US" sz="1600" dirty="0"/>
                    </a:p>
                  </a:txBody>
                  <a:tcPr/>
                </a:tc>
                <a:tc>
                  <a:txBody>
                    <a:bodyPr/>
                    <a:lstStyle/>
                    <a:p>
                      <a:r>
                        <a:rPr lang="en-US" sz="1600" dirty="0" smtClean="0"/>
                        <a:t>5.2 – 2.3</a:t>
                      </a:r>
                      <a:endParaRPr lang="en-US" sz="1600" dirty="0"/>
                    </a:p>
                  </a:txBody>
                  <a:tcPr/>
                </a:tc>
              </a:tr>
              <a:tr h="195943">
                <a:tc>
                  <a:txBody>
                    <a:bodyPr/>
                    <a:lstStyle/>
                    <a:p>
                      <a:r>
                        <a:rPr lang="en-US" sz="1600" dirty="0" smtClean="0"/>
                        <a:t>Q</a:t>
                      </a:r>
                      <a:r>
                        <a:rPr lang="en-US" sz="1600" baseline="-25000" dirty="0" smtClean="0"/>
                        <a:t>0</a:t>
                      </a:r>
                      <a:endParaRPr lang="en-US" sz="1600" dirty="0"/>
                    </a:p>
                  </a:txBody>
                  <a:tcPr/>
                </a:tc>
                <a:tc>
                  <a:txBody>
                    <a:bodyPr/>
                    <a:lstStyle/>
                    <a:p>
                      <a:r>
                        <a:rPr lang="en-US" sz="1600" dirty="0" smtClean="0"/>
                        <a:t>14000 – 11000</a:t>
                      </a:r>
                      <a:endParaRPr lang="en-US" sz="1600" dirty="0"/>
                    </a:p>
                  </a:txBody>
                  <a:tcPr/>
                </a:tc>
              </a:tr>
              <a:tr h="195943">
                <a:tc>
                  <a:txBody>
                    <a:bodyPr/>
                    <a:lstStyle/>
                    <a:p>
                      <a:r>
                        <a:rPr lang="en-US" sz="1600" dirty="0" smtClean="0"/>
                        <a:t>R’ [M</a:t>
                      </a:r>
                      <a:r>
                        <a:rPr lang="el-GR" sz="1600" dirty="0" smtClean="0"/>
                        <a:t>Ω</a:t>
                      </a:r>
                      <a:r>
                        <a:rPr lang="en-US" sz="1600" dirty="0" smtClean="0"/>
                        <a:t>/m]</a:t>
                      </a:r>
                      <a:endParaRPr lang="en-US" sz="1600" dirty="0"/>
                    </a:p>
                  </a:txBody>
                  <a:tcPr/>
                </a:tc>
                <a:tc>
                  <a:txBody>
                    <a:bodyPr/>
                    <a:lstStyle/>
                    <a:p>
                      <a:r>
                        <a:rPr lang="en-US" sz="1600" dirty="0" smtClean="0"/>
                        <a:t>42 – 33</a:t>
                      </a:r>
                      <a:endParaRPr lang="en-US" sz="1600" dirty="0"/>
                    </a:p>
                  </a:txBody>
                  <a:tcPr/>
                </a:tc>
              </a:tr>
              <a:tr h="195943">
                <a:tc>
                  <a:txBody>
                    <a:bodyPr/>
                    <a:lstStyle/>
                    <a:p>
                      <a:r>
                        <a:rPr lang="en-US" sz="1600" dirty="0" err="1" smtClean="0"/>
                        <a:t>I</a:t>
                      </a:r>
                      <a:r>
                        <a:rPr lang="en-US" sz="1600" baseline="-25000" dirty="0" err="1" smtClean="0"/>
                        <a:t>b</a:t>
                      </a:r>
                      <a:r>
                        <a:rPr lang="en-US" sz="1600" dirty="0" smtClean="0"/>
                        <a:t> [A]</a:t>
                      </a:r>
                      <a:endParaRPr lang="en-US" sz="1600" dirty="0"/>
                    </a:p>
                  </a:txBody>
                  <a:tcPr/>
                </a:tc>
                <a:tc>
                  <a:txBody>
                    <a:bodyPr/>
                    <a:lstStyle/>
                    <a:p>
                      <a:r>
                        <a:rPr lang="en-US" sz="1600" dirty="0" smtClean="0"/>
                        <a:t>4</a:t>
                      </a:r>
                      <a:endParaRPr lang="en-US" sz="1600" dirty="0"/>
                    </a:p>
                  </a:txBody>
                  <a:tcPr/>
                </a:tc>
              </a:tr>
              <a:tr h="195943">
                <a:tc>
                  <a:txBody>
                    <a:bodyPr/>
                    <a:lstStyle/>
                    <a:p>
                      <a:r>
                        <a:rPr lang="en-US" sz="1600" dirty="0" smtClean="0"/>
                        <a:t>Pin [MW]</a:t>
                      </a:r>
                      <a:endParaRPr lang="en-US" sz="1600" dirty="0"/>
                    </a:p>
                  </a:txBody>
                  <a:tcPr/>
                </a:tc>
                <a:tc>
                  <a:txBody>
                    <a:bodyPr/>
                    <a:lstStyle/>
                    <a:p>
                      <a:r>
                        <a:rPr lang="en-US" sz="1600" dirty="0" smtClean="0"/>
                        <a:t>33</a:t>
                      </a:r>
                      <a:endParaRPr lang="en-US" sz="1600" dirty="0"/>
                    </a:p>
                  </a:txBody>
                  <a:tcPr/>
                </a:tc>
              </a:tr>
            </a:tbl>
          </a:graphicData>
        </a:graphic>
      </p:graphicFrame>
      <p:sp>
        <p:nvSpPr>
          <p:cNvPr id="2" name="Title 1"/>
          <p:cNvSpPr>
            <a:spLocks noGrp="1"/>
          </p:cNvSpPr>
          <p:nvPr>
            <p:ph type="title"/>
          </p:nvPr>
        </p:nvSpPr>
        <p:spPr>
          <a:xfrm>
            <a:off x="0" y="0"/>
            <a:ext cx="9144000" cy="762000"/>
          </a:xfrm>
        </p:spPr>
        <p:txBody>
          <a:bodyPr>
            <a:noAutofit/>
          </a:bodyPr>
          <a:lstStyle/>
          <a:p>
            <a:r>
              <a:rPr lang="en-US" sz="2800" dirty="0" smtClean="0"/>
              <a:t>SICA - CTF3 3GHz accelerating structure in steady-state</a:t>
            </a:r>
            <a:endParaRPr lang="en-US" sz="2800" dirty="0"/>
          </a:p>
        </p:txBody>
      </p:sp>
      <p:sp>
        <p:nvSpPr>
          <p:cNvPr id="8" name="Down Arrow 7"/>
          <p:cNvSpPr/>
          <p:nvPr/>
        </p:nvSpPr>
        <p:spPr>
          <a:xfrm>
            <a:off x="1524000" y="3505200"/>
            <a:ext cx="484632"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p:cNvGraphicFramePr>
            <a:graphicFrameLocks noGrp="1"/>
          </p:cNvGraphicFramePr>
          <p:nvPr/>
        </p:nvGraphicFramePr>
        <p:xfrm>
          <a:off x="457200" y="3886200"/>
          <a:ext cx="2133600" cy="670560"/>
        </p:xfrm>
        <a:graphic>
          <a:graphicData uri="http://schemas.openxmlformats.org/drawingml/2006/table">
            <a:tbl>
              <a:tblPr firstRow="1" bandRow="1">
                <a:tableStyleId>{5C22544A-7EE6-4342-B048-85BDC9FD1C3A}</a:tableStyleId>
              </a:tblPr>
              <a:tblGrid>
                <a:gridCol w="1066800"/>
                <a:gridCol w="1066800"/>
              </a:tblGrid>
              <a:tr h="195943">
                <a:tc gridSpan="2">
                  <a:txBody>
                    <a:bodyPr/>
                    <a:lstStyle/>
                    <a:p>
                      <a:r>
                        <a:rPr lang="en-US" sz="1600" dirty="0" smtClean="0"/>
                        <a:t>Parameters calculated</a:t>
                      </a:r>
                      <a:endParaRPr lang="en-US" sz="1600" dirty="0"/>
                    </a:p>
                  </a:txBody>
                  <a:tcPr/>
                </a:tc>
                <a:tc hMerge="1">
                  <a:txBody>
                    <a:bodyPr/>
                    <a:lstStyle/>
                    <a:p>
                      <a:endParaRPr lang="en-US" dirty="0"/>
                    </a:p>
                  </a:txBody>
                  <a:tcPr/>
                </a:tc>
              </a:tr>
              <a:tr h="195943">
                <a:tc>
                  <a:txBody>
                    <a:bodyPr/>
                    <a:lstStyle/>
                    <a:p>
                      <a:r>
                        <a:rPr lang="en-US" sz="1600" dirty="0" err="1" smtClean="0"/>
                        <a:t>η</a:t>
                      </a:r>
                      <a:r>
                        <a:rPr lang="en-US" sz="1600" baseline="30000" dirty="0" err="1" smtClean="0"/>
                        <a:t>CW</a:t>
                      </a:r>
                      <a:r>
                        <a:rPr lang="en-US" sz="1600" dirty="0" smtClean="0"/>
                        <a:t> [%] </a:t>
                      </a:r>
                      <a:endParaRPr lang="en-US" sz="1600" dirty="0"/>
                    </a:p>
                  </a:txBody>
                  <a:tcPr/>
                </a:tc>
                <a:tc>
                  <a:txBody>
                    <a:bodyPr/>
                    <a:lstStyle/>
                    <a:p>
                      <a:r>
                        <a:rPr lang="en-US" sz="1600" dirty="0" smtClean="0"/>
                        <a:t>95</a:t>
                      </a:r>
                      <a:endParaRPr lang="en-US" sz="1600" dirty="0"/>
                    </a:p>
                  </a:txBody>
                  <a:tcPr/>
                </a:tc>
              </a:tr>
            </a:tbl>
          </a:graphicData>
        </a:graphic>
      </p:graphicFrame>
      <p:sp>
        <p:nvSpPr>
          <p:cNvPr id="10" name="TextBox 9"/>
          <p:cNvSpPr txBox="1"/>
          <p:nvPr/>
        </p:nvSpPr>
        <p:spPr>
          <a:xfrm>
            <a:off x="3352800" y="652046"/>
            <a:ext cx="5606204" cy="338554"/>
          </a:xfrm>
          <a:prstGeom prst="rect">
            <a:avLst/>
          </a:prstGeom>
          <a:noFill/>
        </p:spPr>
        <p:txBody>
          <a:bodyPr wrap="square" rtlCol="0">
            <a:spAutoFit/>
          </a:bodyPr>
          <a:lstStyle/>
          <a:p>
            <a:r>
              <a:rPr lang="en-US" sz="1600" dirty="0" smtClean="0"/>
              <a:t>This structure is designed to operate in full beam loading regime</a:t>
            </a:r>
            <a:endParaRPr lang="en-US" sz="1600" dirty="0"/>
          </a:p>
        </p:txBody>
      </p:sp>
      <p:pic>
        <p:nvPicPr>
          <p:cNvPr id="37890" name="Picture 2"/>
          <p:cNvPicPr>
            <a:picLocks noChangeAspect="1" noChangeArrowheads="1"/>
          </p:cNvPicPr>
          <p:nvPr/>
        </p:nvPicPr>
        <p:blipFill>
          <a:blip r:embed="rId3" cstate="print"/>
          <a:srcRect/>
          <a:stretch>
            <a:fillRect/>
          </a:stretch>
        </p:blipFill>
        <p:spPr bwMode="auto">
          <a:xfrm>
            <a:off x="3581400" y="981075"/>
            <a:ext cx="4905375" cy="2447925"/>
          </a:xfrm>
          <a:prstGeom prst="rect">
            <a:avLst/>
          </a:prstGeom>
          <a:noFill/>
          <a:ln w="9525">
            <a:noFill/>
            <a:miter lim="800000"/>
            <a:headEnd/>
            <a:tailEnd/>
          </a:ln>
        </p:spPr>
      </p:pic>
      <p:pic>
        <p:nvPicPr>
          <p:cNvPr id="37891" name="Picture 3"/>
          <p:cNvPicPr>
            <a:picLocks noChangeAspect="1" noChangeArrowheads="1"/>
          </p:cNvPicPr>
          <p:nvPr/>
        </p:nvPicPr>
        <p:blipFill>
          <a:blip r:embed="rId4" cstate="print"/>
          <a:srcRect l="4410" r="6828"/>
          <a:stretch>
            <a:fillRect/>
          </a:stretch>
        </p:blipFill>
        <p:spPr bwMode="auto">
          <a:xfrm>
            <a:off x="2743200" y="3448050"/>
            <a:ext cx="5943600" cy="2724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2133458" y="234050"/>
            <a:ext cx="4464497" cy="616022"/>
          </a:xfrm>
        </p:spPr>
        <p:txBody>
          <a:bodyPr>
            <a:noAutofit/>
          </a:bodyPr>
          <a:lstStyle/>
          <a:p>
            <a:r>
              <a:rPr lang="en-US" sz="3600" dirty="0" smtClean="0"/>
              <a:t>CLIC Test Facility (CTF3)</a:t>
            </a:r>
            <a:endParaRPr lang="en-US" sz="3600" dirty="0"/>
          </a:p>
        </p:txBody>
      </p:sp>
      <p:sp>
        <p:nvSpPr>
          <p:cNvPr id="2" name="Slide Number Placeholder 1"/>
          <p:cNvSpPr>
            <a:spLocks noGrp="1"/>
          </p:cNvSpPr>
          <p:nvPr>
            <p:ph type="sldNum" sz="quarter" idx="12"/>
          </p:nvPr>
        </p:nvSpPr>
        <p:spPr/>
        <p:txBody>
          <a:bodyPr/>
          <a:lstStyle/>
          <a:p>
            <a:fld id="{0D1D6AF9-1F0E-2547-B7C2-EBD1501318D2}" type="slidenum">
              <a:rPr lang="en-US" smtClean="0">
                <a:solidFill>
                  <a:prstClr val="black">
                    <a:tint val="75000"/>
                  </a:prstClr>
                </a:solidFill>
              </a:rPr>
              <a:pPr/>
              <a:t>55</a:t>
            </a:fld>
            <a:endParaRPr lang="en-US">
              <a:solidFill>
                <a:prstClr val="black">
                  <a:tint val="75000"/>
                </a:prstClr>
              </a:solidFill>
            </a:endParaRPr>
          </a:p>
        </p:txBody>
      </p:sp>
      <p:pic>
        <p:nvPicPr>
          <p:cNvPr id="4" name="Picture 3"/>
          <p:cNvPicPr>
            <a:picLocks noChangeAspect="1"/>
          </p:cNvPicPr>
          <p:nvPr/>
        </p:nvPicPr>
        <p:blipFill>
          <a:blip r:embed="rId2" cstate="print"/>
          <a:stretch>
            <a:fillRect/>
          </a:stretch>
        </p:blipFill>
        <p:spPr>
          <a:xfrm>
            <a:off x="908217" y="1177977"/>
            <a:ext cx="7410931" cy="5383190"/>
          </a:xfrm>
          <a:prstGeom prst="rect">
            <a:avLst/>
          </a:prstGeom>
        </p:spPr>
      </p:pic>
      <p:sp>
        <p:nvSpPr>
          <p:cNvPr id="5" name="Rectangle 4"/>
          <p:cNvSpPr/>
          <p:nvPr/>
        </p:nvSpPr>
        <p:spPr>
          <a:xfrm>
            <a:off x="1340252" y="3901368"/>
            <a:ext cx="1285717" cy="646331"/>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square">
            <a:spAutoFit/>
          </a:bodyPr>
          <a:lstStyle/>
          <a:p>
            <a:pPr defTabSz="457200"/>
            <a:r>
              <a:rPr lang="en-US" sz="1200" b="1" dirty="0" smtClean="0">
                <a:solidFill>
                  <a:srgbClr val="C00000"/>
                </a:solidFill>
                <a:cs typeface="Calibri"/>
              </a:rPr>
              <a:t>High current, full</a:t>
            </a:r>
          </a:p>
          <a:p>
            <a:pPr defTabSz="457200"/>
            <a:r>
              <a:rPr lang="en-US" sz="1200" b="1" dirty="0" smtClean="0">
                <a:solidFill>
                  <a:srgbClr val="C00000"/>
                </a:solidFill>
                <a:cs typeface="Calibri"/>
              </a:rPr>
              <a:t>beam-loading operation</a:t>
            </a:r>
          </a:p>
        </p:txBody>
      </p:sp>
      <p:sp>
        <p:nvSpPr>
          <p:cNvPr id="6" name="Rectangle 5"/>
          <p:cNvSpPr/>
          <p:nvPr/>
        </p:nvSpPr>
        <p:spPr>
          <a:xfrm>
            <a:off x="3985985" y="1177977"/>
            <a:ext cx="1700398" cy="646331"/>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square">
            <a:spAutoFit/>
          </a:bodyPr>
          <a:lstStyle/>
          <a:p>
            <a:pPr defTabSz="457200"/>
            <a:r>
              <a:rPr lang="en-US" sz="1200" b="1" dirty="0" smtClean="0">
                <a:solidFill>
                  <a:srgbClr val="C00000"/>
                </a:solidFill>
                <a:cs typeface="Calibri"/>
              </a:rPr>
              <a:t>Operation of isochronous lines and rings</a:t>
            </a:r>
          </a:p>
        </p:txBody>
      </p:sp>
      <p:sp>
        <p:nvSpPr>
          <p:cNvPr id="7" name="Rectangle 6"/>
          <p:cNvSpPr/>
          <p:nvPr/>
        </p:nvSpPr>
        <p:spPr>
          <a:xfrm>
            <a:off x="1569973" y="6470682"/>
            <a:ext cx="1581251" cy="248972"/>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square">
            <a:spAutoFit/>
          </a:bodyPr>
          <a:lstStyle/>
          <a:p>
            <a:pPr defTabSz="457200"/>
            <a:r>
              <a:rPr lang="en-US" sz="1200" b="1" dirty="0" smtClean="0">
                <a:solidFill>
                  <a:srgbClr val="C00000"/>
                </a:solidFill>
                <a:cs typeface="Calibri"/>
              </a:rPr>
              <a:t>Bunch phase coding</a:t>
            </a:r>
          </a:p>
        </p:txBody>
      </p:sp>
      <p:sp>
        <p:nvSpPr>
          <p:cNvPr id="8" name="Rectangle 7"/>
          <p:cNvSpPr/>
          <p:nvPr/>
        </p:nvSpPr>
        <p:spPr>
          <a:xfrm>
            <a:off x="7286768" y="3922391"/>
            <a:ext cx="1732754" cy="830997"/>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square">
            <a:spAutoFit/>
          </a:bodyPr>
          <a:lstStyle/>
          <a:p>
            <a:pPr defTabSz="457200"/>
            <a:r>
              <a:rPr lang="en-US" sz="1200" b="1" dirty="0" smtClean="0">
                <a:solidFill>
                  <a:srgbClr val="C00000"/>
                </a:solidFill>
                <a:cs typeface="Calibri"/>
              </a:rPr>
              <a:t>Beam recombination and current multiplication  by RF deflectors</a:t>
            </a:r>
            <a:endParaRPr lang="en-US" sz="1200" b="1" dirty="0">
              <a:solidFill>
                <a:srgbClr val="C00000"/>
              </a:solidFill>
              <a:cs typeface="Calibri"/>
            </a:endParaRPr>
          </a:p>
        </p:txBody>
      </p:sp>
      <p:sp>
        <p:nvSpPr>
          <p:cNvPr id="9" name="Rectangle 8"/>
          <p:cNvSpPr/>
          <p:nvPr/>
        </p:nvSpPr>
        <p:spPr>
          <a:xfrm>
            <a:off x="7113966" y="5354160"/>
            <a:ext cx="1623634" cy="1200329"/>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square">
            <a:spAutoFit/>
          </a:bodyPr>
          <a:lstStyle/>
          <a:p>
            <a:pPr defTabSz="457200"/>
            <a:r>
              <a:rPr lang="en-US" sz="1200" b="1" dirty="0" smtClean="0">
                <a:solidFill>
                  <a:srgbClr val="C00000"/>
                </a:solidFill>
                <a:cs typeface="Calibri"/>
              </a:rPr>
              <a:t>12 GHz power generation by drive beam deceleration</a:t>
            </a:r>
          </a:p>
          <a:p>
            <a:pPr defTabSz="457200"/>
            <a:endParaRPr lang="en-US" sz="1200" b="1" dirty="0" smtClean="0">
              <a:solidFill>
                <a:srgbClr val="C00000"/>
              </a:solidFill>
              <a:cs typeface="Calibri"/>
            </a:endParaRPr>
          </a:p>
          <a:p>
            <a:pPr defTabSz="457200"/>
            <a:r>
              <a:rPr lang="en-US" sz="1200" b="1" dirty="0" smtClean="0">
                <a:solidFill>
                  <a:srgbClr val="C00000"/>
                </a:solidFill>
                <a:cs typeface="Calibri"/>
              </a:rPr>
              <a:t>High-gradient two-beam acceleration</a:t>
            </a:r>
            <a:endParaRPr lang="en-US" sz="1200" b="1" dirty="0">
              <a:solidFill>
                <a:srgbClr val="C00000"/>
              </a:solidFill>
              <a:cs typeface="Calibri"/>
            </a:endParaRPr>
          </a:p>
        </p:txBody>
      </p:sp>
      <p:cxnSp>
        <p:nvCxnSpPr>
          <p:cNvPr id="11" name="Straight Connector 10"/>
          <p:cNvCxnSpPr/>
          <p:nvPr/>
        </p:nvCxnSpPr>
        <p:spPr>
          <a:xfrm>
            <a:off x="4237031" y="3451096"/>
            <a:ext cx="257352" cy="205970"/>
          </a:xfrm>
          <a:prstGeom prst="line">
            <a:avLst/>
          </a:prstGeom>
          <a:ln>
            <a:solidFill>
              <a:srgbClr val="00187E"/>
            </a:solidFill>
          </a:ln>
        </p:spPr>
        <p:style>
          <a:lnRef idx="2">
            <a:schemeClr val="accent1"/>
          </a:lnRef>
          <a:fillRef idx="0">
            <a:schemeClr val="accent1"/>
          </a:fillRef>
          <a:effectRef idx="1">
            <a:schemeClr val="accent1"/>
          </a:effectRef>
          <a:fontRef idx="minor">
            <a:schemeClr val="tx1"/>
          </a:fontRef>
        </p:style>
      </p:cxnSp>
      <p:sp>
        <p:nvSpPr>
          <p:cNvPr id="12" name="Content Placeholder 2"/>
          <p:cNvSpPr txBox="1">
            <a:spLocks/>
          </p:cNvSpPr>
          <p:nvPr/>
        </p:nvSpPr>
        <p:spPr bwMode="auto">
          <a:xfrm>
            <a:off x="3210198" y="2921108"/>
            <a:ext cx="1062330" cy="547153"/>
          </a:xfrm>
          <a:prstGeom prst="rect">
            <a:avLst/>
          </a:prstGeom>
          <a:solidFill>
            <a:srgbClr val="DCE6F2"/>
          </a:solidFill>
          <a:ln w="9525">
            <a:noFill/>
            <a:miter lim="800000"/>
            <a:headEnd/>
            <a:tailEnd/>
          </a:ln>
          <a:effectLst>
            <a:outerShdw dist="38100" dir="2700000" rotWithShape="0">
              <a:srgbClr val="808080">
                <a:alpha val="42999"/>
              </a:srgbClr>
            </a:outerShdw>
          </a:effectLst>
        </p:spPr>
        <p:txBody>
          <a:bodyPr/>
          <a:lstStyle/>
          <a:p>
            <a:pPr algn="ctr" defTabSz="457200">
              <a:spcBef>
                <a:spcPct val="20000"/>
              </a:spcBef>
              <a:buFont typeface="Arial"/>
              <a:buNone/>
              <a:defRPr/>
            </a:pPr>
            <a:r>
              <a:rPr lang="en-GB" sz="1400" dirty="0" smtClean="0">
                <a:solidFill>
                  <a:srgbClr val="00187E"/>
                </a:solidFill>
                <a:cs typeface="Calibri"/>
              </a:rPr>
              <a:t>4 A, 1.4us</a:t>
            </a:r>
          </a:p>
          <a:p>
            <a:pPr algn="ctr" defTabSz="457200">
              <a:spcBef>
                <a:spcPct val="20000"/>
              </a:spcBef>
              <a:buFont typeface="Arial"/>
              <a:buNone/>
              <a:defRPr/>
            </a:pPr>
            <a:r>
              <a:rPr lang="en-GB" sz="1400" dirty="0" smtClean="0">
                <a:solidFill>
                  <a:srgbClr val="00187E"/>
                </a:solidFill>
                <a:cs typeface="Calibri"/>
              </a:rPr>
              <a:t>120 </a:t>
            </a:r>
            <a:r>
              <a:rPr lang="en-GB" sz="1400" dirty="0" err="1" smtClean="0">
                <a:solidFill>
                  <a:srgbClr val="00187E"/>
                </a:solidFill>
                <a:cs typeface="Calibri"/>
              </a:rPr>
              <a:t>MeV</a:t>
            </a:r>
            <a:endParaRPr lang="en-GB" sz="1400" dirty="0">
              <a:solidFill>
                <a:prstClr val="black"/>
              </a:solidFill>
              <a:cs typeface="Calibri"/>
            </a:endParaRPr>
          </a:p>
        </p:txBody>
      </p:sp>
      <p:cxnSp>
        <p:nvCxnSpPr>
          <p:cNvPr id="13" name="Straight Connector 12"/>
          <p:cNvCxnSpPr/>
          <p:nvPr/>
        </p:nvCxnSpPr>
        <p:spPr>
          <a:xfrm>
            <a:off x="5425819" y="3545165"/>
            <a:ext cx="541675" cy="137648"/>
          </a:xfrm>
          <a:prstGeom prst="line">
            <a:avLst/>
          </a:prstGeom>
          <a:ln>
            <a:solidFill>
              <a:srgbClr val="00187E"/>
            </a:solidFill>
          </a:ln>
        </p:spPr>
        <p:style>
          <a:lnRef idx="2">
            <a:schemeClr val="accent1"/>
          </a:lnRef>
          <a:fillRef idx="0">
            <a:schemeClr val="accent1"/>
          </a:fillRef>
          <a:effectRef idx="1">
            <a:schemeClr val="accent1"/>
          </a:effectRef>
          <a:fontRef idx="minor">
            <a:schemeClr val="tx1"/>
          </a:fontRef>
        </p:style>
      </p:cxnSp>
      <p:sp>
        <p:nvSpPr>
          <p:cNvPr id="14" name="Content Placeholder 2"/>
          <p:cNvSpPr txBox="1">
            <a:spLocks/>
          </p:cNvSpPr>
          <p:nvPr/>
        </p:nvSpPr>
        <p:spPr bwMode="auto">
          <a:xfrm>
            <a:off x="5907592" y="3590178"/>
            <a:ext cx="1071547" cy="547153"/>
          </a:xfrm>
          <a:prstGeom prst="rect">
            <a:avLst/>
          </a:prstGeom>
          <a:solidFill>
            <a:srgbClr val="DCE6F2"/>
          </a:solidFill>
          <a:ln w="9525">
            <a:noFill/>
            <a:miter lim="800000"/>
            <a:headEnd/>
            <a:tailEnd/>
          </a:ln>
          <a:effectLst>
            <a:outerShdw dist="38100" dir="2700000" rotWithShape="0">
              <a:srgbClr val="808080">
                <a:alpha val="42999"/>
              </a:srgbClr>
            </a:outerShdw>
          </a:effectLst>
        </p:spPr>
        <p:txBody>
          <a:bodyPr/>
          <a:lstStyle/>
          <a:p>
            <a:pPr algn="ctr" defTabSz="457200">
              <a:spcBef>
                <a:spcPct val="20000"/>
              </a:spcBef>
              <a:buFont typeface="Arial"/>
              <a:buNone/>
              <a:defRPr/>
            </a:pPr>
            <a:r>
              <a:rPr lang="en-GB" sz="1400" dirty="0" smtClean="0">
                <a:solidFill>
                  <a:srgbClr val="00187E"/>
                </a:solidFill>
                <a:cs typeface="Calibri"/>
              </a:rPr>
              <a:t>30 A, 140 ns</a:t>
            </a:r>
          </a:p>
          <a:p>
            <a:pPr algn="ctr" defTabSz="457200">
              <a:spcBef>
                <a:spcPct val="20000"/>
              </a:spcBef>
              <a:buFont typeface="Arial"/>
              <a:buNone/>
              <a:defRPr/>
            </a:pPr>
            <a:r>
              <a:rPr lang="en-GB" sz="1400" dirty="0" smtClean="0">
                <a:solidFill>
                  <a:srgbClr val="00187E"/>
                </a:solidFill>
                <a:cs typeface="Calibri"/>
              </a:rPr>
              <a:t>120 </a:t>
            </a:r>
            <a:r>
              <a:rPr lang="en-GB" sz="1400" dirty="0" err="1" smtClean="0">
                <a:solidFill>
                  <a:srgbClr val="00187E"/>
                </a:solidFill>
                <a:cs typeface="Calibri"/>
              </a:rPr>
              <a:t>MeV</a:t>
            </a:r>
            <a:endParaRPr lang="en-GB" sz="1400" dirty="0">
              <a:solidFill>
                <a:prstClr val="black"/>
              </a:solidFill>
              <a:cs typeface="Calibri"/>
            </a:endParaRPr>
          </a:p>
        </p:txBody>
      </p:sp>
      <p:cxnSp>
        <p:nvCxnSpPr>
          <p:cNvPr id="15" name="Straight Connector 14"/>
          <p:cNvCxnSpPr/>
          <p:nvPr/>
        </p:nvCxnSpPr>
        <p:spPr>
          <a:xfrm rot="5400000">
            <a:off x="3225641" y="5081554"/>
            <a:ext cx="797798" cy="248830"/>
          </a:xfrm>
          <a:prstGeom prst="line">
            <a:avLst/>
          </a:prstGeom>
          <a:ln>
            <a:solidFill>
              <a:srgbClr val="00187E"/>
            </a:solidFill>
          </a:ln>
        </p:spPr>
        <p:style>
          <a:lnRef idx="2">
            <a:schemeClr val="accent1"/>
          </a:lnRef>
          <a:fillRef idx="0">
            <a:schemeClr val="accent1"/>
          </a:fillRef>
          <a:effectRef idx="1">
            <a:schemeClr val="accent1"/>
          </a:effectRef>
          <a:fontRef idx="minor">
            <a:schemeClr val="tx1"/>
          </a:fontRef>
        </p:style>
      </p:cxnSp>
      <p:sp>
        <p:nvSpPr>
          <p:cNvPr id="16" name="Content Placeholder 2"/>
          <p:cNvSpPr txBox="1">
            <a:spLocks/>
          </p:cNvSpPr>
          <p:nvPr/>
        </p:nvSpPr>
        <p:spPr bwMode="auto">
          <a:xfrm>
            <a:off x="3188303" y="5615219"/>
            <a:ext cx="1084225" cy="547153"/>
          </a:xfrm>
          <a:prstGeom prst="rect">
            <a:avLst/>
          </a:prstGeom>
          <a:solidFill>
            <a:srgbClr val="DCE6F2"/>
          </a:solidFill>
          <a:ln w="9525">
            <a:noFill/>
            <a:miter lim="800000"/>
            <a:headEnd/>
            <a:tailEnd/>
          </a:ln>
          <a:effectLst>
            <a:outerShdw dist="38100" dir="2700000" rotWithShape="0">
              <a:srgbClr val="808080">
                <a:alpha val="42999"/>
              </a:srgbClr>
            </a:outerShdw>
          </a:effectLst>
        </p:spPr>
        <p:txBody>
          <a:bodyPr/>
          <a:lstStyle/>
          <a:p>
            <a:pPr algn="ctr" defTabSz="457200">
              <a:spcBef>
                <a:spcPct val="20000"/>
              </a:spcBef>
              <a:buFont typeface="Arial"/>
              <a:buNone/>
              <a:defRPr/>
            </a:pPr>
            <a:r>
              <a:rPr lang="en-GB" sz="1400" dirty="0" smtClean="0">
                <a:solidFill>
                  <a:srgbClr val="00187E"/>
                </a:solidFill>
                <a:cs typeface="Calibri"/>
              </a:rPr>
              <a:t>30 A, 140 ns</a:t>
            </a:r>
          </a:p>
          <a:p>
            <a:pPr algn="ctr" defTabSz="457200">
              <a:spcBef>
                <a:spcPct val="20000"/>
              </a:spcBef>
              <a:buFont typeface="Arial"/>
              <a:buNone/>
              <a:defRPr/>
            </a:pPr>
            <a:r>
              <a:rPr lang="en-GB" sz="1400" dirty="0" smtClean="0">
                <a:solidFill>
                  <a:srgbClr val="00187E"/>
                </a:solidFill>
                <a:cs typeface="Calibri"/>
              </a:rPr>
              <a:t>60 </a:t>
            </a:r>
            <a:r>
              <a:rPr lang="en-GB" sz="1400" dirty="0" err="1" smtClean="0">
                <a:solidFill>
                  <a:srgbClr val="00187E"/>
                </a:solidFill>
                <a:cs typeface="Calibri"/>
              </a:rPr>
              <a:t>MeV</a:t>
            </a:r>
            <a:endParaRPr lang="en-GB" sz="1400" dirty="0">
              <a:solidFill>
                <a:prstClr val="black"/>
              </a:solidFill>
              <a:cs typeface="Calibri"/>
            </a:endParaRPr>
          </a:p>
        </p:txBody>
      </p:sp>
      <p:pic>
        <p:nvPicPr>
          <p:cNvPr id="17" name="Picture 6" descr="DSC_0157"/>
          <p:cNvPicPr>
            <a:picLocks noChangeAspect="1" noChangeArrowheads="1"/>
          </p:cNvPicPr>
          <p:nvPr/>
        </p:nvPicPr>
        <p:blipFill>
          <a:blip r:embed="rId3"/>
          <a:srcRect/>
          <a:stretch>
            <a:fillRect/>
          </a:stretch>
        </p:blipFill>
        <p:spPr bwMode="auto">
          <a:xfrm>
            <a:off x="209629" y="472097"/>
            <a:ext cx="2416340" cy="2810069"/>
          </a:xfrm>
          <a:prstGeom prst="rect">
            <a:avLst/>
          </a:prstGeom>
          <a:noFill/>
        </p:spPr>
      </p:pic>
      <p:pic>
        <p:nvPicPr>
          <p:cNvPr id="24" name="Picture 1"/>
          <p:cNvPicPr>
            <a:picLocks noChangeAspect="1" noChangeArrowheads="1"/>
          </p:cNvPicPr>
          <p:nvPr/>
        </p:nvPicPr>
        <p:blipFill>
          <a:blip r:embed="rId4" cstate="print"/>
          <a:srcRect/>
          <a:stretch>
            <a:fillRect/>
          </a:stretch>
        </p:blipFill>
        <p:spPr bwMode="auto">
          <a:xfrm>
            <a:off x="6222387" y="0"/>
            <a:ext cx="2941596" cy="1711569"/>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696515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Drive Beam Generation</a:t>
            </a:r>
            <a:endParaRPr lang="en-US" sz="3600" dirty="0"/>
          </a:p>
        </p:txBody>
      </p:sp>
      <p:sp>
        <p:nvSpPr>
          <p:cNvPr id="2" name="Slide Number Placeholder 1"/>
          <p:cNvSpPr>
            <a:spLocks noGrp="1"/>
          </p:cNvSpPr>
          <p:nvPr>
            <p:ph type="sldNum" sz="quarter" idx="12"/>
          </p:nvPr>
        </p:nvSpPr>
        <p:spPr/>
        <p:txBody>
          <a:bodyPr/>
          <a:lstStyle/>
          <a:p>
            <a:fld id="{0D1D6AF9-1F0E-2547-B7C2-EBD1501318D2}" type="slidenum">
              <a:rPr lang="en-US" smtClean="0">
                <a:solidFill>
                  <a:prstClr val="black">
                    <a:tint val="75000"/>
                  </a:prstClr>
                </a:solidFill>
              </a:rPr>
              <a:pPr/>
              <a:t>56</a:t>
            </a:fld>
            <a:endParaRPr lang="en-US">
              <a:solidFill>
                <a:prstClr val="black">
                  <a:tint val="75000"/>
                </a:prstClr>
              </a:solidFill>
            </a:endParaRPr>
          </a:p>
        </p:txBody>
      </p:sp>
      <p:pic>
        <p:nvPicPr>
          <p:cNvPr id="11" name="Picture 10" descr="2010MeasureFBon_modified_factor8.eps"/>
          <p:cNvPicPr>
            <a:picLocks noChangeAspect="1"/>
          </p:cNvPicPr>
          <p:nvPr/>
        </p:nvPicPr>
        <p:blipFill>
          <a:blip r:embed="rId2"/>
          <a:stretch>
            <a:fillRect/>
          </a:stretch>
        </p:blipFill>
        <p:spPr>
          <a:xfrm>
            <a:off x="0" y="4949668"/>
            <a:ext cx="4535746" cy="1908332"/>
          </a:xfrm>
          <a:prstGeom prst="rect">
            <a:avLst/>
          </a:prstGeom>
        </p:spPr>
      </p:pic>
      <p:grpSp>
        <p:nvGrpSpPr>
          <p:cNvPr id="17" name="Group 5"/>
          <p:cNvGrpSpPr>
            <a:grpSpLocks/>
          </p:cNvGrpSpPr>
          <p:nvPr/>
        </p:nvGrpSpPr>
        <p:grpSpPr bwMode="auto">
          <a:xfrm>
            <a:off x="207769" y="1043438"/>
            <a:ext cx="1812408" cy="1722813"/>
            <a:chOff x="3919" y="2156"/>
            <a:chExt cx="2032" cy="1844"/>
          </a:xfrm>
          <a:effectLst>
            <a:outerShdw blurRad="50800" dist="38100" dir="2700000" algn="tl" rotWithShape="0">
              <a:prstClr val="black">
                <a:alpha val="40000"/>
              </a:prstClr>
            </a:outerShdw>
          </a:effectLst>
        </p:grpSpPr>
        <p:pic>
          <p:nvPicPr>
            <p:cNvPr id="18" name="Picture 6"/>
            <p:cNvPicPr>
              <a:picLocks noChangeAspect="1" noChangeArrowheads="1"/>
            </p:cNvPicPr>
            <p:nvPr/>
          </p:nvPicPr>
          <p:blipFill>
            <a:blip r:embed="rId3" cstate="print"/>
            <a:srcRect/>
            <a:stretch>
              <a:fillRect/>
            </a:stretch>
          </p:blipFill>
          <p:spPr bwMode="auto">
            <a:xfrm>
              <a:off x="3919" y="2156"/>
              <a:ext cx="2032" cy="1844"/>
            </a:xfrm>
            <a:prstGeom prst="rect">
              <a:avLst/>
            </a:prstGeom>
            <a:noFill/>
            <a:ln w="9525">
              <a:noFill/>
              <a:miter lim="800000"/>
              <a:headEnd/>
              <a:tailEnd/>
            </a:ln>
            <a:effectLst/>
          </p:spPr>
        </p:pic>
        <p:sp>
          <p:nvSpPr>
            <p:cNvPr id="19" name="Rectangle 7"/>
            <p:cNvSpPr>
              <a:spLocks noChangeArrowheads="1"/>
            </p:cNvSpPr>
            <p:nvPr/>
          </p:nvSpPr>
          <p:spPr bwMode="auto">
            <a:xfrm>
              <a:off x="3929" y="3660"/>
              <a:ext cx="810" cy="276"/>
            </a:xfrm>
            <a:prstGeom prst="rect">
              <a:avLst/>
            </a:prstGeom>
            <a:noFill/>
            <a:ln w="9525">
              <a:noFill/>
              <a:miter lim="800000"/>
              <a:headEnd/>
              <a:tailEnd/>
            </a:ln>
            <a:effectLst/>
          </p:spPr>
          <p:txBody>
            <a:bodyPr wrap="square">
              <a:spAutoFit/>
            </a:bodyPr>
            <a:lstStyle/>
            <a:p>
              <a:pPr defTabSz="457200"/>
              <a:r>
                <a:rPr lang="en-US" sz="1000" dirty="0" err="1">
                  <a:solidFill>
                    <a:srgbClr val="FFFF00"/>
                  </a:solidFill>
                </a:rPr>
                <a:t>SiC</a:t>
              </a:r>
              <a:r>
                <a:rPr lang="en-US" sz="1000" dirty="0">
                  <a:solidFill>
                    <a:srgbClr val="FFFF00"/>
                  </a:solidFill>
                </a:rPr>
                <a:t> load</a:t>
              </a:r>
              <a:endParaRPr lang="en-US" sz="1000" noProof="1">
                <a:solidFill>
                  <a:srgbClr val="FFFF00"/>
                </a:solidFill>
              </a:endParaRPr>
            </a:p>
          </p:txBody>
        </p:sp>
        <p:sp>
          <p:nvSpPr>
            <p:cNvPr id="20" name="Line 8"/>
            <p:cNvSpPr>
              <a:spLocks noChangeShapeType="1"/>
            </p:cNvSpPr>
            <p:nvPr/>
          </p:nvSpPr>
          <p:spPr bwMode="auto">
            <a:xfrm>
              <a:off x="4301" y="2475"/>
              <a:ext cx="364" cy="641"/>
            </a:xfrm>
            <a:prstGeom prst="line">
              <a:avLst/>
            </a:prstGeom>
            <a:noFill/>
            <a:ln w="12700">
              <a:solidFill>
                <a:schemeClr val="tx1"/>
              </a:solidFill>
              <a:round/>
              <a:headEnd/>
              <a:tailEnd type="triangle" w="med" len="med"/>
            </a:ln>
            <a:effectLst/>
          </p:spPr>
          <p:txBody>
            <a:bodyPr/>
            <a:lstStyle/>
            <a:p>
              <a:pPr defTabSz="457200"/>
              <a:endParaRPr lang="en-US" sz="800">
                <a:solidFill>
                  <a:prstClr val="black"/>
                </a:solidFill>
              </a:endParaRPr>
            </a:p>
          </p:txBody>
        </p:sp>
        <p:sp>
          <p:nvSpPr>
            <p:cNvPr id="21" name="Rectangle 9"/>
            <p:cNvSpPr>
              <a:spLocks noChangeArrowheads="1"/>
            </p:cNvSpPr>
            <p:nvPr/>
          </p:nvSpPr>
          <p:spPr bwMode="auto">
            <a:xfrm>
              <a:off x="3921" y="2165"/>
              <a:ext cx="926" cy="448"/>
            </a:xfrm>
            <a:prstGeom prst="rect">
              <a:avLst/>
            </a:prstGeom>
            <a:noFill/>
            <a:ln w="9525">
              <a:noFill/>
              <a:miter lim="800000"/>
              <a:headEnd/>
              <a:tailEnd/>
            </a:ln>
            <a:effectLst/>
          </p:spPr>
          <p:txBody>
            <a:bodyPr wrap="square">
              <a:spAutoFit/>
            </a:bodyPr>
            <a:lstStyle/>
            <a:p>
              <a:pPr defTabSz="457200"/>
              <a:r>
                <a:rPr lang="en-US" sz="1000" dirty="0">
                  <a:solidFill>
                    <a:prstClr val="black"/>
                  </a:solidFill>
                </a:rPr>
                <a:t>damping </a:t>
              </a:r>
            </a:p>
            <a:p>
              <a:pPr defTabSz="457200"/>
              <a:r>
                <a:rPr lang="en-US" sz="1000" dirty="0">
                  <a:solidFill>
                    <a:prstClr val="black"/>
                  </a:solidFill>
                </a:rPr>
                <a:t>slot</a:t>
              </a:r>
              <a:endParaRPr lang="en-US" sz="1000" noProof="1">
                <a:solidFill>
                  <a:prstClr val="black"/>
                </a:solidFill>
              </a:endParaRPr>
            </a:p>
          </p:txBody>
        </p:sp>
        <p:sp>
          <p:nvSpPr>
            <p:cNvPr id="22" name="Line 10"/>
            <p:cNvSpPr>
              <a:spLocks noChangeShapeType="1"/>
            </p:cNvSpPr>
            <p:nvPr/>
          </p:nvSpPr>
          <p:spPr bwMode="auto">
            <a:xfrm flipV="1">
              <a:off x="4234" y="3270"/>
              <a:ext cx="129" cy="447"/>
            </a:xfrm>
            <a:prstGeom prst="line">
              <a:avLst/>
            </a:prstGeom>
            <a:noFill/>
            <a:ln w="12700">
              <a:solidFill>
                <a:srgbClr val="FFFF00"/>
              </a:solidFill>
              <a:round/>
              <a:headEnd/>
              <a:tailEnd type="triangle" w="med" len="med"/>
            </a:ln>
            <a:effectLst/>
          </p:spPr>
          <p:txBody>
            <a:bodyPr/>
            <a:lstStyle/>
            <a:p>
              <a:pPr defTabSz="457200"/>
              <a:endParaRPr lang="en-US" sz="800">
                <a:solidFill>
                  <a:prstClr val="black"/>
                </a:solidFill>
              </a:endParaRPr>
            </a:p>
          </p:txBody>
        </p:sp>
      </p:grpSp>
      <p:grpSp>
        <p:nvGrpSpPr>
          <p:cNvPr id="23" name="Group 24"/>
          <p:cNvGrpSpPr>
            <a:grpSpLocks/>
          </p:cNvGrpSpPr>
          <p:nvPr/>
        </p:nvGrpSpPr>
        <p:grpSpPr bwMode="auto">
          <a:xfrm>
            <a:off x="1778373" y="1455144"/>
            <a:ext cx="2678367" cy="1752019"/>
            <a:chOff x="-254" y="2769"/>
            <a:chExt cx="2206" cy="910"/>
          </a:xfrm>
        </p:grpSpPr>
        <p:sp>
          <p:nvSpPr>
            <p:cNvPr id="24" name="Line 25"/>
            <p:cNvSpPr>
              <a:spLocks noChangeAspect="1" noChangeShapeType="1"/>
            </p:cNvSpPr>
            <p:nvPr/>
          </p:nvSpPr>
          <p:spPr bwMode="auto">
            <a:xfrm flipV="1">
              <a:off x="1547" y="3127"/>
              <a:ext cx="242" cy="200"/>
            </a:xfrm>
            <a:prstGeom prst="line">
              <a:avLst/>
            </a:prstGeom>
            <a:noFill/>
            <a:ln w="9525">
              <a:solidFill>
                <a:schemeClr val="bg1"/>
              </a:solidFill>
              <a:round/>
              <a:headEnd type="diamond" w="med" len="med"/>
              <a:tailEnd type="diamond" w="med" len="med"/>
            </a:ln>
          </p:spPr>
          <p:txBody>
            <a:bodyPr/>
            <a:lstStyle/>
            <a:p>
              <a:pPr defTabSz="457200"/>
              <a:endParaRPr lang="en-US">
                <a:solidFill>
                  <a:prstClr val="black"/>
                </a:solidFill>
              </a:endParaRPr>
            </a:p>
          </p:txBody>
        </p:sp>
        <p:sp>
          <p:nvSpPr>
            <p:cNvPr id="25" name="Rectangle 26"/>
            <p:cNvSpPr>
              <a:spLocks noChangeArrowheads="1"/>
            </p:cNvSpPr>
            <p:nvPr/>
          </p:nvSpPr>
          <p:spPr bwMode="auto">
            <a:xfrm>
              <a:off x="1476" y="3090"/>
              <a:ext cx="262" cy="66"/>
            </a:xfrm>
            <a:prstGeom prst="rect">
              <a:avLst/>
            </a:prstGeom>
            <a:noFill/>
            <a:ln w="9525">
              <a:noFill/>
              <a:miter lim="800000"/>
              <a:headEnd/>
              <a:tailEnd/>
            </a:ln>
          </p:spPr>
          <p:txBody>
            <a:bodyPr lIns="0" tIns="0" rIns="0" bIns="0">
              <a:spAutoFit/>
            </a:bodyPr>
            <a:lstStyle/>
            <a:p>
              <a:pPr defTabSz="457200"/>
              <a:r>
                <a:rPr lang="en-US" sz="1000">
                  <a:solidFill>
                    <a:prstClr val="white"/>
                  </a:solidFill>
                </a:rPr>
                <a:t>10 m</a:t>
              </a:r>
              <a:endParaRPr lang="en-US" sz="1000" noProof="1">
                <a:solidFill>
                  <a:prstClr val="white"/>
                </a:solidFill>
              </a:endParaRPr>
            </a:p>
          </p:txBody>
        </p:sp>
        <p:grpSp>
          <p:nvGrpSpPr>
            <p:cNvPr id="26" name="Group 27"/>
            <p:cNvGrpSpPr>
              <a:grpSpLocks/>
            </p:cNvGrpSpPr>
            <p:nvPr/>
          </p:nvGrpSpPr>
          <p:grpSpPr bwMode="auto">
            <a:xfrm>
              <a:off x="-254" y="2769"/>
              <a:ext cx="2206" cy="910"/>
              <a:chOff x="597" y="1011"/>
              <a:chExt cx="2206" cy="910"/>
            </a:xfrm>
          </p:grpSpPr>
          <p:pic>
            <p:nvPicPr>
              <p:cNvPr id="27" name="Picture 28" descr="beam_loading_MKS06_power"/>
              <p:cNvPicPr>
                <a:picLocks noChangeAspect="1" noChangeArrowheads="1"/>
              </p:cNvPicPr>
              <p:nvPr/>
            </p:nvPicPr>
            <p:blipFill>
              <a:blip r:embed="rId4" cstate="print"/>
              <a:srcRect/>
              <a:stretch>
                <a:fillRect/>
              </a:stretch>
            </p:blipFill>
            <p:spPr bwMode="auto">
              <a:xfrm>
                <a:off x="1025" y="1011"/>
                <a:ext cx="1778" cy="677"/>
              </a:xfrm>
              <a:prstGeom prst="rect">
                <a:avLst/>
              </a:prstGeom>
              <a:noFill/>
              <a:ln w="12700">
                <a:solidFill>
                  <a:schemeClr val="tx1"/>
                </a:solidFill>
                <a:miter lim="800000"/>
                <a:headEnd/>
                <a:tailEnd/>
              </a:ln>
            </p:spPr>
          </p:pic>
          <p:sp>
            <p:nvSpPr>
              <p:cNvPr id="28" name="Text Box 29"/>
              <p:cNvSpPr txBox="1">
                <a:spLocks noChangeArrowheads="1"/>
              </p:cNvSpPr>
              <p:nvPr/>
            </p:nvSpPr>
            <p:spPr bwMode="auto">
              <a:xfrm>
                <a:off x="1597" y="1436"/>
                <a:ext cx="978" cy="128"/>
              </a:xfrm>
              <a:prstGeom prst="rect">
                <a:avLst/>
              </a:prstGeom>
              <a:noFill/>
              <a:ln w="9525">
                <a:noFill/>
                <a:miter lim="800000"/>
                <a:headEnd/>
                <a:tailEnd/>
              </a:ln>
            </p:spPr>
            <p:txBody>
              <a:bodyPr wrap="square">
                <a:spAutoFit/>
              </a:bodyPr>
              <a:lstStyle/>
              <a:p>
                <a:pPr defTabSz="457200"/>
                <a:r>
                  <a:rPr lang="en-US" sz="1000" dirty="0">
                    <a:solidFill>
                      <a:prstClr val="black"/>
                    </a:solidFill>
                  </a:rPr>
                  <a:t>RF pulse at output</a:t>
                </a:r>
                <a:endParaRPr lang="el-GR" sz="1000" dirty="0">
                  <a:solidFill>
                    <a:prstClr val="black"/>
                  </a:solidFill>
                  <a:cs typeface="Arial" pitchFamily="34" charset="0"/>
                </a:endParaRPr>
              </a:p>
            </p:txBody>
          </p:sp>
          <p:sp>
            <p:nvSpPr>
              <p:cNvPr id="29" name="Text Box 30"/>
              <p:cNvSpPr txBox="1">
                <a:spLocks noChangeArrowheads="1"/>
              </p:cNvSpPr>
              <p:nvPr/>
            </p:nvSpPr>
            <p:spPr bwMode="auto">
              <a:xfrm>
                <a:off x="1364" y="1135"/>
                <a:ext cx="1280" cy="106"/>
              </a:xfrm>
              <a:prstGeom prst="rect">
                <a:avLst/>
              </a:prstGeom>
              <a:noFill/>
              <a:ln w="9525">
                <a:noFill/>
                <a:miter lim="800000"/>
                <a:headEnd/>
                <a:tailEnd/>
              </a:ln>
            </p:spPr>
            <p:txBody>
              <a:bodyPr>
                <a:spAutoFit/>
              </a:bodyPr>
              <a:lstStyle/>
              <a:p>
                <a:pPr defTabSz="457200"/>
                <a:r>
                  <a:rPr lang="en-US" sz="1000" dirty="0">
                    <a:solidFill>
                      <a:prstClr val="black"/>
                    </a:solidFill>
                  </a:rPr>
                  <a:t>RF pulse at structure input</a:t>
                </a:r>
                <a:endParaRPr lang="el-GR" sz="1000" dirty="0">
                  <a:solidFill>
                    <a:prstClr val="black"/>
                  </a:solidFill>
                  <a:cs typeface="Arial" pitchFamily="34" charset="0"/>
                </a:endParaRPr>
              </a:p>
            </p:txBody>
          </p:sp>
          <p:sp>
            <p:nvSpPr>
              <p:cNvPr id="30" name="Line 31"/>
              <p:cNvSpPr>
                <a:spLocks noChangeShapeType="1"/>
              </p:cNvSpPr>
              <p:nvPr/>
            </p:nvSpPr>
            <p:spPr bwMode="auto">
              <a:xfrm flipV="1">
                <a:off x="597" y="1281"/>
                <a:ext cx="858" cy="640"/>
              </a:xfrm>
              <a:prstGeom prst="line">
                <a:avLst/>
              </a:prstGeom>
              <a:noFill/>
              <a:ln w="9525">
                <a:solidFill>
                  <a:schemeClr val="tx1"/>
                </a:solidFill>
                <a:round/>
                <a:headEnd/>
                <a:tailEnd type="triangle" w="med" len="med"/>
              </a:ln>
            </p:spPr>
            <p:txBody>
              <a:bodyPr/>
              <a:lstStyle/>
              <a:p>
                <a:pPr defTabSz="457200"/>
                <a:endParaRPr lang="en-US">
                  <a:solidFill>
                    <a:prstClr val="black"/>
                  </a:solidFill>
                </a:endParaRPr>
              </a:p>
            </p:txBody>
          </p:sp>
          <p:sp>
            <p:nvSpPr>
              <p:cNvPr id="31" name="Line 32"/>
              <p:cNvSpPr>
                <a:spLocks noChangeShapeType="1"/>
              </p:cNvSpPr>
              <p:nvPr/>
            </p:nvSpPr>
            <p:spPr bwMode="auto">
              <a:xfrm flipV="1">
                <a:off x="2290" y="1576"/>
                <a:ext cx="120" cy="212"/>
              </a:xfrm>
              <a:prstGeom prst="line">
                <a:avLst/>
              </a:prstGeom>
              <a:noFill/>
              <a:ln w="9525">
                <a:solidFill>
                  <a:schemeClr val="tx1"/>
                </a:solidFill>
                <a:round/>
                <a:headEnd/>
                <a:tailEnd type="triangle" w="med" len="med"/>
              </a:ln>
            </p:spPr>
            <p:txBody>
              <a:bodyPr/>
              <a:lstStyle/>
              <a:p>
                <a:pPr defTabSz="457200"/>
                <a:endParaRPr lang="en-US">
                  <a:solidFill>
                    <a:prstClr val="black"/>
                  </a:solidFill>
                </a:endParaRPr>
              </a:p>
            </p:txBody>
          </p:sp>
        </p:grpSp>
      </p:grpSp>
      <p:sp>
        <p:nvSpPr>
          <p:cNvPr id="34" name="Content Placeholder 2"/>
          <p:cNvSpPr txBox="1">
            <a:spLocks/>
          </p:cNvSpPr>
          <p:nvPr/>
        </p:nvSpPr>
        <p:spPr>
          <a:xfrm>
            <a:off x="5060063" y="1043438"/>
            <a:ext cx="3765176" cy="1623834"/>
          </a:xfrm>
          <a:prstGeom prst="rect">
            <a:avLst/>
          </a:prstGeom>
          <a:solidFill>
            <a:schemeClr val="bg1">
              <a:lumMod val="95000"/>
            </a:schemeClr>
          </a:solidFill>
          <a:ln>
            <a:noFill/>
          </a:ln>
          <a:effectLst>
            <a:outerShdw blurRad="50800" dist="38100" dir="2700000">
              <a:srgbClr val="000000">
                <a:alpha val="43000"/>
              </a:srgbClr>
            </a:outerShdw>
          </a:effectLst>
        </p:spPr>
        <p:txBody>
          <a:bodyPr>
            <a:normAutofit/>
          </a:bodyPr>
          <a:lstStyle/>
          <a:p>
            <a:pPr marL="533400" indent="-533400" defTabSz="457200">
              <a:spcBef>
                <a:spcPct val="20000"/>
              </a:spcBef>
              <a:buFont typeface="Arial"/>
              <a:buNone/>
              <a:defRPr/>
            </a:pPr>
            <a:r>
              <a:rPr lang="en-GB" sz="1600" dirty="0" smtClean="0">
                <a:solidFill>
                  <a:prstClr val="black"/>
                </a:solidFill>
                <a:cs typeface="ＭＳ Ｐゴシック" charset="-128"/>
              </a:rPr>
              <a:t>95.3% RF to beam efficiency</a:t>
            </a:r>
          </a:p>
          <a:p>
            <a:pPr marL="533400" indent="-533400" defTabSz="457200">
              <a:spcBef>
                <a:spcPct val="20000"/>
              </a:spcBef>
              <a:buFont typeface="Arial"/>
              <a:buNone/>
              <a:defRPr/>
            </a:pPr>
            <a:r>
              <a:rPr lang="en-GB" sz="1600" dirty="0" smtClean="0">
                <a:solidFill>
                  <a:prstClr val="black"/>
                </a:solidFill>
                <a:cs typeface="ＭＳ Ｐゴシック" charset="-128"/>
              </a:rPr>
              <a:t>Stable high current acceleration</a:t>
            </a:r>
          </a:p>
          <a:p>
            <a:pPr marL="533400" indent="-533400" defTabSz="457200">
              <a:spcBef>
                <a:spcPct val="20000"/>
              </a:spcBef>
              <a:defRPr/>
            </a:pPr>
            <a:r>
              <a:rPr lang="en-GB" sz="1600" dirty="0" smtClean="0">
                <a:solidFill>
                  <a:prstClr val="black"/>
                </a:solidFill>
                <a:cs typeface="ＭＳ Ｐゴシック" charset="-128"/>
              </a:rPr>
              <a:t>Current stability</a:t>
            </a:r>
          </a:p>
          <a:p>
            <a:pPr marL="533400" indent="-533400" defTabSz="457200">
              <a:spcBef>
                <a:spcPct val="20000"/>
              </a:spcBef>
              <a:buFont typeface="Arial"/>
              <a:buNone/>
              <a:defRPr/>
            </a:pPr>
            <a:r>
              <a:rPr lang="en-GB" sz="1600" dirty="0" err="1" smtClean="0">
                <a:solidFill>
                  <a:prstClr val="black"/>
                </a:solidFill>
                <a:cs typeface="ＭＳ Ｐゴシック" charset="-128"/>
              </a:rPr>
              <a:t>Isochronicity</a:t>
            </a:r>
            <a:r>
              <a:rPr lang="en-GB" sz="1600" dirty="0" smtClean="0">
                <a:solidFill>
                  <a:prstClr val="black"/>
                </a:solidFill>
                <a:cs typeface="ＭＳ Ｐゴシック" charset="-128"/>
              </a:rPr>
              <a:t>, phase coding</a:t>
            </a:r>
          </a:p>
          <a:p>
            <a:pPr marL="533400" indent="-533400" defTabSz="457200">
              <a:spcBef>
                <a:spcPct val="20000"/>
              </a:spcBef>
              <a:buFont typeface="Arial"/>
              <a:buNone/>
              <a:defRPr/>
            </a:pPr>
            <a:r>
              <a:rPr lang="en-GB" sz="1600" dirty="0" smtClean="0">
                <a:solidFill>
                  <a:prstClr val="black"/>
                </a:solidFill>
                <a:cs typeface="ＭＳ Ｐゴシック" charset="-128"/>
              </a:rPr>
              <a:t>Factor 8 current &amp; frequency multiplication</a:t>
            </a:r>
          </a:p>
        </p:txBody>
      </p:sp>
      <p:sp>
        <p:nvSpPr>
          <p:cNvPr id="35" name="TextBox 34"/>
          <p:cNvSpPr txBox="1"/>
          <p:nvPr/>
        </p:nvSpPr>
        <p:spPr>
          <a:xfrm>
            <a:off x="2198569" y="4734490"/>
            <a:ext cx="2164439" cy="307777"/>
          </a:xfrm>
          <a:prstGeom prst="rect">
            <a:avLst/>
          </a:prstGeom>
          <a:solidFill>
            <a:schemeClr val="bg1">
              <a:lumMod val="95000"/>
            </a:schemeClr>
          </a:solidFill>
        </p:spPr>
        <p:txBody>
          <a:bodyPr wrap="none" rtlCol="0">
            <a:spAutoFit/>
          </a:bodyPr>
          <a:lstStyle/>
          <a:p>
            <a:pPr defTabSz="457200"/>
            <a:r>
              <a:rPr lang="en-US" sz="1400" dirty="0" smtClean="0">
                <a:solidFill>
                  <a:prstClr val="black"/>
                </a:solidFill>
              </a:rPr>
              <a:t>Pulse charge measurement</a:t>
            </a:r>
            <a:endParaRPr lang="en-US" sz="1400" dirty="0">
              <a:solidFill>
                <a:prstClr val="black"/>
              </a:solidFill>
            </a:endParaRPr>
          </a:p>
        </p:txBody>
      </p:sp>
      <p:sp>
        <p:nvSpPr>
          <p:cNvPr id="36" name="TextBox 35"/>
          <p:cNvSpPr txBox="1"/>
          <p:nvPr/>
        </p:nvSpPr>
        <p:spPr>
          <a:xfrm>
            <a:off x="2212655" y="1052557"/>
            <a:ext cx="2719347" cy="338554"/>
          </a:xfrm>
          <a:prstGeom prst="rect">
            <a:avLst/>
          </a:prstGeom>
          <a:solidFill>
            <a:schemeClr val="bg1">
              <a:lumMod val="95000"/>
            </a:schemeClr>
          </a:solidFill>
        </p:spPr>
        <p:txBody>
          <a:bodyPr wrap="square" rtlCol="0">
            <a:spAutoFit/>
          </a:bodyPr>
          <a:lstStyle/>
          <a:p>
            <a:pPr defTabSz="457200"/>
            <a:r>
              <a:rPr lang="en-US" sz="1600" dirty="0" smtClean="0">
                <a:solidFill>
                  <a:prstClr val="black"/>
                </a:solidFill>
              </a:rPr>
              <a:t>Full beam loading acceleration</a:t>
            </a:r>
            <a:endParaRPr lang="en-US" sz="1600" dirty="0">
              <a:solidFill>
                <a:prstClr val="black"/>
              </a:solidFill>
            </a:endParaRPr>
          </a:p>
        </p:txBody>
      </p:sp>
      <p:sp>
        <p:nvSpPr>
          <p:cNvPr id="37" name="TextBox 36"/>
          <p:cNvSpPr txBox="1"/>
          <p:nvPr/>
        </p:nvSpPr>
        <p:spPr>
          <a:xfrm>
            <a:off x="7025559" y="6338986"/>
            <a:ext cx="1868821" cy="338554"/>
          </a:xfrm>
          <a:prstGeom prst="rect">
            <a:avLst/>
          </a:prstGeom>
          <a:solidFill>
            <a:schemeClr val="bg1">
              <a:lumMod val="95000"/>
            </a:schemeClr>
          </a:solidFill>
        </p:spPr>
        <p:txBody>
          <a:bodyPr wrap="none" rtlCol="0">
            <a:spAutoFit/>
          </a:bodyPr>
          <a:lstStyle/>
          <a:p>
            <a:pPr defTabSz="457200"/>
            <a:r>
              <a:rPr lang="en-US" sz="1400" dirty="0" smtClean="0">
                <a:solidFill>
                  <a:prstClr val="black"/>
                </a:solidFill>
              </a:rPr>
              <a:t>Factor 8 </a:t>
            </a:r>
            <a:r>
              <a:rPr lang="en-US" sz="1600" dirty="0" smtClean="0">
                <a:solidFill>
                  <a:prstClr val="black"/>
                </a:solidFill>
              </a:rPr>
              <a:t>combination</a:t>
            </a:r>
            <a:endParaRPr lang="en-US" sz="1600" dirty="0">
              <a:solidFill>
                <a:prstClr val="black"/>
              </a:solidFill>
            </a:endParaRPr>
          </a:p>
        </p:txBody>
      </p:sp>
      <p:grpSp>
        <p:nvGrpSpPr>
          <p:cNvPr id="38" name="Group 37"/>
          <p:cNvGrpSpPr/>
          <p:nvPr/>
        </p:nvGrpSpPr>
        <p:grpSpPr>
          <a:xfrm>
            <a:off x="0" y="2812724"/>
            <a:ext cx="5060063" cy="1759275"/>
            <a:chOff x="1529123" y="1859904"/>
            <a:chExt cx="5060063" cy="1759275"/>
          </a:xfrm>
        </p:grpSpPr>
        <p:pic>
          <p:nvPicPr>
            <p:cNvPr id="39" name="Picture 22"/>
            <p:cNvPicPr>
              <a:picLocks noChangeAspect="1"/>
            </p:cNvPicPr>
            <p:nvPr/>
          </p:nvPicPr>
          <p:blipFill>
            <a:blip r:embed="rId5" cstate="print"/>
            <a:srcRect/>
            <a:stretch>
              <a:fillRect/>
            </a:stretch>
          </p:blipFill>
          <p:spPr bwMode="auto">
            <a:xfrm>
              <a:off x="1529123" y="1859904"/>
              <a:ext cx="5060063" cy="1759275"/>
            </a:xfrm>
            <a:prstGeom prst="rect">
              <a:avLst/>
            </a:prstGeom>
            <a:noFill/>
            <a:ln w="9525">
              <a:noFill/>
              <a:miter lim="800000"/>
              <a:headEnd/>
              <a:tailEnd/>
            </a:ln>
          </p:spPr>
        </p:pic>
        <p:sp>
          <p:nvSpPr>
            <p:cNvPr id="40" name="TextBox 39"/>
            <p:cNvSpPr txBox="1"/>
            <p:nvPr/>
          </p:nvSpPr>
          <p:spPr>
            <a:xfrm>
              <a:off x="5114794" y="2956916"/>
              <a:ext cx="1346332" cy="461665"/>
            </a:xfrm>
            <a:prstGeom prst="rect">
              <a:avLst/>
            </a:prstGeom>
            <a:solidFill>
              <a:schemeClr val="bg1"/>
            </a:solidFill>
          </p:spPr>
          <p:txBody>
            <a:bodyPr wrap="square" rtlCol="0">
              <a:spAutoFit/>
            </a:bodyPr>
            <a:lstStyle/>
            <a:p>
              <a:pPr defTabSz="457200"/>
              <a:r>
                <a:rPr lang="en-US" sz="1200" dirty="0" smtClean="0">
                  <a:solidFill>
                    <a:prstClr val="black"/>
                  </a:solidFill>
                </a:rPr>
                <a:t>Most RF power</a:t>
              </a:r>
            </a:p>
            <a:p>
              <a:pPr defTabSz="457200"/>
              <a:r>
                <a:rPr lang="en-US" sz="1200" dirty="0" smtClean="0">
                  <a:solidFill>
                    <a:prstClr val="black"/>
                  </a:solidFill>
                </a:rPr>
                <a:t>to beam</a:t>
              </a:r>
              <a:endParaRPr lang="en-US" sz="1200" dirty="0">
                <a:solidFill>
                  <a:prstClr val="black"/>
                </a:solidFill>
              </a:endParaRPr>
            </a:p>
          </p:txBody>
        </p:sp>
        <p:sp>
          <p:nvSpPr>
            <p:cNvPr id="41" name="TextBox 40"/>
            <p:cNvSpPr txBox="1"/>
            <p:nvPr/>
          </p:nvSpPr>
          <p:spPr>
            <a:xfrm>
              <a:off x="1736892" y="2956916"/>
              <a:ext cx="986464" cy="461665"/>
            </a:xfrm>
            <a:prstGeom prst="rect">
              <a:avLst/>
            </a:prstGeom>
            <a:solidFill>
              <a:schemeClr val="bg1"/>
            </a:solidFill>
          </p:spPr>
          <p:txBody>
            <a:bodyPr wrap="square" rtlCol="0">
              <a:spAutoFit/>
            </a:bodyPr>
            <a:lstStyle/>
            <a:p>
              <a:pPr defTabSz="457200"/>
              <a:r>
                <a:rPr lang="en-US" sz="1200" dirty="0" smtClean="0">
                  <a:solidFill>
                    <a:prstClr val="black"/>
                  </a:solidFill>
                </a:rPr>
                <a:t>High beam current</a:t>
              </a:r>
              <a:endParaRPr lang="en-US" sz="1200" dirty="0">
                <a:solidFill>
                  <a:prstClr val="black"/>
                </a:solidFill>
              </a:endParaRPr>
            </a:p>
          </p:txBody>
        </p:sp>
        <p:sp>
          <p:nvSpPr>
            <p:cNvPr id="42" name="TextBox 41"/>
            <p:cNvSpPr txBox="1"/>
            <p:nvPr/>
          </p:nvSpPr>
          <p:spPr>
            <a:xfrm>
              <a:off x="2625031" y="1909325"/>
              <a:ext cx="525423" cy="276999"/>
            </a:xfrm>
            <a:prstGeom prst="rect">
              <a:avLst/>
            </a:prstGeom>
            <a:solidFill>
              <a:schemeClr val="bg1"/>
            </a:solidFill>
          </p:spPr>
          <p:txBody>
            <a:bodyPr wrap="square" rtlCol="0">
              <a:spAutoFit/>
            </a:bodyPr>
            <a:lstStyle/>
            <a:p>
              <a:pPr defTabSz="457200"/>
              <a:r>
                <a:rPr lang="en-US" sz="1200" dirty="0" smtClean="0">
                  <a:solidFill>
                    <a:srgbClr val="C00000"/>
                  </a:solidFill>
                </a:rPr>
                <a:t>RF in</a:t>
              </a:r>
              <a:endParaRPr lang="en-US" sz="1200" dirty="0">
                <a:solidFill>
                  <a:srgbClr val="C00000"/>
                </a:solidFill>
              </a:endParaRPr>
            </a:p>
          </p:txBody>
        </p:sp>
        <p:sp>
          <p:nvSpPr>
            <p:cNvPr id="43" name="TextBox 42"/>
            <p:cNvSpPr txBox="1"/>
            <p:nvPr/>
          </p:nvSpPr>
          <p:spPr>
            <a:xfrm>
              <a:off x="4421813" y="1909325"/>
              <a:ext cx="1041533" cy="276999"/>
            </a:xfrm>
            <a:prstGeom prst="rect">
              <a:avLst/>
            </a:prstGeom>
            <a:solidFill>
              <a:schemeClr val="bg1"/>
            </a:solidFill>
          </p:spPr>
          <p:txBody>
            <a:bodyPr wrap="square" rtlCol="0">
              <a:spAutoFit/>
            </a:bodyPr>
            <a:lstStyle/>
            <a:p>
              <a:pPr defTabSz="457200"/>
              <a:r>
                <a:rPr lang="en-US" sz="1200" dirty="0" smtClean="0">
                  <a:solidFill>
                    <a:srgbClr val="C00000"/>
                  </a:solidFill>
                </a:rPr>
                <a:t>No RF to load</a:t>
              </a:r>
              <a:endParaRPr lang="en-US" sz="1200" dirty="0">
                <a:solidFill>
                  <a:srgbClr val="C00000"/>
                </a:solidFill>
              </a:endParaRPr>
            </a:p>
          </p:txBody>
        </p:sp>
        <p:sp>
          <p:nvSpPr>
            <p:cNvPr id="44" name="TextBox 43"/>
            <p:cNvSpPr txBox="1"/>
            <p:nvPr/>
          </p:nvSpPr>
          <p:spPr>
            <a:xfrm>
              <a:off x="2625031" y="3255312"/>
              <a:ext cx="2507903" cy="276999"/>
            </a:xfrm>
            <a:prstGeom prst="rect">
              <a:avLst/>
            </a:prstGeom>
            <a:solidFill>
              <a:schemeClr val="bg1"/>
            </a:solidFill>
          </p:spPr>
          <p:txBody>
            <a:bodyPr wrap="square" rtlCol="0">
              <a:spAutoFit/>
            </a:bodyPr>
            <a:lstStyle/>
            <a:p>
              <a:pPr defTabSz="457200"/>
              <a:r>
                <a:rPr lang="en-US" sz="1200" dirty="0" smtClean="0">
                  <a:solidFill>
                    <a:srgbClr val="C00000"/>
                  </a:solidFill>
                </a:rPr>
                <a:t>“short” structure – low </a:t>
              </a:r>
              <a:r>
                <a:rPr lang="en-US" sz="1200" dirty="0" err="1" smtClean="0">
                  <a:solidFill>
                    <a:srgbClr val="C00000"/>
                  </a:solidFill>
                </a:rPr>
                <a:t>Ohmic</a:t>
              </a:r>
              <a:r>
                <a:rPr lang="en-US" sz="1200" dirty="0" smtClean="0">
                  <a:solidFill>
                    <a:srgbClr val="C00000"/>
                  </a:solidFill>
                </a:rPr>
                <a:t> losses</a:t>
              </a:r>
              <a:endParaRPr lang="en-US" sz="1200" dirty="0">
                <a:solidFill>
                  <a:srgbClr val="C00000"/>
                </a:solidFill>
              </a:endParaRPr>
            </a:p>
          </p:txBody>
        </p:sp>
      </p:grpSp>
      <p:pic>
        <p:nvPicPr>
          <p:cNvPr id="2050" name="Picture 2"/>
          <p:cNvPicPr>
            <a:picLocks noChangeAspect="1" noChangeArrowheads="1"/>
          </p:cNvPicPr>
          <p:nvPr/>
        </p:nvPicPr>
        <p:blipFill>
          <a:blip r:embed="rId6"/>
          <a:srcRect/>
          <a:stretch>
            <a:fillRect/>
          </a:stretch>
        </p:blipFill>
        <p:spPr bwMode="auto">
          <a:xfrm>
            <a:off x="4979253" y="3156749"/>
            <a:ext cx="3776203" cy="3028349"/>
          </a:xfrm>
          <a:prstGeom prst="rect">
            <a:avLst/>
          </a:prstGeom>
          <a:noFill/>
          <a:ln w="9525">
            <a:noFill/>
            <a:miter lim="800000"/>
            <a:headEnd/>
            <a:tailEnd/>
          </a:ln>
        </p:spPr>
      </p:pic>
    </p:spTree>
    <p:extLst>
      <p:ext uri="{BB962C8B-B14F-4D97-AF65-F5344CB8AC3E}">
        <p14:creationId xmlns:p14="http://schemas.microsoft.com/office/powerpoint/2010/main" val="4098214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a:p>
        </p:txBody>
      </p:sp>
      <p:sp>
        <p:nvSpPr>
          <p:cNvPr id="3" name="TextBox 2"/>
          <p:cNvSpPr txBox="1"/>
          <p:nvPr/>
        </p:nvSpPr>
        <p:spPr>
          <a:xfrm>
            <a:off x="323528" y="332656"/>
            <a:ext cx="8568952" cy="369332"/>
          </a:xfrm>
          <a:prstGeom prst="rect">
            <a:avLst/>
          </a:prstGeom>
          <a:noFill/>
        </p:spPr>
        <p:txBody>
          <a:bodyPr wrap="square" rtlCol="0">
            <a:spAutoFit/>
          </a:bodyPr>
          <a:lstStyle/>
          <a:p>
            <a:r>
              <a:rPr lang="en-US" dirty="0" smtClean="0"/>
              <a:t>For the stored energy in a cavity we need to include both the electric and magnetic field:</a:t>
            </a:r>
            <a:endParaRPr lang="en-US" dirty="0"/>
          </a:p>
        </p:txBody>
      </p:sp>
      <p:graphicFrame>
        <p:nvGraphicFramePr>
          <p:cNvPr id="4" name="Object 3"/>
          <p:cNvGraphicFramePr>
            <a:graphicFrameLocks noChangeAspect="1"/>
          </p:cNvGraphicFramePr>
          <p:nvPr/>
        </p:nvGraphicFramePr>
        <p:xfrm>
          <a:off x="2627784" y="836712"/>
          <a:ext cx="3008313" cy="858838"/>
        </p:xfrm>
        <a:graphic>
          <a:graphicData uri="http://schemas.openxmlformats.org/presentationml/2006/ole">
            <mc:AlternateContent xmlns:mc="http://schemas.openxmlformats.org/markup-compatibility/2006">
              <mc:Choice xmlns:v="urn:schemas-microsoft-com:vml" Requires="v">
                <p:oleObj spid="_x0000_s56505" name="Equation" r:id="rId4" imgW="1688760" imgH="482400" progId="Equation.3">
                  <p:embed/>
                </p:oleObj>
              </mc:Choice>
              <mc:Fallback>
                <p:oleObj name="Equation" r:id="rId4" imgW="1688760" imgH="482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836712"/>
                        <a:ext cx="3008313" cy="858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95536" y="1844824"/>
            <a:ext cx="3662093" cy="369332"/>
          </a:xfrm>
          <a:prstGeom prst="rect">
            <a:avLst/>
          </a:prstGeom>
          <a:noFill/>
        </p:spPr>
        <p:txBody>
          <a:bodyPr wrap="none" rtlCol="0">
            <a:spAutoFit/>
          </a:bodyPr>
          <a:lstStyle/>
          <a:p>
            <a:r>
              <a:rPr lang="en-US" dirty="0" smtClean="0"/>
              <a:t>Putting the two terms we can define:</a:t>
            </a:r>
            <a:endParaRPr lang="en-US" dirty="0"/>
          </a:p>
        </p:txBody>
      </p:sp>
      <p:graphicFrame>
        <p:nvGraphicFramePr>
          <p:cNvPr id="7" name="Object 6"/>
          <p:cNvGraphicFramePr>
            <a:graphicFrameLocks noChangeAspect="1"/>
          </p:cNvGraphicFramePr>
          <p:nvPr/>
        </p:nvGraphicFramePr>
        <p:xfrm>
          <a:off x="1907704" y="2564904"/>
          <a:ext cx="1366171" cy="961380"/>
        </p:xfrm>
        <a:graphic>
          <a:graphicData uri="http://schemas.openxmlformats.org/presentationml/2006/ole">
            <mc:AlternateContent xmlns:mc="http://schemas.openxmlformats.org/markup-compatibility/2006">
              <mc:Choice xmlns:v="urn:schemas-microsoft-com:vml" Requires="v">
                <p:oleObj spid="_x0000_s56506" name="Equation" r:id="rId6" imgW="685800" imgH="482400" progId="Equation.3">
                  <p:embed/>
                </p:oleObj>
              </mc:Choice>
              <mc:Fallback>
                <p:oleObj name="Equation" r:id="rId6" imgW="685800" imgH="48240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7704" y="2564904"/>
                        <a:ext cx="1366171" cy="961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3707904" y="2780928"/>
            <a:ext cx="2376264" cy="369332"/>
          </a:xfrm>
          <a:prstGeom prst="rect">
            <a:avLst/>
          </a:prstGeom>
          <a:noFill/>
        </p:spPr>
        <p:txBody>
          <a:bodyPr wrap="square" rtlCol="0">
            <a:spAutoFit/>
          </a:bodyPr>
          <a:lstStyle/>
          <a:p>
            <a:r>
              <a:rPr lang="en-US" dirty="0" smtClean="0"/>
              <a:t>Which has units of </a:t>
            </a:r>
            <a:r>
              <a:rPr lang="el-GR" dirty="0" smtClean="0"/>
              <a:t>Ω</a:t>
            </a:r>
            <a:r>
              <a:rPr lang="en-US" dirty="0" smtClean="0"/>
              <a:t>.</a:t>
            </a:r>
            <a:endParaRPr lang="en-US" dirty="0"/>
          </a:p>
        </p:txBody>
      </p:sp>
      <p:sp>
        <p:nvSpPr>
          <p:cNvPr id="9" name="Rectangle 8"/>
          <p:cNvSpPr/>
          <p:nvPr/>
        </p:nvSpPr>
        <p:spPr>
          <a:xfrm>
            <a:off x="251520" y="3645024"/>
            <a:ext cx="8640960" cy="2308324"/>
          </a:xfrm>
          <a:prstGeom prst="rect">
            <a:avLst/>
          </a:prstGeom>
        </p:spPr>
        <p:txBody>
          <a:bodyPr wrap="square">
            <a:spAutoFit/>
          </a:bodyPr>
          <a:lstStyle/>
          <a:p>
            <a:r>
              <a:rPr lang="en-US" i="1" dirty="0" smtClean="0"/>
              <a:t>R</a:t>
            </a:r>
            <a:r>
              <a:rPr lang="en-US" dirty="0" smtClean="0"/>
              <a:t>/</a:t>
            </a:r>
            <a:r>
              <a:rPr lang="en-US" i="1" dirty="0" smtClean="0"/>
              <a:t>Q</a:t>
            </a:r>
            <a:r>
              <a:rPr lang="en-US" dirty="0" smtClean="0"/>
              <a:t> – relates the amount of acceleration (squared) you get for a given amount of stored energy.  If the electric fields are concentrated along the central axis of a cavity this term is large. You can use computer programs to get actual values.</a:t>
            </a:r>
          </a:p>
          <a:p>
            <a:endParaRPr lang="en-US" dirty="0" smtClean="0"/>
          </a:p>
          <a:p>
            <a:r>
              <a:rPr lang="en-US" dirty="0" smtClean="0"/>
              <a:t>The numerator and denominator both scale with field squared, so it is independent of field level. It turns out that this term is independent of frequency as well for scaled geometries. </a:t>
            </a:r>
          </a:p>
          <a:p>
            <a:endParaRPr lang="en-US" dirty="0" smtClean="0"/>
          </a:p>
          <a:p>
            <a:r>
              <a:rPr lang="en-US" dirty="0" smtClean="0"/>
              <a:t>You can do lots of useful calculations knowing this term. But let’s dig deeper.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a:p>
        </p:txBody>
      </p:sp>
      <p:sp>
        <p:nvSpPr>
          <p:cNvPr id="3" name="TextBox 2"/>
          <p:cNvSpPr txBox="1"/>
          <p:nvPr/>
        </p:nvSpPr>
        <p:spPr>
          <a:xfrm>
            <a:off x="3275856" y="476672"/>
            <a:ext cx="2692981" cy="461665"/>
          </a:xfrm>
          <a:prstGeom prst="rect">
            <a:avLst/>
          </a:prstGeom>
          <a:noFill/>
        </p:spPr>
        <p:txBody>
          <a:bodyPr wrap="none" rtlCol="0">
            <a:spAutoFit/>
          </a:bodyPr>
          <a:lstStyle/>
          <a:p>
            <a:r>
              <a:rPr lang="en-US" sz="2400" dirty="0" smtClean="0"/>
              <a:t>Going a step further</a:t>
            </a:r>
            <a:endParaRPr lang="en-US" sz="2400" dirty="0"/>
          </a:p>
        </p:txBody>
      </p:sp>
      <p:sp>
        <p:nvSpPr>
          <p:cNvPr id="4" name="TextBox 3"/>
          <p:cNvSpPr txBox="1"/>
          <p:nvPr/>
        </p:nvSpPr>
        <p:spPr>
          <a:xfrm>
            <a:off x="395536" y="1556792"/>
            <a:ext cx="8352928" cy="3139321"/>
          </a:xfrm>
          <a:prstGeom prst="rect">
            <a:avLst/>
          </a:prstGeom>
          <a:noFill/>
        </p:spPr>
        <p:txBody>
          <a:bodyPr wrap="square" rtlCol="0">
            <a:spAutoFit/>
          </a:bodyPr>
          <a:lstStyle/>
          <a:p>
            <a:r>
              <a:rPr lang="en-US" dirty="0" smtClean="0"/>
              <a:t>Our goal now is to derive and understand the loss factor, </a:t>
            </a:r>
            <a:r>
              <a:rPr lang="en-US" i="1" dirty="0" smtClean="0"/>
              <a:t>k</a:t>
            </a:r>
            <a:r>
              <a:rPr lang="en-US" dirty="0" smtClean="0"/>
              <a:t>.</a:t>
            </a:r>
          </a:p>
          <a:p>
            <a:endParaRPr lang="en-US" dirty="0" smtClean="0"/>
          </a:p>
          <a:p>
            <a:r>
              <a:rPr lang="en-US" dirty="0" smtClean="0"/>
              <a:t>Accelerating a beam </a:t>
            </a:r>
            <a:r>
              <a:rPr lang="en-US" i="1" dirty="0" smtClean="0"/>
              <a:t>extracts</a:t>
            </a:r>
            <a:r>
              <a:rPr lang="en-US" dirty="0" smtClean="0"/>
              <a:t> energy from a cavity (and by the way that’s what we need to do to get high rf to beam efficiency).</a:t>
            </a:r>
          </a:p>
          <a:p>
            <a:endParaRPr lang="en-US" dirty="0" smtClean="0"/>
          </a:p>
          <a:p>
            <a:r>
              <a:rPr lang="en-US" dirty="0" smtClean="0"/>
              <a:t>The beam gains energy when you accelerate so the rf fields must loose energy.</a:t>
            </a:r>
          </a:p>
          <a:p>
            <a:endParaRPr lang="en-US" dirty="0" smtClean="0"/>
          </a:p>
          <a:p>
            <a:r>
              <a:rPr lang="en-US" dirty="0" smtClean="0"/>
              <a:t>We’ll attack this by considering the question “How much energy does a traversing beam leave behind in a particular mode of an empty cavity?” and then superimpose the solution on a filled cavity, which is how we normally think of acceleration.</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a:p>
        </p:txBody>
      </p:sp>
      <p:sp>
        <p:nvSpPr>
          <p:cNvPr id="3" name="Rectangle 2"/>
          <p:cNvSpPr/>
          <p:nvPr/>
        </p:nvSpPr>
        <p:spPr>
          <a:xfrm>
            <a:off x="467544" y="1124744"/>
            <a:ext cx="8208912" cy="3693319"/>
          </a:xfrm>
          <a:prstGeom prst="rect">
            <a:avLst/>
          </a:prstGeom>
        </p:spPr>
        <p:txBody>
          <a:bodyPr wrap="square">
            <a:spAutoFit/>
          </a:bodyPr>
          <a:lstStyle/>
          <a:p>
            <a:r>
              <a:rPr lang="en-US" dirty="0" smtClean="0"/>
              <a:t>In this section we will often consider the driven rf fields (driven by a klystron or whatever), consider the fields the beam leaves behind and add the two together to get our final answer – </a:t>
            </a:r>
            <a:r>
              <a:rPr lang="en-US" b="1" dirty="0" smtClean="0"/>
              <a:t>superposition</a:t>
            </a:r>
            <a:r>
              <a:rPr lang="en-US" dirty="0" smtClean="0"/>
              <a:t> of </a:t>
            </a:r>
            <a:r>
              <a:rPr lang="en-US" i="1" dirty="0" smtClean="0"/>
              <a:t>beam and rf fields</a:t>
            </a:r>
            <a:r>
              <a:rPr lang="en-US" dirty="0" smtClean="0"/>
              <a:t>.</a:t>
            </a:r>
          </a:p>
          <a:p>
            <a:endParaRPr lang="en-US" dirty="0" smtClean="0"/>
          </a:p>
          <a:p>
            <a:r>
              <a:rPr lang="en-US" dirty="0" smtClean="0"/>
              <a:t>There is another subtlety we will use which is that you can break the problem up mode by mode, add them up and get the right answer. Another way of saying this is that all the </a:t>
            </a:r>
            <a:r>
              <a:rPr lang="en-US" dirty="0" err="1" smtClean="0"/>
              <a:t>eigenmodes</a:t>
            </a:r>
            <a:r>
              <a:rPr lang="en-US" dirty="0" smtClean="0"/>
              <a:t> of the cavity are orthogonal basis functions for all the possible fields in the cavity. You can expand reality as a </a:t>
            </a:r>
            <a:r>
              <a:rPr lang="en-US" b="1" dirty="0" smtClean="0"/>
              <a:t>Fourier series </a:t>
            </a:r>
            <a:r>
              <a:rPr lang="en-US" dirty="0" smtClean="0"/>
              <a:t>over all the </a:t>
            </a:r>
            <a:r>
              <a:rPr lang="en-US" i="1" dirty="0" smtClean="0"/>
              <a:t>cavity modes</a:t>
            </a:r>
            <a:r>
              <a:rPr lang="en-US" dirty="0" smtClean="0"/>
              <a:t>.</a:t>
            </a:r>
          </a:p>
          <a:p>
            <a:endParaRPr lang="en-US" dirty="0" smtClean="0"/>
          </a:p>
          <a:p>
            <a:r>
              <a:rPr lang="en-US" dirty="0" smtClean="0"/>
              <a:t>We will also consider </a:t>
            </a:r>
            <a:r>
              <a:rPr lang="en-US" b="1" dirty="0" smtClean="0"/>
              <a:t>driving bunches</a:t>
            </a:r>
            <a:r>
              <a:rPr lang="en-US" dirty="0" smtClean="0"/>
              <a:t>, these are the real bunches of the problem with finite amount of charge, and </a:t>
            </a:r>
            <a:r>
              <a:rPr lang="en-US" b="1" dirty="0" smtClean="0"/>
              <a:t>witness charges</a:t>
            </a:r>
            <a:r>
              <a:rPr lang="en-US" dirty="0" smtClean="0"/>
              <a:t>. Witness charges are basically just integrals over fields but it is useful to think of charges which follow the main one but have almost no charge so don’t affect the fields themselves.</a:t>
            </a:r>
          </a:p>
        </p:txBody>
      </p:sp>
      <p:sp>
        <p:nvSpPr>
          <p:cNvPr id="4" name="TextBox 3"/>
          <p:cNvSpPr txBox="1"/>
          <p:nvPr/>
        </p:nvSpPr>
        <p:spPr>
          <a:xfrm>
            <a:off x="3203848" y="332656"/>
            <a:ext cx="2783904" cy="461665"/>
          </a:xfrm>
          <a:prstGeom prst="rect">
            <a:avLst/>
          </a:prstGeom>
          <a:noFill/>
        </p:spPr>
        <p:txBody>
          <a:bodyPr wrap="none" rtlCol="0">
            <a:spAutoFit/>
          </a:bodyPr>
          <a:lstStyle/>
          <a:p>
            <a:r>
              <a:rPr lang="en-US" sz="2400" dirty="0" smtClean="0"/>
              <a:t>Concepts we will use</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9</a:t>
            </a:fld>
            <a:endParaRPr lang="en-US"/>
          </a:p>
        </p:txBody>
      </p:sp>
      <p:pic>
        <p:nvPicPr>
          <p:cNvPr id="34817" name="Picture 1" descr="C:\temp for cst\simple cavity wake_02.gif"/>
          <p:cNvPicPr>
            <a:picLocks noChangeAspect="1" noChangeArrowheads="1" noCrop="1"/>
          </p:cNvPicPr>
          <p:nvPr/>
        </p:nvPicPr>
        <p:blipFill>
          <a:blip r:embed="rId3" cstate="print"/>
          <a:srcRect/>
          <a:stretch>
            <a:fillRect/>
          </a:stretch>
        </p:blipFill>
        <p:spPr bwMode="auto">
          <a:xfrm>
            <a:off x="539552" y="1268760"/>
            <a:ext cx="8352928" cy="5435515"/>
          </a:xfrm>
          <a:prstGeom prst="rect">
            <a:avLst/>
          </a:prstGeom>
          <a:noFill/>
        </p:spPr>
      </p:pic>
      <p:sp>
        <p:nvSpPr>
          <p:cNvPr id="4" name="Rectangle 3"/>
          <p:cNvSpPr/>
          <p:nvPr/>
        </p:nvSpPr>
        <p:spPr>
          <a:xfrm>
            <a:off x="251520" y="188640"/>
            <a:ext cx="8712968" cy="923330"/>
          </a:xfrm>
          <a:prstGeom prst="rect">
            <a:avLst/>
          </a:prstGeom>
        </p:spPr>
        <p:txBody>
          <a:bodyPr wrap="square">
            <a:spAutoFit/>
          </a:bodyPr>
          <a:lstStyle/>
          <a:p>
            <a:r>
              <a:rPr lang="en-US" dirty="0" smtClean="0"/>
              <a:t>A charge passing through a cavity leaves behind it the cavity with voltage in it, and hence filled with energy. The beam loses the same amount of energy. The loses energy through interacting with an electric field, which in fact comes from itself.</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2130</TotalTime>
  <Words>3501</Words>
  <Application>Microsoft Office PowerPoint</Application>
  <PresentationFormat>On-screen Show (4:3)</PresentationFormat>
  <Paragraphs>555</Paragraphs>
  <Slides>56</Slides>
  <Notes>38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56</vt:i4>
      </vt:variant>
    </vt:vector>
  </HeadingPairs>
  <TitlesOfParts>
    <vt:vector size="65" baseType="lpstr">
      <vt:lpstr>ＭＳ Ｐゴシック</vt:lpstr>
      <vt:lpstr>Arial</vt:lpstr>
      <vt:lpstr>Calibri</vt:lpstr>
      <vt:lpstr>Cambria Math</vt:lpstr>
      <vt:lpstr>Symbol</vt:lpstr>
      <vt:lpstr>Office Theme</vt:lpstr>
      <vt:lpstr>1_Office Theme</vt:lpstr>
      <vt:lpstr>Equation</vt:lpstr>
      <vt:lpstr>Microsoft Equation 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HFSS Port and Plane Wave Excitations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Room temperature RF Part 2.1: Strong beam-cavity coupling (beam loading)</vt:lpstr>
      <vt:lpstr>TWS efficiency in pulsed regime</vt:lpstr>
      <vt:lpstr>Transient beam loading in TWS</vt:lpstr>
      <vt:lpstr>Compensation of the transient beam loading in TWS</vt:lpstr>
      <vt:lpstr>Transient beam loading in TWS</vt:lpstr>
      <vt:lpstr>PowerPoint Presentation</vt:lpstr>
      <vt:lpstr>Transient beam loading in TWS (cont.)</vt:lpstr>
      <vt:lpstr>Compensation of the transient beam loading in TWS</vt:lpstr>
      <vt:lpstr>PowerPoint Presentation</vt:lpstr>
      <vt:lpstr>Compensation of the transient beam loading in constant impedance TWS</vt:lpstr>
      <vt:lpstr>Compensation of the transient beam loading in constant gradient TWS</vt:lpstr>
      <vt:lpstr>CLIC main linac accelerating structure in steady-state</vt:lpstr>
      <vt:lpstr>CLIC main linac accelerating structure during transient</vt:lpstr>
      <vt:lpstr>SICA - CTF3 3GHz accelerating structure in steady-state</vt:lpstr>
      <vt:lpstr>CLIC Test Facility (CTF3)</vt:lpstr>
      <vt:lpstr>Drive Beam Generation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Walter Wuensch</cp:lastModifiedBy>
  <cp:revision>216</cp:revision>
  <cp:lastPrinted>2012-11-21T07:27:08Z</cp:lastPrinted>
  <dcterms:created xsi:type="dcterms:W3CDTF">2011-06-09T08:54:41Z</dcterms:created>
  <dcterms:modified xsi:type="dcterms:W3CDTF">2015-10-07T11:35:14Z</dcterms:modified>
</cp:coreProperties>
</file>