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8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0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3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4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5.xml" ContentType="application/vnd.openxmlformats-officedocument.theme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5" r:id="rId3"/>
    <p:sldMasterId id="2147483711" r:id="rId4"/>
    <p:sldMasterId id="2147483735" r:id="rId5"/>
    <p:sldMasterId id="2147483772" r:id="rId6"/>
    <p:sldMasterId id="2147483792" r:id="rId7"/>
    <p:sldMasterId id="2147483804" r:id="rId8"/>
    <p:sldMasterId id="2147483816" r:id="rId9"/>
    <p:sldMasterId id="2147483828" r:id="rId10"/>
    <p:sldMasterId id="2147483840" r:id="rId11"/>
    <p:sldMasterId id="2147483864" r:id="rId12"/>
    <p:sldMasterId id="2147483876" r:id="rId13"/>
    <p:sldMasterId id="2147483881" r:id="rId14"/>
    <p:sldMasterId id="2147483922" r:id="rId15"/>
    <p:sldMasterId id="2147483934" r:id="rId16"/>
  </p:sldMasterIdLst>
  <p:notesMasterIdLst>
    <p:notesMasterId r:id="rId67"/>
  </p:notesMasterIdLst>
  <p:sldIdLst>
    <p:sldId id="256" r:id="rId17"/>
    <p:sldId id="263" r:id="rId18"/>
    <p:sldId id="257" r:id="rId19"/>
    <p:sldId id="282" r:id="rId20"/>
    <p:sldId id="283" r:id="rId21"/>
    <p:sldId id="259" r:id="rId22"/>
    <p:sldId id="269" r:id="rId23"/>
    <p:sldId id="297" r:id="rId24"/>
    <p:sldId id="270" r:id="rId25"/>
    <p:sldId id="260" r:id="rId26"/>
    <p:sldId id="262" r:id="rId27"/>
    <p:sldId id="271" r:id="rId28"/>
    <p:sldId id="314" r:id="rId29"/>
    <p:sldId id="315" r:id="rId30"/>
    <p:sldId id="316" r:id="rId31"/>
    <p:sldId id="300" r:id="rId32"/>
    <p:sldId id="301" r:id="rId33"/>
    <p:sldId id="302" r:id="rId34"/>
    <p:sldId id="303" r:id="rId35"/>
    <p:sldId id="299" r:id="rId36"/>
    <p:sldId id="272" r:id="rId37"/>
    <p:sldId id="304" r:id="rId38"/>
    <p:sldId id="305" r:id="rId39"/>
    <p:sldId id="306" r:id="rId40"/>
    <p:sldId id="307" r:id="rId41"/>
    <p:sldId id="308" r:id="rId42"/>
    <p:sldId id="286" r:id="rId43"/>
    <p:sldId id="292" r:id="rId44"/>
    <p:sldId id="317" r:id="rId45"/>
    <p:sldId id="318" r:id="rId46"/>
    <p:sldId id="289" r:id="rId47"/>
    <p:sldId id="265" r:id="rId48"/>
    <p:sldId id="290" r:id="rId49"/>
    <p:sldId id="291" r:id="rId50"/>
    <p:sldId id="268" r:id="rId51"/>
    <p:sldId id="295" r:id="rId52"/>
    <p:sldId id="296" r:id="rId53"/>
    <p:sldId id="293" r:id="rId54"/>
    <p:sldId id="275" r:id="rId55"/>
    <p:sldId id="294" r:id="rId56"/>
    <p:sldId id="276" r:id="rId57"/>
    <p:sldId id="277" r:id="rId58"/>
    <p:sldId id="278" r:id="rId59"/>
    <p:sldId id="279" r:id="rId60"/>
    <p:sldId id="280" r:id="rId61"/>
    <p:sldId id="266" r:id="rId62"/>
    <p:sldId id="267" r:id="rId63"/>
    <p:sldId id="287" r:id="rId64"/>
    <p:sldId id="288" r:id="rId65"/>
    <p:sldId id="264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slide" Target="slides/slide39.xml"/><Relationship Id="rId63" Type="http://schemas.openxmlformats.org/officeDocument/2006/relationships/slide" Target="slides/slide47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slide" Target="slides/slide37.xml"/><Relationship Id="rId58" Type="http://schemas.openxmlformats.org/officeDocument/2006/relationships/slide" Target="slides/slide42.xml"/><Relationship Id="rId66" Type="http://schemas.openxmlformats.org/officeDocument/2006/relationships/slide" Target="slides/slide50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slide" Target="slides/slide41.xml"/><Relationship Id="rId61" Type="http://schemas.openxmlformats.org/officeDocument/2006/relationships/slide" Target="slides/slide4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60" Type="http://schemas.openxmlformats.org/officeDocument/2006/relationships/slide" Target="slides/slide44.xml"/><Relationship Id="rId65" Type="http://schemas.openxmlformats.org/officeDocument/2006/relationships/slide" Target="slides/slide4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slide" Target="slides/slide40.xml"/><Relationship Id="rId64" Type="http://schemas.openxmlformats.org/officeDocument/2006/relationships/slide" Target="slides/slide48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59" Type="http://schemas.openxmlformats.org/officeDocument/2006/relationships/slide" Target="slides/slide43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4.xml"/><Relationship Id="rId41" Type="http://schemas.openxmlformats.org/officeDocument/2006/relationships/slide" Target="slides/slide25.xml"/><Relationship Id="rId54" Type="http://schemas.openxmlformats.org/officeDocument/2006/relationships/slide" Target="slides/slide38.xml"/><Relationship Id="rId62" Type="http://schemas.openxmlformats.org/officeDocument/2006/relationships/slide" Target="slides/slide46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emf"/><Relationship Id="rId1" Type="http://schemas.openxmlformats.org/officeDocument/2006/relationships/image" Target="../media/image1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C5A1B-430A-4AE6-88CC-0619E7C7351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32EB7-5D20-40E5-8A6B-A2D9D3D7D0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0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80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93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10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35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7E3814-E889-4A0A-95D5-4D2E708298D8}" type="slidenum">
              <a:rPr lang="en-US" b="0">
                <a:solidFill>
                  <a:prstClr val="black"/>
                </a:solidFill>
              </a:rPr>
              <a:pPr eaLnBrk="1" hangingPunct="1"/>
              <a:t>16</a:t>
            </a:fld>
            <a:endParaRPr lang="en-US" b="0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9356" y="686969"/>
            <a:ext cx="5008904" cy="3427539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404" y="4343985"/>
            <a:ext cx="5483195" cy="41130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49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41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D1C2C-4324-44D1-AEE4-B0762ED6B5B8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84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43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AAC5-EBA8-43CA-B538-A4E136069B3D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127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742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98DFC-302D-4282-98CD-910686D9A682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678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59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40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6B27F2-D575-4418-A603-0EFF4E13B9EB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 wrap="none" lIns="91424" tIns="45712" rIns="91424" bIns="45712" anchor="ctr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54171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F58CC-E82B-4207-8DEB-B48E524189D8}" type="slidenum">
              <a:rPr lang="en-US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928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968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6028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6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963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866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9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141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144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939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C1943-4BAC-4576-8462-973FB21E1AE5}" type="slidenum">
              <a:rPr lang="en-US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2959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842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138610-40B0-4CD6-99B3-3B5C76A2DCF9}" type="slidenum">
              <a:rPr lang="en-US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928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995E3A-6807-4053-89F2-430617ECA893}" type="slidenum">
              <a:rPr lang="en-US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103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283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45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85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10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81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39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0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jpe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jpeg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jpe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jpe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7B1F-614D-442B-ADFB-5CA35E340BB6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5F6E4-32F0-4D9D-BFE2-3E5D7A7429A0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0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28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5085-1E9D-4CC7-A03A-88C06BF32F7F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0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28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defTabSz="457200"/>
            <a:fld id="{1C927FA9-260B-0440-9BA7-843DEBC9430B}" type="slidenum">
              <a:rPr lang="en-US" sz="1000">
                <a:solidFill>
                  <a:srgbClr val="7F7F7F"/>
                </a:solidFill>
                <a:latin typeface="Calibri"/>
                <a:cs typeface="Calibri"/>
              </a:rPr>
              <a:pPr algn="ctr" defTabSz="457200"/>
              <a:t>‹#›</a:t>
            </a:fld>
            <a:endParaRPr lang="en-US" sz="1000" dirty="0">
              <a:solidFill>
                <a:srgbClr val="7F7F7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46063" y="442913"/>
            <a:ext cx="60785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9" rIns="91436" bIns="45719">
            <a:spAutoFit/>
          </a:bodyPr>
          <a:lstStyle/>
          <a:p>
            <a:pPr defTabSz="757238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700">
                <a:solidFill>
                  <a:srgbClr val="FFFFFF"/>
                </a:solidFill>
              </a:rPr>
              <a:t>VDL Enabling Technologies Group</a:t>
            </a:r>
            <a:endParaRPr lang="nl-NL" sz="2700">
              <a:solidFill>
                <a:srgbClr val="FFFF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92475" y="4310063"/>
            <a:ext cx="5546725" cy="457200"/>
          </a:xfrm>
        </p:spPr>
        <p:txBody>
          <a:bodyPr/>
          <a:lstStyle>
            <a:lvl1pPr marL="0" indent="0">
              <a:buFontTx/>
              <a:buNone/>
              <a:defRPr sz="1700"/>
            </a:lvl1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3292475" y="3722688"/>
            <a:ext cx="5546725" cy="587375"/>
          </a:xfrm>
        </p:spPr>
        <p:txBody>
          <a:bodyPr lIns="75749" tIns="37874" rIns="75749" bIns="37874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33687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302AD-1E0C-4502-BB4B-BB2E00752CB7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641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91E3-479A-4269-A408-3FC4E6DE4126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9520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524000"/>
            <a:ext cx="404812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325" y="1524000"/>
            <a:ext cx="4049713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ED27D-786F-4196-8C8B-73067795CD92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96956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5227-DC9B-4243-B0D8-4511BFE84B8A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9211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45D11-758B-41FE-8F5D-0FBBA58DA1A9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93853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EFD83-4F0D-44EF-AF7D-2BFBB864D407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31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E8F18-6755-4A58-88E8-5D92389BA62F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7944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D92C8-CAE9-498B-BA3F-E69DD51F0334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320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0639C-6377-4A41-AB75-5096AFB7D695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884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979488"/>
            <a:ext cx="2062163" cy="549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979488"/>
            <a:ext cx="6035675" cy="549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F6557-1A02-4EC1-9349-F80CD5CEB34C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51106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 Présentation - cor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1164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50018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21499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197600" y="6245225"/>
            <a:ext cx="2489200" cy="4762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b="1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7046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67CFF-B99A-4612-B43F-A5FFC9EAC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75657" y="27993"/>
            <a:ext cx="7968342" cy="923731"/>
          </a:xfrm>
          <a:prstGeom prst="rect">
            <a:avLst/>
          </a:prstGeom>
        </p:spPr>
        <p:txBody>
          <a:bodyPr/>
          <a:lstStyle>
            <a:lvl1pPr algn="l">
              <a:spcBef>
                <a:spcPts val="600"/>
              </a:spcBef>
              <a:defRPr b="1">
                <a:solidFill>
                  <a:srgbClr val="5F5F5F"/>
                </a:solidFill>
                <a:latin typeface="Trebuchet MS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449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B8CE-D05F-4915-A949-695AA0E03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1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BC9D6-EB0D-405E-9E5F-8D6FB644A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85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643688"/>
            <a:ext cx="2133600" cy="260350"/>
          </a:xfrm>
        </p:spPr>
        <p:txBody>
          <a:bodyPr/>
          <a:lstStyle>
            <a:lvl1pPr>
              <a:defRPr smtClean="0">
                <a:latin typeface="Trebuchet MS" pitchFamily="34" charset="0"/>
              </a:defRPr>
            </a:lvl1pPr>
          </a:lstStyle>
          <a:p>
            <a:pPr>
              <a:defRPr/>
            </a:pPr>
            <a:fld id="{08F35868-880A-4F12-9503-3056C7E96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63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6197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2941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5071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8999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3797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6811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07/10/2015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948264" y="638132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3563888" y="638132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IEEE NSS and MIC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28" y="638132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30 October 2012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221691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79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defTabSz="457200"/>
            <a:fld id="{1C927FA9-260B-0440-9BA7-843DEBC9430B}" type="slidenum">
              <a:rPr lang="en-US" sz="1000">
                <a:solidFill>
                  <a:srgbClr val="7F7F7F"/>
                </a:solidFill>
                <a:latin typeface="Calibri"/>
                <a:cs typeface="Calibri"/>
              </a:rPr>
              <a:pPr algn="ctr" defTabSz="457200"/>
              <a:t>‹#›</a:t>
            </a:fld>
            <a:endParaRPr lang="en-US" sz="1000" dirty="0">
              <a:solidFill>
                <a:srgbClr val="7F7F7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7082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58881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36809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1630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0422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6124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8854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896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2156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09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defTabSz="457200"/>
            <a:fld id="{1C927FA9-260B-0440-9BA7-843DEBC9430B}" type="slidenum">
              <a:rPr lang="en-US" sz="1000">
                <a:solidFill>
                  <a:srgbClr val="7F7F7F"/>
                </a:solidFill>
                <a:latin typeface="Calibri"/>
                <a:cs typeface="Calibri"/>
              </a:rPr>
              <a:pPr algn="ctr" defTabSz="457200"/>
              <a:t>‹#›</a:t>
            </a:fld>
            <a:endParaRPr lang="en-US" sz="1000" dirty="0">
              <a:solidFill>
                <a:srgbClr val="7F7F7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7518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10501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1518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CH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prstClr val="black"/>
                </a:solidFill>
              </a:rPr>
              <a:t>CLIC machine status, SPC March 2012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99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defTabSz="457200"/>
            <a:fld id="{1C927FA9-260B-0440-9BA7-843DEBC9430B}" type="slidenum">
              <a:rPr lang="en-US" sz="1000">
                <a:solidFill>
                  <a:srgbClr val="7F7F7F"/>
                </a:solidFill>
                <a:latin typeface="Calibri"/>
                <a:cs typeface="Calibri"/>
              </a:rPr>
              <a:pPr algn="ctr" defTabSz="457200"/>
              <a:t>‹#›</a:t>
            </a:fld>
            <a:endParaRPr lang="en-US" sz="1000" dirty="0">
              <a:solidFill>
                <a:srgbClr val="7F7F7F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1EB9-22F6-4274-9D04-923778A7C53C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21" y="0"/>
            <a:ext cx="8243887" cy="8366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4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3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57150"/>
            <a:ext cx="8229600" cy="606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DA45-B609-45E7-BEC9-01453A18AFC7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0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28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B2C07-3A30-4200-9585-7C9289D147AC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0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28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8CE7-FA98-48A7-B39A-676278088176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 l="18756" b="19078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" y="6488668"/>
            <a:ext cx="141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CLIC meeting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860764" y="6488668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6 May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FCB9-131D-4B7C-9D11-0281CBED2AE1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28E62-F1E3-4329-864F-BC354355FD7D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>
                <a:defRPr/>
              </a:pPr>
              <a:r>
                <a:rPr lang="en-US" sz="8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JINR</a:t>
              </a:r>
              <a:endParaRPr lang="en-US" sz="8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B6051100-2AA0-4222-8F6D-D91B755008EA}" type="slidenum">
              <a:rPr lang="en-US" sz="1200" smtClean="0">
                <a:solidFill>
                  <a:prstClr val="black"/>
                </a:solidFill>
              </a:rPr>
              <a:pPr algn="r">
                <a:defRPr/>
              </a:pPr>
              <a:t>‹#›</a:t>
            </a:fld>
            <a:endParaRPr lang="en-US" sz="1200" dirty="0" smtClean="0">
              <a:solidFill>
                <a:prstClr val="black"/>
              </a:solidFill>
            </a:endParaRPr>
          </a:p>
          <a:p>
            <a:pPr algn="r"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>
                <a:defRPr/>
              </a:pPr>
              <a:r>
                <a:rPr lang="en-US" sz="8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JINR</a:t>
              </a:r>
              <a:endParaRPr lang="en-US" sz="8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B6051100-2AA0-4222-8F6D-D91B755008EA}" type="slidenum">
              <a:rPr lang="en-US" sz="1200" smtClean="0">
                <a:solidFill>
                  <a:prstClr val="black"/>
                </a:solidFill>
              </a:rPr>
              <a:pPr algn="r">
                <a:defRPr/>
              </a:pPr>
              <a:t>‹#›</a:t>
            </a:fld>
            <a:endParaRPr lang="en-US" sz="1200" dirty="0" smtClean="0">
              <a:solidFill>
                <a:prstClr val="black"/>
              </a:solidFill>
            </a:endParaRPr>
          </a:p>
          <a:p>
            <a:pPr algn="r"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>
                <a:defRPr/>
              </a:pPr>
              <a:r>
                <a:rPr lang="en-US" sz="8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JINR</a:t>
              </a:r>
              <a:endParaRPr lang="en-US" sz="8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B6051100-2AA0-4222-8F6D-D91B755008EA}" type="slidenum">
              <a:rPr lang="en-US" sz="1200" smtClean="0">
                <a:solidFill>
                  <a:prstClr val="black"/>
                </a:solidFill>
              </a:rPr>
              <a:pPr algn="r">
                <a:defRPr/>
              </a:pPr>
              <a:t>‹#›</a:t>
            </a:fld>
            <a:endParaRPr lang="en-US" sz="1200" dirty="0" smtClean="0">
              <a:solidFill>
                <a:prstClr val="black"/>
              </a:solidFill>
            </a:endParaRPr>
          </a:p>
          <a:p>
            <a:pPr algn="r"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 userDrawn="1"/>
        </p:nvGrpSpPr>
        <p:grpSpPr>
          <a:xfrm>
            <a:off x="0" y="7620"/>
            <a:ext cx="9144000" cy="914400"/>
            <a:chOff x="0" y="7620"/>
            <a:chExt cx="9144000" cy="914400"/>
          </a:xfrm>
        </p:grpSpPr>
        <p:sp>
          <p:nvSpPr>
            <p:cNvPr id="9" name="Title 1"/>
            <p:cNvSpPr txBox="1">
              <a:spLocks/>
            </p:cNvSpPr>
            <p:nvPr userDrawn="1"/>
          </p:nvSpPr>
          <p:spPr bwMode="auto">
            <a:xfrm>
              <a:off x="0" y="205740"/>
              <a:ext cx="914400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82692" y="213492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3075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  <p:pic>
          <p:nvPicPr>
            <p:cNvPr id="5122" name="Picture 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53425" y="225424"/>
              <a:ext cx="500061" cy="500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226820" y="206058"/>
            <a:ext cx="6515100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07-Sep-2011</a:t>
            </a:r>
            <a:r>
              <a:rPr lang="en-US" sz="14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  </a:t>
            </a:r>
            <a:r>
              <a:rPr lang="en-GB" sz="1400" dirty="0" smtClean="0">
                <a:solidFill>
                  <a:prstClr val="white"/>
                </a:solidFill>
              </a:rPr>
              <a:t>CLIC RF Structure Development Meeting</a:t>
            </a:r>
            <a:r>
              <a:rPr lang="en-US" sz="16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</a:t>
            </a:r>
            <a:r>
              <a:rPr lang="en-US" sz="1400" dirty="0" smtClean="0">
                <a:solidFill>
                  <a:prstClr val="white"/>
                </a:solidFill>
              </a:rPr>
              <a:t>«BE/RF»</a:t>
            </a:r>
            <a:endParaRPr lang="en-US" sz="1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>
                <a:defRPr/>
              </a:pPr>
              <a:r>
                <a:rPr lang="en-US" sz="8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JINR</a:t>
              </a:r>
              <a:endParaRPr lang="en-US" sz="8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B6051100-2AA0-4222-8F6D-D91B755008EA}" type="slidenum">
              <a:rPr lang="en-US" sz="1200" smtClean="0">
                <a:solidFill>
                  <a:prstClr val="black"/>
                </a:solidFill>
              </a:rPr>
              <a:pPr algn="r">
                <a:defRPr/>
              </a:pPr>
              <a:t>‹#›</a:t>
            </a:fld>
            <a:endParaRPr lang="en-US" sz="1200" dirty="0" smtClean="0">
              <a:solidFill>
                <a:prstClr val="black"/>
              </a:solidFill>
            </a:endParaRPr>
          </a:p>
          <a:p>
            <a:pPr algn="r"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-10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 descr="G:\Users\s\samosh\Documents\My Pictures\CERNlogo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2692" y="213492"/>
            <a:ext cx="518663" cy="518663"/>
          </a:xfrm>
          <a:prstGeom prst="rect">
            <a:avLst/>
          </a:prstGeom>
          <a:noFill/>
        </p:spPr>
      </p:pic>
      <p:pic>
        <p:nvPicPr>
          <p:cNvPr id="22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50" y="7620"/>
            <a:ext cx="914400" cy="914400"/>
          </a:xfrm>
          <a:prstGeom prst="rect">
            <a:avLst/>
          </a:prstGeom>
          <a:noFill/>
        </p:spPr>
      </p:pic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9612" y="234949"/>
            <a:ext cx="464349" cy="46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3" y="6492875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309320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7-Sep-2011</a:t>
            </a:r>
            <a:r>
              <a:rPr lang="en-US" sz="14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  </a:t>
            </a:r>
            <a:r>
              <a:rPr lang="en-GB" sz="1400" dirty="0" smtClean="0">
                <a:solidFill>
                  <a:prstClr val="white"/>
                </a:solidFill>
              </a:rPr>
              <a:t>CLIC RF Structure Development Meeting</a:t>
            </a:r>
            <a:r>
              <a:rPr lang="en-US" sz="16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</a:t>
            </a:r>
            <a:r>
              <a:rPr lang="en-US" sz="1400" dirty="0" smtClean="0">
                <a:solidFill>
                  <a:prstClr val="white"/>
                </a:solidFill>
              </a:rPr>
              <a:t>«BE/RF»</a:t>
            </a:r>
            <a:endParaRPr lang="en-US" sz="1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 Feb 2011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0CC4D7-6F1A-452F-87A6-AD770925BA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ACE, G. Riddone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  <a:prstGeom prst="rect">
            <a:avLst/>
          </a:prstGeom>
        </p:spPr>
        <p:txBody>
          <a:bodyPr anchor="ctr" anchorCtr="0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4872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D2C1-E4DB-40E5-B24E-92FAD572F1D5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0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0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727E7-B7EE-4F68-B10F-B19E7819DE57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edit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 l="11458" b="1145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46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image" Target="../media/image15.jpe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image" Target="../media/image18.jpeg"/><Relationship Id="rId5" Type="http://schemas.openxmlformats.org/officeDocument/2006/relationships/theme" Target="../theme/theme14.xml"/><Relationship Id="rId4" Type="http://schemas.openxmlformats.org/officeDocument/2006/relationships/slideLayout" Target="../slideLayouts/slideLayout151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0.xm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69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8.xml"/><Relationship Id="rId11" Type="http://schemas.openxmlformats.org/officeDocument/2006/relationships/slideLayout" Target="../slideLayouts/slideLayout173.xml"/><Relationship Id="rId5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66.xml"/><Relationship Id="rId9" Type="http://schemas.openxmlformats.org/officeDocument/2006/relationships/slideLayout" Target="../slideLayouts/slideLayout17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slideLayout" Target="../slideLayouts/slideLayout77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0.wm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1.wmf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D611D-A287-4B4E-9ED5-CB948F223489}" type="datetime1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01FBA-1931-40CF-AF7C-CA05EEA162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C561-FFC2-4366-96BD-68ECAC097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979488"/>
            <a:ext cx="8250238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524000"/>
            <a:ext cx="82502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248150" y="457200"/>
            <a:ext cx="44338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9" rIns="91436" bIns="45719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>
                <a:solidFill>
                  <a:srgbClr val="FFFFFF"/>
                </a:solidFill>
              </a:rPr>
              <a:t>Sharing high-tech ambitions</a:t>
            </a:r>
            <a:endParaRPr lang="nl-NL" sz="1500">
              <a:solidFill>
                <a:srgbClr val="FFFFFF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2163" y="6530975"/>
            <a:ext cx="19097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5749" tIns="37874" rIns="75749" bIns="37874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33DD62-3E4D-4A61-ACA5-7AF4C6049AD2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8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53988" indent="-153988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471488" indent="-155575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782638" indent="-15398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03313" indent="-163513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1423988" indent="-163513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1881188" indent="-16351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338388" indent="-16351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2795588" indent="-16351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252788" indent="-16351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b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5150"/>
            <a:ext cx="914400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re 1"/>
          <p:cNvSpPr txBox="1">
            <a:spLocks/>
          </p:cNvSpPr>
          <p:nvPr/>
        </p:nvSpPr>
        <p:spPr bwMode="auto">
          <a:xfrm>
            <a:off x="458788" y="107950"/>
            <a:ext cx="82296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sz="2200" b="0" smtClean="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2052" name="Picture 10" descr="b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age 7" descr="mecachromeCodeCouleurMK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6126163"/>
            <a:ext cx="3455988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ZoneTexte 7"/>
          <p:cNvSpPr txBox="1">
            <a:spLocks noChangeArrowheads="1"/>
          </p:cNvSpPr>
          <p:nvPr/>
        </p:nvSpPr>
        <p:spPr bwMode="auto">
          <a:xfrm>
            <a:off x="6472238" y="6188075"/>
            <a:ext cx="2503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 smtClean="0">
                <a:solidFill>
                  <a:prstClr val="black"/>
                </a:solidFill>
              </a:rPr>
              <a:t>HGT 2012  - KEK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sz="1000" dirty="0" smtClean="0">
              <a:solidFill>
                <a:prstClr val="black"/>
              </a:solidFill>
            </a:endParaRPr>
          </a:p>
        </p:txBody>
      </p:sp>
      <p:sp>
        <p:nvSpPr>
          <p:cNvPr id="2055" name="ZoneTexte 8"/>
          <p:cNvSpPr txBox="1">
            <a:spLocks noChangeArrowheads="1"/>
          </p:cNvSpPr>
          <p:nvPr/>
        </p:nvSpPr>
        <p:spPr bwMode="auto">
          <a:xfrm>
            <a:off x="8567738" y="6457950"/>
            <a:ext cx="460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D9379943-D170-4B26-A6F5-E929B9C85BEE}" type="slidenum">
              <a:rPr lang="fr-FR" sz="1000" smtClean="0">
                <a:solidFill>
                  <a:prstClr val="black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 sz="10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sz="1000" smtClean="0">
              <a:solidFill>
                <a:prstClr val="black"/>
              </a:solidFill>
            </a:endParaRPr>
          </a:p>
        </p:txBody>
      </p:sp>
      <p:pic>
        <p:nvPicPr>
          <p:cNvPr id="2056" name="Image 10" descr="mecachrom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6137275"/>
            <a:ext cx="34544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52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-283"/>
            <a:ext cx="9144000" cy="570651"/>
          </a:xfrm>
          <a:prstGeom prst="rect">
            <a:avLst/>
          </a:prstGeom>
          <a:solidFill>
            <a:srgbClr val="FF9900">
              <a:alpha val="46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576288"/>
            <a:ext cx="9144000" cy="70262"/>
          </a:xfrm>
          <a:prstGeom prst="rect">
            <a:avLst/>
          </a:prstGeom>
          <a:solidFill>
            <a:srgbClr val="FF9900">
              <a:alpha val="46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cs typeface="Arial" pitchFamily="34" charset="0"/>
            </a:endParaRPr>
          </a:p>
        </p:txBody>
      </p:sp>
      <p:sp>
        <p:nvSpPr>
          <p:cNvPr id="10" name="Espace réservé du pied de page 3"/>
          <p:cNvSpPr txBox="1">
            <a:spLocks/>
          </p:cNvSpPr>
          <p:nvPr userDrawn="1"/>
        </p:nvSpPr>
        <p:spPr bwMode="auto">
          <a:xfrm>
            <a:off x="0" y="6624809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9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			Franck PEAUGER – CEA SACLAY		 	HG2012 – KEK Tsukuba</a:t>
            </a:r>
            <a:endParaRPr lang="en-US" sz="900" dirty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506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4D4D4D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C40E8F-2DA9-4CBC-9219-FE8A217BB5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Espace réservé de la date 5"/>
          <p:cNvSpPr txBox="1">
            <a:spLocks/>
          </p:cNvSpPr>
          <p:nvPr userDrawn="1"/>
        </p:nvSpPr>
        <p:spPr bwMode="auto">
          <a:xfrm>
            <a:off x="0" y="6645919"/>
            <a:ext cx="30988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en-US" sz="900" baseline="30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9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 April 2012</a:t>
            </a:r>
            <a:endParaRPr lang="en-US" sz="900" dirty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011" y="117500"/>
            <a:ext cx="925085" cy="34581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8635"/>
            <a:ext cx="751432" cy="75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3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7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6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9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711199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Calibri"/>
          <a:ea typeface="+mj-ea"/>
          <a:cs typeface="Calibri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Calibri"/>
          <a:ea typeface="+mn-ea"/>
          <a:cs typeface="Calibri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Calibri"/>
          <a:cs typeface="Calibri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Calibri"/>
          <a:cs typeface="Calibri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Calibri"/>
          <a:cs typeface="Calibri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8A1C7-A960-477E-B666-0A397B367AA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  <p:sldLayoutId id="2147483790" r:id="rId18"/>
    <p:sldLayoutId id="2147483791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488" y="84138"/>
            <a:ext cx="8429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7351713" y="6578600"/>
            <a:ext cx="17922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 CLIC-ACE,  16 Jan. 2008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0661" name="Picture 5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93138" y="1397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0" y="6611938"/>
            <a:ext cx="6127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Alexej Grudiev, Structure optimization.</a:t>
            </a:r>
            <a:endParaRPr lang="en-US" sz="3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indent="2317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C2DB1-9893-4DBF-9497-05E992A0DA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3CE45-370B-4888-BAC6-13C6B241B9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8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58.xml"/><Relationship Id="rId6" Type="http://schemas.openxmlformats.org/officeDocument/2006/relationships/image" Target="../media/image58.gif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6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78.jpeg"/><Relationship Id="rId5" Type="http://schemas.openxmlformats.org/officeDocument/2006/relationships/image" Target="../media/image55.jpeg"/><Relationship Id="rId4" Type="http://schemas.openxmlformats.org/officeDocument/2006/relationships/image" Target="../media/image7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86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85.jpeg"/><Relationship Id="rId11" Type="http://schemas.openxmlformats.org/officeDocument/2006/relationships/image" Target="../media/image88.jpe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84.jpeg"/><Relationship Id="rId9" Type="http://schemas.openxmlformats.org/officeDocument/2006/relationships/image" Target="../media/image87.jpe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5.wdp"/><Relationship Id="rId7" Type="http://schemas.openxmlformats.org/officeDocument/2006/relationships/image" Target="../media/image92.jpeg"/><Relationship Id="rId12" Type="http://schemas.microsoft.com/office/2007/relationships/hdphoto" Target="../media/hdphoto9.wdp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49.xml"/><Relationship Id="rId6" Type="http://schemas.microsoft.com/office/2007/relationships/hdphoto" Target="../media/hdphoto6.wdp"/><Relationship Id="rId11" Type="http://schemas.openxmlformats.org/officeDocument/2006/relationships/image" Target="../media/image94.jpeg"/><Relationship Id="rId5" Type="http://schemas.openxmlformats.org/officeDocument/2006/relationships/image" Target="../media/image91.jpeg"/><Relationship Id="rId10" Type="http://schemas.microsoft.com/office/2007/relationships/hdphoto" Target="../media/hdphoto8.wdp"/><Relationship Id="rId4" Type="http://schemas.openxmlformats.org/officeDocument/2006/relationships/image" Target="../media/image90.jpeg"/><Relationship Id="rId9" Type="http://schemas.openxmlformats.org/officeDocument/2006/relationships/image" Target="../media/image93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microsoft.com/office/2007/relationships/hdphoto" Target="../media/hdphoto10.wdp"/><Relationship Id="rId7" Type="http://schemas.openxmlformats.org/officeDocument/2006/relationships/image" Target="../media/image99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10" Type="http://schemas.openxmlformats.org/officeDocument/2006/relationships/image" Target="../media/image101.jpeg"/><Relationship Id="rId4" Type="http://schemas.openxmlformats.org/officeDocument/2006/relationships/image" Target="../media/image96.jpeg"/><Relationship Id="rId9" Type="http://schemas.openxmlformats.org/officeDocument/2006/relationships/image" Target="../media/image10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51.xml"/><Relationship Id="rId6" Type="http://schemas.openxmlformats.org/officeDocument/2006/relationships/image" Target="../media/image106.jpe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5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68.xml"/><Relationship Id="rId4" Type="http://schemas.openxmlformats.org/officeDocument/2006/relationships/image" Target="../media/image1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168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124.jpeg"/><Relationship Id="rId5" Type="http://schemas.openxmlformats.org/officeDocument/2006/relationships/image" Target="../media/image123.png"/><Relationship Id="rId4" Type="http://schemas.openxmlformats.org/officeDocument/2006/relationships/image" Target="../media/image7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30.emf"/><Relationship Id="rId2" Type="http://schemas.openxmlformats.org/officeDocument/2006/relationships/slideLayout" Target="../slideLayouts/slideLayout10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29.emf"/><Relationship Id="rId4" Type="http://schemas.openxmlformats.org/officeDocument/2006/relationships/oleObject" Target="../embeddings/oleObject3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3.emf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48.jpeg"/><Relationship Id="rId4" Type="http://schemas.openxmlformats.org/officeDocument/2006/relationships/image" Target="../media/image147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52.png"/><Relationship Id="rId11" Type="http://schemas.openxmlformats.org/officeDocument/2006/relationships/image" Target="../media/image157.jpeg"/><Relationship Id="rId5" Type="http://schemas.openxmlformats.org/officeDocument/2006/relationships/image" Target="../media/image151.png"/><Relationship Id="rId10" Type="http://schemas.openxmlformats.org/officeDocument/2006/relationships/image" Target="../media/image156.png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7" Type="http://schemas.openxmlformats.org/officeDocument/2006/relationships/image" Target="../media/image16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2.jpeg"/><Relationship Id="rId5" Type="http://schemas.openxmlformats.org/officeDocument/2006/relationships/image" Target="../media/image161.png"/><Relationship Id="rId4" Type="http://schemas.openxmlformats.org/officeDocument/2006/relationships/image" Target="../media/image160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6" Type="http://schemas.openxmlformats.org/officeDocument/2006/relationships/image" Target="../media/image166.jpe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emf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204864"/>
            <a:ext cx="54997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Course B: rf technology</a:t>
            </a:r>
          </a:p>
          <a:p>
            <a:r>
              <a:rPr lang="en-US" sz="3200" dirty="0" smtClean="0"/>
              <a:t>Normal conducting rf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Part 3: Linear Collider Hardware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7504" y="5271591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Walter Wuensch, CERN	</a:t>
            </a:r>
          </a:p>
          <a:p>
            <a:r>
              <a:rPr lang="en-US" dirty="0" smtClean="0"/>
              <a:t>Ninth International Accelerator School for Linear Colliders</a:t>
            </a:r>
          </a:p>
          <a:p>
            <a:r>
              <a:rPr lang="en-US" dirty="0" smtClean="0"/>
              <a:t>Whistler, British Columbia, Canada</a:t>
            </a:r>
          </a:p>
          <a:p>
            <a:r>
              <a:rPr lang="en-US" dirty="0" smtClean="0"/>
              <a:t>26 October to 6 November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35696" y="332656"/>
            <a:ext cx="548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Accelerating structure characteristics cont.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3407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aperture radii range from 3.15 to 2.35 mm with iris thicknesses of 1.67 to 1.00 mm. The resulting rf parameters are: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2" y="2780928"/>
          <a:ext cx="6096000" cy="184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226824">
                <a:tc>
                  <a:txBody>
                    <a:bodyPr/>
                    <a:lstStyle/>
                    <a:p>
                      <a:endParaRPr lang="en-US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</a:t>
                      </a:r>
                      <a:r>
                        <a:rPr lang="en-US" baseline="-25000" dirty="0" smtClean="0"/>
                        <a:t>g  </a:t>
                      </a:r>
                      <a:r>
                        <a:rPr lang="en-US" baseline="0" dirty="0" smtClean="0"/>
                        <a:t>[%c]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R’/Q </a:t>
                      </a:r>
                      <a:r>
                        <a:rPr lang="en-US" i="0" dirty="0" smtClean="0"/>
                        <a:t>[k</a:t>
                      </a:r>
                      <a:r>
                        <a:rPr lang="el-GR" i="0" dirty="0" smtClean="0"/>
                        <a:t>Ω</a:t>
                      </a:r>
                      <a:r>
                        <a:rPr lang="en-US" i="0" dirty="0" smtClean="0"/>
                        <a:t>/m]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Q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5536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5738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R’</a:t>
                      </a:r>
                      <a:r>
                        <a:rPr lang="en-US" dirty="0" smtClean="0"/>
                        <a:t> [M</a:t>
                      </a:r>
                      <a:r>
                        <a:rPr lang="el-GR" i="0" dirty="0" smtClean="0"/>
                        <a:t>Ω</a:t>
                      </a:r>
                      <a:r>
                        <a:rPr lang="en-US" i="0" dirty="0" smtClean="0"/>
                        <a:t>/m]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 l="5449" t="3065" r="7051"/>
          <a:stretch>
            <a:fillRect/>
          </a:stretch>
        </p:blipFill>
        <p:spPr bwMode="auto">
          <a:xfrm>
            <a:off x="395536" y="1556792"/>
            <a:ext cx="4176464" cy="387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932040" y="1700808"/>
            <a:ext cx="3816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fundamental mode properties are shown in the regular cells. </a:t>
            </a:r>
          </a:p>
          <a:p>
            <a:endParaRPr lang="en-US" dirty="0" smtClean="0"/>
          </a:p>
          <a:p>
            <a:r>
              <a:rPr lang="en-US" dirty="0" smtClean="0"/>
              <a:t>The traces from top to bottom are: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Sc·50 [W/μm2](pink),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surface electric field [MV/m](green),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accelerating gradient [MV/m](red),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pulse surface temperature rise [K](blue). </a:t>
            </a:r>
          </a:p>
          <a:p>
            <a:endParaRPr lang="en-US" dirty="0" smtClean="0"/>
          </a:p>
          <a:p>
            <a:r>
              <a:rPr lang="en-US" dirty="0" smtClean="0"/>
              <a:t>Dashed traces are unloaded and solid are beam loaded conditions.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476672"/>
            <a:ext cx="3581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Whole structure properties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2859" y="116632"/>
            <a:ext cx="3457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prstClr val="black"/>
                </a:solidFill>
              </a:rPr>
              <a:t>How to make ‘</a:t>
            </a:r>
            <a:r>
              <a:rPr lang="en-US" sz="3600" dirty="0" err="1" smtClean="0">
                <a:solidFill>
                  <a:prstClr val="black"/>
                </a:solidFill>
              </a:rPr>
              <a:t>em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0872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</a:rPr>
              <a:t>Machining: OFHC copper diamond milled and turned disks with micron precision. 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457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ell 8-2a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4725144"/>
            <a:ext cx="2438400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861048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ell 9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1556792"/>
            <a:ext cx="2417629" cy="2207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3861048"/>
            <a:ext cx="3493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+- 5 micron tolerance lines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Evolution of the micron-precision market</a:t>
            </a:r>
            <a:endParaRPr lang="en-GB" sz="2400" dirty="0" smtClean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The market for micron precision parts has evolved over the last decades.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Linear colliders are not alone.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323528" y="3429000"/>
            <a:ext cx="1728192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1970’s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2015716" y="3429000"/>
            <a:ext cx="1728192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1980’s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707904" y="3429000"/>
            <a:ext cx="1728192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1990’s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5400092" y="3429000"/>
            <a:ext cx="1728192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2000’s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7092280" y="3429000"/>
            <a:ext cx="1728192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2010’s</a:t>
            </a:r>
            <a:endParaRPr lang="nl-NL" sz="1400" dirty="0">
              <a:solidFill>
                <a:prstClr val="white"/>
              </a:solidFill>
            </a:endParaRPr>
          </a:p>
        </p:txBody>
      </p: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2267744" y="1887709"/>
            <a:ext cx="1190576" cy="1469283"/>
            <a:chOff x="144" y="899"/>
            <a:chExt cx="1385" cy="1514"/>
          </a:xfrm>
        </p:grpSpPr>
        <p:sp>
          <p:nvSpPr>
            <p:cNvPr id="44" name="Text Box 44"/>
            <p:cNvSpPr txBox="1">
              <a:spLocks noChangeArrowheads="1"/>
            </p:cNvSpPr>
            <p:nvPr/>
          </p:nvSpPr>
          <p:spPr bwMode="auto">
            <a:xfrm>
              <a:off x="144" y="1874"/>
              <a:ext cx="1385" cy="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9" rIns="91436" bIns="45719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Optical recording</a:t>
              </a:r>
            </a:p>
          </p:txBody>
        </p:sp>
        <p:pic>
          <p:nvPicPr>
            <p:cNvPr id="45" name="Picture 5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" y="899"/>
              <a:ext cx="1236" cy="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5436455" y="1844824"/>
            <a:ext cx="1583817" cy="1387512"/>
            <a:chOff x="183" y="2212"/>
            <a:chExt cx="1680" cy="1142"/>
          </a:xfrm>
        </p:grpSpPr>
        <p:pic>
          <p:nvPicPr>
            <p:cNvPr id="47" name="Picture 4" descr="imaging%20lens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98" y="2212"/>
              <a:ext cx="665" cy="702"/>
            </a:xfrm>
            <a:prstGeom prst="rect">
              <a:avLst/>
            </a:prstGeom>
            <a:noFill/>
          </p:spPr>
        </p:pic>
        <p:pic>
          <p:nvPicPr>
            <p:cNvPr id="4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" y="2212"/>
              <a:ext cx="946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Text Box 8"/>
            <p:cNvSpPr txBox="1">
              <a:spLocks noChangeArrowheads="1"/>
            </p:cNvSpPr>
            <p:nvPr/>
          </p:nvSpPr>
          <p:spPr bwMode="auto">
            <a:xfrm>
              <a:off x="183" y="3101"/>
              <a:ext cx="1680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36" tIns="45719" rIns="91436" bIns="45719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Imaging Optics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323189" y="1959717"/>
            <a:ext cx="1683907" cy="1166138"/>
            <a:chOff x="2275" y="2069"/>
            <a:chExt cx="1720" cy="1303"/>
          </a:xfrm>
        </p:grpSpPr>
        <p:pic>
          <p:nvPicPr>
            <p:cNvPr id="63" name="Picture 20" descr="MVC-199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74" y="2069"/>
              <a:ext cx="1073" cy="805"/>
            </a:xfrm>
            <a:prstGeom prst="rect">
              <a:avLst/>
            </a:prstGeom>
            <a:noFill/>
          </p:spPr>
        </p:pic>
        <p:sp>
          <p:nvSpPr>
            <p:cNvPr id="64" name="Text Box 21"/>
            <p:cNvSpPr txBox="1">
              <a:spLocks noChangeArrowheads="1"/>
            </p:cNvSpPr>
            <p:nvPr/>
          </p:nvSpPr>
          <p:spPr bwMode="auto">
            <a:xfrm>
              <a:off x="3141" y="2768"/>
              <a:ext cx="854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9" rIns="91436" bIns="45719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Mirror optics</a:t>
              </a:r>
            </a:p>
          </p:txBody>
        </p:sp>
        <p:pic>
          <p:nvPicPr>
            <p:cNvPr id="65" name="Picture 22" descr="MVC-883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75" y="2632"/>
              <a:ext cx="986" cy="740"/>
            </a:xfrm>
            <a:prstGeom prst="rect">
              <a:avLst/>
            </a:prstGeom>
            <a:noFill/>
          </p:spPr>
        </p:pic>
      </p:grpSp>
      <p:pic>
        <p:nvPicPr>
          <p:cNvPr id="66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1844824"/>
            <a:ext cx="1523718" cy="10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" name="Rectangle 29"/>
          <p:cNvSpPr>
            <a:spLocks noChangeArrowheads="1"/>
          </p:cNvSpPr>
          <p:nvPr/>
        </p:nvSpPr>
        <p:spPr bwMode="auto">
          <a:xfrm>
            <a:off x="3779912" y="2852936"/>
            <a:ext cx="1496864" cy="523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36" tIns="45719" rIns="91436" bIns="45719">
            <a:spAutoFit/>
          </a:bodyPr>
          <a:lstStyle/>
          <a:p>
            <a:pPr algn="ctr" defTabSz="757238"/>
            <a:r>
              <a:rPr lang="en-US" sz="1400" dirty="0" smtClean="0">
                <a:solidFill>
                  <a:prstClr val="black"/>
                </a:solidFill>
              </a:rPr>
              <a:t>Injection molding </a:t>
            </a:r>
            <a:r>
              <a:rPr lang="en-US" sz="1400" dirty="0">
                <a:solidFill>
                  <a:prstClr val="black"/>
                </a:solidFill>
              </a:rPr>
              <a:t>of contact lenses</a:t>
            </a:r>
          </a:p>
        </p:txBody>
      </p:sp>
      <p:grpSp>
        <p:nvGrpSpPr>
          <p:cNvPr id="7" name="Group 69"/>
          <p:cNvGrpSpPr/>
          <p:nvPr/>
        </p:nvGrpSpPr>
        <p:grpSpPr>
          <a:xfrm>
            <a:off x="7164288" y="1700808"/>
            <a:ext cx="1584176" cy="1603919"/>
            <a:chOff x="7164288" y="1844824"/>
            <a:chExt cx="1584176" cy="1603919"/>
          </a:xfrm>
        </p:grpSpPr>
        <p:pic>
          <p:nvPicPr>
            <p:cNvPr id="68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08304" y="1844824"/>
              <a:ext cx="1335910" cy="1301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Text Box 8"/>
            <p:cNvSpPr txBox="1">
              <a:spLocks noChangeArrowheads="1"/>
            </p:cNvSpPr>
            <p:nvPr/>
          </p:nvSpPr>
          <p:spPr bwMode="auto">
            <a:xfrm>
              <a:off x="7164288" y="3140968"/>
              <a:ext cx="1584176" cy="30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36" tIns="45719" rIns="91436" bIns="45719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Freeform optics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79512" y="3789040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Optical recording was the driving force to achieve higher accuracies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26" name="Picture 2" descr="H:\Data\Documents\My Pictures\Picture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4221088"/>
            <a:ext cx="2896171" cy="2078515"/>
          </a:xfrm>
          <a:prstGeom prst="rect">
            <a:avLst/>
          </a:prstGeom>
          <a:noFill/>
        </p:spPr>
      </p:pic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427984" y="4653136"/>
            <a:ext cx="4572000" cy="94005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lIns="111600" tIns="54000" rIns="111600" bIns="54000">
            <a:spAutoFit/>
          </a:bodyPr>
          <a:lstStyle/>
          <a:p>
            <a:pPr marL="0" lvl="1" defTabSz="265113" eaLnBrk="0" hangingPunct="0">
              <a:spcBef>
                <a:spcPct val="0"/>
              </a:spcBef>
              <a:buClr>
                <a:srgbClr val="00004C"/>
              </a:buClr>
            </a:pPr>
            <a:r>
              <a:rPr lang="en-US" i="1" dirty="0" smtClean="0">
                <a:solidFill>
                  <a:prstClr val="black"/>
                </a:solidFill>
                <a:cs typeface="Calibri" pitchFamily="34" charset="0"/>
              </a:rPr>
              <a:t>Form accuracy: 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</a:rPr>
              <a:t>150 nm 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  <a:sym typeface="Wingdings 3" pitchFamily="18" charset="2"/>
              </a:rPr>
              <a:t>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</a:rPr>
              <a:t> 50 </a:t>
            </a:r>
            <a:r>
              <a:rPr lang="en-US" i="1" dirty="0" smtClean="0">
                <a:solidFill>
                  <a:prstClr val="black"/>
                </a:solidFill>
                <a:cs typeface="Calibri" pitchFamily="34" charset="0"/>
              </a:rPr>
              <a:t>nm</a:t>
            </a:r>
          </a:p>
          <a:p>
            <a:pPr marL="0" lvl="1" defTabSz="265113" eaLnBrk="0" hangingPunct="0">
              <a:spcBef>
                <a:spcPct val="0"/>
              </a:spcBef>
              <a:buClr>
                <a:srgbClr val="00004C"/>
              </a:buClr>
            </a:pPr>
            <a:endParaRPr lang="en-US" i="1" dirty="0">
              <a:solidFill>
                <a:prstClr val="black"/>
              </a:solidFill>
              <a:cs typeface="Calibri" pitchFamily="34" charset="0"/>
            </a:endParaRPr>
          </a:p>
          <a:p>
            <a:pPr marL="0" lvl="1" defTabSz="265113" eaLnBrk="0" hangingPunct="0">
              <a:spcBef>
                <a:spcPct val="0"/>
              </a:spcBef>
              <a:buClr>
                <a:srgbClr val="00004C"/>
              </a:buClr>
            </a:pPr>
            <a:r>
              <a:rPr lang="en-US" i="1" dirty="0">
                <a:solidFill>
                  <a:prstClr val="black"/>
                </a:solidFill>
                <a:cs typeface="Calibri" pitchFamily="34" charset="0"/>
              </a:rPr>
              <a:t>Roughness </a:t>
            </a:r>
            <a:r>
              <a:rPr lang="en-US" i="1" dirty="0" smtClean="0">
                <a:solidFill>
                  <a:prstClr val="black"/>
                </a:solidFill>
                <a:cs typeface="Calibri" pitchFamily="34" charset="0"/>
              </a:rPr>
              <a:t>Ra	: 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</a:rPr>
              <a:t>5 nm 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  <a:sym typeface="Wingdings 3" pitchFamily="18" charset="2"/>
              </a:rPr>
              <a:t></a:t>
            </a:r>
            <a:r>
              <a:rPr lang="en-US" i="1" dirty="0">
                <a:solidFill>
                  <a:prstClr val="black"/>
                </a:solidFill>
                <a:cs typeface="Calibri" pitchFamily="34" charset="0"/>
              </a:rPr>
              <a:t> 2 </a:t>
            </a:r>
            <a:r>
              <a:rPr lang="en-US" i="1" dirty="0" smtClean="0">
                <a:solidFill>
                  <a:prstClr val="black"/>
                </a:solidFill>
                <a:cs typeface="Calibri" pitchFamily="34" charset="0"/>
              </a:rPr>
              <a:t>nm</a:t>
            </a:r>
            <a:endParaRPr lang="en-US" i="1" dirty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58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4864" y="40612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Evolution of machining capability</a:t>
            </a:r>
          </a:p>
        </p:txBody>
      </p:sp>
      <p:sp>
        <p:nvSpPr>
          <p:cNvPr id="6" name="Chevron 5"/>
          <p:cNvSpPr/>
          <p:nvPr/>
        </p:nvSpPr>
        <p:spPr>
          <a:xfrm>
            <a:off x="251520" y="1288982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Up to the 1980’s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8376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1980’s - 1990’s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64400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2000’s - 2010’s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1527175"/>
            <a:ext cx="204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Larger machines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Multiple axis ( X/Y/Z and C)</a:t>
            </a:r>
          </a:p>
        </p:txBody>
      </p:sp>
      <p:sp>
        <p:nvSpPr>
          <p:cNvPr id="23" name="Chevron 22"/>
          <p:cNvSpPr/>
          <p:nvPr/>
        </p:nvSpPr>
        <p:spPr>
          <a:xfrm>
            <a:off x="680424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1527175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Intelligent machines 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140295" name="Picture 7" descr="S:\ctc_upm\prebew\Foto's\DigitalFotoHenkPepers\DivOpBew\MVC-21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837724"/>
            <a:ext cx="1620000" cy="12150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6876256" y="414908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Pallet machining?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38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37724"/>
            <a:ext cx="1620000" cy="12150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988840"/>
            <a:ext cx="1800000" cy="153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539553" y="152717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First machines at research institutes and universities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99792" y="1527175"/>
            <a:ext cx="168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Start of industrialization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Optical recording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contact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251520" y="1000950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4F81BD"/>
                </a:solidFill>
              </a:rPr>
              <a:t>Single point diamond turning</a:t>
            </a:r>
            <a:endParaRPr lang="nl-NL" sz="1400" b="1" dirty="0">
              <a:solidFill>
                <a:srgbClr val="4F81BD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51520" y="3903439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Up to the 1990’s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248376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1990’s - 2000’s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64400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680424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251520" y="3615407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4F81BD"/>
                </a:solidFill>
              </a:rPr>
              <a:t>Ultra precision diamond milling </a:t>
            </a:r>
            <a:r>
              <a:rPr lang="en-US" sz="1200" b="1" i="1" dirty="0" smtClean="0">
                <a:solidFill>
                  <a:srgbClr val="4F81BD"/>
                </a:solidFill>
              </a:rPr>
              <a:t>(lagging more than a decade behind on turning)</a:t>
            </a:r>
            <a:endParaRPr lang="nl-NL" sz="1400" b="1" i="1" dirty="0">
              <a:solidFill>
                <a:srgbClr val="4F81BD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9552" y="4149080"/>
            <a:ext cx="1617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Limited to fly cutting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mirror optics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Laser scanner mirrors</a:t>
            </a:r>
          </a:p>
          <a:p>
            <a:pPr>
              <a:buFont typeface="Arial" pitchFamily="34" charset="0"/>
              <a:buChar char="•"/>
            </a:pPr>
            <a:endParaRPr lang="nl-NL" sz="12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88024" y="4149080"/>
            <a:ext cx="177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First proto type machines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Micro fluidics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Accelerator parts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101233"/>
            <a:ext cx="1800000" cy="130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 descr="C:\backup pc werk\VDL ETG intranet\CTC\CTC_Departments\UPT&amp;Metrology\submicron\equipment\images\esd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148508"/>
            <a:ext cx="1620000" cy="1215000"/>
          </a:xfrm>
          <a:prstGeom prst="rect">
            <a:avLst/>
          </a:prstGeom>
          <a:noFill/>
        </p:spPr>
      </p:pic>
      <p:pic>
        <p:nvPicPr>
          <p:cNvPr id="141317" name="Picture 5" descr="http://www.dac-intl.com/wp-content/uploads/2X-ALM.06-09.small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4581128"/>
            <a:ext cx="1381995" cy="17281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699792" y="4141632"/>
            <a:ext cx="1901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Milling as add-on on lathes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i="1" dirty="0" smtClean="0">
                <a:solidFill>
                  <a:prstClr val="black"/>
                </a:solidFill>
              </a:rPr>
              <a:t>Lens arrays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 smtClean="0">
                <a:solidFill>
                  <a:prstClr val="black"/>
                </a:solidFill>
              </a:rPr>
              <a:t> Intra ocular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216" y="4958913"/>
            <a:ext cx="1800000" cy="10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Picture 6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232" y="2010013"/>
            <a:ext cx="1800000" cy="1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5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1520" y="908720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US" sz="2000" cap="all" dirty="0" smtClean="0">
                <a:solidFill>
                  <a:prstClr val="black"/>
                </a:solidFill>
                <a:cs typeface="Calibri" pitchFamily="34" charset="0"/>
              </a:rPr>
              <a:t>Bigger structures, same tolerances</a:t>
            </a:r>
          </a:p>
          <a:p>
            <a:pPr marL="638175" lvl="1" indent="-180975"/>
            <a:r>
              <a:rPr lang="en-US" sz="2000" cap="all" dirty="0" smtClean="0">
                <a:solidFill>
                  <a:prstClr val="black"/>
                </a:solidFill>
                <a:cs typeface="Calibri" pitchFamily="34" charset="0"/>
              </a:rPr>
              <a:t>S</a:t>
            </a:r>
            <a:r>
              <a:rPr lang="en-US" sz="2000" dirty="0" smtClean="0">
                <a:solidFill>
                  <a:prstClr val="black"/>
                </a:solidFill>
                <a:cs typeface="Calibri" pitchFamily="34" charset="0"/>
              </a:rPr>
              <a:t>tarted at ø35mm – now at ø80mm – in future up to ø200mm ?</a:t>
            </a:r>
          </a:p>
          <a:p>
            <a:pPr marL="638175" lvl="1" indent="-180975"/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en-US" sz="2000" cap="all" dirty="0" smtClean="0">
                <a:solidFill>
                  <a:prstClr val="black"/>
                </a:solidFill>
                <a:cs typeface="Calibri" pitchFamily="34" charset="0"/>
              </a:rPr>
              <a:t>Tight accuracy specifications for series manufacturing</a:t>
            </a:r>
          </a:p>
          <a:p>
            <a:pPr marL="180975" indent="-180975"/>
            <a:endParaRPr lang="en-US" sz="2000" cap="all" dirty="0" smtClean="0">
              <a:solidFill>
                <a:prstClr val="black"/>
              </a:solidFill>
              <a:cs typeface="Calibri" pitchFamily="34" charset="0"/>
            </a:endParaRPr>
          </a:p>
          <a:p>
            <a:pPr lvl="1"/>
            <a:endParaRPr lang="en-US" sz="2000" dirty="0" smtClean="0">
              <a:solidFill>
                <a:prstClr val="black"/>
              </a:solidFill>
              <a:cs typeface="Calibri" pitchFamily="34" charset="0"/>
            </a:endParaRPr>
          </a:p>
          <a:p>
            <a:pPr lvl="1"/>
            <a:endParaRPr lang="en-US" sz="2000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733256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988" lvl="1" indent="-153988"/>
            <a:r>
              <a:rPr lang="en-US" sz="1400" b="1" i="1" dirty="0" smtClean="0">
                <a:solidFill>
                  <a:prstClr val="black"/>
                </a:solidFill>
                <a:cs typeface="Calibri" pitchFamily="34" charset="0"/>
              </a:rPr>
              <a:t>Moulds</a:t>
            </a:r>
            <a:r>
              <a:rPr lang="en-US" sz="1400" i="1" dirty="0" smtClean="0">
                <a:solidFill>
                  <a:prstClr val="black"/>
                </a:solidFill>
                <a:cs typeface="Calibri" pitchFamily="34" charset="0"/>
              </a:rPr>
              <a:t> for DVD optics : </a:t>
            </a:r>
          </a:p>
          <a:p>
            <a:pPr marL="153988" lvl="2" indent="-153988"/>
            <a:r>
              <a:rPr lang="en-US" sz="1400" i="1" dirty="0" smtClean="0">
                <a:solidFill>
                  <a:prstClr val="black"/>
                </a:solidFill>
                <a:cs typeface="Calibri" pitchFamily="34" charset="0"/>
              </a:rPr>
              <a:t>   50 nm form accuracy on ø 2 mm</a:t>
            </a:r>
          </a:p>
          <a:p>
            <a:pPr marL="153988" lvl="2" indent="-153988"/>
            <a:r>
              <a:rPr lang="en-US" sz="1400" i="1" dirty="0" smtClean="0">
                <a:solidFill>
                  <a:prstClr val="black"/>
                </a:solidFill>
                <a:cs typeface="Calibri" pitchFamily="34" charset="0"/>
              </a:rPr>
              <a:t>   equals ratio of 1 / 40000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64088" y="5733256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3988" lvl="1" indent="-153988"/>
            <a:r>
              <a:rPr lang="en-US" sz="1400" dirty="0" smtClean="0">
                <a:solidFill>
                  <a:prstClr val="black"/>
                </a:solidFill>
                <a:cs typeface="Calibri" pitchFamily="34" charset="0"/>
              </a:rPr>
              <a:t>CLIC disk -&gt; </a:t>
            </a:r>
            <a:r>
              <a:rPr lang="en-US" sz="1400" b="1" dirty="0" smtClean="0">
                <a:solidFill>
                  <a:prstClr val="black"/>
                </a:solidFill>
                <a:cs typeface="Calibri" pitchFamily="34" charset="0"/>
              </a:rPr>
              <a:t>series part</a:t>
            </a:r>
          </a:p>
          <a:p>
            <a:pPr marL="153988" lvl="1" indent="-153988"/>
            <a:r>
              <a:rPr lang="en-US" sz="1400" dirty="0" smtClean="0">
                <a:solidFill>
                  <a:prstClr val="black"/>
                </a:solidFill>
                <a:cs typeface="Calibri" pitchFamily="34" charset="0"/>
              </a:rPr>
              <a:t>   </a:t>
            </a:r>
            <a:r>
              <a:rPr lang="en-US" sz="1400" i="1" dirty="0" smtClean="0">
                <a:solidFill>
                  <a:prstClr val="black"/>
                </a:solidFill>
                <a:cs typeface="Calibri" pitchFamily="34" charset="0"/>
              </a:rPr>
              <a:t>2 µm accuracy on ø 80 mm</a:t>
            </a:r>
          </a:p>
          <a:p>
            <a:pPr marL="153988" lvl="1" indent="-153988"/>
            <a:r>
              <a:rPr lang="en-US" sz="1400" i="1" dirty="0" smtClean="0">
                <a:solidFill>
                  <a:prstClr val="black"/>
                </a:solidFill>
                <a:cs typeface="Calibri" pitchFamily="34" charset="0"/>
              </a:rPr>
              <a:t>   equals ratio of 1 / 40000</a:t>
            </a:r>
          </a:p>
        </p:txBody>
      </p:sp>
      <p:pic>
        <p:nvPicPr>
          <p:cNvPr id="9" name="Picture 21" descr="cell 9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933056"/>
            <a:ext cx="197223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www.nisseig.com/images/lens7_ph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2985366" cy="1800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27584" y="26064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Current challenges for the basic technology </a:t>
            </a:r>
          </a:p>
        </p:txBody>
      </p:sp>
      <p:pic>
        <p:nvPicPr>
          <p:cNvPr id="12" name="Picture 11" descr="disc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41450">
            <a:off x="1977455" y="1424813"/>
            <a:ext cx="4438296" cy="209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5"/>
          <p:cNvSpPr txBox="1">
            <a:spLocks noChangeArrowheads="1"/>
          </p:cNvSpPr>
          <p:nvPr/>
        </p:nvSpPr>
        <p:spPr bwMode="auto">
          <a:xfrm>
            <a:off x="171450" y="76200"/>
            <a:ext cx="8780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4F81BD">
                    <a:lumMod val="75000"/>
                  </a:srgbClr>
                </a:solidFill>
              </a:rPr>
              <a:t>High accurate Machining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71450" y="720725"/>
            <a:ext cx="463232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>
                <a:solidFill>
                  <a:srgbClr val="4F81BD">
                    <a:lumMod val="75000"/>
                  </a:srgbClr>
                </a:solidFill>
                <a:latin typeface="Arial" charset="0"/>
              </a:rPr>
              <a:t/>
            </a:r>
            <a:br>
              <a:rPr lang="fr-FR" b="1" dirty="0">
                <a:solidFill>
                  <a:srgbClr val="4F81BD">
                    <a:lumMod val="75000"/>
                  </a:srgbClr>
                </a:solidFill>
                <a:latin typeface="Arial" charset="0"/>
              </a:rPr>
            </a:br>
            <a:r>
              <a:rPr lang="en-US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5-axis CNC turning milling machine </a:t>
            </a:r>
            <a:endParaRPr lang="en-US" b="1" i="1" dirty="0">
              <a:solidFill>
                <a:srgbClr val="4F81BD">
                  <a:lumMod val="75000"/>
                </a:srgb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4F81BD">
                    <a:lumMod val="75000"/>
                  </a:srgbClr>
                </a:solidFill>
              </a:rPr>
              <a:t>Technical characteristics: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	</a:t>
            </a: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X axis travel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350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	Y axis travel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150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	Z axis travel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300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	B and C axis travel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360 degrees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4F81BD">
                  <a:lumMod val="75000"/>
                </a:srgb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Swing capacity up to 20‘’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Air bearing Turning spindle 10,000 rpm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Air bearing Milling spindle 60,000 rpm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b="1" i="1" dirty="0">
              <a:solidFill>
                <a:srgbClr val="4F81BD">
                  <a:lumMod val="75000"/>
                </a:srgb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4F81BD">
                    <a:lumMod val="75000"/>
                  </a:srgbClr>
                </a:solidFill>
              </a:rPr>
              <a:t>Precision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34 </a:t>
            </a:r>
            <a:r>
              <a:rPr lang="en-US" sz="1600" b="1" dirty="0" err="1">
                <a:solidFill>
                  <a:srgbClr val="4F81BD">
                    <a:lumMod val="75000"/>
                  </a:srgbClr>
                </a:solidFill>
              </a:rPr>
              <a:t>picometers</a:t>
            </a: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 resolution rules (0.034 nanometers)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Incremental programming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0.01 nanometer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Axial and radial spindle error  ≤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25 nanometers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4F81BD">
                    <a:lumMod val="75000"/>
                  </a:srgbClr>
                </a:solidFill>
              </a:rPr>
              <a:t>B axis axial and radial error  ≤ </a:t>
            </a:r>
            <a:r>
              <a:rPr lang="en-US" sz="1600" b="1" dirty="0">
                <a:solidFill>
                  <a:srgbClr val="4F81BD">
                    <a:lumMod val="75000"/>
                  </a:srgbClr>
                </a:solidFill>
              </a:rPr>
              <a:t>100 nanometers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4F81BD">
                  <a:lumMod val="75000"/>
                </a:srgbClr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4F81BD">
                    <a:lumMod val="75000"/>
                  </a:srgbClr>
                </a:solidFill>
              </a:rPr>
              <a:t>Shape defect ≤ 0.15 </a:t>
            </a:r>
            <a:r>
              <a:rPr lang="en-US" b="1" dirty="0" err="1">
                <a:solidFill>
                  <a:srgbClr val="4F81BD">
                    <a:lumMod val="75000"/>
                  </a:srgbClr>
                </a:solidFill>
              </a:rPr>
              <a:t>μm</a:t>
            </a:r>
            <a:r>
              <a:rPr lang="en-US" b="1" dirty="0">
                <a:solidFill>
                  <a:srgbClr val="4F81BD">
                    <a:lumMod val="75000"/>
                  </a:srgbClr>
                </a:solidFill>
              </a:rPr>
              <a:t> on diameter 75 mm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4F81BD">
                    <a:lumMod val="75000"/>
                  </a:srgbClr>
                </a:solidFill>
              </a:rPr>
              <a:t>Surface finish Ra </a:t>
            </a:r>
            <a:r>
              <a:rPr lang="en-US" b="1" i="1" dirty="0">
                <a:solidFill>
                  <a:srgbClr val="4F81BD">
                    <a:lumMod val="75000"/>
                  </a:srgbClr>
                </a:solidFill>
              </a:rPr>
              <a:t>≤ </a:t>
            </a:r>
            <a:r>
              <a:rPr lang="en-US" b="1" dirty="0">
                <a:solidFill>
                  <a:srgbClr val="4F81BD">
                    <a:lumMod val="75000"/>
                  </a:srgbClr>
                </a:solidFill>
              </a:rPr>
              <a:t>3.0 nanometers </a:t>
            </a:r>
          </a:p>
        </p:txBody>
      </p:sp>
      <p:pic>
        <p:nvPicPr>
          <p:cNvPr id="12292" name="Picture 5" descr="PHOTO 350F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96" b="29552"/>
          <a:stretch>
            <a:fillRect/>
          </a:stretch>
        </p:blipFill>
        <p:spPr bwMode="auto">
          <a:xfrm>
            <a:off x="4633913" y="1123950"/>
            <a:ext cx="4510087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à coins arrondis 5"/>
          <p:cNvSpPr/>
          <p:nvPr/>
        </p:nvSpPr>
        <p:spPr>
          <a:xfrm>
            <a:off x="4935538" y="5078413"/>
            <a:ext cx="4016375" cy="822325"/>
          </a:xfrm>
          <a:prstGeom prst="wedgeRoundRectCallout">
            <a:avLst>
              <a:gd name="adj1" fmla="val -7637"/>
              <a:gd name="adj2" fmla="val -1766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>
                <a:solidFill>
                  <a:prstClr val="white"/>
                </a:solidFill>
              </a:rPr>
              <a:t> Machine </a:t>
            </a:r>
            <a:r>
              <a:rPr lang="fr-FR" b="1" dirty="0" err="1">
                <a:solidFill>
                  <a:prstClr val="white"/>
                </a:solidFill>
              </a:rPr>
              <a:t>delivered</a:t>
            </a:r>
            <a:r>
              <a:rPr lang="fr-FR" b="1" dirty="0">
                <a:solidFill>
                  <a:prstClr val="white"/>
                </a:solidFill>
              </a:rPr>
              <a:t>  on </a:t>
            </a:r>
            <a:r>
              <a:rPr lang="fr-FR" b="1" dirty="0" err="1">
                <a:solidFill>
                  <a:prstClr val="white"/>
                </a:solidFill>
              </a:rPr>
              <a:t>january</a:t>
            </a:r>
            <a:r>
              <a:rPr lang="fr-FR" b="1" dirty="0">
                <a:solidFill>
                  <a:prstClr val="white"/>
                </a:solidFill>
              </a:rPr>
              <a:t> 2011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>
                <a:solidFill>
                  <a:prstClr val="white"/>
                </a:solidFill>
              </a:rPr>
              <a:t>First structure TD24WFM </a:t>
            </a:r>
            <a:r>
              <a:rPr lang="fr-FR" b="1" dirty="0" err="1">
                <a:solidFill>
                  <a:prstClr val="white"/>
                </a:solidFill>
              </a:rPr>
              <a:t>delivered</a:t>
            </a:r>
            <a:r>
              <a:rPr lang="fr-FR" b="1" dirty="0">
                <a:solidFill>
                  <a:prstClr val="white"/>
                </a:solidFill>
              </a:rPr>
              <a:t> on  novembre 2011.  </a:t>
            </a:r>
          </a:p>
        </p:txBody>
      </p:sp>
    </p:spTree>
    <p:extLst>
      <p:ext uri="{BB962C8B-B14F-4D97-AF65-F5344CB8AC3E}">
        <p14:creationId xmlns:p14="http://schemas.microsoft.com/office/powerpoint/2010/main" val="3542806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9" descr="P10008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1" t="20300" r="16858" b="16978"/>
          <a:stretch>
            <a:fillRect/>
          </a:stretch>
        </p:blipFill>
        <p:spPr bwMode="auto">
          <a:xfrm>
            <a:off x="754063" y="3859213"/>
            <a:ext cx="133191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5"/>
          <p:cNvSpPr txBox="1">
            <a:spLocks noChangeArrowheads="1"/>
          </p:cNvSpPr>
          <p:nvPr/>
        </p:nvSpPr>
        <p:spPr bwMode="auto">
          <a:xfrm>
            <a:off x="179388" y="0"/>
            <a:ext cx="8824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4F81BD">
                    <a:lumMod val="75000"/>
                  </a:srgbClr>
                </a:solidFill>
              </a:rPr>
              <a:t>High Accuracy Machining</a:t>
            </a:r>
          </a:p>
        </p:txBody>
      </p:sp>
      <p:pic>
        <p:nvPicPr>
          <p:cNvPr id="1331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3740150"/>
            <a:ext cx="38766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9388" y="4856163"/>
            <a:ext cx="257016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i="1" u="sng" dirty="0" err="1">
                <a:solidFill>
                  <a:srgbClr val="336699"/>
                </a:solidFill>
              </a:rPr>
              <a:t>Results</a:t>
            </a:r>
            <a:r>
              <a:rPr lang="fr-FR" sz="1400" b="1" i="1" u="sng" dirty="0">
                <a:solidFill>
                  <a:srgbClr val="336699"/>
                </a:solidFill>
              </a:rPr>
              <a:t> 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336699"/>
                </a:solidFill>
              </a:rPr>
              <a:t>PV = 0.807 µm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336699"/>
                </a:solidFill>
              </a:rPr>
              <a:t>Ra = 0.002 µm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 err="1">
                <a:solidFill>
                  <a:srgbClr val="336699"/>
                </a:solidFill>
              </a:rPr>
              <a:t>RmS</a:t>
            </a:r>
            <a:r>
              <a:rPr lang="fr-FR" sz="1400" dirty="0">
                <a:solidFill>
                  <a:srgbClr val="336699"/>
                </a:solidFill>
              </a:rPr>
              <a:t>  = 1,72 nm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22263" y="2476500"/>
            <a:ext cx="2286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i="1" u="sng" dirty="0">
                <a:solidFill>
                  <a:srgbClr val="336699"/>
                </a:solidFill>
              </a:rPr>
              <a:t>Results 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336699"/>
                </a:solidFill>
              </a:rPr>
              <a:t>PV = 0.335 µm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336699"/>
                </a:solidFill>
              </a:rPr>
              <a:t>Ra = 0.001 µm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 err="1">
                <a:solidFill>
                  <a:srgbClr val="336699"/>
                </a:solidFill>
              </a:rPr>
              <a:t>RmS</a:t>
            </a:r>
            <a:r>
              <a:rPr lang="fr-FR" sz="1400" dirty="0">
                <a:solidFill>
                  <a:srgbClr val="336699"/>
                </a:solidFill>
              </a:rPr>
              <a:t>  = 1,92 nm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76225" y="782638"/>
            <a:ext cx="71850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336699"/>
                </a:solidFill>
              </a:rPr>
              <a:t>Aluminum mirror for satellite application on its support delivery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47663" y="3544888"/>
            <a:ext cx="36449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336699"/>
                </a:solidFill>
              </a:rPr>
              <a:t>Copper disk - accelerating structure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3321" name="Picture 14" descr="C:\Users\LECURE~1\AppData\Local\Temp\notes1ABA62\~20979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106488"/>
            <a:ext cx="1827212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1155700"/>
            <a:ext cx="3948112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6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" r="2806"/>
          <a:stretch>
            <a:fillRect/>
          </a:stretch>
        </p:blipFill>
        <p:spPr bwMode="auto">
          <a:xfrm>
            <a:off x="5516563" y="1019175"/>
            <a:ext cx="3111500" cy="267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2030413"/>
            <a:ext cx="405765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6211888" y="1274763"/>
            <a:ext cx="860425" cy="52546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256088" y="819150"/>
            <a:ext cx="19558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b="1" dirty="0" err="1">
                <a:solidFill>
                  <a:srgbClr val="4F81BD">
                    <a:lumMod val="75000"/>
                  </a:srgbClr>
                </a:solidFill>
              </a:rPr>
              <a:t>Métrology</a:t>
            </a:r>
            <a:r>
              <a:rPr lang="fr-FR" sz="2000" b="1" dirty="0">
                <a:solidFill>
                  <a:srgbClr val="4F81BD">
                    <a:lumMod val="75000"/>
                  </a:srgbClr>
                </a:solidFill>
              </a:rPr>
              <a:t> mark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60363" y="50800"/>
            <a:ext cx="45227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 err="1">
                <a:solidFill>
                  <a:srgbClr val="4F81BD">
                    <a:lumMod val="75000"/>
                  </a:srgbClr>
                </a:solidFill>
              </a:rPr>
              <a:t>Milling</a:t>
            </a:r>
            <a:r>
              <a:rPr lang="fr-FR" sz="2400" dirty="0">
                <a:solidFill>
                  <a:srgbClr val="4F81BD">
                    <a:lumMod val="75000"/>
                  </a:srgbClr>
                </a:solidFill>
              </a:rPr>
              <a:t> surface finish </a:t>
            </a:r>
            <a:r>
              <a:rPr lang="fr-FR" sz="2400" dirty="0" err="1">
                <a:solidFill>
                  <a:srgbClr val="4F81BD">
                    <a:lumMod val="75000"/>
                  </a:srgbClr>
                </a:solidFill>
              </a:rPr>
              <a:t>improvement</a:t>
            </a:r>
            <a:endParaRPr lang="fr-FR" sz="24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00100" y="1108075"/>
            <a:ext cx="16525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200" b="1" dirty="0" err="1">
                <a:solidFill>
                  <a:srgbClr val="4F81BD">
                    <a:lumMod val="75000"/>
                  </a:srgbClr>
                </a:solidFill>
              </a:rPr>
              <a:t>Results</a:t>
            </a:r>
            <a:endParaRPr lang="fr-FR" sz="3200" b="1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7416" name="Picture 5" descr="C:\Users\fchartra\Desktop\Photos_clic\16 novembre 2011 0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3692525"/>
            <a:ext cx="390207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8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Presse-papiers-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885825"/>
            <a:ext cx="288607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5" descr="Presse-papiers-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687763"/>
            <a:ext cx="288607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F:\Photos_clic\16 novembre 2011 0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3" y="2446338"/>
            <a:ext cx="4551362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0363" y="50800"/>
            <a:ext cx="1922462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>
                <a:solidFill>
                  <a:srgbClr val="4F81BD">
                    <a:lumMod val="75000"/>
                  </a:srgbClr>
                </a:solidFill>
              </a:rPr>
              <a:t>Iris </a:t>
            </a:r>
            <a:r>
              <a:rPr lang="fr-FR" sz="2400" dirty="0" err="1">
                <a:solidFill>
                  <a:srgbClr val="4F81BD">
                    <a:lumMod val="75000"/>
                  </a:srgbClr>
                </a:solidFill>
              </a:rPr>
              <a:t>machining</a:t>
            </a:r>
            <a:endParaRPr lang="fr-FR" sz="24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137025" y="885825"/>
            <a:ext cx="410686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The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machining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of the iris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start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from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diameter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20mm to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erase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milling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 perturbation in the center.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The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height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of the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step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</a:t>
            </a:r>
            <a:r>
              <a:rPr lang="fr-FR" sz="2000" dirty="0" err="1">
                <a:solidFill>
                  <a:srgbClr val="4F81BD">
                    <a:lumMod val="75000"/>
                  </a:srgbClr>
                </a:solidFill>
              </a:rPr>
              <a:t>is</a:t>
            </a:r>
            <a:r>
              <a:rPr lang="fr-FR" sz="2000" dirty="0">
                <a:solidFill>
                  <a:srgbClr val="4F81BD">
                    <a:lumMod val="75000"/>
                  </a:srgbClr>
                </a:solidFill>
              </a:rPr>
              <a:t> about 1µ.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92138" y="3195638"/>
            <a:ext cx="3024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000" b="1" dirty="0">
                <a:solidFill>
                  <a:srgbClr val="4F81BD">
                    <a:lumMod val="75000"/>
                  </a:srgbClr>
                </a:solidFill>
              </a:rPr>
              <a:t>Ra </a:t>
            </a:r>
            <a:r>
              <a:rPr lang="fr-FR" sz="2000" b="1" dirty="0" err="1">
                <a:solidFill>
                  <a:srgbClr val="4F81BD">
                    <a:lumMod val="75000"/>
                  </a:srgbClr>
                </a:solidFill>
              </a:rPr>
              <a:t>between</a:t>
            </a:r>
            <a:r>
              <a:rPr lang="fr-FR" sz="2000" b="1" dirty="0">
                <a:solidFill>
                  <a:srgbClr val="4F81BD">
                    <a:lumMod val="75000"/>
                  </a:srgbClr>
                </a:solidFill>
              </a:rPr>
              <a:t> 2nm to 5nm</a:t>
            </a:r>
          </a:p>
        </p:txBody>
      </p:sp>
    </p:spTree>
    <p:extLst>
      <p:ext uri="{BB962C8B-B14F-4D97-AF65-F5344CB8AC3E}">
        <p14:creationId xmlns:p14="http://schemas.microsoft.com/office/powerpoint/2010/main" val="6648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280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will now step back from theory and have a look at specific CLIC hardware.</a:t>
            </a:r>
          </a:p>
          <a:p>
            <a:endParaRPr lang="en-US" dirty="0" smtClean="0"/>
          </a:p>
          <a:p>
            <a:r>
              <a:rPr lang="en-US" dirty="0" smtClean="0"/>
              <a:t>We have already covered a lot of the theory although there is some more to come.</a:t>
            </a:r>
          </a:p>
          <a:p>
            <a:endParaRPr lang="en-US" dirty="0" smtClean="0"/>
          </a:p>
          <a:p>
            <a:r>
              <a:rPr lang="en-US" dirty="0" smtClean="0"/>
              <a:t>Still it is a good moment to look at real objects to give a context for all the abstract ideas that you have been seeing.</a:t>
            </a:r>
          </a:p>
          <a:p>
            <a:endParaRPr lang="en-US" dirty="0" smtClean="0"/>
          </a:p>
          <a:p>
            <a:r>
              <a:rPr lang="en-US" dirty="0" smtClean="0"/>
              <a:t>We will cover: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Accelerating structures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Two-beam concept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PETS (power generating) structures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 little bit about alignment and stabili</a:t>
            </a:r>
            <a:r>
              <a:rPr lang="en-US" dirty="0"/>
              <a:t>z</a:t>
            </a:r>
            <a:r>
              <a:rPr lang="en-US" dirty="0" smtClean="0"/>
              <a:t>ation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This section will be basically a seminar on the CLIC rf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VDL ETG Industry Commitment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250238" cy="4953000"/>
          </a:xfrm>
        </p:spPr>
        <p:txBody>
          <a:bodyPr/>
          <a:lstStyle/>
          <a:p>
            <a:r>
              <a:rPr lang="en-US" sz="2000" dirty="0" smtClean="0"/>
              <a:t>Investments in new skills</a:t>
            </a:r>
          </a:p>
          <a:p>
            <a:pPr lvl="1"/>
            <a:r>
              <a:rPr lang="en-US" sz="1600" dirty="0" smtClean="0"/>
              <a:t>H2 bonding</a:t>
            </a:r>
          </a:p>
          <a:p>
            <a:pPr lvl="1"/>
            <a:r>
              <a:rPr lang="en-US" sz="1600" dirty="0" smtClean="0"/>
              <a:t>Micro milling</a:t>
            </a:r>
          </a:p>
          <a:p>
            <a:pPr lvl="1"/>
            <a:r>
              <a:rPr lang="en-US" sz="1600" dirty="0" smtClean="0"/>
              <a:t>Pallet machining</a:t>
            </a:r>
          </a:p>
          <a:p>
            <a:pPr lvl="1"/>
            <a:r>
              <a:rPr lang="en-US" sz="1600" dirty="0" smtClean="0"/>
              <a:t>On machine metrology</a:t>
            </a:r>
          </a:p>
          <a:p>
            <a:endParaRPr lang="en-US" sz="2000" dirty="0" smtClean="0"/>
          </a:p>
          <a:p>
            <a:r>
              <a:rPr lang="en-US" sz="2000" dirty="0" smtClean="0"/>
              <a:t>Investments in people</a:t>
            </a:r>
          </a:p>
          <a:p>
            <a:pPr lvl="1"/>
            <a:r>
              <a:rPr lang="nl-NL" sz="1600" dirty="0" err="1" smtClean="0"/>
              <a:t>Cooperation</a:t>
            </a:r>
            <a:r>
              <a:rPr lang="nl-NL" sz="1600" dirty="0" smtClean="0"/>
              <a:t> programs </a:t>
            </a:r>
            <a:r>
              <a:rPr lang="nl-NL" sz="1600" dirty="0" err="1" smtClean="0"/>
              <a:t>with</a:t>
            </a:r>
            <a:r>
              <a:rPr lang="nl-NL" sz="1600" dirty="0" smtClean="0"/>
              <a:t> schools, </a:t>
            </a:r>
            <a:r>
              <a:rPr lang="nl-NL" sz="1600" dirty="0" err="1" smtClean="0"/>
              <a:t>universities</a:t>
            </a:r>
            <a:r>
              <a:rPr lang="nl-NL" sz="1600" dirty="0" smtClean="0"/>
              <a:t>, </a:t>
            </a:r>
            <a:r>
              <a:rPr lang="nl-NL" sz="1600" dirty="0" err="1" smtClean="0"/>
              <a:t>institutes</a:t>
            </a:r>
            <a:endParaRPr lang="en-US" sz="1600" dirty="0" smtClean="0"/>
          </a:p>
          <a:p>
            <a:pPr lvl="1"/>
            <a:r>
              <a:rPr lang="en-US" sz="1600" dirty="0" smtClean="0"/>
              <a:t>Internal education</a:t>
            </a:r>
          </a:p>
          <a:p>
            <a:pPr lvl="1"/>
            <a:r>
              <a:rPr lang="en-US" sz="1600" dirty="0" smtClean="0"/>
              <a:t>Career paths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  <a:p>
            <a:r>
              <a:rPr lang="en-US" sz="2000" dirty="0" smtClean="0"/>
              <a:t>Investments in infrastructure</a:t>
            </a:r>
          </a:p>
          <a:p>
            <a:pPr lvl="1"/>
            <a:r>
              <a:rPr lang="en-US" sz="1600" dirty="0" smtClean="0"/>
              <a:t>Equipment</a:t>
            </a:r>
          </a:p>
          <a:p>
            <a:pPr lvl="1"/>
            <a:r>
              <a:rPr lang="nl-NL" sz="1600" dirty="0" smtClean="0"/>
              <a:t>New </a:t>
            </a:r>
            <a:r>
              <a:rPr lang="nl-NL" sz="1600" dirty="0" err="1" smtClean="0"/>
              <a:t>Facility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  <a:p>
            <a:r>
              <a:rPr lang="en-US" sz="2000" b="1" dirty="0" smtClean="0"/>
              <a:t>Guidance is required to steer investments in the right 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2302AD-1E0C-4502-BB4B-BB2E00752CB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3773" y="4454990"/>
            <a:ext cx="1810515" cy="163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Data\Office\Doc2011\machines\Fehlmann Versa\fotos\P823&amp;825_mit_ERE_und_RM_blauer_Hintergrun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869160"/>
            <a:ext cx="1808138" cy="11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_Cern\test\Meervoudig\DSCF3090 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556792"/>
            <a:ext cx="2160000" cy="1620001"/>
          </a:xfrm>
          <a:prstGeom prst="rect">
            <a:avLst/>
          </a:prstGeom>
          <a:noFill/>
        </p:spPr>
      </p:pic>
      <p:pic>
        <p:nvPicPr>
          <p:cNvPr id="2052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556792"/>
            <a:ext cx="2160000" cy="1620000"/>
          </a:xfrm>
          <a:prstGeom prst="rect">
            <a:avLst/>
          </a:prstGeom>
          <a:noFill/>
        </p:spPr>
      </p:pic>
      <p:pic>
        <p:nvPicPr>
          <p:cNvPr id="9" name="Picture 8" descr="new build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4581128"/>
            <a:ext cx="1890911" cy="141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8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Accelerating structures – manufacture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7" name="Picture 6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789040"/>
            <a:ext cx="3396455" cy="1945202"/>
          </a:xfrm>
          <a:prstGeom prst="rect">
            <a:avLst/>
          </a:prstGeom>
        </p:spPr>
      </p:pic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484784"/>
            <a:ext cx="3089439" cy="20579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1634" y="1741568"/>
            <a:ext cx="1989834" cy="381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TD18#3 at SLAC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15816" y="3801194"/>
            <a:ext cx="1849019" cy="381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TD18#2 at KEK</a:t>
            </a:r>
          </a:p>
        </p:txBody>
      </p:sp>
      <p:pic>
        <p:nvPicPr>
          <p:cNvPr id="12" name="Picture 11" descr="DSC0428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9512" y="1772816"/>
            <a:ext cx="1568319" cy="3690163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87210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3573016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9512" y="5733256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Stacking disks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6237312"/>
            <a:ext cx="4024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Temperature treatment for high-gradient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6021288"/>
            <a:ext cx="245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Structures ready for test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EBB8CE-D05F-4915-A949-695AA0E0312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1026" descr="U:\DENIS\Documents\Mes images\photos appareil telephone\octobre 2011\Photo 2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816" t="17741" r="14693" b="20351"/>
          <a:stretch>
            <a:fillRect/>
          </a:stretch>
        </p:blipFill>
        <p:spPr bwMode="auto">
          <a:xfrm>
            <a:off x="198130" y="2338962"/>
            <a:ext cx="1442171" cy="140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28" descr="U:\DENIS\Documents\Mes images\photos appareil telephone\octobre 2011\Photo 20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0"/>
                    </a14:imgEffect>
                    <a14:imgEffect>
                      <a14:colorTemperature colorTemp="88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85" t="13519" r="10352" b="26376"/>
          <a:stretch>
            <a:fillRect/>
          </a:stretch>
        </p:blipFill>
        <p:spPr bwMode="auto">
          <a:xfrm>
            <a:off x="1840676" y="2357968"/>
            <a:ext cx="1686296" cy="138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590" y="4221479"/>
            <a:ext cx="3769508" cy="232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33425" y="85014"/>
            <a:ext cx="7215901" cy="4219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 fontAlgn="base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Diffusion bonding of couplers under H</a:t>
            </a:r>
            <a:r>
              <a:rPr lang="en-GB" sz="2200" b="1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at 1 bar</a:t>
            </a:r>
            <a:endParaRPr lang="en-GB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8" r="18840"/>
          <a:stretch/>
        </p:blipFill>
        <p:spPr>
          <a:xfrm>
            <a:off x="6834072" y="2321968"/>
            <a:ext cx="1543792" cy="16387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4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34" r="15914"/>
          <a:stretch/>
        </p:blipFill>
        <p:spPr>
          <a:xfrm>
            <a:off x="4837955" y="2333369"/>
            <a:ext cx="1769423" cy="164171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08" y="4297410"/>
            <a:ext cx="3515095" cy="221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197376" y="596879"/>
            <a:ext cx="883744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Done at Thales Electron Devices (TED) –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Velizy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(France)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Degreasing </a:t>
            </a: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and etching at CERN before 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bonding</a:t>
            </a:r>
            <a:endParaRPr lang="en-US" altLang="ja-JP" sz="1600" dirty="0">
              <a:solidFill>
                <a:srgbClr val="C00000"/>
              </a:solidFill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Applied weight: 43 kg equivalent to ~ 0.13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MPa</a:t>
            </a: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;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thermal cycle: flat top at 1035°C during 1h30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Process validated on a test coupler: observation of crossing grains in the joint plan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Some  deformations observed on the outer faces after bonding : ~0.1 mm -&gt; re-machining done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2198" y="21002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solidFill>
                  <a:srgbClr val="00B050"/>
                </a:solidFill>
              </a:rPr>
              <a:t>Coupler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054640" y="207453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err="1" smtClean="0">
                <a:solidFill>
                  <a:srgbClr val="00B050"/>
                </a:solidFill>
              </a:rPr>
              <a:t>Extremity</a:t>
            </a:r>
            <a:r>
              <a:rPr lang="fr-FR" sz="1200" b="1" dirty="0" smtClean="0">
                <a:solidFill>
                  <a:srgbClr val="00B050"/>
                </a:solidFill>
              </a:rPr>
              <a:t> </a:t>
            </a:r>
            <a:r>
              <a:rPr lang="fr-FR" sz="1200" b="1" dirty="0" err="1" smtClean="0">
                <a:solidFill>
                  <a:srgbClr val="00B050"/>
                </a:solidFill>
              </a:rPr>
              <a:t>cell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01879" y="4001676"/>
            <a:ext cx="3598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B050"/>
                </a:solidFill>
              </a:rPr>
              <a:t>SEM observation of bonding plan after cutting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0" y="6284351"/>
            <a:ext cx="21039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Crossing grains</a:t>
            </a: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803070" y="6282371"/>
            <a:ext cx="21039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Crossing grains</a:t>
            </a: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70019" y="4008735"/>
            <a:ext cx="3598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B050"/>
                </a:solidFill>
              </a:rPr>
              <a:t>Thermal cycle 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116777" y="2021098"/>
            <a:ext cx="4528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B050"/>
                </a:solidFill>
              </a:rPr>
              <a:t>Assembly of couplers in the furnace </a:t>
            </a:r>
            <a:endParaRPr lang="en-US" sz="1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191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EBB8CE-D05F-4915-A949-695AA0E0312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33425" y="85014"/>
            <a:ext cx="7215901" cy="4219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 fontAlgn="base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Diffusion bonding of structure under H</a:t>
            </a:r>
            <a:r>
              <a:rPr lang="en-GB" sz="2200" b="1" baseline="-25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at 1 bar</a:t>
            </a:r>
            <a:endParaRPr lang="en-GB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197376" y="596879"/>
            <a:ext cx="883744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Also done at TED with degreasing </a:t>
            </a: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and etching at CERN before 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bonding</a:t>
            </a:r>
            <a:endParaRPr lang="en-US" altLang="ja-JP" sz="1600" dirty="0">
              <a:solidFill>
                <a:srgbClr val="C00000"/>
              </a:solidFill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Applied weight: 33.7 kg equivalent to ~ 0.08 – 0.12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MPa</a:t>
            </a: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;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Same thermal cycle as couplers but with flat top at 1010°C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No deformations observed on the external diameter after bonding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95534" y="1813663"/>
            <a:ext cx="1992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err="1" smtClean="0">
                <a:solidFill>
                  <a:srgbClr val="00B050"/>
                </a:solidFill>
              </a:rPr>
              <a:t>Disks</a:t>
            </a:r>
            <a:r>
              <a:rPr lang="fr-FR" sz="1200" b="1" dirty="0" smtClean="0">
                <a:solidFill>
                  <a:srgbClr val="00B050"/>
                </a:solidFill>
              </a:rPr>
              <a:t> </a:t>
            </a:r>
            <a:r>
              <a:rPr lang="fr-FR" sz="1200" b="1" dirty="0" err="1" smtClean="0">
                <a:solidFill>
                  <a:srgbClr val="00B050"/>
                </a:solidFill>
              </a:rPr>
              <a:t>after</a:t>
            </a:r>
            <a:r>
              <a:rPr lang="fr-FR" sz="1200" b="1" dirty="0" smtClean="0">
                <a:solidFill>
                  <a:srgbClr val="00B050"/>
                </a:solidFill>
              </a:rPr>
              <a:t> </a:t>
            </a:r>
            <a:r>
              <a:rPr lang="fr-FR" sz="1200" b="1" dirty="0" err="1" smtClean="0">
                <a:solidFill>
                  <a:srgbClr val="00B050"/>
                </a:solidFill>
              </a:rPr>
              <a:t>etching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64323" y="181522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solidFill>
                  <a:srgbClr val="00B050"/>
                </a:solidFill>
              </a:rPr>
              <a:t>Coupler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13899" y="3875964"/>
            <a:ext cx="34119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B050"/>
                </a:solidFill>
              </a:rPr>
              <a:t>Assembly of disks in the furnace</a:t>
            </a:r>
            <a:endParaRPr lang="en-US" sz="1100" b="1" dirty="0">
              <a:solidFill>
                <a:srgbClr val="00B05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4" y="2113695"/>
            <a:ext cx="1931162" cy="144837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20" y="2094929"/>
            <a:ext cx="2047167" cy="153537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37" y="4148920"/>
            <a:ext cx="1714499" cy="228599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672" y="4135272"/>
            <a:ext cx="1704264" cy="2272352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148919" y="5653348"/>
            <a:ext cx="4995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</a:rPr>
              <a:t>Geometrical measurements on external diameter after bonding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Alignment = 9µm for ACS#1 and 12.6 µm for ACS#2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Angle = </a:t>
            </a:r>
            <a:r>
              <a:rPr lang="fr-FR" sz="1200" dirty="0">
                <a:solidFill>
                  <a:srgbClr val="000000"/>
                </a:solidFill>
              </a:rPr>
              <a:t>90.0514</a:t>
            </a:r>
            <a:r>
              <a:rPr lang="fr-FR" sz="1200" dirty="0" smtClean="0">
                <a:solidFill>
                  <a:srgbClr val="000000"/>
                </a:solidFill>
              </a:rPr>
              <a:t>° for ACS#1 and </a:t>
            </a:r>
            <a:r>
              <a:rPr lang="en-US" sz="1200" dirty="0" smtClean="0">
                <a:solidFill>
                  <a:srgbClr val="000000"/>
                </a:solidFill>
              </a:rPr>
              <a:t>90.0087° for ACS#2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57" t="1" r="19075" b="6696"/>
          <a:stretch/>
        </p:blipFill>
        <p:spPr>
          <a:xfrm>
            <a:off x="4652641" y="2156346"/>
            <a:ext cx="2159521" cy="331640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750" y="2142698"/>
            <a:ext cx="1926541" cy="3366514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5119388" y="1832979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solidFill>
                  <a:srgbClr val="00B050"/>
                </a:solidFill>
              </a:rPr>
              <a:t>Structure n°1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561537" y="178514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solidFill>
                  <a:srgbClr val="00B050"/>
                </a:solidFill>
              </a:rPr>
              <a:t>Structure n°2</a:t>
            </a:r>
            <a:endParaRPr lang="fr-FR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61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EBB8CE-D05F-4915-A949-695AA0E0312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3267" y="74952"/>
            <a:ext cx="7215901" cy="4219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 fontAlgn="base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Assembly of accelerating structure accessories</a:t>
            </a:r>
            <a:endParaRPr lang="en-GB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320206" y="665118"/>
            <a:ext cx="86873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Done at Bodycote –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Villaz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(France) and CERN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Tuning studs and cooling circuits brazed with copper gold alloy  below 1000°C under vacuum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Good tightness and no drip of alloys observed in the cells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Assembly test by screwing of WFM waveguides OK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156177" y="1534881"/>
            <a:ext cx="2987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err="1" smtClean="0">
                <a:solidFill>
                  <a:srgbClr val="00B050"/>
                </a:solidFill>
              </a:rPr>
              <a:t>Assembly</a:t>
            </a:r>
            <a:r>
              <a:rPr lang="fr-FR" sz="1200" b="1" dirty="0" smtClean="0">
                <a:solidFill>
                  <a:srgbClr val="00B050"/>
                </a:solidFill>
              </a:rPr>
              <a:t> of WFM </a:t>
            </a:r>
            <a:r>
              <a:rPr lang="fr-FR" sz="1200" b="1" dirty="0" err="1" smtClean="0">
                <a:solidFill>
                  <a:srgbClr val="00B050"/>
                </a:solidFill>
              </a:rPr>
              <a:t>waveguides</a:t>
            </a:r>
            <a:endParaRPr lang="fr-FR" sz="1200" b="1" dirty="0">
              <a:solidFill>
                <a:srgbClr val="00B05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32" t="8172" r="12380" b="23122"/>
          <a:stretch/>
        </p:blipFill>
        <p:spPr>
          <a:xfrm rot="5400000">
            <a:off x="6329218" y="2352546"/>
            <a:ext cx="2772000" cy="2052000"/>
          </a:xfrm>
          <a:prstGeom prst="rect">
            <a:avLst/>
          </a:prstGeom>
        </p:spPr>
      </p:pic>
      <p:pic>
        <p:nvPicPr>
          <p:cNvPr id="32" name="Picture 13" descr="IMG_03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454" y="3627620"/>
            <a:ext cx="2121724" cy="282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IMG_034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" t="6683" b="4951"/>
          <a:stretch/>
        </p:blipFill>
        <p:spPr bwMode="auto">
          <a:xfrm flipH="1">
            <a:off x="838105" y="4713622"/>
            <a:ext cx="1440399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@01_CLIC\002_CLIC-MODULE\$01_TD24-WFM-MK\µ27_Brazing tuning studs cooling circuit\low reso\CIMG910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 r="14954"/>
          <a:stretch/>
        </p:blipFill>
        <p:spPr bwMode="auto">
          <a:xfrm>
            <a:off x="510783" y="2175778"/>
            <a:ext cx="2247407" cy="243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@01_CLIC\002_CLIC-MODULE\$01_TD24-WFM-MK\µ27_Brazing tuning studs cooling circuit\CIMG909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18" r="15032"/>
          <a:stretch/>
        </p:blipFill>
        <p:spPr bwMode="auto">
          <a:xfrm>
            <a:off x="3852472" y="2075897"/>
            <a:ext cx="1424066" cy="147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3115673" y="1777221"/>
            <a:ext cx="2987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err="1" smtClean="0">
                <a:solidFill>
                  <a:srgbClr val="00B050"/>
                </a:solidFill>
              </a:rPr>
              <a:t>Assembly</a:t>
            </a:r>
            <a:r>
              <a:rPr lang="fr-FR" sz="1200" b="1" dirty="0" smtClean="0">
                <a:solidFill>
                  <a:srgbClr val="00B050"/>
                </a:solidFill>
              </a:rPr>
              <a:t> of </a:t>
            </a:r>
            <a:r>
              <a:rPr lang="fr-FR" sz="1200" b="1" dirty="0" err="1" smtClean="0">
                <a:solidFill>
                  <a:srgbClr val="00B050"/>
                </a:solidFill>
              </a:rPr>
              <a:t>cooling</a:t>
            </a:r>
            <a:r>
              <a:rPr lang="fr-FR" sz="1200" b="1" dirty="0" smtClean="0">
                <a:solidFill>
                  <a:srgbClr val="00B050"/>
                </a:solidFill>
              </a:rPr>
              <a:t> circuits</a:t>
            </a:r>
            <a:endParaRPr lang="fr-FR" sz="1200" b="1" dirty="0">
              <a:solidFill>
                <a:srgbClr val="00B05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65108" y="1899640"/>
            <a:ext cx="2987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err="1" smtClean="0">
                <a:solidFill>
                  <a:srgbClr val="00B050"/>
                </a:solidFill>
              </a:rPr>
              <a:t>Assembly</a:t>
            </a:r>
            <a:r>
              <a:rPr lang="fr-FR" sz="1200" b="1" dirty="0" smtClean="0">
                <a:solidFill>
                  <a:srgbClr val="00B050"/>
                </a:solidFill>
              </a:rPr>
              <a:t> of </a:t>
            </a:r>
            <a:r>
              <a:rPr lang="fr-FR" sz="1200" b="1" dirty="0" err="1" smtClean="0">
                <a:solidFill>
                  <a:srgbClr val="00B050"/>
                </a:solidFill>
              </a:rPr>
              <a:t>tuning</a:t>
            </a:r>
            <a:r>
              <a:rPr lang="fr-FR" sz="1200" b="1" dirty="0" smtClean="0">
                <a:solidFill>
                  <a:srgbClr val="00B050"/>
                </a:solidFill>
              </a:rPr>
              <a:t> </a:t>
            </a:r>
            <a:r>
              <a:rPr lang="fr-FR" sz="1200" b="1" dirty="0" err="1" smtClean="0">
                <a:solidFill>
                  <a:srgbClr val="00B050"/>
                </a:solidFill>
              </a:rPr>
              <a:t>studs</a:t>
            </a:r>
            <a:endParaRPr lang="fr-FR" sz="1200" b="1" dirty="0">
              <a:solidFill>
                <a:srgbClr val="00B050"/>
              </a:solidFill>
            </a:endParaRPr>
          </a:p>
        </p:txBody>
      </p:sp>
      <p:pic>
        <p:nvPicPr>
          <p:cNvPr id="5124" name="Picture 4" descr="D:\@01_CLIC\002_CLIC-MODULE\$01_TD24-WFM-MK\µ29_Test assemblage WFM\IMG_121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01" y="1843789"/>
            <a:ext cx="2488388" cy="333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@01_CLIC\002_CLIC-MODULE\$01_TD24-WFM-MK\µ29_Test assemblage WFM\IMG_120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516" y="5245310"/>
            <a:ext cx="1738858" cy="129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2552132" y="6086901"/>
            <a:ext cx="118735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Lebet</a:t>
            </a:r>
            <a:endParaRPr lang="fr-FR" dirty="0">
              <a:solidFill>
                <a:srgbClr val="000000">
                  <a:lumMod val="95000"/>
                  <a:lumOff val="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5754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28779" y="102513"/>
            <a:ext cx="6729195" cy="368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 fontAlgn="base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Bead-pull and RF tuning of structure n°1</a:t>
            </a:r>
            <a:endParaRPr lang="en-GB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95" y="1881097"/>
            <a:ext cx="4163561" cy="293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32" y="4715561"/>
            <a:ext cx="2593299" cy="185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154" y="579419"/>
            <a:ext cx="3158417" cy="29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59" y="3537679"/>
            <a:ext cx="3212262" cy="301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02" y="4734029"/>
            <a:ext cx="2353455" cy="175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-1" y="590167"/>
            <a:ext cx="572624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Done at CERN by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Jiaru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Shi the 22th of Feb. 2012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Target frequency: 11991.65 MHz (considering freq. shift due to wire, nitrogen and temperature of 21.6 </a:t>
            </a:r>
            <a:r>
              <a:rPr lang="en-US" altLang="ja-JP" sz="1600" dirty="0" err="1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deg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)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All disks tuned with only one stud used for each disk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u="sng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Very successful tuning</a:t>
            </a:r>
          </a:p>
        </p:txBody>
      </p:sp>
    </p:spTree>
    <p:extLst>
      <p:ext uri="{BB962C8B-B14F-4D97-AF65-F5344CB8AC3E}">
        <p14:creationId xmlns:p14="http://schemas.microsoft.com/office/powerpoint/2010/main" val="554840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28779" y="102513"/>
            <a:ext cx="6729195" cy="368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 fontAlgn="base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Bead-pull and RF tuning of structure n°2</a:t>
            </a:r>
            <a:endParaRPr lang="en-GB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0" y="530206"/>
            <a:ext cx="643078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Same procedure as structure N1, done the 6</a:t>
            </a:r>
            <a:r>
              <a:rPr lang="en-US" altLang="ja-JP" sz="1600" baseline="300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th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of March 2012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Disk 13 tuned by -10 MHz (the 4 studs were used), all  the other</a:t>
            </a:r>
          </a:p>
          <a:p>
            <a:pPr marL="0" lvl="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    disks were tuned </a:t>
            </a:r>
            <a:r>
              <a:rPr lang="en-US" altLang="ja-JP" sz="1600" dirty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+/- </a:t>
            </a:r>
            <a:r>
              <a:rPr lang="en-US" altLang="ja-JP" sz="1600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3MHz like structure N1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ja-JP" sz="1600" u="sng" dirty="0" smtClean="0">
                <a:solidFill>
                  <a:srgbClr val="C0000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Very successful tuning also</a:t>
            </a:r>
          </a:p>
        </p:txBody>
      </p:sp>
      <p:pic>
        <p:nvPicPr>
          <p:cNvPr id="8194" name="Picture 2" descr="D:\@01_CLIC\002_CLIC-MODULE\$01_TD24-WFM-MK\µ28_RF tuning\Tuning AS n°1\CIMG9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4" y="4489553"/>
            <a:ext cx="2643265" cy="198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23" y="1618937"/>
            <a:ext cx="3924848" cy="278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933" y="4572001"/>
            <a:ext cx="2884967" cy="183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184" y="3499055"/>
            <a:ext cx="3327816" cy="2964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448" y="674556"/>
            <a:ext cx="3207552" cy="280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830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169" t="22669" r="9990" b="15991"/>
          <a:stretch>
            <a:fillRect/>
          </a:stretch>
        </p:blipFill>
        <p:spPr bwMode="auto">
          <a:xfrm>
            <a:off x="6315845" y="836712"/>
            <a:ext cx="2720651" cy="158417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252" y="206058"/>
            <a:ext cx="6515100" cy="533082"/>
          </a:xfrm>
        </p:spPr>
        <p:txBody>
          <a:bodyPr/>
          <a:lstStyle/>
          <a:p>
            <a:r>
              <a:rPr lang="en-GB" dirty="0" smtClean="0"/>
              <a:t>Engineering Design Overview</a:t>
            </a:r>
            <a:endParaRPr lang="en-GB" dirty="0"/>
          </a:p>
        </p:txBody>
      </p:sp>
      <p:grpSp>
        <p:nvGrpSpPr>
          <p:cNvPr id="3" name="Group 97"/>
          <p:cNvGrpSpPr/>
          <p:nvPr/>
        </p:nvGrpSpPr>
        <p:grpSpPr>
          <a:xfrm>
            <a:off x="734076" y="746398"/>
            <a:ext cx="6501626" cy="4410794"/>
            <a:chOff x="1383164" y="764704"/>
            <a:chExt cx="6501626" cy="4410794"/>
          </a:xfrm>
        </p:grpSpPr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83164" y="764704"/>
              <a:ext cx="5958937" cy="422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9" name="Straight Arrow Connector 38"/>
            <p:cNvCxnSpPr/>
            <p:nvPr/>
          </p:nvCxnSpPr>
          <p:spPr>
            <a:xfrm rot="10800000" flipV="1">
              <a:off x="2843812" y="1700807"/>
              <a:ext cx="4217569" cy="2431703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 rot="19732372">
              <a:off x="6240161" y="1634943"/>
              <a:ext cx="10052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BEAM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DIRECTION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32040" y="1959223"/>
              <a:ext cx="890885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1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st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511080" y="2780928"/>
              <a:ext cx="962123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2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nd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3491880" y="3933056"/>
              <a:ext cx="1728192" cy="10212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911304" y="3207271"/>
              <a:ext cx="1471971" cy="86980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5103751" y="4025066"/>
              <a:ext cx="1268449" cy="91610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 rot="19457977">
              <a:off x="5031255" y="4247915"/>
              <a:ext cx="1231427" cy="33855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>
                  <a:solidFill>
                    <a:prstClr val="black"/>
                  </a:solidFill>
                </a:rPr>
                <a:t>243.701 mm</a:t>
              </a:r>
              <a:endParaRPr lang="en-GB" sz="1600" i="1" dirty="0">
                <a:solidFill>
                  <a:prstClr val="black"/>
                </a:solidFill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3203848" y="3933056"/>
              <a:ext cx="2071616" cy="122413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084590" y="2260104"/>
              <a:ext cx="1800200" cy="106375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5164225" y="3212976"/>
              <a:ext cx="2717338" cy="196252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 rot="19457977">
              <a:off x="6585912" y="3455826"/>
              <a:ext cx="10230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>
                  <a:solidFill>
                    <a:prstClr val="black"/>
                  </a:solidFill>
                </a:rPr>
                <a:t>502.5 mm</a:t>
              </a:r>
              <a:endParaRPr lang="en-GB" sz="1600" i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98"/>
          <p:cNvGrpSpPr/>
          <p:nvPr/>
        </p:nvGrpSpPr>
        <p:grpSpPr>
          <a:xfrm>
            <a:off x="0" y="795626"/>
            <a:ext cx="7307288" cy="4400842"/>
            <a:chOff x="-586561" y="814738"/>
            <a:chExt cx="9857173" cy="5780351"/>
          </a:xfrm>
        </p:grpSpPr>
        <p:pic>
          <p:nvPicPr>
            <p:cNvPr id="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2217" t="903" r="-10410" b="-5154"/>
            <a:stretch>
              <a:fillRect/>
            </a:stretch>
          </p:blipFill>
          <p:spPr bwMode="auto">
            <a:xfrm>
              <a:off x="-586561" y="814738"/>
              <a:ext cx="9857173" cy="578035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1" name="TextBox 28"/>
            <p:cNvSpPr txBox="1">
              <a:spLocks noChangeArrowheads="1"/>
            </p:cNvSpPr>
            <p:nvPr/>
          </p:nvSpPr>
          <p:spPr bwMode="auto">
            <a:xfrm flipH="1">
              <a:off x="582062" y="5671894"/>
              <a:ext cx="1686342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COOLING TUBE</a:t>
              </a:r>
            </a:p>
          </p:txBody>
        </p:sp>
        <p:cxnSp>
          <p:nvCxnSpPr>
            <p:cNvPr id="102" name="Straight Connector 101"/>
            <p:cNvCxnSpPr/>
            <p:nvPr/>
          </p:nvCxnSpPr>
          <p:spPr bwMode="auto">
            <a:xfrm>
              <a:off x="654332" y="6006457"/>
              <a:ext cx="2292351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TextBox 37"/>
            <p:cNvSpPr txBox="1">
              <a:spLocks noChangeArrowheads="1"/>
            </p:cNvSpPr>
            <p:nvPr/>
          </p:nvSpPr>
          <p:spPr bwMode="auto">
            <a:xfrm>
              <a:off x="6470259" y="1053365"/>
              <a:ext cx="2285410" cy="672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>
                  <a:solidFill>
                    <a:prstClr val="black"/>
                  </a:solidFill>
                </a:rPr>
                <a:t>VACUUM MANIFOLD </a:t>
              </a:r>
            </a:p>
            <a:p>
              <a:pPr algn="r"/>
              <a:r>
                <a:rPr lang="en-GB" sz="1400" b="1" dirty="0" smtClean="0">
                  <a:solidFill>
                    <a:prstClr val="black"/>
                  </a:solidFill>
                </a:rPr>
                <a:t>&amp; COOLING </a:t>
              </a:r>
              <a:r>
                <a:rPr lang="en-GB" sz="1400" b="1" dirty="0">
                  <a:solidFill>
                    <a:prstClr val="black"/>
                  </a:solidFill>
                </a:rPr>
                <a:t>SYSTEM</a:t>
              </a:r>
            </a:p>
          </p:txBody>
        </p:sp>
        <p:cxnSp>
          <p:nvCxnSpPr>
            <p:cNvPr id="104" name="Straight Connector 103"/>
            <p:cNvCxnSpPr/>
            <p:nvPr/>
          </p:nvCxnSpPr>
          <p:spPr bwMode="auto">
            <a:xfrm>
              <a:off x="6379182" y="1369715"/>
              <a:ext cx="2232025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TextBox 42"/>
            <p:cNvSpPr txBox="1">
              <a:spLocks noChangeArrowheads="1"/>
            </p:cNvSpPr>
            <p:nvPr/>
          </p:nvSpPr>
          <p:spPr bwMode="auto">
            <a:xfrm flipH="1">
              <a:off x="323528" y="5219887"/>
              <a:ext cx="193642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COOLING FITTING</a:t>
              </a: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95520" y="5534797"/>
              <a:ext cx="2220912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Box 52"/>
            <p:cNvSpPr txBox="1">
              <a:spLocks noChangeArrowheads="1"/>
            </p:cNvSpPr>
            <p:nvPr/>
          </p:nvSpPr>
          <p:spPr bwMode="auto">
            <a:xfrm>
              <a:off x="7164288" y="4509120"/>
              <a:ext cx="1429174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WAVEGUIDE</a:t>
              </a:r>
            </a:p>
          </p:txBody>
        </p:sp>
        <p:cxnSp>
          <p:nvCxnSpPr>
            <p:cNvPr id="108" name="Straight Connector 107"/>
            <p:cNvCxnSpPr/>
            <p:nvPr/>
          </p:nvCxnSpPr>
          <p:spPr bwMode="auto">
            <a:xfrm>
              <a:off x="6660232" y="4840740"/>
              <a:ext cx="1799747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9" name="TextBox 54"/>
            <p:cNvSpPr txBox="1">
              <a:spLocks noChangeArrowheads="1"/>
            </p:cNvSpPr>
            <p:nvPr/>
          </p:nvSpPr>
          <p:spPr bwMode="auto">
            <a:xfrm flipH="1">
              <a:off x="34627" y="4715831"/>
              <a:ext cx="2104814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INTERCONNECTION</a:t>
              </a:r>
            </a:p>
          </p:txBody>
        </p:sp>
        <p:cxnSp>
          <p:nvCxnSpPr>
            <p:cNvPr id="110" name="Straight Connector 109"/>
            <p:cNvCxnSpPr/>
            <p:nvPr/>
          </p:nvCxnSpPr>
          <p:spPr bwMode="auto">
            <a:xfrm>
              <a:off x="106065" y="5030001"/>
              <a:ext cx="2665735" cy="0"/>
            </a:xfrm>
            <a:prstGeom prst="line">
              <a:avLst/>
            </a:prstGeom>
            <a:ln>
              <a:headEnd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TextBox 56"/>
            <p:cNvSpPr txBox="1">
              <a:spLocks noChangeArrowheads="1"/>
            </p:cNvSpPr>
            <p:nvPr/>
          </p:nvSpPr>
          <p:spPr bwMode="auto">
            <a:xfrm flipH="1">
              <a:off x="5652119" y="5228941"/>
              <a:ext cx="199791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WFM WAVEGUIDE</a:t>
              </a:r>
            </a:p>
          </p:txBody>
        </p:sp>
        <p:sp>
          <p:nvSpPr>
            <p:cNvPr id="112" name="TextBox 57"/>
            <p:cNvSpPr txBox="1">
              <a:spLocks noChangeArrowheads="1"/>
            </p:cNvSpPr>
            <p:nvPr/>
          </p:nvSpPr>
          <p:spPr bwMode="auto">
            <a:xfrm>
              <a:off x="2195735" y="980728"/>
              <a:ext cx="2373137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VACUUM FLANGE </a:t>
              </a:r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>
              <a:off x="2266255" y="1314599"/>
              <a:ext cx="2017713" cy="0"/>
            </a:xfrm>
            <a:prstGeom prst="line">
              <a:avLst/>
            </a:prstGeom>
            <a:ln>
              <a:head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 bwMode="auto">
            <a:xfrm rot="5400000" flipH="1" flipV="1">
              <a:off x="5036096" y="5180533"/>
              <a:ext cx="766762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 bwMode="auto">
            <a:xfrm>
              <a:off x="5419477" y="5563914"/>
              <a:ext cx="210485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TextBox 62"/>
            <p:cNvSpPr txBox="1">
              <a:spLocks noChangeArrowheads="1"/>
            </p:cNvSpPr>
            <p:nvPr/>
          </p:nvSpPr>
          <p:spPr bwMode="auto">
            <a:xfrm>
              <a:off x="4860032" y="5949280"/>
              <a:ext cx="2211062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BONDED </a:t>
              </a:r>
              <a:r>
                <a:rPr lang="en-GB" sz="1400" b="1" dirty="0" smtClean="0">
                  <a:solidFill>
                    <a:prstClr val="black"/>
                  </a:solidFill>
                </a:rPr>
                <a:t>DISC </a:t>
              </a:r>
              <a:r>
                <a:rPr lang="en-GB" sz="1400" b="1" dirty="0">
                  <a:solidFill>
                    <a:prstClr val="black"/>
                  </a:solidFill>
                </a:rPr>
                <a:t>STACK</a:t>
              </a:r>
            </a:p>
          </p:txBody>
        </p:sp>
        <p:cxnSp>
          <p:nvCxnSpPr>
            <p:cNvPr id="117" name="Straight Connector 116"/>
            <p:cNvCxnSpPr/>
            <p:nvPr/>
          </p:nvCxnSpPr>
          <p:spPr bwMode="auto">
            <a:xfrm rot="5400000">
              <a:off x="3265613" y="5173363"/>
              <a:ext cx="2192582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 bwMode="auto">
            <a:xfrm>
              <a:off x="4355554" y="6261716"/>
              <a:ext cx="25927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 bwMode="auto">
            <a:xfrm rot="5400000" flipH="1" flipV="1">
              <a:off x="3928291" y="1668150"/>
              <a:ext cx="720348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TextBox 72"/>
            <p:cNvSpPr txBox="1">
              <a:spLocks noChangeArrowheads="1"/>
            </p:cNvSpPr>
            <p:nvPr/>
          </p:nvSpPr>
          <p:spPr bwMode="auto">
            <a:xfrm>
              <a:off x="683568" y="1619487"/>
              <a:ext cx="179700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</a:rPr>
                <a:t>RF FLANGE </a:t>
              </a:r>
            </a:p>
          </p:txBody>
        </p:sp>
        <p:cxnSp>
          <p:nvCxnSpPr>
            <p:cNvPr id="121" name="Straight Connector 120"/>
            <p:cNvCxnSpPr/>
            <p:nvPr/>
          </p:nvCxnSpPr>
          <p:spPr bwMode="auto">
            <a:xfrm>
              <a:off x="777020" y="1917700"/>
              <a:ext cx="1701800" cy="0"/>
            </a:xfrm>
            <a:prstGeom prst="line">
              <a:avLst/>
            </a:prstGeom>
            <a:ln>
              <a:headEnd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TextBox 76"/>
            <p:cNvSpPr txBox="1">
              <a:spLocks noChangeArrowheads="1"/>
            </p:cNvSpPr>
            <p:nvPr/>
          </p:nvSpPr>
          <p:spPr bwMode="auto">
            <a:xfrm>
              <a:off x="7193471" y="2060849"/>
              <a:ext cx="1416069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>
                  <a:solidFill>
                    <a:prstClr val="black"/>
                  </a:solidFill>
                </a:rPr>
                <a:t>ALIGNMENT</a:t>
              </a:r>
            </a:p>
          </p:txBody>
        </p:sp>
        <p:cxnSp>
          <p:nvCxnSpPr>
            <p:cNvPr id="123" name="Straight Connector 122"/>
            <p:cNvCxnSpPr/>
            <p:nvPr/>
          </p:nvCxnSpPr>
          <p:spPr bwMode="auto">
            <a:xfrm>
              <a:off x="6588224" y="2376517"/>
              <a:ext cx="19494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 bwMode="auto">
            <a:xfrm rot="5400000" flipH="1" flipV="1">
              <a:off x="6412805" y="2553524"/>
              <a:ext cx="360363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 bwMode="auto">
            <a:xfrm rot="5400000" flipH="1" flipV="1">
              <a:off x="6069619" y="1677690"/>
              <a:ext cx="622300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rot="10800000">
              <a:off x="1541068" y="2584691"/>
              <a:ext cx="576262" cy="504825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6"/>
            <p:cNvSpPr txBox="1">
              <a:spLocks noChangeArrowheads="1"/>
            </p:cNvSpPr>
            <p:nvPr/>
          </p:nvSpPr>
          <p:spPr bwMode="auto">
            <a:xfrm rot="2513153">
              <a:off x="1264843" y="2602284"/>
              <a:ext cx="1279525" cy="59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i="1" dirty="0">
                  <a:solidFill>
                    <a:srgbClr val="4F81BD"/>
                  </a:solidFill>
                  <a:cs typeface="Arial" pitchFamily="34" charset="0"/>
                </a:rPr>
                <a:t>VACUUM  PORT</a:t>
              </a:r>
            </a:p>
          </p:txBody>
        </p:sp>
        <p:cxnSp>
          <p:nvCxnSpPr>
            <p:cNvPr id="128" name="Straight Arrow Connector 127"/>
            <p:cNvCxnSpPr/>
            <p:nvPr/>
          </p:nvCxnSpPr>
          <p:spPr bwMode="auto">
            <a:xfrm rot="10800000">
              <a:off x="3419473" y="1484419"/>
              <a:ext cx="576263" cy="504825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6"/>
            <p:cNvSpPr txBox="1">
              <a:spLocks noChangeArrowheads="1"/>
            </p:cNvSpPr>
            <p:nvPr/>
          </p:nvSpPr>
          <p:spPr bwMode="auto">
            <a:xfrm rot="2513153">
              <a:off x="3143248" y="1502013"/>
              <a:ext cx="1279525" cy="59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i="1" dirty="0">
                  <a:solidFill>
                    <a:srgbClr val="4F81BD"/>
                  </a:solidFill>
                  <a:cs typeface="Arial" pitchFamily="34" charset="0"/>
                </a:rPr>
                <a:t>VACUUM  PORT</a:t>
              </a:r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 rot="10800000" flipV="1">
              <a:off x="7236297" y="5185188"/>
              <a:ext cx="1655299" cy="954387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"/>
            <p:cNvSpPr txBox="1">
              <a:spLocks noChangeArrowheads="1"/>
            </p:cNvSpPr>
            <p:nvPr/>
          </p:nvSpPr>
          <p:spPr bwMode="auto">
            <a:xfrm rot="19732372">
              <a:off x="7658552" y="5307351"/>
              <a:ext cx="10052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BEAM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DIRECTION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486916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cs typeface="Tahoma" pitchFamily="34" charset="0"/>
              </a:rPr>
              <a:t> Compact coupler design (already in TD26 CC);</a:t>
            </a:r>
          </a:p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cs typeface="Tahoma" pitchFamily="34" charset="0"/>
              </a:rPr>
              <a:t> The body of an AS formed by high-precision copper discs joint by diffusion bonding at 1040 °C;</a:t>
            </a:r>
          </a:p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cs typeface="Tahoma" pitchFamily="34" charset="0"/>
              </a:rPr>
              <a:t> Two AS are brazed together to form a superstructure (SAS);</a:t>
            </a:r>
          </a:p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cs typeface="Tahoma" pitchFamily="34" charset="0"/>
              </a:rPr>
              <a:t> The SAS has 8 vacuum manifolds and 4 Wakefield Monitor (WFM) waveguides;</a:t>
            </a:r>
          </a:p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cs typeface="Tahoma" pitchFamily="34" charset="0"/>
              </a:rPr>
              <a:t> The cooling system is integrated into the vacuum manifolds in order to provide a more compact technical solution.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804248" y="4437112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Slide from </a:t>
            </a:r>
            <a:r>
              <a:rPr lang="en-US" dirty="0" err="1" smtClean="0">
                <a:solidFill>
                  <a:srgbClr val="FF0000"/>
                </a:solidFill>
              </a:rPr>
              <a:t>Anastasiya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Solodko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63688" y="1268760"/>
          <a:ext cx="5760640" cy="4907280"/>
        </p:xfrm>
        <a:graphic>
          <a:graphicData uri="http://schemas.openxmlformats.org/drawingml/2006/table">
            <a:tbl>
              <a:tblPr/>
              <a:tblGrid>
                <a:gridCol w="3877354"/>
                <a:gridCol w="1883286"/>
              </a:tblGrid>
              <a:tr h="1530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Average loaded accelerating gradient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100 MV/m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Frequency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12 GHz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RF phase advance per cell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2π/3 rad.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Average iris radius to wavelength ratio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0.11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Input, Output iris radii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3.15, 2.35 mm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Input, Output iris thickness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1.67, 1.00 mm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Input, Output group velocity 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1.65, 0.83 % of </a:t>
                      </a:r>
                      <a:r>
                        <a:rPr lang="en-GB" sz="1400" i="1" kern="800">
                          <a:latin typeface="Times New Roman"/>
                          <a:ea typeface="Times New Roman"/>
                        </a:rPr>
                        <a:t>c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First and last cell </a:t>
                      </a:r>
                      <a:r>
                        <a:rPr lang="en-GB" sz="1400" i="1" kern="800">
                          <a:latin typeface="Times New Roman"/>
                          <a:ea typeface="Times New Roman"/>
                        </a:rPr>
                        <a:t>Q</a:t>
                      </a: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-factor (Cu)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5536, 5738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First and last cell shunt impedance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81, 103 MΩ/m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Number of regular cells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Structure length including couplers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230 mm (active)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Bunch spacing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0.5 ns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Bunch population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3.72×10</a:t>
                      </a:r>
                      <a:r>
                        <a:rPr lang="en-GB" sz="1400" kern="800" baseline="30000"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Number of bunches in the train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312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Filling time, rise time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67 ns, 21 ns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Total pulse length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243.7 ns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Peak input power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61.3 MW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RF-to-beam efficiency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28.5 %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Maximum surface electric field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230 MV/m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</a:rPr>
                        <a:t>Maximum pulsed surface heating temperature rise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</a:rPr>
                        <a:t>45 K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39752" y="332656"/>
            <a:ext cx="4434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Accelerating structure parameters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Main </a:t>
            </a:r>
            <a:r>
              <a:rPr lang="en-US" sz="3600" dirty="0" err="1" smtClean="0"/>
              <a:t>Linac</a:t>
            </a:r>
            <a:r>
              <a:rPr lang="en-US" sz="3600" dirty="0" smtClean="0"/>
              <a:t> Tolerances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21" y="732422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>
          <a:xfrm flipV="1">
            <a:off x="6153150" y="2789833"/>
            <a:ext cx="1767797" cy="406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77286" y="2789833"/>
            <a:ext cx="2631414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477286" y="2789833"/>
            <a:ext cx="802618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387602" y="2789829"/>
            <a:ext cx="1089684" cy="74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019347" y="3811379"/>
            <a:ext cx="267606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33" name="Bent-Up Arrow 32"/>
          <p:cNvSpPr/>
          <p:nvPr/>
        </p:nvSpPr>
        <p:spPr>
          <a:xfrm flipH="1">
            <a:off x="3238692" y="4156819"/>
            <a:ext cx="1549209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600">
              <a:solidFill>
                <a:prstClr val="white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920947" y="1344478"/>
            <a:ext cx="101600" cy="1026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3151" y="4962797"/>
            <a:ext cx="2851150" cy="18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990" y="4719659"/>
            <a:ext cx="2631805" cy="197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944216" y="5706586"/>
            <a:ext cx="3075131" cy="738664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defTabSz="45720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Test of prototype shows</a:t>
            </a:r>
          </a:p>
          <a:p>
            <a:pPr lvl="1" defTabSz="457200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 vertical RMS error of 11</a:t>
            </a:r>
            <a:r>
              <a:rPr lang="el-GR" sz="1400" dirty="0">
                <a:solidFill>
                  <a:prstClr val="black"/>
                </a:solidFill>
              </a:rPr>
              <a:t>μ</a:t>
            </a:r>
            <a:r>
              <a:rPr lang="en-US" sz="1400" dirty="0">
                <a:solidFill>
                  <a:prstClr val="black"/>
                </a:solidFill>
              </a:rPr>
              <a:t>m</a:t>
            </a:r>
          </a:p>
          <a:p>
            <a:pPr lvl="1" defTabSz="457200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 i.e. accuracy is approx. 13.5</a:t>
            </a:r>
            <a:r>
              <a:rPr lang="el-GR" sz="1400" dirty="0">
                <a:solidFill>
                  <a:prstClr val="black"/>
                </a:solidFill>
              </a:rPr>
              <a:t>μ</a:t>
            </a:r>
            <a:r>
              <a:rPr lang="en-US" sz="1400" dirty="0">
                <a:solidFill>
                  <a:prstClr val="black"/>
                </a:solidFill>
              </a:rPr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5699" y="4598638"/>
            <a:ext cx="24003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2) Beam-based alignment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40600" y="670867"/>
            <a:ext cx="1612901" cy="73866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 err="1" smtClean="0">
                <a:solidFill>
                  <a:prstClr val="black"/>
                </a:solidFill>
              </a:rPr>
              <a:t>Stabilise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</a:rPr>
              <a:t>quadrupole</a:t>
            </a:r>
            <a:endParaRPr lang="en-US" sz="1400" dirty="0" smtClean="0">
              <a:solidFill>
                <a:prstClr val="black"/>
              </a:solidFill>
            </a:endParaRPr>
          </a:p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O(1nm) @ 1Hz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65699" y="3196223"/>
            <a:ext cx="284127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arenR"/>
            </a:pPr>
            <a:r>
              <a:rPr lang="en-US" sz="1400" dirty="0" smtClean="0">
                <a:solidFill>
                  <a:prstClr val="black"/>
                </a:solidFill>
              </a:rPr>
              <a:t>Pre-align </a:t>
            </a:r>
            <a:r>
              <a:rPr lang="en-US" sz="1400" dirty="0" err="1" smtClean="0">
                <a:solidFill>
                  <a:prstClr val="black"/>
                </a:solidFill>
              </a:rPr>
              <a:t>BPMs+quads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342900" indent="-342900" defTabSz="457200"/>
            <a:r>
              <a:rPr lang="en-US" sz="1400" dirty="0" smtClean="0">
                <a:solidFill>
                  <a:prstClr val="black"/>
                </a:solidFill>
              </a:rPr>
              <a:t>accuracy O(10μm) over about 200m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6671" y="3538091"/>
            <a:ext cx="262123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3) Use wake-field monitors accuracy O(3.5μm)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260648"/>
            <a:ext cx="4042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CLIC accelerating structure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83671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that you have a feeling for the basic mechanisms which underlie  high-efficiency acceleration, we will look into the main features of the CLIC rf system. </a:t>
            </a:r>
          </a:p>
          <a:p>
            <a:endParaRPr lang="en-US" dirty="0" smtClean="0"/>
          </a:p>
          <a:p>
            <a:r>
              <a:rPr lang="en-US" dirty="0" smtClean="0"/>
              <a:t>Let’s start by looking at the CLIC accelerating structure:</a:t>
            </a:r>
          </a:p>
        </p:txBody>
      </p:sp>
      <p:pic>
        <p:nvPicPr>
          <p:cNvPr id="5" name="Picture 4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348880"/>
            <a:ext cx="4777773" cy="2736304"/>
          </a:xfrm>
          <a:prstGeom prst="rect">
            <a:avLst/>
          </a:prstGeom>
        </p:spPr>
      </p:pic>
      <p:pic>
        <p:nvPicPr>
          <p:cNvPr id="6" name="Picture 1" descr="DSC037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2808312" cy="283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5373216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basic component: diamond turned and milled disk. We form a periodic structure by stacking them. The radial lines are damping waveguides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551723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assembled high-power test structure. Made in a collaboration between CERN, KEK and SLAC.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Stabilization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2" name="Content Placeholder 3" descr="DSC_004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724025"/>
            <a:ext cx="1476375" cy="1744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342117" y="4343403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B10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stab.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</a:t>
                      </a:r>
                      <a:r>
                        <a:rPr lang="en-US" sz="1600" baseline="0" dirty="0" smtClean="0"/>
                        <a:t> s</a:t>
                      </a:r>
                      <a:r>
                        <a:rPr lang="en-US" sz="1600" dirty="0" smtClean="0"/>
                        <a:t>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stab.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194" y="931189"/>
            <a:ext cx="4591632" cy="27499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42117" y="3954046"/>
            <a:ext cx="262732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Luminosity </a:t>
            </a:r>
            <a:r>
              <a:rPr lang="en-US" sz="1600" dirty="0" smtClean="0">
                <a:solidFill>
                  <a:srgbClr val="008000"/>
                </a:solidFill>
              </a:rPr>
              <a:t>achieved</a:t>
            </a:r>
            <a:r>
              <a:rPr lang="en-US" sz="1600" dirty="0" smtClean="0">
                <a:solidFill>
                  <a:prstClr val="black"/>
                </a:solidFill>
              </a:rPr>
              <a:t>/</a:t>
            </a:r>
            <a:r>
              <a:rPr lang="en-US" sz="1600" dirty="0" smtClean="0">
                <a:solidFill>
                  <a:srgbClr val="FF0000"/>
                </a:solidFill>
              </a:rPr>
              <a:t>lost</a:t>
            </a:r>
            <a:r>
              <a:rPr lang="en-US" sz="1600" dirty="0" smtClean="0">
                <a:solidFill>
                  <a:prstClr val="black"/>
                </a:solidFill>
              </a:rPr>
              <a:t> [%]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260724" y="2694431"/>
            <a:ext cx="781470" cy="38686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36" y="4292600"/>
            <a:ext cx="306736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515426" y="6186269"/>
            <a:ext cx="201978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Machine model</a:t>
            </a:r>
          </a:p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446718" y="3666153"/>
            <a:ext cx="1168482" cy="1008503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94496" y="5168906"/>
            <a:ext cx="722861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</a:rPr>
              <a:t>Code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4" name="Elbow Connector 33"/>
          <p:cNvCxnSpPr/>
          <p:nvPr/>
        </p:nvCxnSpPr>
        <p:spPr>
          <a:xfrm>
            <a:off x="5249874" y="5168906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260459" y="5394192"/>
            <a:ext cx="607991" cy="742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260459" y="5770709"/>
            <a:ext cx="607991" cy="365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7018" y="890932"/>
            <a:ext cx="2939804" cy="73866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</a:rPr>
              <a:t>T</a:t>
            </a:r>
            <a:r>
              <a:rPr lang="en-US" sz="1400" dirty="0" smtClean="0">
                <a:solidFill>
                  <a:prstClr val="black"/>
                </a:solidFill>
              </a:rPr>
              <a:t>ypical </a:t>
            </a:r>
            <a:r>
              <a:rPr lang="en-US" sz="1400" dirty="0" err="1" smtClean="0">
                <a:solidFill>
                  <a:prstClr val="black"/>
                </a:solidFill>
              </a:rPr>
              <a:t>quadrupole</a:t>
            </a:r>
            <a:r>
              <a:rPr lang="en-US" sz="1400" dirty="0" smtClean="0">
                <a:solidFill>
                  <a:prstClr val="black"/>
                </a:solidFill>
              </a:rPr>
              <a:t> jitter tolerance O(1nm) in main </a:t>
            </a:r>
            <a:r>
              <a:rPr lang="en-US" sz="1400" dirty="0" err="1" smtClean="0">
                <a:solidFill>
                  <a:prstClr val="black"/>
                </a:solidFill>
              </a:rPr>
              <a:t>linac</a:t>
            </a:r>
            <a:r>
              <a:rPr lang="en-US" sz="1400" dirty="0" smtClean="0">
                <a:solidFill>
                  <a:prstClr val="black"/>
                </a:solidFill>
              </a:rPr>
              <a:t> and O(0.1nm) in final doublet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0481" y="3586163"/>
            <a:ext cx="2946730" cy="307777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cs typeface="Times New Roman" pitchFamily="18" charset="0"/>
              </a:rPr>
              <a:t>Final Focus QD0 Prototype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1206" y="1724211"/>
            <a:ext cx="1293290" cy="17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TextBox 45"/>
          <p:cNvSpPr txBox="1"/>
          <p:nvPr/>
        </p:nvSpPr>
        <p:spPr>
          <a:xfrm>
            <a:off x="6342117" y="6136440"/>
            <a:ext cx="1836683" cy="58477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Close to/better than target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47" name="Picture 46" descr="preisolator2_Gadd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7018" y="4088300"/>
            <a:ext cx="4073026" cy="216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8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oupledModelNewRotat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455385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7" y="260648"/>
            <a:ext cx="4195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Elements of CLIC two-beam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7" y="4437112"/>
            <a:ext cx="3089439" cy="2057980"/>
          </a:xfrm>
          <a:prstGeom prst="rect">
            <a:avLst/>
          </a:prstGeom>
        </p:spPr>
      </p:pic>
      <p:pic>
        <p:nvPicPr>
          <p:cNvPr id="8" name="Picture 2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861048"/>
            <a:ext cx="325739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C:\Fabri\05-CERN\10-Conferences\ipac_submission\TUPPR033f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829" y="908720"/>
            <a:ext cx="458417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171575"/>
            <a:ext cx="585628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Line 5"/>
          <p:cNvSpPr>
            <a:spLocks noChangeShapeType="1"/>
          </p:cNvSpPr>
          <p:nvPr/>
        </p:nvSpPr>
        <p:spPr bwMode="auto">
          <a:xfrm flipH="1" flipV="1">
            <a:off x="1908175" y="2543175"/>
            <a:ext cx="773113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2" name="Line 6"/>
          <p:cNvSpPr>
            <a:spLocks noChangeShapeType="1"/>
          </p:cNvSpPr>
          <p:nvPr/>
        </p:nvSpPr>
        <p:spPr bwMode="auto">
          <a:xfrm flipH="1">
            <a:off x="1063625" y="4371975"/>
            <a:ext cx="161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993775" y="4067175"/>
            <a:ext cx="1514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Georgia" charset="0"/>
              </a:rPr>
              <a:t>ON/OFF mechanism</a:t>
            </a: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4495800"/>
            <a:ext cx="2676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4448175"/>
            <a:ext cx="14557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" t="3810" r="4681" b="4762"/>
          <a:stretch>
            <a:fillRect/>
          </a:stretch>
        </p:blipFill>
        <p:spPr bwMode="auto">
          <a:xfrm>
            <a:off x="6924675" y="714375"/>
            <a:ext cx="1477963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00" y="1524000"/>
            <a:ext cx="1600200" cy="16319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PETS</a:t>
            </a:r>
          </a:p>
          <a:p>
            <a:endParaRPr lang="en-US" sz="140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high-power</a:t>
            </a: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as short as possible</a:t>
            </a: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low longitudinal and transverse impedance</a:t>
            </a:r>
          </a:p>
          <a:p>
            <a:pPr>
              <a:buFont typeface="Arial" charset="0"/>
              <a:buChar char="•"/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1275" y="5057775"/>
            <a:ext cx="1676400" cy="10763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</a:rPr>
              <a:t>On/ramp/off</a:t>
            </a:r>
            <a:endParaRPr lang="en-US" sz="120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endParaRPr lang="en-US" sz="120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necessary (?) to react to breakdown and/or failure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8788" y="2160588"/>
            <a:ext cx="2303462" cy="893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</a:rPr>
              <a:t>Choke mode flange</a:t>
            </a:r>
          </a:p>
          <a:p>
            <a:pPr marL="85725" indent="-85725">
              <a:buFont typeface="Arial"/>
              <a:buChar char="•"/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 marL="85725" indent="-85725">
              <a:buFont typeface="Arial"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independent alignment of main and drive beam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86275" y="4752975"/>
            <a:ext cx="2089150" cy="16922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</a:rPr>
              <a:t>Accelerating structure</a:t>
            </a:r>
          </a:p>
          <a:p>
            <a:pPr>
              <a:buFont typeface="Arial" charset="0"/>
              <a:buChar char="•"/>
            </a:pPr>
            <a:endParaRPr lang="en-US" sz="120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high-gradient</a:t>
            </a: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as long as possible</a:t>
            </a: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micron precision</a:t>
            </a:r>
          </a:p>
          <a:p>
            <a:pPr>
              <a:buFont typeface="Arial" charset="0"/>
              <a:buChar char="•"/>
            </a:pPr>
            <a:r>
              <a:rPr lang="en-US" sz="1200">
                <a:solidFill>
                  <a:srgbClr val="000000"/>
                </a:solidFill>
              </a:rPr>
              <a:t>transverse wake-field suppression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71788" y="766767"/>
            <a:ext cx="2665413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</a:rPr>
              <a:t>Waveguide network</a:t>
            </a:r>
          </a:p>
          <a:p>
            <a:pPr marL="85725" indent="-85725">
              <a:buFont typeface="Arial" pitchFamily="34" charset="0"/>
              <a:buChar char="•"/>
              <a:defRPr/>
            </a:pPr>
            <a:endParaRPr lang="en-US" sz="1200" dirty="0">
              <a:solidFill>
                <a:srgbClr val="000000"/>
              </a:solidFill>
            </a:endParaRP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high power 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precise phase length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RF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73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4714876" y="654930"/>
          <a:ext cx="4286280" cy="6069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Acrobat Document" r:id="rId4" imgW="5657730" imgH="8010307" progId="AcroExch.Document.7">
                  <p:embed/>
                </p:oleObj>
              </mc:Choice>
              <mc:Fallback>
                <p:oleObj name="Acrobat Document" r:id="rId4" imgW="5657730" imgH="8010307" progId="AcroExch.Document.7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654930"/>
                        <a:ext cx="4286280" cy="60690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142847" y="714356"/>
          <a:ext cx="4357718" cy="6170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Acrobat Document" r:id="rId6" imgW="5657730" imgH="8010307" progId="AcroExch.Document.7">
                  <p:embed/>
                </p:oleObj>
              </mc:Choice>
              <mc:Fallback>
                <p:oleObj name="Acrobat Document" r:id="rId6" imgW="5657730" imgH="8010307" progId="AcroExch.Document.7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7" y="714356"/>
                        <a:ext cx="4357718" cy="61702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00167" y="71414"/>
            <a:ext cx="6319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5"/>
            <a:r>
              <a:rPr lang="en-US" sz="2800" dirty="0">
                <a:solidFill>
                  <a:prstClr val="black"/>
                </a:solidFill>
              </a:rPr>
              <a:t>The early days of multi-</a:t>
            </a:r>
            <a:r>
              <a:rPr lang="en-US" sz="2800" dirty="0" err="1">
                <a:solidFill>
                  <a:prstClr val="black"/>
                </a:solidFill>
              </a:rPr>
              <a:t>TeV</a:t>
            </a:r>
            <a:r>
              <a:rPr lang="en-US" sz="2800" dirty="0">
                <a:solidFill>
                  <a:prstClr val="black"/>
                </a:solidFill>
              </a:rPr>
              <a:t> linear colliders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71600" y="2420888"/>
          <a:ext cx="6912768" cy="1577340"/>
        </p:xfrm>
        <a:graphic>
          <a:graphicData uri="http://schemas.openxmlformats.org/drawingml/2006/table">
            <a:tbl>
              <a:tblPr/>
              <a:tblGrid>
                <a:gridCol w="2304256"/>
                <a:gridCol w="2304256"/>
                <a:gridCol w="230425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PETS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Accelerating structure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Aperture radius [mm]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3.15-2.35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R’/Q [kΩ/m]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15-18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1800" baseline="-25000">
                          <a:latin typeface="Calibri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/c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0.49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0.0165-0.0083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Gradient [MV/m]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-6.3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+100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71800" y="764704"/>
            <a:ext cx="3549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CLIC two-beam in numbers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7223131" y="128588"/>
            <a:ext cx="184731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</a:pPr>
            <a:endParaRPr lang="zh-CN" altLang="en-US">
              <a:solidFill>
                <a:srgbClr val="FFFFFF"/>
              </a:solidFill>
              <a:ea typeface="宋体" charset="-122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-677857" y="3478213"/>
            <a:ext cx="91440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6096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400" dirty="0">
                <a:solidFill>
                  <a:srgbClr val="000000"/>
                </a:solidFill>
                <a:latin typeface="Comic Sans MS" charset="0"/>
                <a:ea typeface="宋体" charset="-122"/>
              </a:rPr>
              <a:t>T3P:</a:t>
            </a:r>
            <a:r>
              <a:rPr lang="en-US" altLang="zh-CN" sz="3400" dirty="0" smtClean="0">
                <a:solidFill>
                  <a:srgbClr val="000000"/>
                </a:solidFill>
                <a:latin typeface="Comic Sans MS" charset="0"/>
                <a:ea typeface="宋体" charset="-122"/>
              </a:rPr>
              <a:t> Wakefield Coupling PETS &lt;-&gt; TD24</a:t>
            </a:r>
            <a:endParaRPr lang="en-US" altLang="zh-CN" sz="3400" dirty="0">
              <a:solidFill>
                <a:srgbClr val="000000"/>
              </a:solidFill>
              <a:latin typeface="Comic Sans MS" charset="0"/>
              <a:ea typeface="宋体" charset="-122"/>
            </a:endParaRPr>
          </a:p>
        </p:txBody>
      </p:sp>
      <p:pic>
        <p:nvPicPr>
          <p:cNvPr id="6" name="Picture 5" descr="screen_tes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60120"/>
            <a:ext cx="9144000" cy="58978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969" y="1246909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PETS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02770" y="5501794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FF00"/>
                </a:solidFill>
              </a:rPr>
              <a:t>TD24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62667" y="5042118"/>
            <a:ext cx="41717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Combined mesh model </a:t>
            </a:r>
            <a:br>
              <a:rPr lang="en-US" sz="2200" dirty="0" smtClean="0">
                <a:solidFill>
                  <a:srgbClr val="000000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with 21M elements (h~0.5mm)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(preliminary coupler geometry)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2" name="Footer Placeholder 25"/>
          <p:cNvSpPr txBox="1">
            <a:spLocks/>
          </p:cNvSpPr>
          <p:nvPr/>
        </p:nvSpPr>
        <p:spPr bwMode="auto">
          <a:xfrm>
            <a:off x="3505622" y="6554231"/>
            <a:ext cx="27686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mtClean="0">
                <a:solidFill>
                  <a:srgbClr val="000000"/>
                </a:solidFill>
              </a:rPr>
              <a:t>IWLC10 A. Candel</a:t>
            </a:r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Picture 2" descr="outro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81" y="1003300"/>
            <a:ext cx="7121525" cy="5235575"/>
          </a:xfrm>
          <a:prstGeom prst="rect">
            <a:avLst/>
          </a:prstGeom>
          <a:noFill/>
        </p:spPr>
      </p:pic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1165232" y="3208339"/>
            <a:ext cx="8563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FFFFF"/>
                </a:solidFill>
              </a:rPr>
              <a:t>PETS</a:t>
            </a:r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… </a:t>
            </a:r>
            <a:r>
              <a:rPr lang="en-US" altLang="zh-CN" sz="32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and Simulation of RF power transfer</a:t>
            </a:r>
          </a:p>
        </p:txBody>
      </p:sp>
      <p:sp>
        <p:nvSpPr>
          <p:cNvPr id="222213" name="Text Box 5"/>
          <p:cNvSpPr txBox="1">
            <a:spLocks noChangeArrowheads="1"/>
          </p:cNvSpPr>
          <p:nvPr/>
        </p:nvSpPr>
        <p:spPr bwMode="auto">
          <a:xfrm>
            <a:off x="2598738" y="5664200"/>
            <a:ext cx="3529012" cy="94138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T3P models realistic, complex accelerator structures with unprecedented accuracy</a:t>
            </a:r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6392866" y="3089280"/>
            <a:ext cx="2565400" cy="2289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Low group velocity requires simulations with 100k time steps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p=1: 15k CPU hours </a:t>
            </a:r>
            <a:br>
              <a:rPr lang="en-US" b="1">
                <a:solidFill>
                  <a:srgbClr val="000000"/>
                </a:solidFill>
              </a:rPr>
            </a:br>
            <a:r>
              <a:rPr lang="en-US" b="1">
                <a:solidFill>
                  <a:srgbClr val="000000"/>
                </a:solidFill>
              </a:rPr>
              <a:t>p=2: 150k CPU hours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p=3: 1.5M CPU hours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22215" name="Line 7"/>
          <p:cNvSpPr>
            <a:spLocks noChangeShapeType="1"/>
          </p:cNvSpPr>
          <p:nvPr/>
        </p:nvSpPr>
        <p:spPr bwMode="auto">
          <a:xfrm flipH="1" flipV="1">
            <a:off x="7097719" y="2708275"/>
            <a:ext cx="255587" cy="393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PETS – specifications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24756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High-power: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135 MW output power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170 (flat top)/240 (full) ns pulse length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&lt;2x10</a:t>
            </a:r>
            <a:r>
              <a:rPr lang="en-US" sz="2400" baseline="30000" dirty="0" smtClean="0">
                <a:solidFill>
                  <a:prstClr val="black"/>
                </a:solidFill>
              </a:rPr>
              <a:t>-7</a:t>
            </a:r>
            <a:r>
              <a:rPr lang="en-US" sz="2400" dirty="0" smtClean="0">
                <a:solidFill>
                  <a:prstClr val="black"/>
                </a:solidFill>
              </a:rPr>
              <a:t> 1/pulse/m breakdown rate</a:t>
            </a: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r>
              <a:rPr lang="en-US" sz="2400" b="1" dirty="0" smtClean="0">
                <a:solidFill>
                  <a:prstClr val="black"/>
                </a:solidFill>
              </a:rPr>
              <a:t>Beam dynamics: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Fundamental mode: gives 23 mm diameter aperture which corresponds to a/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=0.46 and v</a:t>
            </a:r>
            <a:r>
              <a:rPr lang="en-US" sz="2400" baseline="-25000" dirty="0" smtClean="0">
                <a:solidFill>
                  <a:prstClr val="black"/>
                </a:solidFill>
                <a:sym typeface="Symbol"/>
              </a:rPr>
              <a:t>g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/c=0.49 to give </a:t>
            </a:r>
            <a:r>
              <a:rPr lang="en-US" sz="2400" dirty="0" smtClean="0">
                <a:solidFill>
                  <a:prstClr val="black"/>
                </a:solidFill>
              </a:rPr>
              <a:t>2.2 k</a:t>
            </a:r>
            <a:r>
              <a:rPr lang="el-GR" sz="2400" dirty="0" smtClean="0">
                <a:solidFill>
                  <a:prstClr val="black"/>
                </a:solidFill>
                <a:sym typeface="Symbol"/>
              </a:rPr>
              <a:t>Ω</a:t>
            </a:r>
            <a:r>
              <a:rPr lang="en-US" sz="2400" dirty="0" smtClean="0">
                <a:solidFill>
                  <a:prstClr val="black"/>
                </a:solidFill>
              </a:rPr>
              <a:t>/m, longitudinal impedance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Single bunch transverse wake: &lt; 8 V/</a:t>
            </a:r>
            <a:r>
              <a:rPr lang="en-US" sz="2400" dirty="0" err="1" smtClean="0">
                <a:solidFill>
                  <a:prstClr val="black"/>
                </a:solidFill>
              </a:rPr>
              <a:t>pC</a:t>
            </a:r>
            <a:r>
              <a:rPr lang="en-US" sz="2400" dirty="0" smtClean="0">
                <a:solidFill>
                  <a:prstClr val="black"/>
                </a:solidFill>
              </a:rPr>
              <a:t>/mm/m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Long-range transverse wakefield with effective suppression of main HOMs by  </a:t>
            </a:r>
            <a:r>
              <a:rPr lang="en-US" sz="2400" dirty="0" err="1" smtClean="0">
                <a:solidFill>
                  <a:prstClr val="black"/>
                </a:solidFill>
              </a:rPr>
              <a:t>Q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n</a:t>
            </a:r>
            <a:r>
              <a:rPr lang="en-US" sz="2400" dirty="0" smtClean="0">
                <a:solidFill>
                  <a:prstClr val="black"/>
                </a:solidFill>
              </a:rPr>
              <a:t>(1-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</a:t>
            </a:r>
            <a:r>
              <a:rPr lang="en-US" sz="2400" baseline="-25000" dirty="0" smtClean="0">
                <a:solidFill>
                  <a:prstClr val="black"/>
                </a:solidFill>
                <a:sym typeface="Symbol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)&lt;8</a:t>
            </a:r>
            <a:r>
              <a:rPr lang="en-US" sz="2400" dirty="0" smtClean="0">
                <a:solidFill>
                  <a:prstClr val="black"/>
                </a:solidFill>
              </a:rPr>
              <a:t> each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419872" y="476672"/>
            <a:ext cx="2284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PETS parameters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2" y="1412776"/>
          <a:ext cx="6696744" cy="4486656"/>
        </p:xfrm>
        <a:graphic>
          <a:graphicData uri="http://schemas.openxmlformats.org/drawingml/2006/table">
            <a:tbl>
              <a:tblPr/>
              <a:tblGrid>
                <a:gridCol w="4387522"/>
                <a:gridCol w="230922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Aperture, mm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Iris thickness. mm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2.0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Cell length, mm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6.253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Phase advance/cell, degrees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Corrugation depth, mm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4.283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R/Q, Ohm/m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2290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=V</a:t>
                      </a:r>
                      <a:r>
                        <a:rPr lang="en-GB" sz="1600" baseline="-25000">
                          <a:latin typeface="Calibri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/c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0.453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Q-factor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7200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Active length, 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0.213 (34 cells)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RF pulse length, ns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241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Drive Beam current, A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101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Output RF power, MW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133.7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Peak surface electric field, MV/m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Peak surface magnetic field, MA/m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0.08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Pulsed temperature rise, </a:t>
                      </a:r>
                      <a:r>
                        <a:rPr lang="en-GB" sz="1600" baseline="300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1.8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latin typeface="Calibri"/>
                          <a:ea typeface="Calibri"/>
                          <a:cs typeface="Times New Roman"/>
                        </a:rPr>
                        <a:t>Breakdown trip rate, 1/pulse/meter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GB" sz="16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600" baseline="30000" dirty="0">
                          <a:latin typeface="Calibri"/>
                          <a:ea typeface="Calibri"/>
                          <a:cs typeface="Times New Roman"/>
                        </a:rPr>
                        <a:t>-7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/>
          <p:cNvPicPr>
            <a:picLocks noChangeAspect="1" noChangeArrowheads="1"/>
          </p:cNvPicPr>
          <p:nvPr/>
        </p:nvPicPr>
        <p:blipFill>
          <a:blip r:embed="rId3" cstate="print"/>
          <a:srcRect l="1737" r="9684"/>
          <a:stretch>
            <a:fillRect/>
          </a:stretch>
        </p:blipFill>
        <p:spPr bwMode="auto">
          <a:xfrm>
            <a:off x="251520" y="2352687"/>
            <a:ext cx="367240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4"/>
          <p:cNvPicPr>
            <a:picLocks noChangeAspect="1" noChangeArrowheads="1"/>
          </p:cNvPicPr>
          <p:nvPr/>
        </p:nvPicPr>
        <p:blipFill>
          <a:blip r:embed="rId4" cstate="print"/>
          <a:srcRect t="-5821" r="8553" b="9363"/>
          <a:stretch>
            <a:fillRect/>
          </a:stretch>
        </p:blipFill>
        <p:spPr bwMode="auto">
          <a:xfrm>
            <a:off x="251526" y="908732"/>
            <a:ext cx="3516923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077084"/>
            <a:ext cx="2250831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99017" y="4077071"/>
            <a:ext cx="1969477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68883" y="1916832"/>
            <a:ext cx="209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Surface electric field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501008"/>
            <a:ext cx="226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Surface magnetic field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18864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PETS –  fundamental mode characteristics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8" y="980740"/>
            <a:ext cx="46085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sym typeface="Symbol"/>
              </a:rPr>
              <a:t>Beam-driven structure so power rises </a:t>
            </a:r>
            <a:r>
              <a:rPr lang="en-US" sz="2000" dirty="0" err="1" smtClean="0">
                <a:solidFill>
                  <a:prstClr val="black"/>
                </a:solidFill>
                <a:sym typeface="Symbol"/>
              </a:rPr>
              <a:t>quadratically</a:t>
            </a:r>
            <a:r>
              <a:rPr lang="en-US" sz="2000" dirty="0" smtClean="0">
                <a:solidFill>
                  <a:prstClr val="black"/>
                </a:solidFill>
                <a:sym typeface="Symbol"/>
              </a:rPr>
              <a:t> with current and length,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sym typeface="Symbol"/>
              </a:rPr>
              <a:t> 135 MW for 100 A beam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sym typeface="Symbol"/>
              </a:rPr>
              <a:t> 213 mm active length</a:t>
            </a:r>
          </a:p>
          <a:p>
            <a:r>
              <a:rPr lang="en-US" sz="2000" dirty="0" smtClean="0">
                <a:solidFill>
                  <a:prstClr val="black"/>
                </a:solidFill>
                <a:sym typeface="Symbol"/>
              </a:rPr>
              <a:t>Maximum fields at output with values,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sym typeface="Symbol"/>
              </a:rPr>
              <a:t>E</a:t>
            </a:r>
            <a:r>
              <a:rPr lang="en-US" sz="2000" baseline="-25000" dirty="0" err="1" smtClean="0">
                <a:solidFill>
                  <a:prstClr val="black"/>
                </a:solidFill>
                <a:sym typeface="Symbol"/>
              </a:rPr>
              <a:t>surf</a:t>
            </a:r>
            <a:r>
              <a:rPr lang="en-US" sz="2000" dirty="0" smtClean="0">
                <a:solidFill>
                  <a:prstClr val="black"/>
                </a:solidFill>
                <a:sym typeface="Symbol"/>
              </a:rPr>
              <a:t>=56 MV/m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l-GR" sz="2000" dirty="0" smtClean="0">
                <a:solidFill>
                  <a:prstClr val="black"/>
                </a:solidFill>
                <a:sym typeface="Symbol"/>
              </a:rPr>
              <a:t>Δ</a:t>
            </a:r>
            <a:r>
              <a:rPr lang="en-US" sz="2000" dirty="0" smtClean="0">
                <a:solidFill>
                  <a:prstClr val="black"/>
                </a:solidFill>
                <a:sym typeface="Symbol"/>
              </a:rPr>
              <a:t>T=1.8 (</a:t>
            </a:r>
            <a:r>
              <a:rPr lang="en-US" sz="2000" dirty="0" err="1" smtClean="0">
                <a:solidFill>
                  <a:prstClr val="black"/>
                </a:solidFill>
                <a:sym typeface="Symbol"/>
              </a:rPr>
              <a:t>H</a:t>
            </a:r>
            <a:r>
              <a:rPr lang="en-US" sz="2000" baseline="-25000" dirty="0" err="1" smtClean="0">
                <a:solidFill>
                  <a:prstClr val="black"/>
                </a:solidFill>
                <a:sym typeface="Symbol"/>
              </a:rPr>
              <a:t>surf</a:t>
            </a:r>
            <a:r>
              <a:rPr lang="en-US" sz="2000" dirty="0" smtClean="0">
                <a:solidFill>
                  <a:prstClr val="black"/>
                </a:solidFill>
                <a:sym typeface="Symbol"/>
              </a:rPr>
              <a:t>=0.08 MA/m)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sym typeface="Symbol"/>
              </a:rPr>
              <a:t> S</a:t>
            </a:r>
            <a:r>
              <a:rPr lang="en-US" sz="2000" baseline="-25000" dirty="0" smtClean="0">
                <a:solidFill>
                  <a:prstClr val="black"/>
                </a:solidFill>
                <a:sym typeface="Symbol"/>
              </a:rPr>
              <a:t>c</a:t>
            </a:r>
            <a:r>
              <a:rPr lang="en-US" sz="2000" dirty="0" smtClean="0">
                <a:solidFill>
                  <a:prstClr val="black"/>
                </a:solidFill>
                <a:sym typeface="Symbol"/>
              </a:rPr>
              <a:t>=1.2 MW/mm</a:t>
            </a:r>
            <a:r>
              <a:rPr lang="en-US" sz="2000" baseline="30000" dirty="0" smtClean="0">
                <a:solidFill>
                  <a:prstClr val="black"/>
                </a:solidFill>
                <a:sym typeface="Symbol"/>
              </a:rPr>
              <a:t>2</a:t>
            </a:r>
            <a:endParaRPr lang="en-US" sz="2000" baseline="30000" dirty="0">
              <a:solidFill>
                <a:prstClr val="black"/>
              </a:solidFill>
            </a:endParaRPr>
          </a:p>
        </p:txBody>
      </p:sp>
      <p:pic>
        <p:nvPicPr>
          <p:cNvPr id="12" name="Picture 3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50" y="5389240"/>
            <a:ext cx="3960440" cy="544822"/>
          </a:xfrm>
          <a:prstGeom prst="rect">
            <a:avLst/>
          </a:prstGeom>
          <a:noFill/>
        </p:spPr>
      </p:pic>
      <p:pic>
        <p:nvPicPr>
          <p:cNvPr id="13" name="Picture 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50" y="3789052"/>
            <a:ext cx="3960440" cy="1430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Accelerating structure specs.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High-gradient:</a:t>
            </a:r>
          </a:p>
          <a:p>
            <a:endParaRPr lang="en-US" sz="2400" b="1" dirty="0" smtClean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100 MV/m loaded gradient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156 (flat top)/240 (full) ns pulse length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Less than 3x10</a:t>
            </a:r>
            <a:r>
              <a:rPr lang="en-US" sz="2400" baseline="30000" dirty="0" smtClean="0">
                <a:solidFill>
                  <a:prstClr val="black"/>
                </a:solidFill>
              </a:rPr>
              <a:t>-7</a:t>
            </a:r>
            <a:r>
              <a:rPr lang="en-US" sz="2400" dirty="0" smtClean="0">
                <a:solidFill>
                  <a:prstClr val="black"/>
                </a:solidFill>
              </a:rPr>
              <a:t> breakdowns/pulse/m</a:t>
            </a: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we observe the interrelation</a:t>
            </a:r>
          </a:p>
          <a:p>
            <a:endParaRPr lang="en-US" sz="2400" dirty="0" smtClean="0">
              <a:solidFill>
                <a:prstClr val="black"/>
              </a:solidFill>
            </a:endParaRPr>
          </a:p>
          <a:p>
            <a:endParaRPr lang="en-US" sz="2400" dirty="0" smtClean="0">
              <a:solidFill>
                <a:prstClr val="black"/>
              </a:solidFill>
            </a:endParaRPr>
          </a:p>
        </p:txBody>
      </p:sp>
      <p:sp>
        <p:nvSpPr>
          <p:cNvPr id="316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1641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164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" cy="190500"/>
          </a:xfrm>
          <a:prstGeom prst="rect">
            <a:avLst/>
          </a:prstGeom>
          <a:noFill/>
        </p:spPr>
      </p:pic>
      <p:sp>
        <p:nvSpPr>
          <p:cNvPr id="3164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16421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14375" cy="190500"/>
          </a:xfrm>
          <a:prstGeom prst="rect">
            <a:avLst/>
          </a:prstGeom>
          <a:noFill/>
        </p:spPr>
      </p:pic>
      <p:sp>
        <p:nvSpPr>
          <p:cNvPr id="316423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987824" y="4653136"/>
          <a:ext cx="2736304" cy="625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Equation" r:id="rId6" imgW="888840" imgH="203040" progId="Equation.3">
                  <p:embed/>
                </p:oleObj>
              </mc:Choice>
              <mc:Fallback>
                <p:oleObj name="Equation" r:id="rId6" imgW="88884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653136"/>
                        <a:ext cx="2736304" cy="6254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 t="8784" r="3632"/>
          <a:stretch>
            <a:fillRect/>
          </a:stretch>
        </p:blipFill>
        <p:spPr bwMode="auto">
          <a:xfrm>
            <a:off x="1403648" y="1412776"/>
            <a:ext cx="6209670" cy="459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27784" y="404664"/>
            <a:ext cx="3894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Overmoded</a:t>
            </a:r>
            <a:r>
              <a:rPr lang="en-US" sz="2400" dirty="0" smtClean="0"/>
              <a:t> couplers for PETS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8864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PETS –  HOM suppression features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92018"/>
            <a:ext cx="6168740" cy="166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-4738"/>
          <a:stretch>
            <a:fillRect/>
          </a:stretch>
        </p:blipFill>
        <p:spPr bwMode="auto">
          <a:xfrm>
            <a:off x="4" y="764704"/>
            <a:ext cx="5102225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876543"/>
            <a:ext cx="5076056" cy="229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92080" y="1412776"/>
            <a:ext cx="3747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ACE3P analysis of HOM properties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01008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prstClr val="black"/>
                </a:solidFill>
              </a:rPr>
              <a:t>GdfidL</a:t>
            </a:r>
            <a:r>
              <a:rPr lang="en-US" sz="2000" dirty="0" smtClean="0">
                <a:solidFill>
                  <a:prstClr val="black"/>
                </a:solidFill>
              </a:rPr>
              <a:t> and ACE3P benchmarking with analysis of PETS HOM properties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517232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PETS for high-power testing </a:t>
            </a:r>
            <a:r>
              <a:rPr lang="en-US" b="1" dirty="0" smtClean="0">
                <a:solidFill>
                  <a:prstClr val="black"/>
                </a:solidFill>
              </a:rPr>
              <a:t>with </a:t>
            </a:r>
            <a:r>
              <a:rPr lang="en-US" b="1" dirty="0" err="1" smtClean="0">
                <a:solidFill>
                  <a:prstClr val="black"/>
                </a:solidFill>
              </a:rPr>
              <a:t>SiC</a:t>
            </a:r>
            <a:r>
              <a:rPr lang="en-US" b="1" dirty="0" smtClean="0">
                <a:solidFill>
                  <a:prstClr val="black"/>
                </a:solidFill>
              </a:rPr>
              <a:t> absorbers installed.</a:t>
            </a:r>
            <a:endParaRPr lang="en-US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PETS –  the high-power testing challenge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4" y="98074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To high-power test the PETS in nominal conditions would require a 100 A driving beam.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916832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“Waveguide” test </a:t>
            </a:r>
            <a:r>
              <a:rPr lang="en-US" sz="2000" dirty="0" smtClean="0">
                <a:solidFill>
                  <a:prstClr val="black"/>
                </a:solidFill>
              </a:rPr>
              <a:t>with klystron/pulse compressor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 not many 135+ MW X-band power sources – ASTA at SLAC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 much harder to run, full fields at input</a:t>
            </a: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79512" y="4221088"/>
            <a:ext cx="3665984" cy="1566664"/>
            <a:chOff x="336" y="1440"/>
            <a:chExt cx="2544" cy="843"/>
          </a:xfrm>
        </p:grpSpPr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336" y="1440"/>
              <a:ext cx="2542" cy="425"/>
              <a:chOff x="1165" y="1680"/>
              <a:chExt cx="4883" cy="816"/>
            </a:xfrm>
          </p:grpSpPr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5400000" flipH="1">
                <a:off x="3720" y="168"/>
                <a:ext cx="816" cy="3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-5400000">
                <a:off x="1981" y="865"/>
                <a:ext cx="815" cy="2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Group 10"/>
            <p:cNvGrpSpPr>
              <a:grpSpLocks noChangeAspect="1"/>
            </p:cNvGrpSpPr>
            <p:nvPr/>
          </p:nvGrpSpPr>
          <p:grpSpPr bwMode="auto">
            <a:xfrm>
              <a:off x="338" y="1859"/>
              <a:ext cx="2542" cy="424"/>
              <a:chOff x="1165" y="1680"/>
              <a:chExt cx="4883" cy="816"/>
            </a:xfrm>
          </p:grpSpPr>
          <p:pic>
            <p:nvPicPr>
              <p:cNvPr id="9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-5400000" flipH="1" flipV="1">
                <a:off x="3720" y="168"/>
                <a:ext cx="816" cy="3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5400000" flipV="1">
                <a:off x="1981" y="865"/>
                <a:ext cx="815" cy="2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TextBox 12"/>
          <p:cNvSpPr txBox="1"/>
          <p:nvPr/>
        </p:nvSpPr>
        <p:spPr>
          <a:xfrm>
            <a:off x="4788024" y="1844824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Beam-based tests </a:t>
            </a:r>
            <a:r>
              <a:rPr lang="en-US" sz="2000" dirty="0" smtClean="0">
                <a:solidFill>
                  <a:prstClr val="black"/>
                </a:solidFill>
              </a:rPr>
              <a:t>with CTF3 4-30 A beam.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 1000 mm long PETS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 Connect output to input – beam-driven rf resonant ring for lower, &lt;10 A, current</a:t>
            </a:r>
          </a:p>
        </p:txBody>
      </p:sp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221088"/>
            <a:ext cx="3672408" cy="15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788024" y="5949280"/>
            <a:ext cx="376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Fields in CLIC and CTF3 at high current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6021288"/>
            <a:ext cx="387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Fields in klystron and recirculation tests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60660"/>
            <a:ext cx="3538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PETS testing in ASTA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3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19753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22" y="2564904"/>
            <a:ext cx="1969477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699792" y="3140968"/>
            <a:ext cx="3376246" cy="2847892"/>
            <a:chOff x="1776" y="2352"/>
            <a:chExt cx="2304" cy="1842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1968" y="2688"/>
              <a:ext cx="2112" cy="1506"/>
              <a:chOff x="2016" y="2352"/>
              <a:chExt cx="2112" cy="1506"/>
            </a:xfrm>
          </p:grpSpPr>
          <p:sp>
            <p:nvSpPr>
              <p:cNvPr id="14" name="AutoShape 9"/>
              <p:cNvSpPr>
                <a:spLocks noChangeArrowheads="1"/>
              </p:cNvSpPr>
              <p:nvPr/>
            </p:nvSpPr>
            <p:spPr bwMode="auto">
              <a:xfrm>
                <a:off x="2064" y="3360"/>
                <a:ext cx="288" cy="24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2160" y="3120"/>
                <a:ext cx="432" cy="144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 flipV="1">
                <a:off x="2208" y="326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AutoShape 12"/>
              <p:cNvSpPr>
                <a:spLocks noChangeArrowheads="1"/>
              </p:cNvSpPr>
              <p:nvPr/>
            </p:nvSpPr>
            <p:spPr bwMode="auto">
              <a:xfrm>
                <a:off x="2400" y="3360"/>
                <a:ext cx="288" cy="24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 flipV="1">
                <a:off x="2544" y="326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 flipV="1">
                <a:off x="2208" y="28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Oval 15"/>
              <p:cNvSpPr>
                <a:spLocks noChangeArrowheads="1"/>
              </p:cNvSpPr>
              <p:nvPr/>
            </p:nvSpPr>
            <p:spPr bwMode="auto">
              <a:xfrm>
                <a:off x="2112" y="268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flipV="1">
                <a:off x="2160" y="2736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" name="Group 17"/>
              <p:cNvGrpSpPr>
                <a:grpSpLocks/>
              </p:cNvGrpSpPr>
              <p:nvPr/>
            </p:nvGrpSpPr>
            <p:grpSpPr bwMode="auto">
              <a:xfrm>
                <a:off x="2016" y="2496"/>
                <a:ext cx="384" cy="192"/>
                <a:chOff x="2016" y="2496"/>
                <a:chExt cx="384" cy="192"/>
              </a:xfrm>
            </p:grpSpPr>
            <p:sp>
              <p:nvSpPr>
                <p:cNvPr id="41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208" y="2592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Oval 1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288" cy="9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0"/>
                <p:cNvSpPr>
                  <a:spLocks noChangeShapeType="1"/>
                </p:cNvSpPr>
                <p:nvPr/>
              </p:nvSpPr>
              <p:spPr bwMode="auto">
                <a:xfrm>
                  <a:off x="2016" y="2544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21"/>
                <p:cNvSpPr>
                  <a:spLocks noChangeShapeType="1"/>
                </p:cNvSpPr>
                <p:nvPr/>
              </p:nvSpPr>
              <p:spPr bwMode="auto">
                <a:xfrm>
                  <a:off x="2256" y="2544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H="1" flipV="1">
                <a:off x="2208" y="235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784" y="2688"/>
                <a:ext cx="1200" cy="384"/>
                <a:chOff x="2688" y="2832"/>
                <a:chExt cx="1200" cy="384"/>
              </a:xfrm>
            </p:grpSpPr>
            <p:sp>
              <p:nvSpPr>
                <p:cNvPr id="36" name="Rectangle 24"/>
                <p:cNvSpPr>
                  <a:spLocks noChangeArrowheads="1"/>
                </p:cNvSpPr>
                <p:nvPr/>
              </p:nvSpPr>
              <p:spPr bwMode="auto">
                <a:xfrm>
                  <a:off x="2880" y="2880"/>
                  <a:ext cx="1008" cy="96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Rectangle 25"/>
                <p:cNvSpPr>
                  <a:spLocks noChangeArrowheads="1"/>
                </p:cNvSpPr>
                <p:nvPr/>
              </p:nvSpPr>
              <p:spPr bwMode="auto">
                <a:xfrm>
                  <a:off x="2880" y="3072"/>
                  <a:ext cx="1008" cy="96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Rectangle 26"/>
                <p:cNvSpPr>
                  <a:spLocks noChangeArrowheads="1"/>
                </p:cNvSpPr>
                <p:nvPr/>
              </p:nvSpPr>
              <p:spPr bwMode="auto">
                <a:xfrm>
                  <a:off x="2688" y="2832"/>
                  <a:ext cx="96" cy="384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auto">
                <a:xfrm>
                  <a:off x="2784" y="292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2784" y="3120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5" name="Group 29"/>
              <p:cNvGrpSpPr>
                <a:grpSpLocks/>
              </p:cNvGrpSpPr>
              <p:nvPr/>
            </p:nvGrpSpPr>
            <p:grpSpPr bwMode="auto">
              <a:xfrm>
                <a:off x="2448" y="2496"/>
                <a:ext cx="384" cy="192"/>
                <a:chOff x="2016" y="2496"/>
                <a:chExt cx="384" cy="192"/>
              </a:xfrm>
            </p:grpSpPr>
            <p:sp>
              <p:nvSpPr>
                <p:cNvPr id="32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208" y="2592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" name="Oval 3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288" cy="9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Line 32"/>
                <p:cNvSpPr>
                  <a:spLocks noChangeShapeType="1"/>
                </p:cNvSpPr>
                <p:nvPr/>
              </p:nvSpPr>
              <p:spPr bwMode="auto">
                <a:xfrm>
                  <a:off x="2016" y="2544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Line 33"/>
                <p:cNvSpPr>
                  <a:spLocks noChangeShapeType="1"/>
                </p:cNvSpPr>
                <p:nvPr/>
              </p:nvSpPr>
              <p:spPr bwMode="auto">
                <a:xfrm>
                  <a:off x="2256" y="2544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6" name="Arc 34"/>
              <p:cNvSpPr>
                <a:spLocks/>
              </p:cNvSpPr>
              <p:nvPr/>
            </p:nvSpPr>
            <p:spPr bwMode="auto">
              <a:xfrm flipH="1" flipV="1">
                <a:off x="2640" y="2688"/>
                <a:ext cx="144" cy="144"/>
              </a:xfrm>
              <a:custGeom>
                <a:avLst/>
                <a:gdLst>
                  <a:gd name="T0" fmla="*/ 0 w 21600"/>
                  <a:gd name="T1" fmla="*/ 0 h 21600"/>
                  <a:gd name="T2" fmla="*/ 144 w 21600"/>
                  <a:gd name="T3" fmla="*/ 144 h 21600"/>
                  <a:gd name="T4" fmla="*/ 0 w 21600"/>
                  <a:gd name="T5" fmla="*/ 14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Arc 35"/>
              <p:cNvSpPr>
                <a:spLocks/>
              </p:cNvSpPr>
              <p:nvPr/>
            </p:nvSpPr>
            <p:spPr bwMode="auto">
              <a:xfrm flipH="1">
                <a:off x="2496" y="2976"/>
                <a:ext cx="144" cy="144"/>
              </a:xfrm>
              <a:custGeom>
                <a:avLst/>
                <a:gdLst>
                  <a:gd name="T0" fmla="*/ 0 w 21600"/>
                  <a:gd name="T1" fmla="*/ 0 h 21600"/>
                  <a:gd name="T2" fmla="*/ 144 w 21600"/>
                  <a:gd name="T3" fmla="*/ 144 h 21600"/>
                  <a:gd name="T4" fmla="*/ 0 w 21600"/>
                  <a:gd name="T5" fmla="*/ 14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36"/>
              <p:cNvSpPr>
                <a:spLocks noChangeShapeType="1"/>
              </p:cNvSpPr>
              <p:nvPr/>
            </p:nvSpPr>
            <p:spPr bwMode="auto">
              <a:xfrm>
                <a:off x="2640" y="297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640" y="235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38"/>
              <p:cNvSpPr>
                <a:spLocks noChangeArrowheads="1"/>
              </p:cNvSpPr>
              <p:nvPr/>
            </p:nvSpPr>
            <p:spPr bwMode="auto">
              <a:xfrm>
                <a:off x="2064" y="3599"/>
                <a:ext cx="658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</a:rPr>
                  <a:t>Two klystrons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</a:rPr>
                  <a:t>50 MW@1.5us</a:t>
                </a:r>
              </a:p>
            </p:txBody>
          </p:sp>
          <p:sp>
            <p:nvSpPr>
              <p:cNvPr id="31" name="Rectangle 39"/>
              <p:cNvSpPr>
                <a:spLocks noChangeArrowheads="1"/>
              </p:cNvSpPr>
              <p:nvPr/>
            </p:nvSpPr>
            <p:spPr bwMode="auto">
              <a:xfrm>
                <a:off x="2832" y="3120"/>
                <a:ext cx="1296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</a:rPr>
                  <a:t>SLED II with variable length and iris reflection</a:t>
                </a:r>
              </a:p>
            </p:txBody>
          </p:sp>
        </p:grp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1920" y="2448"/>
              <a:ext cx="912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41"/>
            <p:cNvSpPr>
              <a:spLocks noChangeArrowheads="1"/>
            </p:cNvSpPr>
            <p:nvPr/>
          </p:nvSpPr>
          <p:spPr bwMode="auto">
            <a:xfrm>
              <a:off x="1968" y="2494"/>
              <a:ext cx="775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</a:rPr>
                <a:t>Experimental area</a:t>
              </a:r>
            </a:p>
          </p:txBody>
        </p:sp>
        <p:sp>
          <p:nvSpPr>
            <p:cNvPr id="9" name="Rectangle 42"/>
            <p:cNvSpPr>
              <a:spLocks noChangeArrowheads="1"/>
            </p:cNvSpPr>
            <p:nvPr/>
          </p:nvSpPr>
          <p:spPr bwMode="auto">
            <a:xfrm rot="16200000">
              <a:off x="1665" y="3187"/>
              <a:ext cx="647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smtClean="0">
                  <a:solidFill>
                    <a:srgbClr val="000000"/>
                  </a:solidFill>
                </a:rPr>
                <a:t>Uncompressed arm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/>
          </p:nvSpPr>
          <p:spPr bwMode="auto">
            <a:xfrm>
              <a:off x="2784" y="2799"/>
              <a:ext cx="426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smtClean="0">
                  <a:solidFill>
                    <a:srgbClr val="000000"/>
                  </a:solidFill>
                </a:rPr>
                <a:t>Gate valve</a:t>
              </a:r>
            </a:p>
          </p:txBody>
        </p:sp>
        <p:sp>
          <p:nvSpPr>
            <p:cNvPr id="11" name="Rectangle 44"/>
            <p:cNvSpPr>
              <a:spLocks noChangeArrowheads="1"/>
            </p:cNvSpPr>
            <p:nvPr/>
          </p:nvSpPr>
          <p:spPr bwMode="auto">
            <a:xfrm>
              <a:off x="2208" y="3022"/>
              <a:ext cx="371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smtClean="0">
                  <a:solidFill>
                    <a:srgbClr val="000000"/>
                  </a:solidFill>
                </a:rPr>
                <a:t>Rf Phase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smtClean="0">
                  <a:solidFill>
                    <a:srgbClr val="000000"/>
                  </a:solidFill>
                </a:rPr>
                <a:t>shifter</a:t>
              </a:r>
            </a:p>
          </p:txBody>
        </p:sp>
        <p:sp>
          <p:nvSpPr>
            <p:cNvPr id="12" name="Rectangle 45"/>
            <p:cNvSpPr>
              <a:spLocks noChangeArrowheads="1"/>
            </p:cNvSpPr>
            <p:nvPr/>
          </p:nvSpPr>
          <p:spPr bwMode="auto">
            <a:xfrm>
              <a:off x="2976" y="2541"/>
              <a:ext cx="62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smtClean="0">
                  <a:solidFill>
                    <a:srgbClr val="000000"/>
                  </a:solidFill>
                </a:rPr>
                <a:t>ASTA layout</a:t>
              </a:r>
            </a:p>
          </p:txBody>
        </p:sp>
        <p:sp>
          <p:nvSpPr>
            <p:cNvPr id="13" name="Rectangle 46"/>
            <p:cNvSpPr>
              <a:spLocks noChangeArrowheads="1"/>
            </p:cNvSpPr>
            <p:nvPr/>
          </p:nvSpPr>
          <p:spPr bwMode="auto">
            <a:xfrm>
              <a:off x="1776" y="2352"/>
              <a:ext cx="2208" cy="18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95542" y="1124755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PETS waveguide-mode PETS testing is being done at ASTA in SLAC an impressive facility but testing a single object with 135+ MW power is very challenging. The results you will see are a mixture of conditioning of the PETS and ASTA…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46" name="Picture 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4425" y="4437124"/>
            <a:ext cx="2768055" cy="21267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015" y="1143011"/>
            <a:ext cx="3938954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015" y="1936750"/>
            <a:ext cx="3938954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4"/>
          <p:cNvSpPr txBox="1">
            <a:spLocks noChangeArrowheads="1"/>
          </p:cNvSpPr>
          <p:nvPr/>
        </p:nvSpPr>
        <p:spPr bwMode="auto">
          <a:xfrm>
            <a:off x="2110154" y="2286011"/>
            <a:ext cx="4251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FFFFFF"/>
                </a:solidFill>
                <a:latin typeface="Arial Unicode MS" pitchFamily="34" charset="-128"/>
              </a:rPr>
              <a:t>load</a:t>
            </a:r>
          </a:p>
        </p:txBody>
      </p:sp>
      <p:pic>
        <p:nvPicPr>
          <p:cNvPr id="5" name="Picture 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20307" y="1143000"/>
            <a:ext cx="17584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9110" y="1143000"/>
            <a:ext cx="12323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5539" y="1219200"/>
            <a:ext cx="1547446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1354" y="2895611"/>
            <a:ext cx="4923692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75390" y="3124200"/>
            <a:ext cx="180242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33846" y="3124200"/>
            <a:ext cx="18288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6119452" y="3276611"/>
            <a:ext cx="7521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</a:rPr>
              <a:t>Reflection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877913" y="3276611"/>
            <a:ext cx="9460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</a:rPr>
              <a:t>Transmission</a:t>
            </a:r>
          </a:p>
        </p:txBody>
      </p:sp>
      <p:pic>
        <p:nvPicPr>
          <p:cNvPr id="13" name="Picture 54" descr="DSC0228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75385" y="4800611"/>
            <a:ext cx="36576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1475656" y="116632"/>
            <a:ext cx="5616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ASTA test PETS version with damping slots and </a:t>
            </a:r>
            <a:r>
              <a:rPr lang="en-US" sz="2400" b="1" dirty="0" smtClean="0">
                <a:solidFill>
                  <a:srgbClr val="000000"/>
                </a:solidFill>
              </a:rPr>
              <a:t>damping material (</a:t>
            </a:r>
            <a:r>
              <a:rPr lang="en-US" sz="2400" b="1" dirty="0" err="1" smtClean="0">
                <a:solidFill>
                  <a:srgbClr val="000000"/>
                </a:solidFill>
              </a:rPr>
              <a:t>SiC</a:t>
            </a:r>
            <a:r>
              <a:rPr lang="en-US" sz="2400" b="1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5" name="Text Box 58"/>
          <p:cNvSpPr txBox="1">
            <a:spLocks noChangeArrowheads="1"/>
          </p:cNvSpPr>
          <p:nvPr/>
        </p:nvSpPr>
        <p:spPr bwMode="auto">
          <a:xfrm>
            <a:off x="6119452" y="2971811"/>
            <a:ext cx="188865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000000"/>
                </a:solidFill>
              </a:rPr>
              <a:t>Low RF power measurements</a:t>
            </a: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7792915" y="5980113"/>
            <a:ext cx="1261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1604646" y="764704"/>
            <a:ext cx="30245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</a:rPr>
              <a:t>Part of the statistical distribution contributed to the BDR calculation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251520" y="5013176"/>
            <a:ext cx="84249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1.55x10</a:t>
            </a:r>
            <a:r>
              <a:rPr lang="en-US" baseline="30000" dirty="0" smtClean="0">
                <a:solidFill>
                  <a:srgbClr val="000000"/>
                </a:solidFill>
              </a:rPr>
              <a:t>7</a:t>
            </a:r>
            <a:r>
              <a:rPr lang="en-US" dirty="0" smtClean="0">
                <a:solidFill>
                  <a:srgbClr val="000000"/>
                </a:solidFill>
              </a:rPr>
              <a:t> pulses were accumulated in a 125 hour run.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8 PETS breakdowns were identified giving a breakdown rate of </a:t>
            </a:r>
            <a:r>
              <a:rPr lang="en-US" b="1" dirty="0" smtClean="0">
                <a:solidFill>
                  <a:srgbClr val="000000"/>
                </a:solidFill>
              </a:rPr>
              <a:t>5.3x10</a:t>
            </a:r>
            <a:r>
              <a:rPr lang="en-US" b="1" baseline="30000" dirty="0" smtClean="0">
                <a:solidFill>
                  <a:srgbClr val="000000"/>
                </a:solidFill>
              </a:rPr>
              <a:t>-7</a:t>
            </a:r>
            <a:r>
              <a:rPr lang="en-US" b="1" dirty="0" smtClean="0">
                <a:solidFill>
                  <a:srgbClr val="000000"/>
                </a:solidFill>
              </a:rPr>
              <a:t>/pulse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Most of the breakdowns were located in the upper tail of the distribution, which makes BDR estimate rather conservative.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During the last 80 hours no breakdowns were registered giving a BDR </a:t>
            </a:r>
            <a:r>
              <a:rPr lang="en-US" b="1" dirty="0" smtClean="0">
                <a:solidFill>
                  <a:srgbClr val="000000"/>
                </a:solidFill>
              </a:rPr>
              <a:t>&lt;1.2x10</a:t>
            </a:r>
            <a:r>
              <a:rPr lang="en-US" b="1" baseline="30000" dirty="0" smtClean="0">
                <a:solidFill>
                  <a:srgbClr val="000000"/>
                </a:solidFill>
              </a:rPr>
              <a:t>-7</a:t>
            </a:r>
            <a:r>
              <a:rPr lang="en-US" b="1" dirty="0" smtClean="0">
                <a:solidFill>
                  <a:srgbClr val="000000"/>
                </a:solidFill>
              </a:rPr>
              <a:t>/pulse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2051720" y="188640"/>
            <a:ext cx="49911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Extraction of PETS breakdown trip rate</a:t>
            </a:r>
          </a:p>
        </p:txBody>
      </p:sp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066800"/>
            <a:ext cx="69532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257800" y="762000"/>
            <a:ext cx="1600200" cy="3276600"/>
          </a:xfrm>
          <a:prstGeom prst="rect">
            <a:avLst/>
          </a:prstGeom>
          <a:solidFill>
            <a:srgbClr val="F7A7C5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4724400" y="914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5334000" y="762000"/>
            <a:ext cx="14558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1.55x10</a:t>
            </a:r>
            <a:r>
              <a:rPr lang="en-US" sz="1400" baseline="30000" dirty="0" smtClean="0">
                <a:solidFill>
                  <a:srgbClr val="000000"/>
                </a:solidFill>
              </a:rPr>
              <a:t>7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pulses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9139" y="2209800"/>
            <a:ext cx="626012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2338" y="228600"/>
            <a:ext cx="3938954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 descr="RR2010040800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0988" y="3733800"/>
            <a:ext cx="4149969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7" name="Picture 11" descr="1006091_06-A4-at-144-dp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1015" y="3748090"/>
            <a:ext cx="3921369" cy="2828925"/>
          </a:xfrm>
          <a:prstGeom prst="rect">
            <a:avLst/>
          </a:prstGeom>
          <a:noFill/>
        </p:spPr>
      </p:pic>
      <p:pic>
        <p:nvPicPr>
          <p:cNvPr id="14348" name="Picture 12" descr="1006091_05-A4-at-144-d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1015" y="2057400"/>
            <a:ext cx="1617785" cy="1614488"/>
          </a:xfrm>
          <a:prstGeom prst="rect">
            <a:avLst/>
          </a:prstGeom>
          <a:noFill/>
        </p:spPr>
      </p:pic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3516923" y="2590800"/>
            <a:ext cx="562708" cy="5334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3235569" y="3124200"/>
            <a:ext cx="492369" cy="10668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5486407" y="2743200"/>
            <a:ext cx="2602523" cy="5334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6400800" y="3276600"/>
            <a:ext cx="633046" cy="9144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3" name="Oval 17"/>
          <p:cNvSpPr>
            <a:spLocks noChangeArrowheads="1"/>
          </p:cNvSpPr>
          <p:nvPr/>
        </p:nvSpPr>
        <p:spPr bwMode="auto">
          <a:xfrm>
            <a:off x="4149969" y="2286000"/>
            <a:ext cx="2602523" cy="3048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5838092" y="1828800"/>
            <a:ext cx="351692" cy="4572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5" name="Oval 19"/>
          <p:cNvSpPr>
            <a:spLocks noChangeArrowheads="1"/>
          </p:cNvSpPr>
          <p:nvPr/>
        </p:nvSpPr>
        <p:spPr bwMode="auto">
          <a:xfrm>
            <a:off x="2250836" y="2590800"/>
            <a:ext cx="492369" cy="457200"/>
          </a:xfrm>
          <a:prstGeom prst="ellips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 flipV="1">
            <a:off x="1547452" y="2743200"/>
            <a:ext cx="703385" cy="1524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11015" y="609603"/>
            <a:ext cx="443132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TBTS is the test area in CLEX, where feasibility of the CLIC two beam acceleration scheme is…already demonstrated (not yet at a nominal 100 MV/m accelerating gradient).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TBTS: Two Beam Acceleration</a:t>
            </a:r>
            <a:endParaRPr lang="en-US" dirty="0"/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93763"/>
            <a:ext cx="3257550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052026" y="4797152"/>
            <a:ext cx="318548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4797160"/>
            <a:ext cx="2072314" cy="1198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638629"/>
            <a:ext cx="118125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CTF3 team</a:t>
            </a:r>
            <a:endParaRPr lang="en-US" dirty="0"/>
          </a:p>
        </p:txBody>
      </p:sp>
      <p:pic>
        <p:nvPicPr>
          <p:cNvPr id="13" name="Picture 12" descr="PowerVsGradient3_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199" y="977901"/>
            <a:ext cx="5257801" cy="3280132"/>
          </a:xfrm>
          <a:prstGeom prst="rect">
            <a:avLst/>
          </a:prstGeom>
        </p:spPr>
      </p:pic>
      <p:pic>
        <p:nvPicPr>
          <p:cNvPr id="12" name="Picture 11" descr="TD2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979712" y="5607192"/>
            <a:ext cx="2063600" cy="1002901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767113" y="5469079"/>
            <a:ext cx="685800" cy="2762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 dirty="0"/>
              <a:t>TD24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470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Line 2"/>
          <p:cNvSpPr>
            <a:spLocks noChangeShapeType="1"/>
          </p:cNvSpPr>
          <p:nvPr/>
        </p:nvSpPr>
        <p:spPr bwMode="auto">
          <a:xfrm flipH="1">
            <a:off x="7112000" y="1993900"/>
            <a:ext cx="12700" cy="1003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2882900" y="56896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 flipV="1">
            <a:off x="3429000" y="5245100"/>
            <a:ext cx="5346700" cy="12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2870200" y="3822700"/>
            <a:ext cx="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3810000" y="3390900"/>
            <a:ext cx="2070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1727200" y="2667000"/>
            <a:ext cx="0" cy="5461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1739900" y="19685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3454400" y="26416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>
            <a:off x="5676900" y="19558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5651500" y="12192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>
            <a:off x="3441700" y="12065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Optimization procedure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1512888" y="1557338"/>
            <a:ext cx="2563812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Bunch population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2041525" y="2967038"/>
            <a:ext cx="1820863" cy="9048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Structure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parameters</a:t>
            </a: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5254625" y="1557338"/>
            <a:ext cx="2430463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Cell parameters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5864225" y="2967038"/>
            <a:ext cx="1677988" cy="9048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Bunch 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separation</a:t>
            </a:r>
          </a:p>
        </p:txBody>
      </p:sp>
      <p:sp>
        <p:nvSpPr>
          <p:cNvPr id="74770" name="Line 18"/>
          <p:cNvSpPr>
            <a:spLocks noChangeShapeType="1"/>
          </p:cNvSpPr>
          <p:nvPr/>
        </p:nvSpPr>
        <p:spPr bwMode="auto">
          <a:xfrm>
            <a:off x="2641600" y="1371600"/>
            <a:ext cx="69850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71" name="Oval 19"/>
          <p:cNvSpPr>
            <a:spLocks noChangeArrowheads="1"/>
          </p:cNvSpPr>
          <p:nvPr/>
        </p:nvSpPr>
        <p:spPr bwMode="auto">
          <a:xfrm>
            <a:off x="62911" y="1295376"/>
            <a:ext cx="1008627" cy="990616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Beam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dynamics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1041400" y="1790700"/>
            <a:ext cx="482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73" name="Text Box 21"/>
          <p:cNvSpPr txBox="1">
            <a:spLocks noChangeArrowheads="1"/>
          </p:cNvSpPr>
          <p:nvPr/>
        </p:nvSpPr>
        <p:spPr bwMode="auto">
          <a:xfrm>
            <a:off x="3006725" y="855663"/>
            <a:ext cx="30686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&lt;E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  <a:r>
              <a:rPr lang="en-US" sz="2000">
                <a:solidFill>
                  <a:srgbClr val="0000FF"/>
                </a:solidFill>
              </a:rPr>
              <a:t>&gt;, f, ∆</a:t>
            </a:r>
            <a:r>
              <a:rPr lang="el-GR" sz="2000">
                <a:solidFill>
                  <a:srgbClr val="0000FF"/>
                </a:solidFill>
              </a:rPr>
              <a:t>φ</a:t>
            </a:r>
            <a:r>
              <a:rPr lang="en-US" sz="2000">
                <a:solidFill>
                  <a:srgbClr val="0000FF"/>
                </a:solidFill>
              </a:rPr>
              <a:t>, &lt;a&gt;, da, d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d</a:t>
            </a:r>
            <a:r>
              <a:rPr lang="en-US" sz="2000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1520825" y="2290763"/>
            <a:ext cx="3968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N</a:t>
            </a:r>
            <a:endParaRPr lang="en-US" sz="2000" baseline="-25000">
              <a:solidFill>
                <a:srgbClr val="0000FF"/>
              </a:solidFill>
            </a:endParaRP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4670425" y="3179763"/>
            <a:ext cx="4778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N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</a:p>
        </p:txBody>
      </p:sp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3057525" y="2303463"/>
            <a:ext cx="29860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Q, R/Q, v</a:t>
            </a:r>
            <a:r>
              <a:rPr lang="en-US" sz="2000" baseline="-25000">
                <a:solidFill>
                  <a:srgbClr val="0000FF"/>
                </a:solidFill>
              </a:rPr>
              <a:t>g</a:t>
            </a:r>
            <a:r>
              <a:rPr lang="en-US" sz="2000">
                <a:solidFill>
                  <a:srgbClr val="0000FF"/>
                </a:solidFill>
              </a:rPr>
              <a:t>, E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/E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  <a:r>
              <a:rPr lang="en-US" sz="2000">
                <a:solidFill>
                  <a:srgbClr val="0000FF"/>
                </a:solidFill>
              </a:rPr>
              <a:t>, H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/E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6473825" y="2303463"/>
            <a:ext cx="12461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Q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A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f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4779" name="Text Box 27"/>
          <p:cNvSpPr txBox="1">
            <a:spLocks noChangeArrowheads="1"/>
          </p:cNvSpPr>
          <p:nvPr/>
        </p:nvSpPr>
        <p:spPr bwMode="auto">
          <a:xfrm>
            <a:off x="1812925" y="4094163"/>
            <a:ext cx="22621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l-GR" sz="2000">
                <a:solidFill>
                  <a:srgbClr val="0000FF"/>
                </a:solidFill>
              </a:rPr>
              <a:t>η</a:t>
            </a:r>
            <a:r>
              <a:rPr lang="en-US" sz="2000">
                <a:solidFill>
                  <a:srgbClr val="0000FF"/>
                </a:solidFill>
              </a:rPr>
              <a:t>, P</a:t>
            </a:r>
            <a:r>
              <a:rPr lang="en-US" sz="2000" baseline="-25000">
                <a:solidFill>
                  <a:srgbClr val="0000FF"/>
                </a:solidFill>
              </a:rPr>
              <a:t>in</a:t>
            </a:r>
            <a:r>
              <a:rPr lang="en-US" sz="2000">
                <a:solidFill>
                  <a:srgbClr val="0000FF"/>
                </a:solidFill>
              </a:rPr>
              <a:t>, E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 baseline="30000">
                <a:solidFill>
                  <a:srgbClr val="0000FF"/>
                </a:solidFill>
              </a:rPr>
              <a:t>max</a:t>
            </a:r>
            <a:r>
              <a:rPr lang="en-US" sz="2000">
                <a:solidFill>
                  <a:srgbClr val="0000FF"/>
                </a:solidFill>
              </a:rPr>
              <a:t>, ∆T</a:t>
            </a:r>
            <a:r>
              <a:rPr lang="en-US" sz="2000" baseline="30000">
                <a:solidFill>
                  <a:srgbClr val="0000FF"/>
                </a:solidFill>
              </a:rPr>
              <a:t>max</a:t>
            </a:r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>
            <a:off x="1739900" y="3187700"/>
            <a:ext cx="292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1" name="Line 29"/>
          <p:cNvSpPr>
            <a:spLocks noChangeShapeType="1"/>
          </p:cNvSpPr>
          <p:nvPr/>
        </p:nvSpPr>
        <p:spPr bwMode="auto">
          <a:xfrm>
            <a:off x="1231900" y="3657600"/>
            <a:ext cx="800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2" name="Text Box 30"/>
          <p:cNvSpPr txBox="1">
            <a:spLocks noChangeArrowheads="1"/>
          </p:cNvSpPr>
          <p:nvPr/>
        </p:nvSpPr>
        <p:spPr bwMode="auto">
          <a:xfrm>
            <a:off x="454025" y="3446463"/>
            <a:ext cx="862013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L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, N</a:t>
            </a:r>
            <a:r>
              <a:rPr lang="en-US" sz="2000" baseline="-2500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74783" name="AutoShape 31"/>
          <p:cNvSpPr>
            <a:spLocks noChangeArrowheads="1"/>
          </p:cNvSpPr>
          <p:nvPr/>
        </p:nvSpPr>
        <p:spPr bwMode="auto">
          <a:xfrm>
            <a:off x="1968500" y="4635500"/>
            <a:ext cx="1816100" cy="1257300"/>
          </a:xfrm>
          <a:prstGeom prst="flowChartDecision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rf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constraints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4784" name="Text Box 32"/>
          <p:cNvSpPr txBox="1">
            <a:spLocks noChangeArrowheads="1"/>
          </p:cNvSpPr>
          <p:nvPr/>
        </p:nvSpPr>
        <p:spPr bwMode="auto">
          <a:xfrm>
            <a:off x="5051425" y="4783138"/>
            <a:ext cx="2190750" cy="90487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 dirty="0">
                <a:solidFill>
                  <a:srgbClr val="0000FF"/>
                </a:solidFill>
              </a:rPr>
              <a:t>Cost function 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 dirty="0">
                <a:solidFill>
                  <a:srgbClr val="0000FF"/>
                </a:solidFill>
              </a:rPr>
              <a:t>minimization</a:t>
            </a:r>
          </a:p>
        </p:txBody>
      </p:sp>
      <p:sp>
        <p:nvSpPr>
          <p:cNvPr id="74785" name="Line 33"/>
          <p:cNvSpPr>
            <a:spLocks noChangeShapeType="1"/>
          </p:cNvSpPr>
          <p:nvPr/>
        </p:nvSpPr>
        <p:spPr bwMode="auto">
          <a:xfrm flipH="1">
            <a:off x="7518400" y="3403600"/>
            <a:ext cx="355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6" name="Text Box 34"/>
          <p:cNvSpPr txBox="1">
            <a:spLocks noChangeArrowheads="1"/>
          </p:cNvSpPr>
          <p:nvPr/>
        </p:nvSpPr>
        <p:spPr bwMode="auto">
          <a:xfrm>
            <a:off x="3743325" y="488791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  <a:latin typeface="HE_TERMINAL" pitchFamily="49" charset="0"/>
              </a:rPr>
              <a:t>YES</a:t>
            </a:r>
          </a:p>
        </p:txBody>
      </p:sp>
      <p:sp>
        <p:nvSpPr>
          <p:cNvPr id="74787" name="Text Box 35"/>
          <p:cNvSpPr txBox="1">
            <a:spLocks noChangeArrowheads="1"/>
          </p:cNvSpPr>
          <p:nvPr/>
        </p:nvSpPr>
        <p:spPr bwMode="auto">
          <a:xfrm>
            <a:off x="2981325" y="5751513"/>
            <a:ext cx="488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  <a:latin typeface="HE_TERMINAL" pitchFamily="49" charset="0"/>
              </a:rPr>
              <a:t>NO</a:t>
            </a:r>
          </a:p>
        </p:txBody>
      </p:sp>
      <p:sp>
        <p:nvSpPr>
          <p:cNvPr id="74788" name="Line 36"/>
          <p:cNvSpPr>
            <a:spLocks noChangeShapeType="1"/>
          </p:cNvSpPr>
          <p:nvPr/>
        </p:nvSpPr>
        <p:spPr bwMode="auto">
          <a:xfrm flipV="1">
            <a:off x="2857500" y="6096000"/>
            <a:ext cx="5943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9" name="Line 37"/>
          <p:cNvSpPr>
            <a:spLocks noChangeShapeType="1"/>
          </p:cNvSpPr>
          <p:nvPr/>
        </p:nvSpPr>
        <p:spPr bwMode="auto">
          <a:xfrm flipH="1" flipV="1">
            <a:off x="8788400" y="1054100"/>
            <a:ext cx="0" cy="502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0" name="Line 38"/>
          <p:cNvSpPr>
            <a:spLocks noChangeShapeType="1"/>
          </p:cNvSpPr>
          <p:nvPr/>
        </p:nvSpPr>
        <p:spPr bwMode="auto">
          <a:xfrm flipH="1">
            <a:off x="6083300" y="1054100"/>
            <a:ext cx="2717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1" name="Line 39"/>
          <p:cNvSpPr>
            <a:spLocks noChangeShapeType="1"/>
          </p:cNvSpPr>
          <p:nvPr/>
        </p:nvSpPr>
        <p:spPr bwMode="auto">
          <a:xfrm>
            <a:off x="1828800" y="31877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2" name="Line 40"/>
          <p:cNvSpPr>
            <a:spLocks noChangeShapeType="1"/>
          </p:cNvSpPr>
          <p:nvPr/>
        </p:nvSpPr>
        <p:spPr bwMode="auto">
          <a:xfrm>
            <a:off x="2870200" y="38735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3" name="Line 41"/>
          <p:cNvSpPr>
            <a:spLocks noChangeShapeType="1"/>
          </p:cNvSpPr>
          <p:nvPr/>
        </p:nvSpPr>
        <p:spPr bwMode="auto">
          <a:xfrm>
            <a:off x="5651500" y="13462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4" name="Line 42"/>
          <p:cNvSpPr>
            <a:spLocks noChangeShapeType="1"/>
          </p:cNvSpPr>
          <p:nvPr/>
        </p:nvSpPr>
        <p:spPr bwMode="auto">
          <a:xfrm>
            <a:off x="3441700" y="13335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5" name="Line 43"/>
          <p:cNvSpPr>
            <a:spLocks noChangeShapeType="1"/>
          </p:cNvSpPr>
          <p:nvPr/>
        </p:nvSpPr>
        <p:spPr bwMode="auto">
          <a:xfrm>
            <a:off x="3454400" y="27686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6" name="Line 44"/>
          <p:cNvSpPr>
            <a:spLocks noChangeShapeType="1"/>
          </p:cNvSpPr>
          <p:nvPr/>
        </p:nvSpPr>
        <p:spPr bwMode="auto">
          <a:xfrm>
            <a:off x="5702300" y="60960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7" name="Line 45"/>
          <p:cNvSpPr>
            <a:spLocks noChangeShapeType="1"/>
          </p:cNvSpPr>
          <p:nvPr/>
        </p:nvSpPr>
        <p:spPr bwMode="auto">
          <a:xfrm>
            <a:off x="4813300" y="52578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8" name="Line 46"/>
          <p:cNvSpPr>
            <a:spLocks noChangeShapeType="1"/>
          </p:cNvSpPr>
          <p:nvPr/>
        </p:nvSpPr>
        <p:spPr bwMode="auto">
          <a:xfrm flipH="1" flipV="1">
            <a:off x="3835400" y="3378200"/>
            <a:ext cx="215900" cy="12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9" name="Line 47"/>
          <p:cNvSpPr>
            <a:spLocks noChangeShapeType="1"/>
          </p:cNvSpPr>
          <p:nvPr/>
        </p:nvSpPr>
        <p:spPr bwMode="auto">
          <a:xfrm>
            <a:off x="1816100" y="36576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7858148" y="2928934"/>
            <a:ext cx="1008627" cy="990616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Beam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dynamics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dynamics input</a:t>
            </a:r>
          </a:p>
        </p:txBody>
      </p:sp>
      <p:pic>
        <p:nvPicPr>
          <p:cNvPr id="77827" name="Picture 3" descr="Lpx4Ea100SSX60 "/>
          <p:cNvPicPr>
            <a:picLocks noChangeAspect="1" noChangeArrowheads="1"/>
          </p:cNvPicPr>
          <p:nvPr/>
        </p:nvPicPr>
        <p:blipFill>
          <a:blip r:embed="rId3" cstate="print"/>
          <a:srcRect t="5484"/>
          <a:stretch>
            <a:fillRect/>
          </a:stretch>
        </p:blipFill>
        <p:spPr bwMode="auto">
          <a:xfrm>
            <a:off x="3817938" y="1214438"/>
            <a:ext cx="5326062" cy="5033962"/>
          </a:xfrm>
          <a:prstGeom prst="rect">
            <a:avLst/>
          </a:prstGeom>
          <a:noFill/>
        </p:spPr>
      </p:pic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5334000" y="1739900"/>
            <a:ext cx="546100" cy="4521200"/>
          </a:xfrm>
          <a:prstGeom prst="rect">
            <a:avLst/>
          </a:prstGeom>
          <a:solidFill>
            <a:srgbClr val="FFFF00">
              <a:alpha val="34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7829" name="AutoShape 5"/>
          <p:cNvSpPr>
            <a:spLocks noChangeArrowheads="1"/>
          </p:cNvSpPr>
          <p:nvPr/>
        </p:nvSpPr>
        <p:spPr bwMode="auto">
          <a:xfrm>
            <a:off x="482600" y="5499100"/>
            <a:ext cx="3276600" cy="954088"/>
          </a:xfrm>
          <a:prstGeom prst="wedgeRectCallout">
            <a:avLst>
              <a:gd name="adj1" fmla="val 107171"/>
              <a:gd name="adj2" fmla="val 12065"/>
            </a:avLst>
          </a:prstGeom>
          <a:solidFill>
            <a:srgbClr val="FFFF99"/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High-power RF optimum aperture: &lt;a&gt;/</a:t>
            </a:r>
            <a:r>
              <a:rPr lang="el-GR" sz="2000">
                <a:solidFill>
                  <a:srgbClr val="0000FF"/>
                </a:solidFill>
                <a:latin typeface="Arial Unicode MS" pitchFamily="34" charset="-128"/>
              </a:rPr>
              <a:t>λ</a:t>
            </a:r>
            <a:r>
              <a:rPr lang="en-US" sz="2000">
                <a:solidFill>
                  <a:srgbClr val="0000FF"/>
                </a:solidFill>
              </a:rPr>
              <a:t> = 0.1 ÷ 0.12</a:t>
            </a:r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auto">
          <a:xfrm>
            <a:off x="495300" y="3784600"/>
            <a:ext cx="3289300" cy="1524000"/>
          </a:xfrm>
          <a:prstGeom prst="wedgeRoundRectCallout">
            <a:avLst>
              <a:gd name="adj1" fmla="val 105407"/>
              <a:gd name="adj2" fmla="val 35523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FF3300"/>
                </a:solidFill>
              </a:rPr>
              <a:t>Why X-band ?</a:t>
            </a:r>
            <a:endParaRPr lang="en-US" sz="2400">
              <a:solidFill>
                <a:srgbClr val="0000FF"/>
              </a:solidFill>
            </a:endParaRP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00"/>
                </a:solidFill>
              </a:rPr>
              <a:t>Crossing gives 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00"/>
                </a:solidFill>
              </a:rPr>
              <a:t>optimum frequency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06425" y="927100"/>
            <a:ext cx="3076575" cy="1752600"/>
            <a:chOff x="462" y="776"/>
            <a:chExt cx="1938" cy="1104"/>
          </a:xfrm>
        </p:grpSpPr>
        <p:sp>
          <p:nvSpPr>
            <p:cNvPr id="77832" name="Text Box 8"/>
            <p:cNvSpPr txBox="1">
              <a:spLocks noChangeArrowheads="1"/>
            </p:cNvSpPr>
            <p:nvPr/>
          </p:nvSpPr>
          <p:spPr bwMode="auto">
            <a:xfrm>
              <a:off x="462" y="776"/>
              <a:ext cx="186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90000"/>
              </a:pPr>
              <a:r>
                <a:rPr lang="en-US" sz="3200">
                  <a:solidFill>
                    <a:srgbClr val="0000FF"/>
                  </a:solidFill>
                </a:rPr>
                <a:t>FoM =L</a:t>
              </a:r>
              <a:r>
                <a:rPr lang="en-US" sz="3200" baseline="-25000">
                  <a:solidFill>
                    <a:srgbClr val="0000FF"/>
                  </a:solidFill>
                </a:rPr>
                <a:t>bx</a:t>
              </a:r>
              <a:r>
                <a:rPr lang="en-US" sz="3200">
                  <a:solidFill>
                    <a:srgbClr val="0000FF"/>
                  </a:solidFill>
                </a:rPr>
                <a:t>/N · </a:t>
              </a:r>
              <a:r>
                <a:rPr lang="el-GR" sz="3200">
                  <a:solidFill>
                    <a:srgbClr val="0000FF"/>
                  </a:solidFill>
                </a:rPr>
                <a:t>η</a:t>
              </a:r>
            </a:p>
          </p:txBody>
        </p:sp>
        <p:sp>
          <p:nvSpPr>
            <p:cNvPr id="77833" name="Oval 9"/>
            <p:cNvSpPr>
              <a:spLocks noChangeArrowheads="1"/>
            </p:cNvSpPr>
            <p:nvPr/>
          </p:nvSpPr>
          <p:spPr bwMode="auto">
            <a:xfrm>
              <a:off x="808" y="1312"/>
              <a:ext cx="608" cy="56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90000"/>
              </a:pPr>
              <a:r>
                <a:rPr lang="en-US" sz="2800">
                  <a:solidFill>
                    <a:srgbClr val="0000FF"/>
                  </a:solidFill>
                </a:rPr>
                <a:t>BD</a:t>
              </a:r>
            </a:p>
          </p:txBody>
        </p:sp>
        <p:sp>
          <p:nvSpPr>
            <p:cNvPr id="77834" name="Line 10"/>
            <p:cNvSpPr>
              <a:spLocks noChangeShapeType="1"/>
            </p:cNvSpPr>
            <p:nvPr/>
          </p:nvSpPr>
          <p:spPr bwMode="auto">
            <a:xfrm flipV="1">
              <a:off x="1296" y="1176"/>
              <a:ext cx="232" cy="18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7835" name="Oval 11"/>
            <p:cNvSpPr>
              <a:spLocks noChangeArrowheads="1"/>
            </p:cNvSpPr>
            <p:nvPr/>
          </p:nvSpPr>
          <p:spPr bwMode="auto">
            <a:xfrm>
              <a:off x="1792" y="1304"/>
              <a:ext cx="608" cy="56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90000"/>
              </a:pPr>
              <a:r>
                <a:rPr lang="en-US" sz="2800">
                  <a:solidFill>
                    <a:srgbClr val="0000FF"/>
                  </a:solidFill>
                </a:rPr>
                <a:t>RF</a:t>
              </a:r>
            </a:p>
          </p:txBody>
        </p:sp>
        <p:sp>
          <p:nvSpPr>
            <p:cNvPr id="77836" name="Line 12"/>
            <p:cNvSpPr>
              <a:spLocks noChangeShapeType="1"/>
            </p:cNvSpPr>
            <p:nvPr/>
          </p:nvSpPr>
          <p:spPr bwMode="auto">
            <a:xfrm flipV="1">
              <a:off x="2136" y="1144"/>
              <a:ext cx="24" cy="1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77837" name="AutoShape 13"/>
          <p:cNvSpPr>
            <a:spLocks noChangeArrowheads="1"/>
          </p:cNvSpPr>
          <p:nvPr/>
        </p:nvSpPr>
        <p:spPr bwMode="auto">
          <a:xfrm>
            <a:off x="482600" y="2857500"/>
            <a:ext cx="3302000" cy="723900"/>
          </a:xfrm>
          <a:prstGeom prst="wedgeRectCallout">
            <a:avLst>
              <a:gd name="adj1" fmla="val 145194"/>
              <a:gd name="adj2" fmla="val 80921"/>
            </a:avLst>
          </a:prstGeom>
          <a:solidFill>
            <a:srgbClr val="FFFF99"/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BD optimum aperture: 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&lt;a&gt; = 2.6 mm</a:t>
            </a: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6029325" y="833438"/>
            <a:ext cx="992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00"/>
                </a:solidFill>
              </a:rPr>
              <a:t>L</a:t>
            </a:r>
            <a:r>
              <a:rPr lang="en-US" sz="2400" baseline="-25000">
                <a:solidFill>
                  <a:srgbClr val="000000"/>
                </a:solidFill>
              </a:rPr>
              <a:t>bx</a:t>
            </a:r>
            <a:r>
              <a:rPr lang="en-US" sz="2400">
                <a:solidFill>
                  <a:srgbClr val="000000"/>
                </a:solidFill>
              </a:rPr>
              <a:t>/N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Accelerating structure specs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908720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Beam dynamics: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5.8 mm diameter minimum average aperture (short range transverse wake)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&lt; 1 V/</a:t>
            </a:r>
            <a:r>
              <a:rPr lang="en-US" sz="2400" dirty="0" err="1" smtClean="0">
                <a:solidFill>
                  <a:prstClr val="black"/>
                </a:solidFill>
              </a:rPr>
              <a:t>pC</a:t>
            </a:r>
            <a:r>
              <a:rPr lang="en-US" sz="2400" dirty="0" smtClean="0">
                <a:solidFill>
                  <a:prstClr val="black"/>
                </a:solidFill>
              </a:rPr>
              <a:t>/mm/m long-range transverse wakefield at second bunch (approximately x50 suppression).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99592" y="2924944"/>
          <a:ext cx="1315171" cy="624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4" imgW="507960" imgH="241200" progId="Equation.3">
                  <p:embed/>
                </p:oleObj>
              </mc:Choice>
              <mc:Fallback>
                <p:oleObj name="Equation" r:id="rId4" imgW="5079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924944"/>
                        <a:ext cx="1315171" cy="6247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71800" y="2996952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but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5574" y="2924944"/>
            <a:ext cx="5108426" cy="341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995936" y="5949280"/>
            <a:ext cx="647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J. Shi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1" descr="DSC037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717032"/>
            <a:ext cx="2808312" cy="283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cs typeface="ＭＳ Ｐゴシック" charset="-128"/>
              </a:rPr>
              <a:t>The CLIC Layout</a:t>
            </a:r>
            <a:endParaRPr lang="fr-FR" dirty="0" smtClean="0">
              <a:latin typeface="Calibri" charset="0"/>
              <a:cs typeface="ＭＳ Ｐゴシック" charset="-128"/>
            </a:endParaRPr>
          </a:p>
        </p:txBody>
      </p:sp>
      <p:pic>
        <p:nvPicPr>
          <p:cNvPr id="327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965" y="1143000"/>
            <a:ext cx="88153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06697" y="896721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257445" y="5696125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95736" y="332656"/>
            <a:ext cx="4792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Accelerating structure characteristics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052736"/>
            <a:ext cx="3310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Operating frequency: 11.994 GHz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1052736"/>
            <a:ext cx="223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 free space is 25 mm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355976" y="1124744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1560" y="1988840"/>
            <a:ext cx="312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Operating phase advance: 2</a:t>
            </a:r>
            <a:r>
              <a:rPr lang="en-US" dirty="0" smtClean="0">
                <a:sym typeface="Symbol"/>
              </a:rPr>
              <a:t>/3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23528" y="285293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structures are tapered, for reasons of high-gradient performance and wakefield suppression which we will discuss later. </a:t>
            </a:r>
            <a:endParaRPr lang="en-US" dirty="0"/>
          </a:p>
        </p:txBody>
      </p:sp>
      <p:pic>
        <p:nvPicPr>
          <p:cNvPr id="11" name="Picture 4" descr="t24_port_right.png"/>
          <p:cNvPicPr>
            <a:picLocks noChangeAspect="1"/>
          </p:cNvPicPr>
          <p:nvPr/>
        </p:nvPicPr>
        <p:blipFill>
          <a:blip r:embed="rId3" cstate="print"/>
          <a:srcRect l="14799" t="32000" b="28001"/>
          <a:stretch>
            <a:fillRect/>
          </a:stretch>
        </p:blipFill>
        <p:spPr bwMode="auto">
          <a:xfrm>
            <a:off x="1043608" y="4149080"/>
            <a:ext cx="732011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1691680" y="5517232"/>
            <a:ext cx="13681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91680" y="5733256"/>
            <a:ext cx="312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flow and beam direction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2348880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cells: 26+2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4355976" y="2204864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580112" y="2132856"/>
            <a:ext cx="2298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length: 230 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Accelerating structure features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270147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511585"/>
            <a:ext cx="1666441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4788" y="4516331"/>
            <a:ext cx="1666442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9300" y="4516343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194860" y="3944839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8910" y="3944839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7928" y="3944839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baseline="-25000" dirty="0">
                <a:solidFill>
                  <a:prstClr val="black"/>
                </a:solidFill>
              </a:rPr>
              <a:t>c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</a:p>
        </p:txBody>
      </p:sp>
      <p:pic>
        <p:nvPicPr>
          <p:cNvPr id="11" name="Picture 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1484784"/>
            <a:ext cx="4036127" cy="191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80226" name="Picture 2" descr="\\CERN\dfs\Workspaces\w\Wuensch\Talks\2011\LC school 2011\from others\DSC038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672408" cy="3004697"/>
          </a:xfrm>
          <a:prstGeom prst="rect">
            <a:avLst/>
          </a:prstGeom>
          <a:noFill/>
        </p:spPr>
      </p:pic>
      <p:pic>
        <p:nvPicPr>
          <p:cNvPr id="18022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573016"/>
            <a:ext cx="8935538" cy="32403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908720"/>
            <a:ext cx="1719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it looks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9512" y="1124744"/>
            <a:ext cx="4320480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13926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413926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Higher-order mode damping</a:t>
            </a:r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124744"/>
          <a:ext cx="4320480" cy="1512168"/>
        </p:xfrm>
        <a:graphic>
          <a:graphicData uri="http://schemas.openxmlformats.org/drawingml/2006/table">
            <a:tbl>
              <a:tblPr/>
              <a:tblGrid>
                <a:gridCol w="2195017"/>
                <a:gridCol w="689217"/>
                <a:gridCol w="692830"/>
                <a:gridCol w="743416"/>
              </a:tblGrid>
              <a:tr h="44259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Cell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First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Middle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Last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01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i="1" kern="8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-factor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11.1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8.7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8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Amplitude [V/pC/mm/m]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182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8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Frequency [GHz]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16.91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17.35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17.80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5" cstate="print"/>
          <a:srcRect l="5174" t="28117" r="5730" b="28990"/>
          <a:stretch>
            <a:fillRect/>
          </a:stretch>
        </p:blipFill>
        <p:spPr bwMode="auto">
          <a:xfrm>
            <a:off x="5508104" y="692696"/>
            <a:ext cx="28765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2060848"/>
            <a:ext cx="2924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VDL_ETG_Template_Sept08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65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6" tIns="45719" rIns="91436" bIns="45719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75723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7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5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6" tIns="45719" rIns="91436" bIns="45719" numCol="1" anchor="ctr" anchorCtr="0" compatLnSpc="1">
        <a:prstTxWarp prst="textNoShape">
          <a:avLst/>
        </a:prstTxWarp>
        <a:spAutoFit/>
      </a:bodyPr>
      <a:lstStyle>
        <a:defPPr marL="0" marR="0" indent="0" algn="ctr" defTabSz="75723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7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- Présentation - corp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master1">
  <a:themeElements>
    <a:clrScheme name="master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7.xml><?xml version="1.0" encoding="utf-8"?>
<a:theme xmlns:a="http://schemas.openxmlformats.org/drawingml/2006/main" name="2_Dbllinec">
  <a:themeElements>
    <a:clrScheme name="2_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2_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2551</Words>
  <Application>Microsoft Office PowerPoint</Application>
  <PresentationFormat>On-screen Show (4:3)</PresentationFormat>
  <Paragraphs>614</Paragraphs>
  <Slides>50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83" baseType="lpstr">
      <vt:lpstr>Arial Unicode MS</vt:lpstr>
      <vt:lpstr>ＭＳ Ｐゴシック</vt:lpstr>
      <vt:lpstr>宋体</vt:lpstr>
      <vt:lpstr>Arial</vt:lpstr>
      <vt:lpstr>Arial Narrow</vt:lpstr>
      <vt:lpstr>Calibri</vt:lpstr>
      <vt:lpstr>Comic Sans MS</vt:lpstr>
      <vt:lpstr>Georgia</vt:lpstr>
      <vt:lpstr>HE_TERMINAL</vt:lpstr>
      <vt:lpstr>Symbol</vt:lpstr>
      <vt:lpstr>Tahoma</vt:lpstr>
      <vt:lpstr>Times New Roman</vt:lpstr>
      <vt:lpstr>Trebuchet MS</vt:lpstr>
      <vt:lpstr>Wingdings</vt:lpstr>
      <vt:lpstr>Wingdings 3</vt:lpstr>
      <vt:lpstr>Office Theme</vt:lpstr>
      <vt:lpstr>template</vt:lpstr>
      <vt:lpstr>1_Office Theme</vt:lpstr>
      <vt:lpstr>4_Office Theme</vt:lpstr>
      <vt:lpstr>6_Office Theme</vt:lpstr>
      <vt:lpstr>8_Office Theme</vt:lpstr>
      <vt:lpstr>2_Dbllinec</vt:lpstr>
      <vt:lpstr>9_Office Theme</vt:lpstr>
      <vt:lpstr>10_Office Theme</vt:lpstr>
      <vt:lpstr>11_Office Theme</vt:lpstr>
      <vt:lpstr>12_Office Theme</vt:lpstr>
      <vt:lpstr>1_VDL_ETG_Template_Sept08</vt:lpstr>
      <vt:lpstr>2- Présentation - corps</vt:lpstr>
      <vt:lpstr>master1</vt:lpstr>
      <vt:lpstr>5_Office Theme</vt:lpstr>
      <vt:lpstr>15_Office Theme</vt:lpstr>
      <vt:lpstr>Equation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VDL ETG Industry Commitment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Engineering Design Overview</vt:lpstr>
      <vt:lpstr>PowerPoint Presentation</vt:lpstr>
      <vt:lpstr>Main Linac Tolerances</vt:lpstr>
      <vt:lpstr>Active Stabilization</vt:lpstr>
      <vt:lpstr>PowerPoint Presentation</vt:lpstr>
      <vt:lpstr>Two-beam RF components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TBTS: Two Beam Acceleration</vt:lpstr>
      <vt:lpstr>Optimization procedure</vt:lpstr>
      <vt:lpstr>Beam dynamics input</vt:lpstr>
      <vt:lpstr>The CLIC Layout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wuenschw</dc:creator>
  <cp:lastModifiedBy>Walter Wuensch</cp:lastModifiedBy>
  <cp:revision>72</cp:revision>
  <dcterms:created xsi:type="dcterms:W3CDTF">2011-06-09T08:54:41Z</dcterms:created>
  <dcterms:modified xsi:type="dcterms:W3CDTF">2015-10-07T11:07:10Z</dcterms:modified>
</cp:coreProperties>
</file>