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6.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7.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8.xml" ContentType="application/vnd.openxmlformats-officedocument.theme+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activeX/activeX1.xml" ContentType="application/vnd.ms-office.activeX+xml"/>
  <Override PartName="/ppt/activeX/activeX1.bin" ContentType="application/vnd.ms-office.activeX"/>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72" r:id="rId2"/>
    <p:sldMasterId id="2147483684" r:id="rId3"/>
    <p:sldMasterId id="2147483699" r:id="rId4"/>
    <p:sldMasterId id="2147483713" r:id="rId5"/>
    <p:sldMasterId id="2147483749" r:id="rId6"/>
    <p:sldMasterId id="2147483761" r:id="rId7"/>
    <p:sldMasterId id="2147483773" r:id="rId8"/>
    <p:sldMasterId id="2147483785" r:id="rId9"/>
  </p:sldMasterIdLst>
  <p:notesMasterIdLst>
    <p:notesMasterId r:id="rId64"/>
  </p:notesMasterIdLst>
  <p:sldIdLst>
    <p:sldId id="256" r:id="rId10"/>
    <p:sldId id="296" r:id="rId11"/>
    <p:sldId id="297" r:id="rId12"/>
    <p:sldId id="299" r:id="rId13"/>
    <p:sldId id="298" r:id="rId14"/>
    <p:sldId id="301" r:id="rId15"/>
    <p:sldId id="257" r:id="rId16"/>
    <p:sldId id="259" r:id="rId17"/>
    <p:sldId id="258" r:id="rId18"/>
    <p:sldId id="287" r:id="rId19"/>
    <p:sldId id="288" r:id="rId20"/>
    <p:sldId id="260" r:id="rId21"/>
    <p:sldId id="261" r:id="rId22"/>
    <p:sldId id="267" r:id="rId23"/>
    <p:sldId id="263" r:id="rId24"/>
    <p:sldId id="311" r:id="rId25"/>
    <p:sldId id="294" r:id="rId26"/>
    <p:sldId id="264" r:id="rId27"/>
    <p:sldId id="262" r:id="rId28"/>
    <p:sldId id="265" r:id="rId29"/>
    <p:sldId id="305" r:id="rId30"/>
    <p:sldId id="306" r:id="rId31"/>
    <p:sldId id="312" r:id="rId32"/>
    <p:sldId id="275" r:id="rId33"/>
    <p:sldId id="273" r:id="rId34"/>
    <p:sldId id="282" r:id="rId35"/>
    <p:sldId id="279" r:id="rId36"/>
    <p:sldId id="280" r:id="rId37"/>
    <p:sldId id="276" r:id="rId38"/>
    <p:sldId id="283" r:id="rId39"/>
    <p:sldId id="292" r:id="rId40"/>
    <p:sldId id="295" r:id="rId41"/>
    <p:sldId id="289" r:id="rId42"/>
    <p:sldId id="290" r:id="rId43"/>
    <p:sldId id="293" r:id="rId44"/>
    <p:sldId id="291" r:id="rId45"/>
    <p:sldId id="272" r:id="rId46"/>
    <p:sldId id="319" r:id="rId47"/>
    <p:sldId id="320" r:id="rId48"/>
    <p:sldId id="313" r:id="rId49"/>
    <p:sldId id="314" r:id="rId50"/>
    <p:sldId id="318" r:id="rId51"/>
    <p:sldId id="315" r:id="rId52"/>
    <p:sldId id="316" r:id="rId53"/>
    <p:sldId id="317" r:id="rId54"/>
    <p:sldId id="284" r:id="rId55"/>
    <p:sldId id="277" r:id="rId56"/>
    <p:sldId id="269" r:id="rId57"/>
    <p:sldId id="307" r:id="rId58"/>
    <p:sldId id="308" r:id="rId59"/>
    <p:sldId id="309" r:id="rId60"/>
    <p:sldId id="310" r:id="rId61"/>
    <p:sldId id="286" r:id="rId62"/>
    <p:sldId id="285" r:id="rId6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5" d="100"/>
          <a:sy n="125" d="100"/>
        </p:scale>
        <p:origin x="1194" y="12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slide" Target="slides/slide41.xml"/><Relationship Id="rId55" Type="http://schemas.openxmlformats.org/officeDocument/2006/relationships/slide" Target="slides/slide46.xml"/><Relationship Id="rId63" Type="http://schemas.openxmlformats.org/officeDocument/2006/relationships/slide" Target="slides/slide54.xml"/><Relationship Id="rId68" Type="http://schemas.openxmlformats.org/officeDocument/2006/relationships/tableStyles" Target="tableStyle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7.xml"/><Relationship Id="rId29" Type="http://schemas.openxmlformats.org/officeDocument/2006/relationships/slide" Target="slides/slide20.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slide" Target="slides/slide49.xml"/><Relationship Id="rId66"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slide" Target="slides/slide48.xml"/><Relationship Id="rId61" Type="http://schemas.openxmlformats.org/officeDocument/2006/relationships/slide" Target="slides/slide52.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slide" Target="slides/slide51.xml"/><Relationship Id="rId65"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slide" Target="slides/slide47.xml"/><Relationship Id="rId64" Type="http://schemas.openxmlformats.org/officeDocument/2006/relationships/notesMaster" Target="notesMasters/notesMaster1.xml"/><Relationship Id="rId8" Type="http://schemas.openxmlformats.org/officeDocument/2006/relationships/slideMaster" Target="slideMasters/slideMaster8.xml"/><Relationship Id="rId51" Type="http://schemas.openxmlformats.org/officeDocument/2006/relationships/slide" Target="slides/slide42.xml"/><Relationship Id="rId3" Type="http://schemas.openxmlformats.org/officeDocument/2006/relationships/slideMaster" Target="slideMasters/slideMaster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slide" Target="slides/slide50.xml"/><Relationship Id="rId67" Type="http://schemas.openxmlformats.org/officeDocument/2006/relationships/theme" Target="theme/theme1.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slide" Target="slides/slide53.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2C5A1B-430A-4AE6-88CC-0619E7C73519}" type="datetimeFigureOut">
              <a:rPr lang="en-US" smtClean="0"/>
              <a:pPr/>
              <a:t>10/14/2015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132EB7-5D20-40E5-8A6B-A2D9D3D7D099}" type="slidenum">
              <a:rPr lang="en-US" smtClean="0"/>
              <a:pPr/>
              <a:t>‹#›</a:t>
            </a:fld>
            <a:endParaRPr lang="en-US"/>
          </a:p>
        </p:txBody>
      </p:sp>
    </p:spTree>
    <p:extLst>
      <p:ext uri="{BB962C8B-B14F-4D97-AF65-F5344CB8AC3E}">
        <p14:creationId xmlns:p14="http://schemas.microsoft.com/office/powerpoint/2010/main" val="626549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a:t>
            </a:fld>
            <a:endParaRPr lang="en-US"/>
          </a:p>
        </p:txBody>
      </p:sp>
    </p:spTree>
    <p:extLst>
      <p:ext uri="{BB962C8B-B14F-4D97-AF65-F5344CB8AC3E}">
        <p14:creationId xmlns:p14="http://schemas.microsoft.com/office/powerpoint/2010/main" val="38960744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15</a:t>
            </a:fld>
            <a:endParaRPr lang="en-US"/>
          </a:p>
        </p:txBody>
      </p:sp>
    </p:spTree>
    <p:extLst>
      <p:ext uri="{BB962C8B-B14F-4D97-AF65-F5344CB8AC3E}">
        <p14:creationId xmlns:p14="http://schemas.microsoft.com/office/powerpoint/2010/main" val="3378336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17</a:t>
            </a:fld>
            <a:endParaRPr lang="en-US"/>
          </a:p>
        </p:txBody>
      </p:sp>
    </p:spTree>
    <p:extLst>
      <p:ext uri="{BB962C8B-B14F-4D97-AF65-F5344CB8AC3E}">
        <p14:creationId xmlns:p14="http://schemas.microsoft.com/office/powerpoint/2010/main" val="2557386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18</a:t>
            </a:fld>
            <a:endParaRPr lang="en-US"/>
          </a:p>
        </p:txBody>
      </p:sp>
    </p:spTree>
    <p:extLst>
      <p:ext uri="{BB962C8B-B14F-4D97-AF65-F5344CB8AC3E}">
        <p14:creationId xmlns:p14="http://schemas.microsoft.com/office/powerpoint/2010/main" val="18894774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19</a:t>
            </a:fld>
            <a:endParaRPr lang="en-US"/>
          </a:p>
        </p:txBody>
      </p:sp>
    </p:spTree>
    <p:extLst>
      <p:ext uri="{BB962C8B-B14F-4D97-AF65-F5344CB8AC3E}">
        <p14:creationId xmlns:p14="http://schemas.microsoft.com/office/powerpoint/2010/main" val="21809926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20</a:t>
            </a:fld>
            <a:endParaRPr lang="en-US"/>
          </a:p>
        </p:txBody>
      </p:sp>
    </p:spTree>
    <p:extLst>
      <p:ext uri="{BB962C8B-B14F-4D97-AF65-F5344CB8AC3E}">
        <p14:creationId xmlns:p14="http://schemas.microsoft.com/office/powerpoint/2010/main" val="838630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24</a:t>
            </a:fld>
            <a:endParaRPr lang="en-US"/>
          </a:p>
        </p:txBody>
      </p:sp>
    </p:spTree>
    <p:extLst>
      <p:ext uri="{BB962C8B-B14F-4D97-AF65-F5344CB8AC3E}">
        <p14:creationId xmlns:p14="http://schemas.microsoft.com/office/powerpoint/2010/main" val="14878805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25</a:t>
            </a:fld>
            <a:endParaRPr lang="en-US"/>
          </a:p>
        </p:txBody>
      </p:sp>
    </p:spTree>
    <p:extLst>
      <p:ext uri="{BB962C8B-B14F-4D97-AF65-F5344CB8AC3E}">
        <p14:creationId xmlns:p14="http://schemas.microsoft.com/office/powerpoint/2010/main" val="22985347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1C1F239-92BE-4B1B-AA1D-CB10EBC8D05B}" type="slidenum">
              <a:rPr lang="en-US">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28490450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27</a:t>
            </a:fld>
            <a:endParaRPr lang="en-US"/>
          </a:p>
        </p:txBody>
      </p:sp>
    </p:spTree>
    <p:extLst>
      <p:ext uri="{BB962C8B-B14F-4D97-AF65-F5344CB8AC3E}">
        <p14:creationId xmlns:p14="http://schemas.microsoft.com/office/powerpoint/2010/main" val="3009240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28</a:t>
            </a:fld>
            <a:endParaRPr lang="en-US"/>
          </a:p>
        </p:txBody>
      </p:sp>
    </p:spTree>
    <p:extLst>
      <p:ext uri="{BB962C8B-B14F-4D97-AF65-F5344CB8AC3E}">
        <p14:creationId xmlns:p14="http://schemas.microsoft.com/office/powerpoint/2010/main" val="19319730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7</a:t>
            </a:fld>
            <a:endParaRPr lang="en-US"/>
          </a:p>
        </p:txBody>
      </p:sp>
    </p:spTree>
    <p:extLst>
      <p:ext uri="{BB962C8B-B14F-4D97-AF65-F5344CB8AC3E}">
        <p14:creationId xmlns:p14="http://schemas.microsoft.com/office/powerpoint/2010/main" val="40031889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29</a:t>
            </a:fld>
            <a:endParaRPr lang="en-US"/>
          </a:p>
        </p:txBody>
      </p:sp>
    </p:spTree>
    <p:extLst>
      <p:ext uri="{BB962C8B-B14F-4D97-AF65-F5344CB8AC3E}">
        <p14:creationId xmlns:p14="http://schemas.microsoft.com/office/powerpoint/2010/main" val="21506654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30</a:t>
            </a:fld>
            <a:endParaRPr lang="en-US"/>
          </a:p>
        </p:txBody>
      </p:sp>
    </p:spTree>
    <p:extLst>
      <p:ext uri="{BB962C8B-B14F-4D97-AF65-F5344CB8AC3E}">
        <p14:creationId xmlns:p14="http://schemas.microsoft.com/office/powerpoint/2010/main" val="33056523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31</a:t>
            </a:fld>
            <a:endParaRPr lang="en-US"/>
          </a:p>
        </p:txBody>
      </p:sp>
    </p:spTree>
    <p:extLst>
      <p:ext uri="{BB962C8B-B14F-4D97-AF65-F5344CB8AC3E}">
        <p14:creationId xmlns:p14="http://schemas.microsoft.com/office/powerpoint/2010/main" val="6931986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32</a:t>
            </a:fld>
            <a:endParaRPr lang="en-US"/>
          </a:p>
        </p:txBody>
      </p:sp>
    </p:spTree>
    <p:extLst>
      <p:ext uri="{BB962C8B-B14F-4D97-AF65-F5344CB8AC3E}">
        <p14:creationId xmlns:p14="http://schemas.microsoft.com/office/powerpoint/2010/main" val="40735049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4C5E7F-3FCB-4EE0-908E-0EDBF74F41D6}" type="slidenum">
              <a:rPr lang="en-US" smtClean="0">
                <a:solidFill>
                  <a:prstClr val="black"/>
                </a:solidFill>
              </a:rPr>
              <a:pPr/>
              <a:t>33</a:t>
            </a:fld>
            <a:endParaRPr lang="en-US">
              <a:solidFill>
                <a:prstClr val="black"/>
              </a:solidFill>
            </a:endParaRPr>
          </a:p>
        </p:txBody>
      </p:sp>
    </p:spTree>
    <p:extLst>
      <p:ext uri="{BB962C8B-B14F-4D97-AF65-F5344CB8AC3E}">
        <p14:creationId xmlns:p14="http://schemas.microsoft.com/office/powerpoint/2010/main" val="18554154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4C5E7F-3FCB-4EE0-908E-0EDBF74F41D6}" type="slidenum">
              <a:rPr lang="en-US" smtClean="0">
                <a:solidFill>
                  <a:prstClr val="black"/>
                </a:solidFill>
              </a:rPr>
              <a:pPr/>
              <a:t>34</a:t>
            </a:fld>
            <a:endParaRPr lang="en-US">
              <a:solidFill>
                <a:prstClr val="black"/>
              </a:solidFill>
            </a:endParaRPr>
          </a:p>
        </p:txBody>
      </p:sp>
    </p:spTree>
    <p:extLst>
      <p:ext uri="{BB962C8B-B14F-4D97-AF65-F5344CB8AC3E}">
        <p14:creationId xmlns:p14="http://schemas.microsoft.com/office/powerpoint/2010/main" val="4464876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35</a:t>
            </a:fld>
            <a:endParaRPr lang="en-US"/>
          </a:p>
        </p:txBody>
      </p:sp>
    </p:spTree>
    <p:extLst>
      <p:ext uri="{BB962C8B-B14F-4D97-AF65-F5344CB8AC3E}">
        <p14:creationId xmlns:p14="http://schemas.microsoft.com/office/powerpoint/2010/main" val="4217906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4C5E7F-3FCB-4EE0-908E-0EDBF74F41D6}" type="slidenum">
              <a:rPr lang="en-US" smtClean="0">
                <a:solidFill>
                  <a:prstClr val="black"/>
                </a:solidFill>
              </a:rPr>
              <a:pPr/>
              <a:t>36</a:t>
            </a:fld>
            <a:endParaRPr lang="en-US">
              <a:solidFill>
                <a:prstClr val="black"/>
              </a:solidFill>
            </a:endParaRPr>
          </a:p>
        </p:txBody>
      </p:sp>
    </p:spTree>
    <p:extLst>
      <p:ext uri="{BB962C8B-B14F-4D97-AF65-F5344CB8AC3E}">
        <p14:creationId xmlns:p14="http://schemas.microsoft.com/office/powerpoint/2010/main" val="39951151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37</a:t>
            </a:fld>
            <a:endParaRPr lang="en-US"/>
          </a:p>
        </p:txBody>
      </p:sp>
    </p:spTree>
    <p:extLst>
      <p:ext uri="{BB962C8B-B14F-4D97-AF65-F5344CB8AC3E}">
        <p14:creationId xmlns:p14="http://schemas.microsoft.com/office/powerpoint/2010/main" val="5835921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3968" y="686389"/>
            <a:ext cx="5030064"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A5F973-9BFF-4084-A35E-A4A298AFF593}" type="slidenum">
              <a:rPr lang="en-US" smtClean="0">
                <a:solidFill>
                  <a:prstClr val="black"/>
                </a:solidFill>
              </a:rPr>
              <a:pPr/>
              <a:t>38</a:t>
            </a:fld>
            <a:endParaRPr lang="en-US">
              <a:solidFill>
                <a:prstClr val="black"/>
              </a:solidFill>
            </a:endParaRPr>
          </a:p>
        </p:txBody>
      </p:sp>
    </p:spTree>
    <p:extLst>
      <p:ext uri="{BB962C8B-B14F-4D97-AF65-F5344CB8AC3E}">
        <p14:creationId xmlns:p14="http://schemas.microsoft.com/office/powerpoint/2010/main" val="41529194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8</a:t>
            </a:fld>
            <a:endParaRPr lang="en-US"/>
          </a:p>
        </p:txBody>
      </p:sp>
    </p:spTree>
    <p:extLst>
      <p:ext uri="{BB962C8B-B14F-4D97-AF65-F5344CB8AC3E}">
        <p14:creationId xmlns:p14="http://schemas.microsoft.com/office/powerpoint/2010/main" val="22556256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91EE9A4-C442-4716-A083-F07AA1EE1D07}" type="slidenum">
              <a:rPr lang="en-US">
                <a:solidFill>
                  <a:prstClr val="black"/>
                </a:solidFill>
              </a:rPr>
              <a:pPr/>
              <a:t>39</a:t>
            </a:fld>
            <a:endParaRPr lang="en-US">
              <a:solidFill>
                <a:prstClr val="black"/>
              </a:solidFill>
            </a:endParaRPr>
          </a:p>
        </p:txBody>
      </p:sp>
    </p:spTree>
    <p:extLst>
      <p:ext uri="{BB962C8B-B14F-4D97-AF65-F5344CB8AC3E}">
        <p14:creationId xmlns:p14="http://schemas.microsoft.com/office/powerpoint/2010/main" val="34223143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13B2D71-7859-4A8A-8954-839535AFB6D3}" type="slidenum">
              <a:rPr lang="en-GB" smtClean="0"/>
              <a:pPr/>
              <a:t>40</a:t>
            </a:fld>
            <a:endParaRPr lang="en-GB"/>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0816200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46</a:t>
            </a:fld>
            <a:endParaRPr lang="en-US"/>
          </a:p>
        </p:txBody>
      </p:sp>
    </p:spTree>
    <p:extLst>
      <p:ext uri="{BB962C8B-B14F-4D97-AF65-F5344CB8AC3E}">
        <p14:creationId xmlns:p14="http://schemas.microsoft.com/office/powerpoint/2010/main" val="137388773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47</a:t>
            </a:fld>
            <a:endParaRPr lang="en-US"/>
          </a:p>
        </p:txBody>
      </p:sp>
    </p:spTree>
    <p:extLst>
      <p:ext uri="{BB962C8B-B14F-4D97-AF65-F5344CB8AC3E}">
        <p14:creationId xmlns:p14="http://schemas.microsoft.com/office/powerpoint/2010/main" val="29652947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48</a:t>
            </a:fld>
            <a:endParaRPr lang="en-US"/>
          </a:p>
        </p:txBody>
      </p:sp>
    </p:spTree>
    <p:extLst>
      <p:ext uri="{BB962C8B-B14F-4D97-AF65-F5344CB8AC3E}">
        <p14:creationId xmlns:p14="http://schemas.microsoft.com/office/powerpoint/2010/main" val="195603447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CECB2AE-AB05-458C-8DAB-8C156B86565C}" type="slidenum">
              <a:rPr lang="en-US" smtClean="0">
                <a:solidFill>
                  <a:prstClr val="black"/>
                </a:solidFill>
              </a:rPr>
              <a:pPr/>
              <a:t>53</a:t>
            </a:fld>
            <a:endParaRPr lang="en-US">
              <a:solidFill>
                <a:prstClr val="black"/>
              </a:solidFill>
            </a:endParaRPr>
          </a:p>
        </p:txBody>
      </p:sp>
    </p:spTree>
    <p:extLst>
      <p:ext uri="{BB962C8B-B14F-4D97-AF65-F5344CB8AC3E}">
        <p14:creationId xmlns:p14="http://schemas.microsoft.com/office/powerpoint/2010/main" val="311078059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w="9525"/>
        </p:spPr>
        <p:txBody>
          <a:bodyPr/>
          <a:lstStyle/>
          <a:p>
            <a:endParaRPr lang="en-US" smtClean="0"/>
          </a:p>
        </p:txBody>
      </p:sp>
    </p:spTree>
    <p:extLst>
      <p:ext uri="{BB962C8B-B14F-4D97-AF65-F5344CB8AC3E}">
        <p14:creationId xmlns:p14="http://schemas.microsoft.com/office/powerpoint/2010/main" val="30067867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9</a:t>
            </a:fld>
            <a:endParaRPr lang="en-US"/>
          </a:p>
        </p:txBody>
      </p:sp>
    </p:spTree>
    <p:extLst>
      <p:ext uri="{BB962C8B-B14F-4D97-AF65-F5344CB8AC3E}">
        <p14:creationId xmlns:p14="http://schemas.microsoft.com/office/powerpoint/2010/main" val="13913402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4C5E7F-3FCB-4EE0-908E-0EDBF74F41D6}" type="slidenum">
              <a:rPr lang="en-US" smtClean="0"/>
              <a:pPr/>
              <a:t>10</a:t>
            </a:fld>
            <a:endParaRPr lang="en-US"/>
          </a:p>
        </p:txBody>
      </p:sp>
    </p:spTree>
    <p:extLst>
      <p:ext uri="{BB962C8B-B14F-4D97-AF65-F5344CB8AC3E}">
        <p14:creationId xmlns:p14="http://schemas.microsoft.com/office/powerpoint/2010/main" val="23526423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4C5E7F-3FCB-4EE0-908E-0EDBF74F41D6}" type="slidenum">
              <a:rPr lang="en-US" smtClean="0"/>
              <a:pPr/>
              <a:t>11</a:t>
            </a:fld>
            <a:endParaRPr lang="en-US"/>
          </a:p>
        </p:txBody>
      </p:sp>
    </p:spTree>
    <p:extLst>
      <p:ext uri="{BB962C8B-B14F-4D97-AF65-F5344CB8AC3E}">
        <p14:creationId xmlns:p14="http://schemas.microsoft.com/office/powerpoint/2010/main" val="41599373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12</a:t>
            </a:fld>
            <a:endParaRPr lang="en-US"/>
          </a:p>
        </p:txBody>
      </p:sp>
    </p:spTree>
    <p:extLst>
      <p:ext uri="{BB962C8B-B14F-4D97-AF65-F5344CB8AC3E}">
        <p14:creationId xmlns:p14="http://schemas.microsoft.com/office/powerpoint/2010/main" val="15486322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13</a:t>
            </a:fld>
            <a:endParaRPr lang="en-US"/>
          </a:p>
        </p:txBody>
      </p:sp>
    </p:spTree>
    <p:extLst>
      <p:ext uri="{BB962C8B-B14F-4D97-AF65-F5344CB8AC3E}">
        <p14:creationId xmlns:p14="http://schemas.microsoft.com/office/powerpoint/2010/main" val="1581042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14</a:t>
            </a:fld>
            <a:endParaRPr lang="en-US"/>
          </a:p>
        </p:txBody>
      </p:sp>
    </p:spTree>
    <p:extLst>
      <p:ext uri="{BB962C8B-B14F-4D97-AF65-F5344CB8AC3E}">
        <p14:creationId xmlns:p14="http://schemas.microsoft.com/office/powerpoint/2010/main" val="32824460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DF75055-A308-4004-81EC-EFB5585160AA}" type="datetime1">
              <a:rPr lang="en-US" smtClean="0"/>
              <a:pPr/>
              <a:t>10/14/2015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CD20A4F-8303-45DE-9C8B-C9B3AD2247BC}" type="datetime1">
              <a:rPr lang="en-US" smtClean="0"/>
              <a:pPr/>
              <a:t>10/14/2015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592332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2"/>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2"/>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23046288"/>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9769612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2"/>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6559077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5252"/>
            <a:ext cx="2057400" cy="60309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5252"/>
            <a:ext cx="6019800" cy="603091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1544430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2971801" y="95250"/>
            <a:ext cx="5548313" cy="4699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2"/>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2"/>
            <a:ext cx="4038600" cy="4525963"/>
          </a:xfrm>
          <a:prstGeom prst="rect">
            <a:avLst/>
          </a:prstGeom>
        </p:spPr>
        <p:txBody>
          <a:bodyPr/>
          <a:lstStyle/>
          <a:p>
            <a:endParaRPr lang="en-US"/>
          </a:p>
        </p:txBody>
      </p:sp>
    </p:spTree>
    <p:extLst>
      <p:ext uri="{BB962C8B-B14F-4D97-AF65-F5344CB8AC3E}">
        <p14:creationId xmlns:p14="http://schemas.microsoft.com/office/powerpoint/2010/main" val="19743697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3B6673-BA0E-4C4D-B966-658B6D537199}" type="datetime1">
              <a:rPr lang="en-US" smtClean="0"/>
              <a:pPr/>
              <a:t>10/14/2015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A054A05-AD46-47F9-AE7D-E1B250325593}"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598D07C-0B27-475C-A025-606BEFA43783}"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79CDC1D-3D98-4901-8D62-B402EB0BD029}"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E56276EB-AB2D-42DA-851F-E3F4F1764A9C}"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FFDEFBA2-EFAF-402A-94C5-6306CF304B6B}"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78E21355-3494-4817-A48F-A30AD6FE05EE}"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22471723-70C1-4130-ABD9-5D36FE7482EB}"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A586E794-2545-4F48-9698-0BBE415044DB}"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55F34E-1449-4064-A664-8ADD82C37246}" type="datetime1">
              <a:rPr lang="en-US" smtClean="0"/>
              <a:pPr/>
              <a:t>10/14/2015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42C4C020-55A6-4B3F-AE03-CC7340943055}"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DF9809E8-C995-46A1-85AD-0216FF1EBCC9}"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15C01B17-00FE-4B7E-8FA3-D05B9E19B6ED}"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0" y="38100"/>
            <a:ext cx="9144000" cy="609600"/>
          </a:xfrm>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381000" y="914400"/>
            <a:ext cx="838200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741CC2-450E-4DC1-870F-D4F9F1A9469F}" type="datetime1">
              <a:rPr lang="en-US" smtClean="0"/>
              <a:pPr/>
              <a:t>10/14/2015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152400"/>
            <a:ext cx="2095500" cy="6248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152400"/>
            <a:ext cx="6134100" cy="6248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382000" cy="609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914400"/>
            <a:ext cx="41148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14400"/>
            <a:ext cx="41148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382000" cy="609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914400"/>
            <a:ext cx="41148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914400"/>
            <a:ext cx="4114800" cy="2667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733800"/>
            <a:ext cx="4114800" cy="2667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382000" cy="6096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914400"/>
            <a:ext cx="41148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914400"/>
            <a:ext cx="4114800" cy="2667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733800"/>
            <a:ext cx="4114800" cy="2667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baseline="0">
                <a:latin typeface="Calibri"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baseline="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331CB6B7-A3E2-4F85-95F4-C4BDE123A9DC}"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72B65ED-BEBB-44E5-925E-B8EA1281176C}"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solidFill>
                <a:srgbClr val="000000"/>
              </a:solidFill>
            </a:endParaRPr>
          </a:p>
        </p:txBody>
      </p:sp>
      <p:sp>
        <p:nvSpPr>
          <p:cNvPr id="4" name="Footer Placeholder 3"/>
          <p:cNvSpPr>
            <a:spLocks noGrp="1"/>
          </p:cNvSpPr>
          <p:nvPr>
            <p:ph type="ftr" sz="quarter" idx="11"/>
          </p:nvPr>
        </p:nvSpPr>
        <p:spPr/>
        <p:txBody>
          <a:bodyPr/>
          <a:lstStyle/>
          <a:p>
            <a:endParaRPr lang="en-US">
              <a:solidFill>
                <a:srgbClr val="000000"/>
              </a:solidFill>
            </a:endParaRPr>
          </a:p>
        </p:txBody>
      </p:sp>
      <p:sp>
        <p:nvSpPr>
          <p:cNvPr id="5" name="Slide Number Placeholder 4"/>
          <p:cNvSpPr>
            <a:spLocks noGrp="1"/>
          </p:cNvSpPr>
          <p:nvPr>
            <p:ph type="sldNum" sz="quarter" idx="12"/>
          </p:nvPr>
        </p:nvSpPr>
        <p:spPr/>
        <p:txBody>
          <a:bodyPr/>
          <a:lstStyle/>
          <a:p>
            <a:fld id="{A2ADA510-6B6D-4516-B6D5-556583518D9C}"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078C385-A9E0-4A12-B86A-7377AD513564}" type="datetime1">
              <a:rPr lang="en-US" smtClean="0"/>
              <a:pPr/>
              <a:t>10/14/2015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1110FA23-B480-4008-ADE8-83FC25BAB5BE}"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7618143-C29A-4DC3-9F06-2C5A2BFA367E}"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FC453EF9-07CF-4B2B-AC13-9B08BDA0F1D4}"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26425F97-3055-4029-8E5A-9814D496017A}"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8A357D90-9638-43EF-BB56-0B7F0DF8E328}"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1CB8DE2E-35DB-4F80-AB99-6316BC712829}"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F161C859-8102-4FE0-82C2-6CDB8858490A}"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D2289C1-1B3D-4051-BB5A-0492E6F85F9E}"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27ECA29-6E15-4749-BCE5-131D7D735647}"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BC3BC2B6-7EA6-4F03-8817-B3BEF7E62FA8}"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38554B2-7018-4416-BC4A-81E5A436BB1B}" type="datetime1">
              <a:rPr lang="en-US" smtClean="0"/>
              <a:pPr/>
              <a:t>10/14/2015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4DC752B-8EA5-413F-B2C5-8BFAF1E220E9}" type="datetime1">
              <a:rPr lang="en-US" smtClean="0"/>
              <a:pPr/>
              <a:t>10/14/2015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4448582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3796472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6987599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4049625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0009503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9335998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9301876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2119016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560884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98768B-3B99-4E8B-B313-A5060089FA39}" type="datetime1">
              <a:rPr lang="en-US" smtClean="0"/>
              <a:pPr/>
              <a:t>10/14/2015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7488557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3953727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6412714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8498652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8189751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9292911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129953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5900723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933718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04138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496F98-91FC-4BC7-AE8D-7B98D9E25E4A}" type="datetime1">
              <a:rPr lang="en-US" smtClean="0"/>
              <a:pPr/>
              <a:t>10/14/2015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8684849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758419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4323405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2106618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2692147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0243264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4265544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7356540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3298619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301637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0BC395-4038-4C15-BA0D-63EA276AFEA5}" type="datetime1">
              <a:rPr lang="en-US" smtClean="0"/>
              <a:pPr/>
              <a:t>10/14/2015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8ABE59-9B7B-4807-8A81-8F4A97CD8D42}" type="slidenum">
              <a:rPr lang="en-US" smtClean="0"/>
              <a:pPr/>
              <a:t>‹#›</a:t>
            </a:fld>
            <a:endParaRPr 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0904925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1884355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4776021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2434001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80439899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2"/>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2831462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19269388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2"/>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2"/>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2587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5103484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33236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image" Target="../media/image2.png"/><Relationship Id="rId2" Type="http://schemas.openxmlformats.org/officeDocument/2006/relationships/slideLayout" Target="../slideLayouts/slideLayout24.xml"/><Relationship Id="rId16" Type="http://schemas.openxmlformats.org/officeDocument/2006/relationships/image" Target="../media/image1.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theme" Target="../theme/theme3.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theme" Target="../theme/theme5.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theme" Target="../theme/theme6.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9.xml"/><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theme" Target="../theme/theme7.xml"/><Relationship Id="rId2" Type="http://schemas.openxmlformats.org/officeDocument/2006/relationships/slideLayout" Target="../slideLayouts/slideLayout73.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0" Type="http://schemas.openxmlformats.org/officeDocument/2006/relationships/slideLayout" Target="../slideLayouts/slideLayout81.xml"/><Relationship Id="rId4" Type="http://schemas.openxmlformats.org/officeDocument/2006/relationships/slideLayout" Target="../slideLayouts/slideLayout75.xml"/><Relationship Id="rId9" Type="http://schemas.openxmlformats.org/officeDocument/2006/relationships/slideLayout" Target="../slideLayouts/slideLayout80.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0.xml"/><Relationship Id="rId3" Type="http://schemas.openxmlformats.org/officeDocument/2006/relationships/slideLayout" Target="../slideLayouts/slideLayout85.xml"/><Relationship Id="rId7" Type="http://schemas.openxmlformats.org/officeDocument/2006/relationships/slideLayout" Target="../slideLayouts/slideLayout89.xml"/><Relationship Id="rId12" Type="http://schemas.openxmlformats.org/officeDocument/2006/relationships/theme" Target="../theme/theme8.xml"/><Relationship Id="rId2" Type="http://schemas.openxmlformats.org/officeDocument/2006/relationships/slideLayout" Target="../slideLayouts/slideLayout8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5" Type="http://schemas.openxmlformats.org/officeDocument/2006/relationships/slideLayout" Target="../slideLayouts/slideLayout87.xml"/><Relationship Id="rId10" Type="http://schemas.openxmlformats.org/officeDocument/2006/relationships/slideLayout" Target="../slideLayouts/slideLayout92.xml"/><Relationship Id="rId4" Type="http://schemas.openxmlformats.org/officeDocument/2006/relationships/slideLayout" Target="../slideLayouts/slideLayout86.xml"/><Relationship Id="rId9" Type="http://schemas.openxmlformats.org/officeDocument/2006/relationships/slideLayout" Target="../slideLayouts/slideLayout91.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1.xml"/><Relationship Id="rId13" Type="http://schemas.openxmlformats.org/officeDocument/2006/relationships/theme" Target="../theme/theme9.xml"/><Relationship Id="rId3" Type="http://schemas.openxmlformats.org/officeDocument/2006/relationships/slideLayout" Target="../slideLayouts/slideLayout96.xml"/><Relationship Id="rId7" Type="http://schemas.openxmlformats.org/officeDocument/2006/relationships/slideLayout" Target="../slideLayouts/slideLayout100.xml"/><Relationship Id="rId12" Type="http://schemas.openxmlformats.org/officeDocument/2006/relationships/slideLayout" Target="../slideLayouts/slideLayout105.xml"/><Relationship Id="rId2" Type="http://schemas.openxmlformats.org/officeDocument/2006/relationships/slideLayout" Target="../slideLayouts/slideLayout95.xml"/><Relationship Id="rId16" Type="http://schemas.openxmlformats.org/officeDocument/2006/relationships/image" Target="../media/image5.wmf"/><Relationship Id="rId1" Type="http://schemas.openxmlformats.org/officeDocument/2006/relationships/slideLayout" Target="../slideLayouts/slideLayout94.xml"/><Relationship Id="rId6" Type="http://schemas.openxmlformats.org/officeDocument/2006/relationships/slideLayout" Target="../slideLayouts/slideLayout99.xml"/><Relationship Id="rId11" Type="http://schemas.openxmlformats.org/officeDocument/2006/relationships/slideLayout" Target="../slideLayouts/slideLayout104.xml"/><Relationship Id="rId5" Type="http://schemas.openxmlformats.org/officeDocument/2006/relationships/slideLayout" Target="../slideLayouts/slideLayout98.xml"/><Relationship Id="rId15" Type="http://schemas.openxmlformats.org/officeDocument/2006/relationships/image" Target="../media/image4.png"/><Relationship Id="rId10" Type="http://schemas.openxmlformats.org/officeDocument/2006/relationships/slideLayout" Target="../slideLayouts/slideLayout103.xml"/><Relationship Id="rId4" Type="http://schemas.openxmlformats.org/officeDocument/2006/relationships/slideLayout" Target="../slideLayouts/slideLayout97.xml"/><Relationship Id="rId9" Type="http://schemas.openxmlformats.org/officeDocument/2006/relationships/slideLayout" Target="../slideLayouts/slideLayout102.xml"/><Relationship Id="rId14" Type="http://schemas.openxmlformats.org/officeDocument/2006/relationships/image" Target="../media/image3.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5A796A-28CC-439C-AC18-47B4D97F4FF5}" type="datetime1">
              <a:rPr lang="en-US" smtClean="0"/>
              <a:pPr/>
              <a:t>10/14/2015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ABE59-9B7B-4807-8A81-8F4A97CD8D4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pPr fontAlgn="base">
              <a:spcBef>
                <a:spcPct val="0"/>
              </a:spcBef>
              <a:spcAft>
                <a:spcPct val="0"/>
              </a:spcAft>
            </a:pPr>
            <a:endParaRPr 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pPr fontAlgn="base">
              <a:spcBef>
                <a:spcPct val="0"/>
              </a:spcBef>
              <a:spcAft>
                <a:spcPct val="0"/>
              </a:spcAft>
            </a:pPr>
            <a:endParaRPr lang="en-U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pPr fontAlgn="base">
              <a:spcBef>
                <a:spcPct val="0"/>
              </a:spcBef>
              <a:spcAft>
                <a:spcPct val="0"/>
              </a:spcAft>
            </a:pPr>
            <a:fld id="{B2BE8F95-719C-46B2-825D-C75BF6A17984}" type="slidenum">
              <a:rPr lang="en-US" smtClean="0">
                <a:solidFill>
                  <a:srgbClr val="000000"/>
                </a:solidFill>
              </a:rPr>
              <a:pPr fontAlgn="base">
                <a:spcBef>
                  <a:spcPct val="0"/>
                </a:spcBef>
                <a:spcAft>
                  <a:spcPct val="0"/>
                </a:spcAft>
              </a:pPr>
              <a:t>‹#›</a:t>
            </a:fld>
            <a:endParaRPr lang="en-US" smtClean="0">
              <a:solidFill>
                <a:srgbClr val="000000"/>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12"/>
          <p:cNvSpPr>
            <a:spLocks noGrp="1" noChangeArrowheads="1"/>
          </p:cNvSpPr>
          <p:nvPr>
            <p:ph type="title"/>
          </p:nvPr>
        </p:nvSpPr>
        <p:spPr bwMode="auto">
          <a:xfrm>
            <a:off x="0" y="0"/>
            <a:ext cx="9144000" cy="609600"/>
          </a:xfrm>
          <a:prstGeom prst="rect">
            <a:avLst/>
          </a:prstGeom>
          <a:noFill/>
          <a:ln w="12700">
            <a:noFill/>
            <a:miter lim="800000"/>
            <a:headEnd/>
            <a:tailEnd/>
          </a:ln>
        </p:spPr>
        <p:txBody>
          <a:bodyPr vert="horz" wrap="square" lIns="90488" tIns="44450" rIns="90488" bIns="44450" numCol="1" anchor="b" anchorCtr="0" compatLnSpc="1">
            <a:prstTxWarp prst="textNoShape">
              <a:avLst/>
            </a:prstTxWarp>
          </a:bodyPr>
          <a:lstStyle/>
          <a:p>
            <a:pPr lvl="0"/>
            <a:r>
              <a:rPr lang="en-US" altLang="en-US" smtClean="0"/>
              <a:t>Master title style</a:t>
            </a:r>
          </a:p>
        </p:txBody>
      </p:sp>
      <p:sp>
        <p:nvSpPr>
          <p:cNvPr id="2051" name="Rectangle 13"/>
          <p:cNvSpPr>
            <a:spLocks noGrp="1" noChangeArrowheads="1"/>
          </p:cNvSpPr>
          <p:nvPr>
            <p:ph type="body" idx="1"/>
          </p:nvPr>
        </p:nvSpPr>
        <p:spPr bwMode="auto">
          <a:xfrm>
            <a:off x="381000" y="609600"/>
            <a:ext cx="8382000" cy="5791200"/>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p:txBody>
      </p:sp>
      <p:sp>
        <p:nvSpPr>
          <p:cNvPr id="1039" name="Rectangle 15"/>
          <p:cNvSpPr>
            <a:spLocks noChangeArrowheads="1"/>
          </p:cNvSpPr>
          <p:nvPr/>
        </p:nvSpPr>
        <p:spPr bwMode="auto">
          <a:xfrm>
            <a:off x="7299325" y="6499225"/>
            <a:ext cx="755650" cy="304800"/>
          </a:xfrm>
          <a:prstGeom prst="rect">
            <a:avLst/>
          </a:prstGeom>
          <a:noFill/>
          <a:ln w="12700">
            <a:noFill/>
            <a:miter lim="800000"/>
            <a:headEnd/>
            <a:tailEnd/>
          </a:ln>
          <a:effectLst/>
        </p:spPr>
        <p:txBody>
          <a:bodyPr wrap="none" anchor="ctr"/>
          <a:lstStyle/>
          <a:p>
            <a:pPr algn="ctr" fontAlgn="base">
              <a:spcBef>
                <a:spcPct val="0"/>
              </a:spcBef>
              <a:spcAft>
                <a:spcPct val="0"/>
              </a:spcAft>
              <a:defRPr/>
            </a:pPr>
            <a:endParaRPr lang="en-US" sz="2400">
              <a:solidFill>
                <a:srgbClr val="000000"/>
              </a:solidFill>
            </a:endParaRPr>
          </a:p>
        </p:txBody>
      </p:sp>
      <p:sp>
        <p:nvSpPr>
          <p:cNvPr id="1041" name="Rectangle 17"/>
          <p:cNvSpPr>
            <a:spLocks noChangeArrowheads="1"/>
          </p:cNvSpPr>
          <p:nvPr/>
        </p:nvSpPr>
        <p:spPr bwMode="auto">
          <a:xfrm>
            <a:off x="4479925" y="3108325"/>
            <a:ext cx="554038" cy="457200"/>
          </a:xfrm>
          <a:prstGeom prst="rect">
            <a:avLst/>
          </a:prstGeom>
          <a:noFill/>
          <a:ln w="12700">
            <a:noFill/>
            <a:miter lim="800000"/>
            <a:headEnd/>
            <a:tailEnd/>
          </a:ln>
          <a:effectLst/>
        </p:spPr>
        <p:txBody>
          <a:bodyPr wrap="none" anchor="ctr"/>
          <a:lstStyle/>
          <a:p>
            <a:pPr algn="ctr" fontAlgn="base">
              <a:spcBef>
                <a:spcPct val="0"/>
              </a:spcBef>
              <a:spcAft>
                <a:spcPct val="0"/>
              </a:spcAft>
              <a:defRPr/>
            </a:pPr>
            <a:endParaRPr lang="en-US" sz="2400">
              <a:solidFill>
                <a:srgbClr val="000000"/>
              </a:solidFill>
            </a:endParaRPr>
          </a:p>
        </p:txBody>
      </p:sp>
      <p:sp>
        <p:nvSpPr>
          <p:cNvPr id="8" name="Line 26"/>
          <p:cNvSpPr>
            <a:spLocks noChangeShapeType="1"/>
          </p:cNvSpPr>
          <p:nvPr/>
        </p:nvSpPr>
        <p:spPr bwMode="auto">
          <a:xfrm>
            <a:off x="1104900" y="6591300"/>
            <a:ext cx="6858000" cy="0"/>
          </a:xfrm>
          <a:prstGeom prst="line">
            <a:avLst/>
          </a:prstGeom>
          <a:noFill/>
          <a:ln w="25400">
            <a:solidFill>
              <a:srgbClr val="FF0000"/>
            </a:solidFill>
            <a:round/>
            <a:headEnd/>
            <a:tailEnd/>
          </a:ln>
        </p:spPr>
        <p:txBody>
          <a:bodyPr wrap="none" anchor="ctr"/>
          <a:lstStyle/>
          <a:p>
            <a:pPr algn="ctr" fontAlgn="base">
              <a:spcBef>
                <a:spcPct val="0"/>
              </a:spcBef>
              <a:spcAft>
                <a:spcPct val="0"/>
              </a:spcAft>
              <a:defRPr/>
            </a:pPr>
            <a:endParaRPr lang="en-US" sz="2400">
              <a:solidFill>
                <a:srgbClr val="000000"/>
              </a:solidFill>
            </a:endParaRPr>
          </a:p>
        </p:txBody>
      </p:sp>
      <p:sp>
        <p:nvSpPr>
          <p:cNvPr id="1051" name="Line 27"/>
          <p:cNvSpPr>
            <a:spLocks noChangeShapeType="1"/>
          </p:cNvSpPr>
          <p:nvPr/>
        </p:nvSpPr>
        <p:spPr bwMode="auto">
          <a:xfrm>
            <a:off x="381000" y="609600"/>
            <a:ext cx="8382000" cy="0"/>
          </a:xfrm>
          <a:prstGeom prst="line">
            <a:avLst/>
          </a:prstGeom>
          <a:noFill/>
          <a:ln w="25400">
            <a:solidFill>
              <a:srgbClr val="FF0000"/>
            </a:solidFill>
            <a:round/>
            <a:headEnd/>
            <a:tailEnd/>
          </a:ln>
          <a:effectLst/>
        </p:spPr>
        <p:txBody>
          <a:bodyPr wrap="none" anchor="ctr"/>
          <a:lstStyle/>
          <a:p>
            <a:pPr algn="ctr" fontAlgn="base">
              <a:spcBef>
                <a:spcPct val="0"/>
              </a:spcBef>
              <a:spcAft>
                <a:spcPct val="0"/>
              </a:spcAft>
              <a:defRPr/>
            </a:pPr>
            <a:endParaRPr lang="en-US" sz="2400">
              <a:solidFill>
                <a:srgbClr val="000000"/>
              </a:solidFill>
            </a:endParaRPr>
          </a:p>
        </p:txBody>
      </p:sp>
      <p:pic>
        <p:nvPicPr>
          <p:cNvPr id="2056" name="Picture 2"/>
          <p:cNvPicPr>
            <a:picLocks noChangeAspect="1" noChangeArrowheads="1"/>
          </p:cNvPicPr>
          <p:nvPr/>
        </p:nvPicPr>
        <p:blipFill>
          <a:blip r:embed="rId16" cstate="print"/>
          <a:srcRect/>
          <a:stretch>
            <a:fillRect/>
          </a:stretch>
        </p:blipFill>
        <p:spPr bwMode="auto">
          <a:xfrm>
            <a:off x="58738" y="6324600"/>
            <a:ext cx="855662" cy="457200"/>
          </a:xfrm>
          <a:prstGeom prst="rect">
            <a:avLst/>
          </a:prstGeom>
          <a:noFill/>
          <a:ln w="9525">
            <a:noFill/>
            <a:miter lim="800000"/>
            <a:headEnd/>
            <a:tailEnd/>
          </a:ln>
        </p:spPr>
      </p:pic>
      <p:pic>
        <p:nvPicPr>
          <p:cNvPr id="2057" name="Picture 3"/>
          <p:cNvPicPr>
            <a:picLocks noChangeAspect="1" noChangeArrowheads="1"/>
          </p:cNvPicPr>
          <p:nvPr/>
        </p:nvPicPr>
        <p:blipFill>
          <a:blip r:embed="rId17" cstate="print"/>
          <a:srcRect/>
          <a:stretch>
            <a:fillRect/>
          </a:stretch>
        </p:blipFill>
        <p:spPr bwMode="auto">
          <a:xfrm>
            <a:off x="8191500" y="6324600"/>
            <a:ext cx="882650" cy="4572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Lst>
  <p:txStyles>
    <p:titleStyle>
      <a:lvl1pPr algn="ctr" rtl="0" eaLnBrk="0" fontAlgn="base" hangingPunct="0">
        <a:spcBef>
          <a:spcPct val="0"/>
        </a:spcBef>
        <a:spcAft>
          <a:spcPct val="0"/>
        </a:spcAft>
        <a:defRPr sz="4000" b="1">
          <a:solidFill>
            <a:srgbClr val="3333FF"/>
          </a:solidFill>
          <a:latin typeface="+mj-lt"/>
          <a:ea typeface="+mj-ea"/>
          <a:cs typeface="+mj-cs"/>
        </a:defRPr>
      </a:lvl1pPr>
      <a:lvl2pPr algn="ctr" rtl="0" eaLnBrk="0" fontAlgn="base" hangingPunct="0">
        <a:spcBef>
          <a:spcPct val="0"/>
        </a:spcBef>
        <a:spcAft>
          <a:spcPct val="0"/>
        </a:spcAft>
        <a:defRPr sz="4000" b="1">
          <a:solidFill>
            <a:srgbClr val="3333FF"/>
          </a:solidFill>
          <a:latin typeface="Times New Roman" pitchFamily="18" charset="0"/>
          <a:ea typeface="Arial Unicode MS" pitchFamily="34" charset="-128"/>
          <a:cs typeface="Arial Unicode MS" pitchFamily="34" charset="-128"/>
        </a:defRPr>
      </a:lvl2pPr>
      <a:lvl3pPr algn="ctr" rtl="0" eaLnBrk="0" fontAlgn="base" hangingPunct="0">
        <a:spcBef>
          <a:spcPct val="0"/>
        </a:spcBef>
        <a:spcAft>
          <a:spcPct val="0"/>
        </a:spcAft>
        <a:defRPr sz="4000" b="1">
          <a:solidFill>
            <a:srgbClr val="3333FF"/>
          </a:solidFill>
          <a:latin typeface="Times New Roman" pitchFamily="18" charset="0"/>
          <a:ea typeface="Arial Unicode MS" pitchFamily="34" charset="-128"/>
          <a:cs typeface="Arial Unicode MS" pitchFamily="34" charset="-128"/>
        </a:defRPr>
      </a:lvl3pPr>
      <a:lvl4pPr algn="ctr" rtl="0" eaLnBrk="0" fontAlgn="base" hangingPunct="0">
        <a:spcBef>
          <a:spcPct val="0"/>
        </a:spcBef>
        <a:spcAft>
          <a:spcPct val="0"/>
        </a:spcAft>
        <a:defRPr sz="4000" b="1">
          <a:solidFill>
            <a:srgbClr val="3333FF"/>
          </a:solidFill>
          <a:latin typeface="Times New Roman" pitchFamily="18" charset="0"/>
          <a:ea typeface="Arial Unicode MS" pitchFamily="34" charset="-128"/>
          <a:cs typeface="Arial Unicode MS" pitchFamily="34" charset="-128"/>
        </a:defRPr>
      </a:lvl4pPr>
      <a:lvl5pPr algn="ctr" rtl="0" eaLnBrk="0" fontAlgn="base" hangingPunct="0">
        <a:spcBef>
          <a:spcPct val="0"/>
        </a:spcBef>
        <a:spcAft>
          <a:spcPct val="0"/>
        </a:spcAft>
        <a:defRPr sz="4000" b="1">
          <a:solidFill>
            <a:srgbClr val="3333FF"/>
          </a:solidFill>
          <a:latin typeface="Times New Roman" pitchFamily="18" charset="0"/>
          <a:ea typeface="Arial Unicode MS" pitchFamily="34" charset="-128"/>
          <a:cs typeface="Arial Unicode MS" pitchFamily="34" charset="-128"/>
        </a:defRPr>
      </a:lvl5pPr>
      <a:lvl6pPr marL="457200" algn="ctr" rtl="0" eaLnBrk="0" fontAlgn="base" hangingPunct="0">
        <a:spcBef>
          <a:spcPct val="0"/>
        </a:spcBef>
        <a:spcAft>
          <a:spcPct val="0"/>
        </a:spcAft>
        <a:defRPr sz="4000" b="1">
          <a:solidFill>
            <a:srgbClr val="3333FF"/>
          </a:solidFill>
          <a:latin typeface="Times New Roman" pitchFamily="18" charset="0"/>
          <a:ea typeface="Arial Unicode MS" pitchFamily="34" charset="-128"/>
          <a:cs typeface="Arial Unicode MS" pitchFamily="34" charset="-128"/>
        </a:defRPr>
      </a:lvl6pPr>
      <a:lvl7pPr marL="914400" algn="ctr" rtl="0" eaLnBrk="0" fontAlgn="base" hangingPunct="0">
        <a:spcBef>
          <a:spcPct val="0"/>
        </a:spcBef>
        <a:spcAft>
          <a:spcPct val="0"/>
        </a:spcAft>
        <a:defRPr sz="4000" b="1">
          <a:solidFill>
            <a:srgbClr val="3333FF"/>
          </a:solidFill>
          <a:latin typeface="Times New Roman" pitchFamily="18" charset="0"/>
          <a:ea typeface="Arial Unicode MS" pitchFamily="34" charset="-128"/>
          <a:cs typeface="Arial Unicode MS" pitchFamily="34" charset="-128"/>
        </a:defRPr>
      </a:lvl7pPr>
      <a:lvl8pPr marL="1371600" algn="ctr" rtl="0" eaLnBrk="0" fontAlgn="base" hangingPunct="0">
        <a:spcBef>
          <a:spcPct val="0"/>
        </a:spcBef>
        <a:spcAft>
          <a:spcPct val="0"/>
        </a:spcAft>
        <a:defRPr sz="4000" b="1">
          <a:solidFill>
            <a:srgbClr val="3333FF"/>
          </a:solidFill>
          <a:latin typeface="Times New Roman" pitchFamily="18" charset="0"/>
          <a:ea typeface="Arial Unicode MS" pitchFamily="34" charset="-128"/>
          <a:cs typeface="Arial Unicode MS" pitchFamily="34" charset="-128"/>
        </a:defRPr>
      </a:lvl8pPr>
      <a:lvl9pPr marL="1828800" algn="ctr" rtl="0" eaLnBrk="0" fontAlgn="base" hangingPunct="0">
        <a:spcBef>
          <a:spcPct val="0"/>
        </a:spcBef>
        <a:spcAft>
          <a:spcPct val="0"/>
        </a:spcAft>
        <a:defRPr sz="4000" b="1">
          <a:solidFill>
            <a:srgbClr val="3333FF"/>
          </a:solidFill>
          <a:latin typeface="Times New Roman" pitchFamily="18" charset="0"/>
          <a:ea typeface="Arial Unicode MS" pitchFamily="34" charset="-128"/>
          <a:cs typeface="Arial Unicode MS" pitchFamily="34" charset="-128"/>
        </a:defRPr>
      </a:lvl9pPr>
    </p:titleStyle>
    <p:bodyStyle>
      <a:lvl1pPr marL="342900" indent="-342900" algn="l" rtl="0" eaLnBrk="0" fontAlgn="base" hangingPunct="0">
        <a:spcBef>
          <a:spcPct val="0"/>
        </a:spcBef>
        <a:spcAft>
          <a:spcPct val="0"/>
        </a:spcAft>
        <a:buClr>
          <a:srgbClr val="FF0000"/>
        </a:buClr>
        <a:buSzPct val="75000"/>
        <a:buFont typeface="Wingdings" pitchFamily="2" charset="2"/>
        <a:buChar char="r"/>
        <a:defRPr sz="2800">
          <a:solidFill>
            <a:schemeClr val="tx1"/>
          </a:solidFill>
          <a:latin typeface="+mn-lt"/>
          <a:ea typeface="+mn-ea"/>
          <a:cs typeface="+mn-cs"/>
        </a:defRPr>
      </a:lvl1pPr>
      <a:lvl2pPr marL="742950" indent="-285750" algn="l" rtl="0" eaLnBrk="0" fontAlgn="base" hangingPunct="0">
        <a:spcBef>
          <a:spcPct val="0"/>
        </a:spcBef>
        <a:spcAft>
          <a:spcPct val="0"/>
        </a:spcAft>
        <a:buClr>
          <a:srgbClr val="3333FF"/>
        </a:buClr>
        <a:buSzPct val="75000"/>
        <a:buFont typeface="Wingdings" pitchFamily="2" charset="2"/>
        <a:buChar char="n"/>
        <a:defRPr sz="2400">
          <a:solidFill>
            <a:schemeClr val="tx1"/>
          </a:solidFill>
          <a:latin typeface="+mn-lt"/>
        </a:defRPr>
      </a:lvl2pPr>
      <a:lvl3pPr marL="1085850" indent="-228600" algn="l" rtl="0" eaLnBrk="0" fontAlgn="base" hangingPunct="0">
        <a:spcBef>
          <a:spcPct val="0"/>
        </a:spcBef>
        <a:spcAft>
          <a:spcPct val="0"/>
        </a:spcAft>
        <a:buClr>
          <a:srgbClr val="660033"/>
        </a:buClr>
        <a:buSzPct val="75000"/>
        <a:buFont typeface="Wingdings" pitchFamily="2" charset="2"/>
        <a:buChar char="l"/>
        <a:defRPr sz="2000">
          <a:solidFill>
            <a:schemeClr val="tx1"/>
          </a:solidFill>
          <a:latin typeface="+mn-lt"/>
        </a:defRPr>
      </a:lvl3pPr>
      <a:lvl4pPr marL="1428750" indent="-228600" algn="l" rtl="0" eaLnBrk="0" fontAlgn="base" hangingPunct="0">
        <a:spcBef>
          <a:spcPct val="0"/>
        </a:spcBef>
        <a:spcAft>
          <a:spcPct val="0"/>
        </a:spcAft>
        <a:buClr>
          <a:srgbClr val="FF3300"/>
        </a:buClr>
        <a:buSzPct val="75000"/>
        <a:buChar char="—"/>
        <a:defRPr sz="1600">
          <a:solidFill>
            <a:schemeClr val="tx1"/>
          </a:solidFill>
          <a:latin typeface="+mn-lt"/>
        </a:defRPr>
      </a:lvl4pPr>
      <a:lvl5pPr marL="1771650" indent="-228600" algn="l" rtl="0" eaLnBrk="0" fontAlgn="base" hangingPunct="0">
        <a:spcBef>
          <a:spcPct val="20000"/>
        </a:spcBef>
        <a:spcAft>
          <a:spcPct val="0"/>
        </a:spcAft>
        <a:buSzPct val="100000"/>
        <a:buChar char="»"/>
        <a:defRPr sz="2000">
          <a:solidFill>
            <a:schemeClr val="tx1"/>
          </a:solidFill>
          <a:latin typeface="Verdana" pitchFamily="34" charset="0"/>
        </a:defRPr>
      </a:lvl5pPr>
      <a:lvl6pPr marL="2228850" indent="-228600" algn="l" rtl="0" eaLnBrk="0" fontAlgn="base" hangingPunct="0">
        <a:spcBef>
          <a:spcPct val="20000"/>
        </a:spcBef>
        <a:spcAft>
          <a:spcPct val="0"/>
        </a:spcAft>
        <a:buSzPct val="100000"/>
        <a:buChar char="»"/>
        <a:defRPr sz="2000">
          <a:solidFill>
            <a:schemeClr val="tx1"/>
          </a:solidFill>
          <a:latin typeface="Verdana" pitchFamily="34" charset="0"/>
        </a:defRPr>
      </a:lvl6pPr>
      <a:lvl7pPr marL="2686050" indent="-228600" algn="l" rtl="0" eaLnBrk="0" fontAlgn="base" hangingPunct="0">
        <a:spcBef>
          <a:spcPct val="20000"/>
        </a:spcBef>
        <a:spcAft>
          <a:spcPct val="0"/>
        </a:spcAft>
        <a:buSzPct val="100000"/>
        <a:buChar char="»"/>
        <a:defRPr sz="2000">
          <a:solidFill>
            <a:schemeClr val="tx1"/>
          </a:solidFill>
          <a:latin typeface="Verdana" pitchFamily="34" charset="0"/>
        </a:defRPr>
      </a:lvl7pPr>
      <a:lvl8pPr marL="3143250" indent="-228600" algn="l" rtl="0" eaLnBrk="0" fontAlgn="base" hangingPunct="0">
        <a:spcBef>
          <a:spcPct val="20000"/>
        </a:spcBef>
        <a:spcAft>
          <a:spcPct val="0"/>
        </a:spcAft>
        <a:buSzPct val="100000"/>
        <a:buChar char="»"/>
        <a:defRPr sz="2000">
          <a:solidFill>
            <a:schemeClr val="tx1"/>
          </a:solidFill>
          <a:latin typeface="Verdana" pitchFamily="34" charset="0"/>
        </a:defRPr>
      </a:lvl8pPr>
      <a:lvl9pPr marL="3600450" indent="-228600" algn="l" rtl="0" eaLnBrk="0" fontAlgn="base" hangingPunct="0">
        <a:spcBef>
          <a:spcPct val="20000"/>
        </a:spcBef>
        <a:spcAft>
          <a:spcPct val="0"/>
        </a:spcAft>
        <a:buSzPct val="100000"/>
        <a:buChar char="»"/>
        <a:defRPr sz="2000">
          <a:solidFill>
            <a:schemeClr val="tx1"/>
          </a:solidFill>
          <a:latin typeface="Verdana"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A2ADA510-6B6D-4516-B6D5-556583518D9C}" type="slidenum">
              <a:rPr lang="en-US">
                <a:solidFill>
                  <a:srgbClr val="000000"/>
                </a:solidFill>
              </a:rPr>
              <a:pPr fontAlgn="base">
                <a:spcBef>
                  <a:spcPct val="0"/>
                </a:spcBef>
                <a:spcAft>
                  <a:spcPct val="0"/>
                </a:spcAft>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Lst>
  <p:txStyles>
    <p:titleStyle>
      <a:lvl1pPr algn="ctr" rtl="0" fontAlgn="base">
        <a:spcBef>
          <a:spcPct val="0"/>
        </a:spcBef>
        <a:spcAft>
          <a:spcPct val="0"/>
        </a:spcAft>
        <a:defRPr sz="4400">
          <a:solidFill>
            <a:schemeClr val="tx2"/>
          </a:solidFill>
          <a:latin typeface="Calibri" pitchFamily="34" charset="0"/>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baseline="0">
          <a:solidFill>
            <a:schemeClr val="tx1"/>
          </a:solidFill>
          <a:latin typeface="Calibri" pitchFamily="34" charset="0"/>
          <a:ea typeface="+mn-ea"/>
          <a:cs typeface="+mn-cs"/>
        </a:defRPr>
      </a:lvl1pPr>
      <a:lvl2pPr marL="742950" indent="-285750" algn="l" rtl="0" fontAlgn="base">
        <a:spcBef>
          <a:spcPct val="20000"/>
        </a:spcBef>
        <a:spcAft>
          <a:spcPct val="0"/>
        </a:spcAft>
        <a:buChar char="–"/>
        <a:defRPr sz="2800" baseline="0">
          <a:solidFill>
            <a:schemeClr val="tx1"/>
          </a:solidFill>
          <a:latin typeface="Calibri" pitchFamily="34" charset="0"/>
        </a:defRPr>
      </a:lvl2pPr>
      <a:lvl3pPr marL="1143000" indent="-228600" algn="l" rtl="0" fontAlgn="base">
        <a:spcBef>
          <a:spcPct val="20000"/>
        </a:spcBef>
        <a:spcAft>
          <a:spcPct val="0"/>
        </a:spcAft>
        <a:buChar char="•"/>
        <a:defRPr sz="2400" baseline="0">
          <a:solidFill>
            <a:schemeClr val="tx1"/>
          </a:solidFill>
          <a:latin typeface="Calibri" pitchFamily="34" charset="0"/>
        </a:defRPr>
      </a:lvl3pPr>
      <a:lvl4pPr marL="1600200" indent="-228600" algn="l" rtl="0" fontAlgn="base">
        <a:spcBef>
          <a:spcPct val="20000"/>
        </a:spcBef>
        <a:spcAft>
          <a:spcPct val="0"/>
        </a:spcAft>
        <a:buChar char="–"/>
        <a:defRPr sz="2000" baseline="0">
          <a:solidFill>
            <a:schemeClr val="tx1"/>
          </a:solidFill>
          <a:latin typeface="Calibri" pitchFamily="34" charset="0"/>
        </a:defRPr>
      </a:lvl4pPr>
      <a:lvl5pPr marL="2057400" indent="-228600" algn="l" rtl="0" fontAlgn="base">
        <a:spcBef>
          <a:spcPct val="20000"/>
        </a:spcBef>
        <a:spcAft>
          <a:spcPct val="0"/>
        </a:spcAft>
        <a:buChar char="»"/>
        <a:defRPr sz="2000" baseline="0">
          <a:solidFill>
            <a:schemeClr val="tx1"/>
          </a:solidFill>
          <a:latin typeface="Calibri" pitchFamily="34"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06045073"/>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50357054"/>
      </p:ext>
    </p:extLst>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solidFill>
                  <a:prstClr val="black">
                    <a:tint val="75000"/>
                  </a:prstClr>
                </a:solidFill>
              </a:rPr>
              <a:pPr/>
              <a:t>10/14/2015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95279422"/>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4" name="Picture 10"/>
          <p:cNvPicPr>
            <a:picLocks noChangeArrowheads="1"/>
          </p:cNvPicPr>
          <p:nvPr/>
        </p:nvPicPr>
        <p:blipFill>
          <a:blip r:embed="rId14" cstate="print"/>
          <a:srcRect/>
          <a:stretch>
            <a:fillRect/>
          </a:stretch>
        </p:blipFill>
        <p:spPr bwMode="auto">
          <a:xfrm>
            <a:off x="90488" y="84139"/>
            <a:ext cx="8429625" cy="719137"/>
          </a:xfrm>
          <a:prstGeom prst="rect">
            <a:avLst/>
          </a:prstGeom>
          <a:noFill/>
          <a:ln w="9525">
            <a:noFill/>
            <a:miter lim="800000"/>
            <a:headEnd/>
            <a:tailEnd/>
          </a:ln>
          <a:effectLst/>
        </p:spPr>
      </p:pic>
      <p:sp>
        <p:nvSpPr>
          <p:cNvPr id="1029" name="Rectangle 5"/>
          <p:cNvSpPr>
            <a:spLocks noGrp="1" noChangeArrowheads="1"/>
          </p:cNvSpPr>
          <p:nvPr>
            <p:ph type="title"/>
          </p:nvPr>
        </p:nvSpPr>
        <p:spPr bwMode="auto">
          <a:xfrm>
            <a:off x="2971801" y="95250"/>
            <a:ext cx="5548313" cy="4699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p>
            <a:pPr lvl="0"/>
            <a:r>
              <a:rPr lang="en-US" smtClean="0"/>
              <a:t>Title</a:t>
            </a:r>
          </a:p>
        </p:txBody>
      </p:sp>
      <p:sp>
        <p:nvSpPr>
          <p:cNvPr id="1031" name="Rectangle 7"/>
          <p:cNvSpPr>
            <a:spLocks noChangeArrowheads="1"/>
          </p:cNvSpPr>
          <p:nvPr/>
        </p:nvSpPr>
        <p:spPr bwMode="auto">
          <a:xfrm>
            <a:off x="7351713" y="6577408"/>
            <a:ext cx="1792287" cy="246863"/>
          </a:xfrm>
          <a:prstGeom prst="rect">
            <a:avLst/>
          </a:prstGeom>
          <a:noFill/>
          <a:ln w="9525">
            <a:noFill/>
            <a:miter lim="800000"/>
            <a:headEnd/>
            <a:tailEnd/>
          </a:ln>
          <a:effectLst/>
        </p:spPr>
        <p:txBody>
          <a:bodyPr lIns="92075" tIns="46038" rIns="92075" bIns="46038" anchor="ctr">
            <a:spAutoFit/>
          </a:bodyPr>
          <a:lstStyle/>
          <a:p>
            <a:pPr algn="ctr" eaLnBrk="0" fontAlgn="base" hangingPunct="0">
              <a:spcBef>
                <a:spcPct val="0"/>
              </a:spcBef>
              <a:spcAft>
                <a:spcPct val="0"/>
              </a:spcAft>
            </a:pPr>
            <a:r>
              <a:rPr lang="en-US" sz="1000">
                <a:solidFill>
                  <a:srgbClr val="000000"/>
                </a:solidFill>
              </a:rPr>
              <a:t>        30 January 2004</a:t>
            </a:r>
            <a:endParaRPr lang="en-US" sz="1000">
              <a:solidFill>
                <a:srgbClr val="000000"/>
              </a:solidFill>
              <a:latin typeface="Arial" charset="0"/>
            </a:endParaRPr>
          </a:p>
        </p:txBody>
      </p:sp>
      <p:pic>
        <p:nvPicPr>
          <p:cNvPr id="1035" name="Picture 11"/>
          <p:cNvPicPr>
            <a:picLocks noChangeArrowheads="1"/>
          </p:cNvPicPr>
          <p:nvPr/>
        </p:nvPicPr>
        <p:blipFill>
          <a:blip r:embed="rId15" cstate="print"/>
          <a:srcRect/>
          <a:stretch>
            <a:fillRect/>
          </a:stretch>
        </p:blipFill>
        <p:spPr bwMode="auto">
          <a:xfrm>
            <a:off x="8593138" y="139700"/>
            <a:ext cx="457200" cy="457200"/>
          </a:xfrm>
          <a:prstGeom prst="rect">
            <a:avLst/>
          </a:prstGeom>
          <a:noFill/>
          <a:ln w="9525">
            <a:noFill/>
            <a:miter lim="800000"/>
            <a:headEnd/>
            <a:tailEnd/>
          </a:ln>
          <a:effectLst/>
        </p:spPr>
      </p:pic>
      <p:pic>
        <p:nvPicPr>
          <p:cNvPr id="1036" name="Picture 12"/>
          <p:cNvPicPr>
            <a:picLocks noChangeAspect="1" noChangeArrowheads="1"/>
          </p:cNvPicPr>
          <p:nvPr/>
        </p:nvPicPr>
        <p:blipFill>
          <a:blip r:embed="rId16" cstate="print"/>
          <a:srcRect/>
          <a:stretch>
            <a:fillRect/>
          </a:stretch>
        </p:blipFill>
        <p:spPr bwMode="auto">
          <a:xfrm flipV="1">
            <a:off x="90488" y="6477002"/>
            <a:ext cx="8959850" cy="79375"/>
          </a:xfrm>
          <a:prstGeom prst="rect">
            <a:avLst/>
          </a:prstGeom>
          <a:noFill/>
          <a:ln w="9525">
            <a:noFill/>
            <a:miter lim="800000"/>
            <a:headEnd/>
            <a:tailEnd/>
          </a:ln>
          <a:effectLst/>
        </p:spPr>
      </p:pic>
      <p:sp>
        <p:nvSpPr>
          <p:cNvPr id="1037" name="Rectangle 13"/>
          <p:cNvSpPr>
            <a:spLocks noChangeArrowheads="1"/>
          </p:cNvSpPr>
          <p:nvPr/>
        </p:nvSpPr>
        <p:spPr bwMode="auto">
          <a:xfrm>
            <a:off x="0" y="6612333"/>
            <a:ext cx="6127750" cy="246863"/>
          </a:xfrm>
          <a:prstGeom prst="rect">
            <a:avLst/>
          </a:prstGeom>
          <a:noFill/>
          <a:ln w="9525">
            <a:noFill/>
            <a:miter lim="800000"/>
            <a:headEnd/>
            <a:tailEnd/>
          </a:ln>
          <a:effectLst/>
        </p:spPr>
        <p:txBody>
          <a:bodyPr lIns="92075" tIns="46038" rIns="92075" bIns="46038" anchor="ctr">
            <a:spAutoFit/>
          </a:bodyPr>
          <a:lstStyle/>
          <a:p>
            <a:pPr eaLnBrk="0" fontAlgn="base" hangingPunct="0">
              <a:spcBef>
                <a:spcPct val="0"/>
              </a:spcBef>
              <a:spcAft>
                <a:spcPct val="0"/>
              </a:spcAft>
            </a:pPr>
            <a:r>
              <a:rPr lang="en-US" sz="1000">
                <a:solidFill>
                  <a:srgbClr val="000000"/>
                </a:solidFill>
              </a:rPr>
              <a:t>Alexej Grudiev,  GdfidL for TDS wakefield calculations</a:t>
            </a:r>
            <a:endParaRPr lang="en-US" sz="1000">
              <a:solidFill>
                <a:srgbClr val="000000"/>
              </a:solidFill>
              <a:latin typeface="Arial" charset="0"/>
            </a:endParaRPr>
          </a:p>
        </p:txBody>
      </p:sp>
    </p:spTree>
    <p:extLst>
      <p:ext uri="{BB962C8B-B14F-4D97-AF65-F5344CB8AC3E}">
        <p14:creationId xmlns:p14="http://schemas.microsoft.com/office/powerpoint/2010/main" val="1008559347"/>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7" r:id="rId12"/>
  </p:sldLayoutIdLst>
  <p:txStyles>
    <p:titleStyle>
      <a:lvl1pPr algn="ctr" rtl="0" eaLnBrk="0" fontAlgn="base" hangingPunct="0">
        <a:spcBef>
          <a:spcPct val="0"/>
        </a:spcBef>
        <a:spcAft>
          <a:spcPct val="0"/>
        </a:spcAft>
        <a:defRPr sz="2400" b="1" i="1">
          <a:solidFill>
            <a:srgbClr val="0000FF"/>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2400" b="1" i="1">
          <a:solidFill>
            <a:srgbClr val="0000FF"/>
          </a:solidFill>
          <a:effectLst>
            <a:outerShdw blurRad="38100" dist="38100" dir="2700000" algn="tl">
              <a:srgbClr val="C0C0C0"/>
            </a:outerShdw>
          </a:effectLst>
          <a:latin typeface="Comic Sans MS" pitchFamily="66" charset="0"/>
        </a:defRPr>
      </a:lvl2pPr>
      <a:lvl3pPr algn="ctr" rtl="0" eaLnBrk="0" fontAlgn="base" hangingPunct="0">
        <a:spcBef>
          <a:spcPct val="0"/>
        </a:spcBef>
        <a:spcAft>
          <a:spcPct val="0"/>
        </a:spcAft>
        <a:defRPr sz="2400" b="1" i="1">
          <a:solidFill>
            <a:srgbClr val="0000FF"/>
          </a:solidFill>
          <a:effectLst>
            <a:outerShdw blurRad="38100" dist="38100" dir="2700000" algn="tl">
              <a:srgbClr val="C0C0C0"/>
            </a:outerShdw>
          </a:effectLst>
          <a:latin typeface="Comic Sans MS" pitchFamily="66" charset="0"/>
        </a:defRPr>
      </a:lvl3pPr>
      <a:lvl4pPr algn="ctr" rtl="0" eaLnBrk="0" fontAlgn="base" hangingPunct="0">
        <a:spcBef>
          <a:spcPct val="0"/>
        </a:spcBef>
        <a:spcAft>
          <a:spcPct val="0"/>
        </a:spcAft>
        <a:defRPr sz="2400" b="1" i="1">
          <a:solidFill>
            <a:srgbClr val="0000FF"/>
          </a:solidFill>
          <a:effectLst>
            <a:outerShdw blurRad="38100" dist="38100" dir="2700000" algn="tl">
              <a:srgbClr val="C0C0C0"/>
            </a:outerShdw>
          </a:effectLst>
          <a:latin typeface="Comic Sans MS" pitchFamily="66" charset="0"/>
        </a:defRPr>
      </a:lvl4pPr>
      <a:lvl5pPr algn="ctr" rtl="0" eaLnBrk="0" fontAlgn="base" hangingPunct="0">
        <a:spcBef>
          <a:spcPct val="0"/>
        </a:spcBef>
        <a:spcAft>
          <a:spcPct val="0"/>
        </a:spcAft>
        <a:defRPr sz="2400" b="1" i="1">
          <a:solidFill>
            <a:srgbClr val="0000FF"/>
          </a:solidFill>
          <a:effectLst>
            <a:outerShdw blurRad="38100" dist="38100" dir="2700000" algn="tl">
              <a:srgbClr val="C0C0C0"/>
            </a:outerShdw>
          </a:effectLst>
          <a:latin typeface="Comic Sans MS" pitchFamily="66" charset="0"/>
        </a:defRPr>
      </a:lvl5pPr>
      <a:lvl6pPr marL="457200" algn="ctr" rtl="0" eaLnBrk="0" fontAlgn="base" hangingPunct="0">
        <a:spcBef>
          <a:spcPct val="0"/>
        </a:spcBef>
        <a:spcAft>
          <a:spcPct val="0"/>
        </a:spcAft>
        <a:defRPr sz="2400" b="1" i="1">
          <a:solidFill>
            <a:srgbClr val="0000FF"/>
          </a:solidFill>
          <a:effectLst>
            <a:outerShdw blurRad="38100" dist="38100" dir="2700000" algn="tl">
              <a:srgbClr val="C0C0C0"/>
            </a:outerShdw>
          </a:effectLst>
          <a:latin typeface="Comic Sans MS" pitchFamily="66" charset="0"/>
        </a:defRPr>
      </a:lvl6pPr>
      <a:lvl7pPr marL="914400" algn="ctr" rtl="0" eaLnBrk="0" fontAlgn="base" hangingPunct="0">
        <a:spcBef>
          <a:spcPct val="0"/>
        </a:spcBef>
        <a:spcAft>
          <a:spcPct val="0"/>
        </a:spcAft>
        <a:defRPr sz="2400" b="1" i="1">
          <a:solidFill>
            <a:srgbClr val="0000FF"/>
          </a:solidFill>
          <a:effectLst>
            <a:outerShdw blurRad="38100" dist="38100" dir="2700000" algn="tl">
              <a:srgbClr val="C0C0C0"/>
            </a:outerShdw>
          </a:effectLst>
          <a:latin typeface="Comic Sans MS" pitchFamily="66" charset="0"/>
        </a:defRPr>
      </a:lvl7pPr>
      <a:lvl8pPr marL="1371600" algn="ctr" rtl="0" eaLnBrk="0" fontAlgn="base" hangingPunct="0">
        <a:spcBef>
          <a:spcPct val="0"/>
        </a:spcBef>
        <a:spcAft>
          <a:spcPct val="0"/>
        </a:spcAft>
        <a:defRPr sz="2400" b="1" i="1">
          <a:solidFill>
            <a:srgbClr val="0000FF"/>
          </a:solidFill>
          <a:effectLst>
            <a:outerShdw blurRad="38100" dist="38100" dir="2700000" algn="tl">
              <a:srgbClr val="C0C0C0"/>
            </a:outerShdw>
          </a:effectLst>
          <a:latin typeface="Comic Sans MS" pitchFamily="66" charset="0"/>
        </a:defRPr>
      </a:lvl8pPr>
      <a:lvl9pPr marL="1828800" algn="ctr" rtl="0" eaLnBrk="0" fontAlgn="base" hangingPunct="0">
        <a:spcBef>
          <a:spcPct val="0"/>
        </a:spcBef>
        <a:spcAft>
          <a:spcPct val="0"/>
        </a:spcAft>
        <a:defRPr sz="2400" b="1" i="1">
          <a:solidFill>
            <a:srgbClr val="0000FF"/>
          </a:solidFill>
          <a:effectLst>
            <a:outerShdw blurRad="38100" dist="38100" dir="2700000" algn="tl">
              <a:srgbClr val="C0C0C0"/>
            </a:outerShdw>
          </a:effectLst>
          <a:latin typeface="Comic Sans MS" pitchFamily="66" charset="0"/>
        </a:defRPr>
      </a:lvl9pPr>
    </p:titleStyle>
    <p:bodyStyle>
      <a:lvl1pPr indent="231775" algn="l" rtl="0" eaLnBrk="0" fontAlgn="base" hangingPunct="0">
        <a:spcBef>
          <a:spcPct val="20000"/>
        </a:spcBef>
        <a:spcAft>
          <a:spcPct val="0"/>
        </a:spcAft>
        <a:buClr>
          <a:schemeClr val="tx2"/>
        </a:buClr>
        <a:buSzPct val="90000"/>
        <a:buChar char="•"/>
        <a:defRPr sz="2400">
          <a:solidFill>
            <a:srgbClr val="0000FF"/>
          </a:solidFill>
          <a:latin typeface="+mn-lt"/>
          <a:ea typeface="+mn-ea"/>
          <a:cs typeface="+mn-cs"/>
        </a:defRPr>
      </a:lvl1pPr>
      <a:lvl2pPr marL="463550" indent="166688" algn="l" rtl="0" eaLnBrk="0" fontAlgn="base" hangingPunct="0">
        <a:spcBef>
          <a:spcPct val="20000"/>
        </a:spcBef>
        <a:spcAft>
          <a:spcPct val="0"/>
        </a:spcAft>
        <a:buClr>
          <a:schemeClr val="tx2"/>
        </a:buClr>
        <a:buSzPct val="100000"/>
        <a:buChar char="•"/>
        <a:defRPr sz="2000">
          <a:solidFill>
            <a:schemeClr val="tx1"/>
          </a:solidFill>
          <a:latin typeface="+mn-lt"/>
        </a:defRPr>
      </a:lvl2pPr>
      <a:lvl3pPr marL="798513" indent="115888" algn="l" rtl="0" eaLnBrk="0" fontAlgn="base" hangingPunct="0">
        <a:spcBef>
          <a:spcPct val="20000"/>
        </a:spcBef>
        <a:spcAft>
          <a:spcPct val="0"/>
        </a:spcAft>
        <a:buClr>
          <a:schemeClr val="tx2"/>
        </a:buClr>
        <a:buSzPct val="65000"/>
        <a:buChar char="–"/>
        <a:defRPr>
          <a:solidFill>
            <a:schemeClr val="tx1"/>
          </a:solidFill>
          <a:latin typeface="+mn-lt"/>
        </a:defRPr>
      </a:lvl3pPr>
      <a:lvl4pPr marL="1030288" indent="115888" algn="l" rtl="0" eaLnBrk="0" fontAlgn="base" hangingPunct="0">
        <a:spcBef>
          <a:spcPct val="20000"/>
        </a:spcBef>
        <a:spcAft>
          <a:spcPct val="0"/>
        </a:spcAft>
        <a:buClr>
          <a:schemeClr val="tx2"/>
        </a:buClr>
        <a:buSzPct val="65000"/>
        <a:buChar char="–"/>
        <a:defRPr sz="1600">
          <a:solidFill>
            <a:schemeClr val="tx1"/>
          </a:solidFill>
          <a:latin typeface="+mn-lt"/>
        </a:defRPr>
      </a:lvl4pPr>
      <a:lvl5pPr marL="1262063" indent="115888" algn="l" rtl="0" eaLnBrk="0" fontAlgn="base" hangingPunct="0">
        <a:spcBef>
          <a:spcPct val="20000"/>
        </a:spcBef>
        <a:spcAft>
          <a:spcPct val="0"/>
        </a:spcAft>
        <a:buClr>
          <a:schemeClr val="tx2"/>
        </a:buClr>
        <a:buSzPct val="65000"/>
        <a:buChar char="–"/>
        <a:defRPr sz="1600">
          <a:solidFill>
            <a:schemeClr val="tx1"/>
          </a:solidFill>
          <a:latin typeface="+mn-lt"/>
        </a:defRPr>
      </a:lvl5pPr>
      <a:lvl6pPr marL="1719263" indent="115888" algn="l" rtl="0" eaLnBrk="0" fontAlgn="base" hangingPunct="0">
        <a:spcBef>
          <a:spcPct val="20000"/>
        </a:spcBef>
        <a:spcAft>
          <a:spcPct val="0"/>
        </a:spcAft>
        <a:buClr>
          <a:schemeClr val="tx2"/>
        </a:buClr>
        <a:buSzPct val="65000"/>
        <a:buChar char="–"/>
        <a:defRPr sz="1600">
          <a:solidFill>
            <a:schemeClr val="tx1"/>
          </a:solidFill>
          <a:latin typeface="+mn-lt"/>
        </a:defRPr>
      </a:lvl6pPr>
      <a:lvl7pPr marL="2176463" indent="115888" algn="l" rtl="0" eaLnBrk="0" fontAlgn="base" hangingPunct="0">
        <a:spcBef>
          <a:spcPct val="20000"/>
        </a:spcBef>
        <a:spcAft>
          <a:spcPct val="0"/>
        </a:spcAft>
        <a:buClr>
          <a:schemeClr val="tx2"/>
        </a:buClr>
        <a:buSzPct val="65000"/>
        <a:buChar char="–"/>
        <a:defRPr sz="1600">
          <a:solidFill>
            <a:schemeClr val="tx1"/>
          </a:solidFill>
          <a:latin typeface="+mn-lt"/>
        </a:defRPr>
      </a:lvl7pPr>
      <a:lvl8pPr marL="2633663" indent="115888" algn="l" rtl="0" eaLnBrk="0" fontAlgn="base" hangingPunct="0">
        <a:spcBef>
          <a:spcPct val="20000"/>
        </a:spcBef>
        <a:spcAft>
          <a:spcPct val="0"/>
        </a:spcAft>
        <a:buClr>
          <a:schemeClr val="tx2"/>
        </a:buClr>
        <a:buSzPct val="65000"/>
        <a:buChar char="–"/>
        <a:defRPr sz="1600">
          <a:solidFill>
            <a:schemeClr val="tx1"/>
          </a:solidFill>
          <a:latin typeface="+mn-lt"/>
        </a:defRPr>
      </a:lvl8pPr>
      <a:lvl9pPr marL="3090863" indent="115888" algn="l" rtl="0" eaLnBrk="0" fontAlgn="base" hangingPunct="0">
        <a:spcBef>
          <a:spcPct val="20000"/>
        </a:spcBef>
        <a:spcAft>
          <a:spcPct val="0"/>
        </a:spcAft>
        <a:buClr>
          <a:schemeClr val="tx2"/>
        </a:buClr>
        <a:buSzPct val="6500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50.png"/><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notesSlide" Target="../notesSlides/notesSlide9.xml"/><Relationship Id="rId7"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7.wmf"/><Relationship Id="rId11" Type="http://schemas.openxmlformats.org/officeDocument/2006/relationships/image" Target="../media/image21.wmf"/><Relationship Id="rId5" Type="http://schemas.openxmlformats.org/officeDocument/2006/relationships/oleObject" Target="../embeddings/oleObject1.bin"/><Relationship Id="rId10" Type="http://schemas.openxmlformats.org/officeDocument/2006/relationships/image" Target="../media/image19.wmf"/><Relationship Id="rId4" Type="http://schemas.openxmlformats.org/officeDocument/2006/relationships/image" Target="../media/image20.wmf"/><Relationship Id="rId9" Type="http://schemas.openxmlformats.org/officeDocument/2006/relationships/oleObject" Target="../embeddings/oleObject3.bin"/></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emf"/></Relationships>
</file>

<file path=ppt/slides/_rels/slide19.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1.xml"/><Relationship Id="rId1" Type="http://schemas.openxmlformats.org/officeDocument/2006/relationships/vmlDrawing" Target="../drawings/vmlDrawing2.vml"/><Relationship Id="rId4" Type="http://schemas.openxmlformats.org/officeDocument/2006/relationships/image" Target="../media/image33.wmf"/></Relationships>
</file>

<file path=ppt/slides/_rels/slide22.xml.rels><?xml version="1.0" encoding="UTF-8" standalone="yes"?>
<Relationships xmlns="http://schemas.openxmlformats.org/package/2006/relationships"><Relationship Id="rId2" Type="http://schemas.openxmlformats.org/officeDocument/2006/relationships/image" Target="../media/image34.gi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5.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image" Target="../media/image39.png"/></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2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44.jpeg"/><Relationship Id="rId4" Type="http://schemas.openxmlformats.org/officeDocument/2006/relationships/image" Target="../media/image43.jpeg"/></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46.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48.jpeg"/></Relationships>
</file>

<file path=ppt/slides/_rels/slide3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51.wmf"/><Relationship Id="rId4" Type="http://schemas.openxmlformats.org/officeDocument/2006/relationships/image" Target="../media/image50.png"/></Relationships>
</file>

<file path=ppt/slides/_rels/slide3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3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4.xml"/><Relationship Id="rId1" Type="http://schemas.openxmlformats.org/officeDocument/2006/relationships/slideLayout" Target="../slideLayouts/slideLayout51.xml"/><Relationship Id="rId4" Type="http://schemas.openxmlformats.org/officeDocument/2006/relationships/image" Target="../media/image53.png"/></Relationships>
</file>

<file path=ppt/slides/_rels/slide3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5.xml"/><Relationship Id="rId1" Type="http://schemas.openxmlformats.org/officeDocument/2006/relationships/slideLayout" Target="../slideLayouts/slideLayout51.xml"/><Relationship Id="rId4" Type="http://schemas.openxmlformats.org/officeDocument/2006/relationships/image" Target="../media/image55.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6.xml"/><Relationship Id="rId7" Type="http://schemas.openxmlformats.org/officeDocument/2006/relationships/image" Target="../media/image56.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58.emf"/><Relationship Id="rId4" Type="http://schemas.openxmlformats.org/officeDocument/2006/relationships/image" Target="../media/image57.emf"/></Relationships>
</file>

<file path=ppt/slides/_rels/slide3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7.xml"/><Relationship Id="rId1" Type="http://schemas.openxmlformats.org/officeDocument/2006/relationships/slideLayout" Target="../slideLayouts/slideLayout51.xml"/><Relationship Id="rId4" Type="http://schemas.openxmlformats.org/officeDocument/2006/relationships/image" Target="../media/image60.png"/></Relationships>
</file>

<file path=ppt/slides/_rels/slide37.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30.emf"/></Relationships>
</file>

<file path=ppt/slides/_rels/slide3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9.xml"/><Relationship Id="rId1" Type="http://schemas.openxmlformats.org/officeDocument/2006/relationships/slideLayout" Target="../slideLayouts/slideLayout56.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jpeg"/></Relationships>
</file>

<file path=ppt/slides/_rels/slide3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0.xml"/><Relationship Id="rId1" Type="http://schemas.openxmlformats.org/officeDocument/2006/relationships/slideLayout" Target="../slideLayouts/slideLayout99.xml"/></Relationships>
</file>

<file path=ppt/slides/_rels/slide4.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41.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42.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0.png"/><Relationship Id="rId1" Type="http://schemas.openxmlformats.org/officeDocument/2006/relationships/slideLayout" Target="../slideLayouts/slideLayout2.xml"/><Relationship Id="rId4" Type="http://schemas.openxmlformats.org/officeDocument/2006/relationships/image" Target="../media/image73.png"/></Relationships>
</file>

<file path=ppt/slides/_rels/slide4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2.xml"/><Relationship Id="rId4" Type="http://schemas.openxmlformats.org/officeDocument/2006/relationships/image" Target="../media/image78.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image" Target="../media/image81.png"/><Relationship Id="rId1" Type="http://schemas.openxmlformats.org/officeDocument/2006/relationships/slideLayout" Target="../slideLayouts/slideLayout62.xml"/><Relationship Id="rId4" Type="http://schemas.openxmlformats.org/officeDocument/2006/relationships/image" Target="../media/image83.png"/></Relationships>
</file>

<file path=ppt/slides/_rels/slide5.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image" Target="../media/image84.png"/><Relationship Id="rId1" Type="http://schemas.openxmlformats.org/officeDocument/2006/relationships/slideLayout" Target="../slideLayouts/slideLayout62.xml"/></Relationships>
</file>

<file path=ppt/slides/_rels/slide51.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jpeg"/><Relationship Id="rId1" Type="http://schemas.openxmlformats.org/officeDocument/2006/relationships/slideLayout" Target="../slideLayouts/slideLayout73.xml"/></Relationships>
</file>

<file path=ppt/slides/_rels/slide52.xml.rels><?xml version="1.0" encoding="UTF-8" standalone="yes"?>
<Relationships xmlns="http://schemas.openxmlformats.org/package/2006/relationships"><Relationship Id="rId8" Type="http://schemas.openxmlformats.org/officeDocument/2006/relationships/image" Target="../media/image94.jpeg"/><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image" Target="../media/image88.png"/><Relationship Id="rId1" Type="http://schemas.openxmlformats.org/officeDocument/2006/relationships/slideLayout" Target="../slideLayouts/slideLayout84.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jpeg"/></Relationships>
</file>

<file path=ppt/slides/_rels/slide53.xml.rels><?xml version="1.0" encoding="UTF-8" standalone="yes"?>
<Relationships xmlns="http://schemas.openxmlformats.org/package/2006/relationships"><Relationship Id="rId3" Type="http://schemas.openxmlformats.org/officeDocument/2006/relationships/image" Target="../media/image95.emf"/><Relationship Id="rId2" Type="http://schemas.openxmlformats.org/officeDocument/2006/relationships/notesSlide" Target="../notesSlides/notesSlide35.xml"/><Relationship Id="rId1" Type="http://schemas.openxmlformats.org/officeDocument/2006/relationships/slideLayout" Target="../slideLayouts/slideLayout38.xml"/><Relationship Id="rId4" Type="http://schemas.openxmlformats.org/officeDocument/2006/relationships/image" Target="../media/image96.emf"/></Relationships>
</file>

<file path=ppt/slides/_rels/slide54.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notesSlide" Target="../notesSlides/notesSlide36.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91680" y="2204864"/>
            <a:ext cx="6165406" cy="1569660"/>
          </a:xfrm>
          <a:prstGeom prst="rect">
            <a:avLst/>
          </a:prstGeom>
          <a:noFill/>
        </p:spPr>
        <p:txBody>
          <a:bodyPr wrap="none" rtlCol="0">
            <a:spAutoFit/>
          </a:bodyPr>
          <a:lstStyle/>
          <a:p>
            <a:r>
              <a:rPr lang="en-US" sz="3200" dirty="0" smtClean="0"/>
              <a:t>Course B: rf technology</a:t>
            </a:r>
          </a:p>
          <a:p>
            <a:r>
              <a:rPr lang="en-US" sz="3200" dirty="0" smtClean="0"/>
              <a:t>Normal conducting rf</a:t>
            </a:r>
          </a:p>
          <a:p>
            <a:r>
              <a:rPr lang="en-US" sz="3200" dirty="0" smtClean="0">
                <a:solidFill>
                  <a:schemeClr val="tx2"/>
                </a:solidFill>
              </a:rPr>
              <a:t>Part 5: Higher-order-mode damping</a:t>
            </a:r>
            <a:endParaRPr lang="en-US" sz="3200" dirty="0">
              <a:solidFill>
                <a:schemeClr val="tx2"/>
              </a:solidFill>
            </a:endParaRPr>
          </a:p>
        </p:txBody>
      </p:sp>
      <p:sp>
        <p:nvSpPr>
          <p:cNvPr id="7" name="Slide Number Placeholder 6"/>
          <p:cNvSpPr>
            <a:spLocks noGrp="1"/>
          </p:cNvSpPr>
          <p:nvPr>
            <p:ph type="sldNum" sz="quarter" idx="12"/>
          </p:nvPr>
        </p:nvSpPr>
        <p:spPr/>
        <p:txBody>
          <a:bodyPr/>
          <a:lstStyle/>
          <a:p>
            <a:fld id="{358ABE59-9B7B-4807-8A81-8F4A97CD8D42}" type="slidenum">
              <a:rPr lang="en-US" smtClean="0"/>
              <a:pPr/>
              <a:t>1</a:t>
            </a:fld>
            <a:endParaRPr lang="en-US"/>
          </a:p>
        </p:txBody>
      </p:sp>
      <p:sp>
        <p:nvSpPr>
          <p:cNvPr id="5" name="TextBox 4"/>
          <p:cNvSpPr txBox="1"/>
          <p:nvPr/>
        </p:nvSpPr>
        <p:spPr>
          <a:xfrm>
            <a:off x="107504" y="5271591"/>
            <a:ext cx="8640960" cy="1200329"/>
          </a:xfrm>
          <a:prstGeom prst="rect">
            <a:avLst/>
          </a:prstGeom>
          <a:noFill/>
        </p:spPr>
        <p:txBody>
          <a:bodyPr wrap="square" rtlCol="0">
            <a:spAutoFit/>
          </a:bodyPr>
          <a:lstStyle/>
          <a:p>
            <a:r>
              <a:rPr lang="en-US" dirty="0" smtClean="0"/>
              <a:t>Walter Wuensch, CERN	</a:t>
            </a:r>
          </a:p>
          <a:p>
            <a:r>
              <a:rPr lang="en-US" dirty="0" smtClean="0"/>
              <a:t>Ninth International Accelerator School for Linear Colliders</a:t>
            </a:r>
          </a:p>
          <a:p>
            <a:r>
              <a:rPr lang="en-US" dirty="0" smtClean="0"/>
              <a:t>Whistler, British Columbia, Canada</a:t>
            </a:r>
          </a:p>
          <a:p>
            <a:r>
              <a:rPr lang="en-US" dirty="0" smtClean="0"/>
              <a:t>26 October to 6 November 2015</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4427984" y="1196752"/>
            <a:ext cx="4286250" cy="4638675"/>
            <a:chOff x="2428875" y="1111250"/>
            <a:chExt cx="4286250" cy="4638675"/>
          </a:xfrm>
        </p:grpSpPr>
        <p:pic>
          <p:nvPicPr>
            <p:cNvPr id="2050" name="Picture 2"/>
            <p:cNvPicPr>
              <a:picLocks noChangeAspect="1" noChangeArrowheads="1"/>
            </p:cNvPicPr>
            <p:nvPr/>
          </p:nvPicPr>
          <p:blipFill>
            <a:blip r:embed="rId3" cstate="print"/>
            <a:srcRect/>
            <a:stretch>
              <a:fillRect/>
            </a:stretch>
          </p:blipFill>
          <p:spPr bwMode="auto">
            <a:xfrm>
              <a:off x="2428875" y="1111250"/>
              <a:ext cx="4286250" cy="4638675"/>
            </a:xfrm>
            <a:prstGeom prst="rect">
              <a:avLst/>
            </a:prstGeom>
            <a:noFill/>
            <a:ln w="9525">
              <a:noFill/>
              <a:miter lim="800000"/>
              <a:headEnd/>
              <a:tailEnd/>
            </a:ln>
            <a:effectLst/>
          </p:spPr>
        </p:pic>
        <p:sp>
          <p:nvSpPr>
            <p:cNvPr id="5" name="TextBox 4"/>
            <p:cNvSpPr txBox="1"/>
            <p:nvPr/>
          </p:nvSpPr>
          <p:spPr>
            <a:xfrm>
              <a:off x="3962400" y="4495800"/>
              <a:ext cx="838200" cy="246221"/>
            </a:xfrm>
            <a:prstGeom prst="rect">
              <a:avLst/>
            </a:prstGeom>
            <a:noFill/>
          </p:spPr>
          <p:txBody>
            <a:bodyPr wrap="square" rtlCol="0">
              <a:spAutoFit/>
            </a:bodyPr>
            <a:lstStyle/>
            <a:p>
              <a:r>
                <a:rPr lang="en-GB" sz="1000" dirty="0" smtClean="0">
                  <a:latin typeface="Times New Roman" pitchFamily="18" charset="0"/>
                  <a:cs typeface="Times New Roman" pitchFamily="18" charset="0"/>
                </a:rPr>
                <a:t>Monopole</a:t>
              </a:r>
              <a:endParaRPr lang="en-GB" sz="1000" dirty="0">
                <a:latin typeface="Times New Roman" pitchFamily="18" charset="0"/>
                <a:cs typeface="Times New Roman" pitchFamily="18" charset="0"/>
              </a:endParaRPr>
            </a:p>
          </p:txBody>
        </p:sp>
        <p:sp>
          <p:nvSpPr>
            <p:cNvPr id="6" name="TextBox 5"/>
            <p:cNvSpPr txBox="1"/>
            <p:nvPr/>
          </p:nvSpPr>
          <p:spPr>
            <a:xfrm>
              <a:off x="3886200" y="3124200"/>
              <a:ext cx="838200" cy="246221"/>
            </a:xfrm>
            <a:prstGeom prst="rect">
              <a:avLst/>
            </a:prstGeom>
            <a:noFill/>
          </p:spPr>
          <p:txBody>
            <a:bodyPr wrap="square" rtlCol="0">
              <a:spAutoFit/>
            </a:bodyPr>
            <a:lstStyle/>
            <a:p>
              <a:r>
                <a:rPr lang="en-GB" sz="1000" dirty="0" smtClean="0">
                  <a:latin typeface="Times New Roman" pitchFamily="18" charset="0"/>
                  <a:cs typeface="Times New Roman" pitchFamily="18" charset="0"/>
                </a:rPr>
                <a:t>First dipole</a:t>
              </a:r>
              <a:endParaRPr lang="en-GB" sz="1000" dirty="0">
                <a:latin typeface="Times New Roman" pitchFamily="18" charset="0"/>
                <a:cs typeface="Times New Roman" pitchFamily="18" charset="0"/>
              </a:endParaRPr>
            </a:p>
          </p:txBody>
        </p:sp>
        <p:sp>
          <p:nvSpPr>
            <p:cNvPr id="7" name="TextBox 6"/>
            <p:cNvSpPr txBox="1"/>
            <p:nvPr/>
          </p:nvSpPr>
          <p:spPr>
            <a:xfrm>
              <a:off x="3810000" y="2438400"/>
              <a:ext cx="990600" cy="246221"/>
            </a:xfrm>
            <a:prstGeom prst="rect">
              <a:avLst/>
            </a:prstGeom>
            <a:noFill/>
          </p:spPr>
          <p:txBody>
            <a:bodyPr wrap="square" rtlCol="0">
              <a:spAutoFit/>
            </a:bodyPr>
            <a:lstStyle/>
            <a:p>
              <a:r>
                <a:rPr lang="en-GB" sz="1000" dirty="0" smtClean="0">
                  <a:latin typeface="Times New Roman" pitchFamily="18" charset="0"/>
                  <a:cs typeface="Times New Roman" pitchFamily="18" charset="0"/>
                </a:rPr>
                <a:t>Second dipole</a:t>
              </a:r>
              <a:endParaRPr lang="en-GB" sz="1000" dirty="0">
                <a:latin typeface="Times New Roman" pitchFamily="18" charset="0"/>
                <a:cs typeface="Times New Roman" pitchFamily="18" charset="0"/>
              </a:endParaRPr>
            </a:p>
          </p:txBody>
        </p:sp>
        <p:sp>
          <p:nvSpPr>
            <p:cNvPr id="8" name="TextBox 7"/>
            <p:cNvSpPr txBox="1"/>
            <p:nvPr/>
          </p:nvSpPr>
          <p:spPr>
            <a:xfrm>
              <a:off x="3657600" y="1371600"/>
              <a:ext cx="838200" cy="246221"/>
            </a:xfrm>
            <a:prstGeom prst="rect">
              <a:avLst/>
            </a:prstGeom>
            <a:noFill/>
          </p:spPr>
          <p:txBody>
            <a:bodyPr wrap="square" rtlCol="0">
              <a:spAutoFit/>
            </a:bodyPr>
            <a:lstStyle/>
            <a:p>
              <a:r>
                <a:rPr lang="en-GB" sz="1000" dirty="0" smtClean="0">
                  <a:latin typeface="Times New Roman" pitchFamily="18" charset="0"/>
                  <a:cs typeface="Times New Roman" pitchFamily="18" charset="0"/>
                </a:rPr>
                <a:t>Third dipole</a:t>
              </a:r>
              <a:endParaRPr lang="en-GB" sz="1000" dirty="0">
                <a:latin typeface="Times New Roman" pitchFamily="18" charset="0"/>
                <a:cs typeface="Times New Roman" pitchFamily="18" charset="0"/>
              </a:endParaRPr>
            </a:p>
          </p:txBody>
        </p:sp>
        <p:sp>
          <p:nvSpPr>
            <p:cNvPr id="9" name="TextBox 8"/>
            <p:cNvSpPr txBox="1"/>
            <p:nvPr/>
          </p:nvSpPr>
          <p:spPr>
            <a:xfrm>
              <a:off x="5294955" y="3962400"/>
              <a:ext cx="685800" cy="246221"/>
            </a:xfrm>
            <a:prstGeom prst="rect">
              <a:avLst/>
            </a:prstGeom>
            <a:noFill/>
          </p:spPr>
          <p:txBody>
            <a:bodyPr wrap="square" rtlCol="0">
              <a:spAutoFit/>
            </a:bodyPr>
            <a:lstStyle/>
            <a:p>
              <a:r>
                <a:rPr lang="en-GB" sz="1000" dirty="0" smtClean="0">
                  <a:latin typeface="Times New Roman" pitchFamily="18" charset="0"/>
                  <a:cs typeface="Times New Roman" pitchFamily="18" charset="0"/>
                </a:rPr>
                <a:t>Light line</a:t>
              </a:r>
              <a:endParaRPr lang="en-GB" sz="1000" dirty="0">
                <a:latin typeface="Times New Roman" pitchFamily="18" charset="0"/>
                <a:cs typeface="Times New Roman" pitchFamily="18" charset="0"/>
              </a:endParaRPr>
            </a:p>
          </p:txBody>
        </p:sp>
      </p:grpSp>
      <p:sp>
        <p:nvSpPr>
          <p:cNvPr id="11" name="TextBox 10"/>
          <p:cNvSpPr txBox="1"/>
          <p:nvPr/>
        </p:nvSpPr>
        <p:spPr>
          <a:xfrm>
            <a:off x="3923928" y="260648"/>
            <a:ext cx="5029200" cy="584775"/>
          </a:xfrm>
          <a:prstGeom prst="rect">
            <a:avLst/>
          </a:prstGeom>
          <a:noFill/>
        </p:spPr>
        <p:txBody>
          <a:bodyPr wrap="square" rtlCol="0">
            <a:spAutoFit/>
          </a:bodyPr>
          <a:lstStyle/>
          <a:p>
            <a:r>
              <a:rPr lang="en-GB" sz="3200" dirty="0" smtClean="0">
                <a:latin typeface="Times New Roman" pitchFamily="18" charset="0"/>
                <a:cs typeface="Times New Roman" pitchFamily="18" charset="0"/>
              </a:rPr>
              <a:t>Dispersion curves: Mid cell</a:t>
            </a:r>
            <a:endParaRPr lang="en-GB" sz="3200" dirty="0">
              <a:latin typeface="Times New Roman" pitchFamily="18" charset="0"/>
              <a:cs typeface="Times New Roman" pitchFamily="18" charset="0"/>
            </a:endParaRPr>
          </a:p>
        </p:txBody>
      </p:sp>
      <p:sp>
        <p:nvSpPr>
          <p:cNvPr id="10" name="TextBox 9"/>
          <p:cNvSpPr txBox="1"/>
          <p:nvPr/>
        </p:nvSpPr>
        <p:spPr>
          <a:xfrm>
            <a:off x="323528" y="1628800"/>
            <a:ext cx="3528392" cy="2585323"/>
          </a:xfrm>
          <a:prstGeom prst="rect">
            <a:avLst/>
          </a:prstGeom>
          <a:noFill/>
        </p:spPr>
        <p:txBody>
          <a:bodyPr wrap="square" rtlCol="0">
            <a:spAutoFit/>
          </a:bodyPr>
          <a:lstStyle/>
          <a:p>
            <a:r>
              <a:rPr lang="en-US" dirty="0" smtClean="0"/>
              <a:t>We of course need to consider the beam/mode interaction in multi cell structures.</a:t>
            </a:r>
          </a:p>
          <a:p>
            <a:r>
              <a:rPr lang="en-US" dirty="0" smtClean="0"/>
              <a:t>Consequently we go back to dispersion curves, </a:t>
            </a:r>
            <a:r>
              <a:rPr lang="en-US" dirty="0" err="1" smtClean="0"/>
              <a:t>Brillouin</a:t>
            </a:r>
            <a:r>
              <a:rPr lang="en-US" dirty="0" smtClean="0"/>
              <a:t> diagrams.</a:t>
            </a:r>
          </a:p>
          <a:p>
            <a:r>
              <a:rPr lang="en-US" dirty="0" smtClean="0"/>
              <a:t>Here we see the synchronous crossings of the dispersion curves with the speed of light line. </a:t>
            </a:r>
          </a:p>
        </p:txBody>
      </p:sp>
      <p:sp>
        <p:nvSpPr>
          <p:cNvPr id="12" name="TextBox 11"/>
          <p:cNvSpPr txBox="1"/>
          <p:nvPr/>
        </p:nvSpPr>
        <p:spPr>
          <a:xfrm>
            <a:off x="4499992" y="6237312"/>
            <a:ext cx="4401333" cy="369332"/>
          </a:xfrm>
          <a:prstGeom prst="rect">
            <a:avLst/>
          </a:prstGeom>
          <a:noFill/>
        </p:spPr>
        <p:txBody>
          <a:bodyPr wrap="none" rtlCol="0">
            <a:spAutoFit/>
          </a:bodyPr>
          <a:lstStyle/>
          <a:p>
            <a:r>
              <a:rPr lang="en-US" dirty="0" smtClean="0"/>
              <a:t>Thanks to </a:t>
            </a:r>
            <a:r>
              <a:rPr lang="en-US" dirty="0" err="1" smtClean="0"/>
              <a:t>Vasim</a:t>
            </a:r>
            <a:r>
              <a:rPr lang="en-US" dirty="0" smtClean="0"/>
              <a:t> Khan for the detuning plots!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a:stretch>
            <a:fillRect/>
          </a:stretch>
        </p:blipFill>
        <p:spPr bwMode="auto">
          <a:xfrm>
            <a:off x="1547664" y="2852936"/>
            <a:ext cx="5723545" cy="3663677"/>
          </a:xfrm>
          <a:prstGeom prst="rect">
            <a:avLst/>
          </a:prstGeom>
          <a:noFill/>
          <a:ln w="9525">
            <a:noFill/>
            <a:miter lim="800000"/>
            <a:headEnd/>
            <a:tailEnd/>
          </a:ln>
        </p:spPr>
      </p:pic>
      <p:sp>
        <p:nvSpPr>
          <p:cNvPr id="4" name="TextBox 3"/>
          <p:cNvSpPr txBox="1"/>
          <p:nvPr/>
        </p:nvSpPr>
        <p:spPr>
          <a:xfrm>
            <a:off x="467544" y="908720"/>
            <a:ext cx="8280920" cy="646331"/>
          </a:xfrm>
          <a:prstGeom prst="rect">
            <a:avLst/>
          </a:prstGeom>
          <a:noFill/>
        </p:spPr>
        <p:txBody>
          <a:bodyPr wrap="square" rtlCol="0">
            <a:spAutoFit/>
          </a:bodyPr>
          <a:lstStyle/>
          <a:p>
            <a:r>
              <a:rPr lang="en-US" dirty="0" smtClean="0"/>
              <a:t>Not all of the modes kick equally. The mode characteristics of disk loaded waveguide are complicated hybrids of more TM-like and more TE-like hybrids.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12</a:t>
            </a:fld>
            <a:endParaRPr lang="en-US"/>
          </a:p>
        </p:txBody>
      </p:sp>
      <p:sp>
        <p:nvSpPr>
          <p:cNvPr id="3" name="TextBox 2"/>
          <p:cNvSpPr txBox="1"/>
          <p:nvPr/>
        </p:nvSpPr>
        <p:spPr>
          <a:xfrm>
            <a:off x="467544" y="980728"/>
            <a:ext cx="7920880" cy="4247317"/>
          </a:xfrm>
          <a:prstGeom prst="rect">
            <a:avLst/>
          </a:prstGeom>
          <a:noFill/>
        </p:spPr>
        <p:txBody>
          <a:bodyPr wrap="square" rtlCol="0">
            <a:spAutoFit/>
          </a:bodyPr>
          <a:lstStyle/>
          <a:p>
            <a:r>
              <a:rPr lang="en-US" dirty="0" smtClean="0"/>
              <a:t>The types of modes differ in both </a:t>
            </a:r>
            <a:r>
              <a:rPr lang="en-US" b="1" dirty="0" smtClean="0"/>
              <a:t>frequency</a:t>
            </a:r>
            <a:r>
              <a:rPr lang="en-US" dirty="0" smtClean="0"/>
              <a:t> and </a:t>
            </a:r>
            <a:r>
              <a:rPr lang="en-US" b="1" dirty="0" smtClean="0"/>
              <a:t>symmetry</a:t>
            </a:r>
            <a:r>
              <a:rPr lang="en-US" dirty="0" smtClean="0"/>
              <a:t>.</a:t>
            </a:r>
          </a:p>
          <a:p>
            <a:endParaRPr lang="en-US" dirty="0" smtClean="0"/>
          </a:p>
          <a:p>
            <a:r>
              <a:rPr lang="en-US" dirty="0" smtClean="0"/>
              <a:t>Lets consider their difference in frequency first.</a:t>
            </a:r>
          </a:p>
          <a:p>
            <a:endParaRPr lang="en-US" dirty="0" smtClean="0"/>
          </a:p>
          <a:p>
            <a:r>
              <a:rPr lang="en-US" dirty="0" smtClean="0"/>
              <a:t>The most straightforward way of selectively damping is to introduce a waveguide into the cell which has a cutoff frequency above the fundamental mode, 12 GHz in our example, but below the lowest dipole mode, 18 GHz.</a:t>
            </a:r>
          </a:p>
          <a:p>
            <a:endParaRPr lang="en-US" dirty="0" smtClean="0"/>
          </a:p>
          <a:p>
            <a:r>
              <a:rPr lang="en-US" dirty="0" smtClean="0"/>
              <a:t>Fundamental mode power is in cut-off so does not propagate, dipole mode power does.</a:t>
            </a:r>
          </a:p>
          <a:p>
            <a:endParaRPr lang="en-US" dirty="0" smtClean="0"/>
          </a:p>
          <a:p>
            <a:pPr marL="342900" indent="-342900"/>
            <a:r>
              <a:rPr lang="en-US" dirty="0" smtClean="0"/>
              <a:t>This is called </a:t>
            </a:r>
            <a:r>
              <a:rPr lang="en-US" b="1" dirty="0" smtClean="0"/>
              <a:t>waveguide damping </a:t>
            </a:r>
            <a:r>
              <a:rPr lang="en-US" dirty="0" smtClean="0"/>
              <a:t>and is used in the CLIC baseline structure.</a:t>
            </a:r>
          </a:p>
          <a:p>
            <a:pPr marL="342900" indent="-342900"/>
            <a:endParaRPr lang="en-US" dirty="0" smtClean="0"/>
          </a:p>
          <a:p>
            <a:pPr indent="-342900"/>
            <a:r>
              <a:rPr lang="en-US" dirty="0" smtClean="0"/>
              <a:t>We’ll look more closely at the CLIC structure now, to get the bigger picture of a damped structure before moving on to the other types of wakefield suppression.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13</a:t>
            </a:fld>
            <a:endParaRPr lang="en-US"/>
          </a:p>
        </p:txBody>
      </p:sp>
      <p:pic>
        <p:nvPicPr>
          <p:cNvPr id="3" name="Picture 2"/>
          <p:cNvPicPr/>
          <p:nvPr/>
        </p:nvPicPr>
        <p:blipFill>
          <a:blip r:embed="rId3" cstate="print"/>
          <a:srcRect/>
          <a:stretch>
            <a:fillRect/>
          </a:stretch>
        </p:blipFill>
        <p:spPr bwMode="auto">
          <a:xfrm>
            <a:off x="899592" y="1052736"/>
            <a:ext cx="2701477" cy="2952328"/>
          </a:xfrm>
          <a:prstGeom prst="rect">
            <a:avLst/>
          </a:prstGeom>
          <a:noFill/>
          <a:ln w="9525">
            <a:noFill/>
            <a:miter lim="800000"/>
            <a:headEnd/>
            <a:tailEnd/>
          </a:ln>
        </p:spPr>
      </p:pic>
      <p:pic>
        <p:nvPicPr>
          <p:cNvPr id="4" name="Picture 1" descr="DSC03747"/>
          <p:cNvPicPr>
            <a:picLocks noChangeAspect="1" noChangeArrowheads="1"/>
          </p:cNvPicPr>
          <p:nvPr/>
        </p:nvPicPr>
        <p:blipFill>
          <a:blip r:embed="rId4" cstate="print"/>
          <a:srcRect/>
          <a:stretch>
            <a:fillRect/>
          </a:stretch>
        </p:blipFill>
        <p:spPr bwMode="auto">
          <a:xfrm>
            <a:off x="5220072" y="980728"/>
            <a:ext cx="2808312" cy="2833027"/>
          </a:xfrm>
          <a:prstGeom prst="rect">
            <a:avLst/>
          </a:prstGeom>
          <a:noFill/>
          <a:ln w="9525">
            <a:noFill/>
            <a:miter lim="800000"/>
            <a:headEnd/>
            <a:tailEnd/>
          </a:ln>
        </p:spPr>
      </p:pic>
      <p:sp>
        <p:nvSpPr>
          <p:cNvPr id="5" name="TextBox 4"/>
          <p:cNvSpPr txBox="1"/>
          <p:nvPr/>
        </p:nvSpPr>
        <p:spPr>
          <a:xfrm>
            <a:off x="2393552" y="188640"/>
            <a:ext cx="4338688" cy="461665"/>
          </a:xfrm>
          <a:prstGeom prst="rect">
            <a:avLst/>
          </a:prstGeom>
          <a:noFill/>
        </p:spPr>
        <p:txBody>
          <a:bodyPr wrap="none" rtlCol="0">
            <a:spAutoFit/>
          </a:bodyPr>
          <a:lstStyle/>
          <a:p>
            <a:r>
              <a:rPr lang="en-US" sz="2400" dirty="0" smtClean="0"/>
              <a:t>Waveguide damped cell topology</a:t>
            </a:r>
            <a:endParaRPr lang="en-US" sz="2400" dirty="0"/>
          </a:p>
        </p:txBody>
      </p:sp>
      <p:sp>
        <p:nvSpPr>
          <p:cNvPr id="6" name="TextBox 5"/>
          <p:cNvSpPr txBox="1"/>
          <p:nvPr/>
        </p:nvSpPr>
        <p:spPr>
          <a:xfrm>
            <a:off x="467544" y="4437112"/>
            <a:ext cx="8064896" cy="646331"/>
          </a:xfrm>
          <a:prstGeom prst="rect">
            <a:avLst/>
          </a:prstGeom>
          <a:noFill/>
        </p:spPr>
        <p:txBody>
          <a:bodyPr wrap="square" rtlCol="0">
            <a:spAutoFit/>
          </a:bodyPr>
          <a:lstStyle/>
          <a:p>
            <a:r>
              <a:rPr lang="en-US" dirty="0" smtClean="0"/>
              <a:t>The cells have 11 mm wide waveguides.  This gives a cutoff frequency of 13.6 GHz for the TE</a:t>
            </a:r>
            <a:r>
              <a:rPr lang="en-US" baseline="-25000" dirty="0" smtClean="0"/>
              <a:t>1,0</a:t>
            </a:r>
            <a:r>
              <a:rPr lang="en-US" dirty="0" smtClean="0"/>
              <a:t> which is given by the relation:</a:t>
            </a:r>
            <a:endParaRPr lang="en-US" dirty="0"/>
          </a:p>
        </p:txBody>
      </p:sp>
      <p:sp>
        <p:nvSpPr>
          <p:cNvPr id="8" name="TextBox 7"/>
          <p:cNvSpPr txBox="1"/>
          <p:nvPr/>
        </p:nvSpPr>
        <p:spPr>
          <a:xfrm>
            <a:off x="539552" y="6237312"/>
            <a:ext cx="7848872" cy="369332"/>
          </a:xfrm>
          <a:prstGeom prst="rect">
            <a:avLst/>
          </a:prstGeom>
          <a:noFill/>
        </p:spPr>
        <p:txBody>
          <a:bodyPr wrap="square" rtlCol="0">
            <a:spAutoFit/>
          </a:bodyPr>
          <a:lstStyle/>
          <a:p>
            <a:r>
              <a:rPr lang="en-US" dirty="0" smtClean="0"/>
              <a:t>18 GHz propagates, 12 GHz is in cut-off. The </a:t>
            </a:r>
            <a:r>
              <a:rPr lang="en-US" i="1" dirty="0" smtClean="0"/>
              <a:t>Q</a:t>
            </a:r>
            <a:r>
              <a:rPr lang="en-US" dirty="0" smtClean="0"/>
              <a:t> of the dipole mode is around 10. </a:t>
            </a:r>
            <a:endParaRPr lang="en-US" dirty="0"/>
          </a:p>
        </p:txBody>
      </p:sp>
      <mc:AlternateContent xmlns:mc="http://schemas.openxmlformats.org/markup-compatibility/2006" xmlns:a14="http://schemas.microsoft.com/office/drawing/2010/main">
        <mc:Choice Requires="a14">
          <p:sp>
            <p:nvSpPr>
              <p:cNvPr id="9" name="TextBox 8"/>
              <p:cNvSpPr txBox="1"/>
              <p:nvPr/>
            </p:nvSpPr>
            <p:spPr>
              <a:xfrm>
                <a:off x="3059832" y="5157192"/>
                <a:ext cx="1630767" cy="9355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3200" i="1" smtClean="0">
                              <a:latin typeface="Cambria Math" panose="02040503050406030204" pitchFamily="18" charset="0"/>
                            </a:rPr>
                          </m:ctrlPr>
                        </m:sSubPr>
                        <m:e>
                          <m:r>
                            <a:rPr lang="en-GB" sz="3200" b="0" i="1" smtClean="0">
                              <a:latin typeface="Cambria Math"/>
                            </a:rPr>
                            <m:t>𝑓</m:t>
                          </m:r>
                        </m:e>
                        <m:sub>
                          <m:r>
                            <a:rPr lang="en-GB" sz="3200" b="0" i="1" smtClean="0">
                              <a:latin typeface="Cambria Math"/>
                            </a:rPr>
                            <m:t>0</m:t>
                          </m:r>
                        </m:sub>
                      </m:sSub>
                      <m:r>
                        <a:rPr lang="en-GB" sz="3200" b="0" i="1" smtClean="0">
                          <a:latin typeface="Cambria Math"/>
                        </a:rPr>
                        <m:t>=</m:t>
                      </m:r>
                      <m:f>
                        <m:fPr>
                          <m:ctrlPr>
                            <a:rPr lang="en-GB" sz="3200" b="0" i="1" smtClean="0">
                              <a:latin typeface="Cambria Math" panose="02040503050406030204" pitchFamily="18" charset="0"/>
                            </a:rPr>
                          </m:ctrlPr>
                        </m:fPr>
                        <m:num>
                          <m:r>
                            <a:rPr lang="en-GB" sz="3200" b="0" i="1" smtClean="0">
                              <a:latin typeface="Cambria Math"/>
                            </a:rPr>
                            <m:t>𝑐</m:t>
                          </m:r>
                        </m:num>
                        <m:den>
                          <m:r>
                            <a:rPr lang="en-GB" sz="3200" b="0" i="1" smtClean="0">
                              <a:latin typeface="Cambria Math"/>
                            </a:rPr>
                            <m:t>2</m:t>
                          </m:r>
                          <m:r>
                            <a:rPr lang="en-GB" sz="3200" b="0" i="1" smtClean="0">
                              <a:latin typeface="Cambria Math"/>
                            </a:rPr>
                            <m:t>𝑎</m:t>
                          </m:r>
                        </m:den>
                      </m:f>
                    </m:oMath>
                  </m:oMathPara>
                </a14:m>
                <a:endParaRPr lang="en-GB" sz="3200" dirty="0"/>
              </a:p>
            </p:txBody>
          </p:sp>
        </mc:Choice>
        <mc:Fallback xmlns="">
          <p:sp>
            <p:nvSpPr>
              <p:cNvPr id="9" name="TextBox 8"/>
              <p:cNvSpPr txBox="1">
                <a:spLocks noRot="1" noChangeAspect="1" noMove="1" noResize="1" noEditPoints="1" noAdjustHandles="1" noChangeArrowheads="1" noChangeShapeType="1" noTextEdit="1"/>
              </p:cNvSpPr>
              <p:nvPr/>
            </p:nvSpPr>
            <p:spPr>
              <a:xfrm>
                <a:off x="3059832" y="5157192"/>
                <a:ext cx="1630767" cy="935577"/>
              </a:xfrm>
              <a:prstGeom prst="rect">
                <a:avLst/>
              </a:prstGeom>
              <a:blipFill rotWithShape="1">
                <a:blip r:embed="rId5"/>
                <a:stretch>
                  <a:fillRect/>
                </a:stretch>
              </a:blipFill>
            </p:spPr>
            <p:txBody>
              <a:bodyPr/>
              <a:lstStyle/>
              <a:p>
                <a:r>
                  <a:rPr lang="en-GB">
                    <a:noFill/>
                  </a:rPr>
                  <a:t> </a:t>
                </a:r>
              </a:p>
            </p:txBody>
          </p:sp>
        </mc:Fallback>
      </mc:AlternateContent>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14</a:t>
            </a:fld>
            <a:endParaRPr lang="en-US"/>
          </a:p>
        </p:txBody>
      </p:sp>
      <p:sp>
        <p:nvSpPr>
          <p:cNvPr id="3" name="TextBox 2"/>
          <p:cNvSpPr txBox="1"/>
          <p:nvPr/>
        </p:nvSpPr>
        <p:spPr>
          <a:xfrm>
            <a:off x="2627784" y="332656"/>
            <a:ext cx="3841564" cy="461665"/>
          </a:xfrm>
          <a:prstGeom prst="rect">
            <a:avLst/>
          </a:prstGeom>
          <a:noFill/>
        </p:spPr>
        <p:txBody>
          <a:bodyPr wrap="none" rtlCol="0">
            <a:spAutoFit/>
          </a:bodyPr>
          <a:lstStyle/>
          <a:p>
            <a:r>
              <a:rPr lang="en-US" sz="2400" dirty="0" smtClean="0"/>
              <a:t>Frequency and time behavior</a:t>
            </a:r>
            <a:endParaRPr lang="en-US" sz="2400" dirty="0"/>
          </a:p>
        </p:txBody>
      </p:sp>
      <p:pic>
        <p:nvPicPr>
          <p:cNvPr id="2052" name="Picture 4"/>
          <p:cNvPicPr>
            <a:picLocks noChangeAspect="1" noChangeArrowheads="1"/>
          </p:cNvPicPr>
          <p:nvPr/>
        </p:nvPicPr>
        <p:blipFill>
          <a:blip r:embed="rId4" cstate="print"/>
          <a:srcRect/>
          <a:stretch>
            <a:fillRect/>
          </a:stretch>
        </p:blipFill>
        <p:spPr bwMode="auto">
          <a:xfrm>
            <a:off x="0" y="3356992"/>
            <a:ext cx="4505325" cy="3228975"/>
          </a:xfrm>
          <a:prstGeom prst="rect">
            <a:avLst/>
          </a:prstGeom>
          <a:noFill/>
          <a:ln w="9525">
            <a:noFill/>
            <a:miter lim="800000"/>
            <a:headEnd/>
            <a:tailEnd/>
          </a:ln>
          <a:effectLst/>
        </p:spPr>
      </p:pic>
      <p:sp>
        <p:nvSpPr>
          <p:cNvPr id="7" name="TextBox 6"/>
          <p:cNvSpPr txBox="1"/>
          <p:nvPr/>
        </p:nvSpPr>
        <p:spPr>
          <a:xfrm>
            <a:off x="2915816" y="6525344"/>
            <a:ext cx="537327" cy="369332"/>
          </a:xfrm>
          <a:prstGeom prst="rect">
            <a:avLst/>
          </a:prstGeom>
          <a:noFill/>
        </p:spPr>
        <p:txBody>
          <a:bodyPr wrap="none" rtlCol="0">
            <a:spAutoFit/>
          </a:bodyPr>
          <a:lstStyle/>
          <a:p>
            <a:r>
              <a:rPr lang="en-US" dirty="0" smtClean="0"/>
              <a:t>[ns]</a:t>
            </a:r>
            <a:endParaRPr lang="en-US" dirty="0"/>
          </a:p>
        </p:txBody>
      </p:sp>
      <p:sp>
        <p:nvSpPr>
          <p:cNvPr id="8" name="TextBox 7"/>
          <p:cNvSpPr txBox="1"/>
          <p:nvPr/>
        </p:nvSpPr>
        <p:spPr>
          <a:xfrm>
            <a:off x="5724128" y="6488668"/>
            <a:ext cx="707245" cy="369332"/>
          </a:xfrm>
          <a:prstGeom prst="rect">
            <a:avLst/>
          </a:prstGeom>
          <a:noFill/>
        </p:spPr>
        <p:txBody>
          <a:bodyPr wrap="none" rtlCol="0">
            <a:spAutoFit/>
          </a:bodyPr>
          <a:lstStyle/>
          <a:p>
            <a:r>
              <a:rPr lang="en-US" dirty="0" smtClean="0"/>
              <a:t>[GHz]</a:t>
            </a:r>
            <a:endParaRPr lang="en-US" dirty="0"/>
          </a:p>
        </p:txBody>
      </p:sp>
      <p:graphicFrame>
        <p:nvGraphicFramePr>
          <p:cNvPr id="9" name="Object 8"/>
          <p:cNvGraphicFramePr>
            <a:graphicFrameLocks noChangeAspect="1"/>
          </p:cNvGraphicFramePr>
          <p:nvPr/>
        </p:nvGraphicFramePr>
        <p:xfrm>
          <a:off x="742950" y="1268413"/>
          <a:ext cx="1682750" cy="760412"/>
        </p:xfrm>
        <a:graphic>
          <a:graphicData uri="http://schemas.openxmlformats.org/presentationml/2006/ole">
            <mc:AlternateContent xmlns:mc="http://schemas.openxmlformats.org/markup-compatibility/2006">
              <mc:Choice xmlns:v="urn:schemas-microsoft-com:vml" Requires="v">
                <p:oleObj spid="_x0000_s2221" name="Equation" r:id="rId5" imgW="787320" imgH="355320" progId="Equation.3">
                  <p:embed/>
                </p:oleObj>
              </mc:Choice>
              <mc:Fallback>
                <p:oleObj name="Equation" r:id="rId5" imgW="787320" imgH="355320" progId="Equation.3">
                  <p:embed/>
                  <p:pic>
                    <p:nvPicPr>
                      <p:cNvPr id="0"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2950" y="1268413"/>
                        <a:ext cx="1682750" cy="7604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4" name="Object 6"/>
          <p:cNvGraphicFramePr>
            <a:graphicFrameLocks noChangeAspect="1"/>
          </p:cNvGraphicFramePr>
          <p:nvPr/>
        </p:nvGraphicFramePr>
        <p:xfrm>
          <a:off x="5292080" y="1340768"/>
          <a:ext cx="3255218" cy="1096323"/>
        </p:xfrm>
        <a:graphic>
          <a:graphicData uri="http://schemas.openxmlformats.org/presentationml/2006/ole">
            <mc:AlternateContent xmlns:mc="http://schemas.openxmlformats.org/markup-compatibility/2006">
              <mc:Choice xmlns:v="urn:schemas-microsoft-com:vml" Requires="v">
                <p:oleObj spid="_x0000_s2222" name="Equation" r:id="rId7" imgW="2031840" imgH="685800" progId="Equation.3">
                  <p:embed/>
                </p:oleObj>
              </mc:Choice>
              <mc:Fallback>
                <p:oleObj name="Equation" r:id="rId7" imgW="2031840" imgH="685800" progId="Equation.3">
                  <p:embed/>
                  <p:pic>
                    <p:nvPicPr>
                      <p:cNvPr id="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92080" y="1340768"/>
                        <a:ext cx="3255218" cy="109632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Box 10"/>
          <p:cNvSpPr txBox="1"/>
          <p:nvPr/>
        </p:nvSpPr>
        <p:spPr>
          <a:xfrm>
            <a:off x="3707904" y="2780928"/>
            <a:ext cx="1770036" cy="369332"/>
          </a:xfrm>
          <a:prstGeom prst="rect">
            <a:avLst/>
          </a:prstGeom>
          <a:noFill/>
        </p:spPr>
        <p:txBody>
          <a:bodyPr wrap="none" rtlCol="0">
            <a:spAutoFit/>
          </a:bodyPr>
          <a:lstStyle/>
          <a:p>
            <a:r>
              <a:rPr lang="en-US" i="1" dirty="0" smtClean="0"/>
              <a:t>f</a:t>
            </a:r>
            <a:r>
              <a:rPr lang="en-US" i="1" baseline="-25000" dirty="0" smtClean="0"/>
              <a:t>0</a:t>
            </a:r>
            <a:r>
              <a:rPr lang="en-US" i="1" dirty="0" smtClean="0"/>
              <a:t>=18 GHz, Q</a:t>
            </a:r>
            <a:r>
              <a:rPr lang="en-US" dirty="0" smtClean="0"/>
              <a:t>=10</a:t>
            </a:r>
            <a:endParaRPr lang="en-US" dirty="0"/>
          </a:p>
        </p:txBody>
      </p:sp>
      <p:cxnSp>
        <p:nvCxnSpPr>
          <p:cNvPr id="13" name="Straight Arrow Connector 12"/>
          <p:cNvCxnSpPr/>
          <p:nvPr/>
        </p:nvCxnSpPr>
        <p:spPr>
          <a:xfrm>
            <a:off x="971600" y="3068960"/>
            <a:ext cx="792088" cy="0"/>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11560" y="2708920"/>
            <a:ext cx="1981633" cy="369332"/>
          </a:xfrm>
          <a:prstGeom prst="rect">
            <a:avLst/>
          </a:prstGeom>
          <a:noFill/>
        </p:spPr>
        <p:txBody>
          <a:bodyPr wrap="none" rtlCol="0">
            <a:spAutoFit/>
          </a:bodyPr>
          <a:lstStyle/>
          <a:p>
            <a:r>
              <a:rPr lang="en-US" dirty="0" smtClean="0"/>
              <a:t>CLIC bunch spacing</a:t>
            </a:r>
            <a:endParaRPr lang="en-US" dirty="0"/>
          </a:p>
        </p:txBody>
      </p:sp>
      <p:graphicFrame>
        <p:nvGraphicFramePr>
          <p:cNvPr id="2055" name="Object 7"/>
          <p:cNvGraphicFramePr>
            <a:graphicFrameLocks noChangeAspect="1"/>
          </p:cNvGraphicFramePr>
          <p:nvPr/>
        </p:nvGraphicFramePr>
        <p:xfrm>
          <a:off x="3347864" y="1412776"/>
          <a:ext cx="953337" cy="786085"/>
        </p:xfrm>
        <a:graphic>
          <a:graphicData uri="http://schemas.openxmlformats.org/presentationml/2006/ole">
            <mc:AlternateContent xmlns:mc="http://schemas.openxmlformats.org/markup-compatibility/2006">
              <mc:Choice xmlns:v="urn:schemas-microsoft-com:vml" Requires="v">
                <p:oleObj spid="_x0000_s2223" name="Equation" r:id="rId9" imgW="507960" imgH="419040" progId="Equation.3">
                  <p:embed/>
                </p:oleObj>
              </mc:Choice>
              <mc:Fallback>
                <p:oleObj name="Equation" r:id="rId9" imgW="507960" imgH="419040" progId="Equation.3">
                  <p:embed/>
                  <p:pic>
                    <p:nvPicPr>
                      <p:cNvPr id="0" name="Picture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47864" y="1412776"/>
                        <a:ext cx="953337" cy="78608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056" name="Picture 8"/>
          <p:cNvPicPr>
            <a:picLocks noChangeAspect="1" noChangeArrowheads="1"/>
          </p:cNvPicPr>
          <p:nvPr/>
        </p:nvPicPr>
        <p:blipFill>
          <a:blip r:embed="rId11" cstate="print"/>
          <a:srcRect/>
          <a:stretch>
            <a:fillRect/>
          </a:stretch>
        </p:blipFill>
        <p:spPr bwMode="auto">
          <a:xfrm>
            <a:off x="4355976" y="3284984"/>
            <a:ext cx="4629150" cy="33432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15</a:t>
            </a:fld>
            <a:endParaRPr lang="en-US"/>
          </a:p>
        </p:txBody>
      </p:sp>
      <p:pic>
        <p:nvPicPr>
          <p:cNvPr id="3" name="Picture 2"/>
          <p:cNvPicPr/>
          <p:nvPr/>
        </p:nvPicPr>
        <p:blipFill>
          <a:blip r:embed="rId3" cstate="print"/>
          <a:srcRect/>
          <a:stretch>
            <a:fillRect/>
          </a:stretch>
        </p:blipFill>
        <p:spPr bwMode="auto">
          <a:xfrm>
            <a:off x="1403648" y="1772816"/>
            <a:ext cx="6207978" cy="2952328"/>
          </a:xfrm>
          <a:prstGeom prst="rect">
            <a:avLst/>
          </a:prstGeom>
          <a:noFill/>
          <a:ln w="9525">
            <a:noFill/>
            <a:miter lim="800000"/>
            <a:headEnd/>
            <a:tailEnd/>
          </a:ln>
        </p:spPr>
      </p:pic>
      <p:sp>
        <p:nvSpPr>
          <p:cNvPr id="4" name="TextBox 3"/>
          <p:cNvSpPr txBox="1"/>
          <p:nvPr/>
        </p:nvSpPr>
        <p:spPr>
          <a:xfrm>
            <a:off x="1691680" y="548680"/>
            <a:ext cx="5966762" cy="461665"/>
          </a:xfrm>
          <a:prstGeom prst="rect">
            <a:avLst/>
          </a:prstGeom>
          <a:noFill/>
        </p:spPr>
        <p:txBody>
          <a:bodyPr wrap="none" rtlCol="0">
            <a:spAutoFit/>
          </a:bodyPr>
          <a:lstStyle/>
          <a:p>
            <a:r>
              <a:rPr lang="en-US" sz="2400" dirty="0" smtClean="0"/>
              <a:t>Every cell has to be damped in a linear collider</a:t>
            </a:r>
            <a:endParaRPr lang="en-US"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16</a:t>
            </a:fld>
            <a:endParaRPr lang="en-US"/>
          </a:p>
        </p:txBody>
      </p:sp>
      <p:pic>
        <p:nvPicPr>
          <p:cNvPr id="138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960821"/>
            <a:ext cx="6912768" cy="5721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956910" y="260647"/>
            <a:ext cx="3230180" cy="584775"/>
          </a:xfrm>
          <a:prstGeom prst="rect">
            <a:avLst/>
          </a:prstGeom>
          <a:noFill/>
        </p:spPr>
        <p:txBody>
          <a:bodyPr wrap="none" rtlCol="0">
            <a:spAutoFit/>
          </a:bodyPr>
          <a:lstStyle/>
          <a:p>
            <a:pPr algn="ctr"/>
            <a:r>
              <a:rPr lang="en-GB" sz="3200" dirty="0" smtClean="0"/>
              <a:t>With terminations</a:t>
            </a:r>
            <a:endParaRPr lang="en-GB" sz="3200" dirty="0"/>
          </a:p>
        </p:txBody>
      </p:sp>
    </p:spTree>
    <p:extLst>
      <p:ext uri="{BB962C8B-B14F-4D97-AF65-F5344CB8AC3E}">
        <p14:creationId xmlns:p14="http://schemas.microsoft.com/office/powerpoint/2010/main" val="42337171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17</a:t>
            </a:fld>
            <a:endParaRPr lang="en-US"/>
          </a:p>
        </p:txBody>
      </p:sp>
      <p:pic>
        <p:nvPicPr>
          <p:cNvPr id="180226" name="Picture 2" descr="\\CERN\dfs\Workspaces\w\Wuensch\Talks\2011\LC school 2011\from others\DSC03816.JPG"/>
          <p:cNvPicPr>
            <a:picLocks noChangeAspect="1" noChangeArrowheads="1"/>
          </p:cNvPicPr>
          <p:nvPr/>
        </p:nvPicPr>
        <p:blipFill>
          <a:blip r:embed="rId3" cstate="print"/>
          <a:srcRect/>
          <a:stretch>
            <a:fillRect/>
          </a:stretch>
        </p:blipFill>
        <p:spPr bwMode="auto">
          <a:xfrm>
            <a:off x="323528" y="332656"/>
            <a:ext cx="3672408" cy="3004697"/>
          </a:xfrm>
          <a:prstGeom prst="rect">
            <a:avLst/>
          </a:prstGeom>
          <a:noFill/>
        </p:spPr>
      </p:pic>
      <p:pic>
        <p:nvPicPr>
          <p:cNvPr id="180227" name="Picture 3" descr="\\CERN\dfs\Workspaces\w\Wuensch\Talks\2011\LC school 2011\from others\DSC04529.JPG"/>
          <p:cNvPicPr>
            <a:picLocks noChangeAspect="1" noChangeArrowheads="1"/>
          </p:cNvPicPr>
          <p:nvPr/>
        </p:nvPicPr>
        <p:blipFill>
          <a:blip r:embed="rId4" cstate="print"/>
          <a:srcRect/>
          <a:stretch>
            <a:fillRect/>
          </a:stretch>
        </p:blipFill>
        <p:spPr bwMode="auto">
          <a:xfrm>
            <a:off x="107504" y="3645024"/>
            <a:ext cx="8935538" cy="3240360"/>
          </a:xfrm>
          <a:prstGeom prst="rect">
            <a:avLst/>
          </a:prstGeom>
          <a:noFill/>
        </p:spPr>
      </p:pic>
      <p:sp>
        <p:nvSpPr>
          <p:cNvPr id="5" name="TextBox 4"/>
          <p:cNvSpPr txBox="1"/>
          <p:nvPr/>
        </p:nvSpPr>
        <p:spPr>
          <a:xfrm>
            <a:off x="5076056" y="908720"/>
            <a:ext cx="1719445" cy="461665"/>
          </a:xfrm>
          <a:prstGeom prst="rect">
            <a:avLst/>
          </a:prstGeom>
          <a:noFill/>
        </p:spPr>
        <p:txBody>
          <a:bodyPr wrap="none" rtlCol="0">
            <a:spAutoFit/>
          </a:bodyPr>
          <a:lstStyle/>
          <a:p>
            <a:r>
              <a:rPr lang="en-US" sz="2400" dirty="0" smtClean="0"/>
              <a:t>How it looks</a:t>
            </a:r>
            <a:endParaRPr lang="en-US"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18</a:t>
            </a:fld>
            <a:endParaRPr lang="en-US"/>
          </a:p>
        </p:txBody>
      </p:sp>
      <p:pic>
        <p:nvPicPr>
          <p:cNvPr id="3" name="Picture 2"/>
          <p:cNvPicPr/>
          <p:nvPr/>
        </p:nvPicPr>
        <p:blipFill>
          <a:blip r:embed="rId3" cstate="print"/>
          <a:srcRect l="5174" t="28117" r="5730" b="28990"/>
          <a:stretch>
            <a:fillRect/>
          </a:stretch>
        </p:blipFill>
        <p:spPr bwMode="auto">
          <a:xfrm>
            <a:off x="827584" y="1556792"/>
            <a:ext cx="2876550" cy="1276350"/>
          </a:xfrm>
          <a:prstGeom prst="rect">
            <a:avLst/>
          </a:prstGeom>
          <a:noFill/>
          <a:ln w="9525">
            <a:noFill/>
            <a:miter lim="800000"/>
            <a:headEnd/>
            <a:tailEnd/>
          </a:ln>
        </p:spPr>
      </p:pic>
      <p:pic>
        <p:nvPicPr>
          <p:cNvPr id="4" name="Picture 3"/>
          <p:cNvPicPr/>
          <p:nvPr/>
        </p:nvPicPr>
        <p:blipFill>
          <a:blip r:embed="rId4" cstate="print"/>
          <a:srcRect/>
          <a:stretch>
            <a:fillRect/>
          </a:stretch>
        </p:blipFill>
        <p:spPr bwMode="auto">
          <a:xfrm>
            <a:off x="5240624" y="1384176"/>
            <a:ext cx="2924175" cy="1828800"/>
          </a:xfrm>
          <a:prstGeom prst="rect">
            <a:avLst/>
          </a:prstGeom>
          <a:noFill/>
          <a:ln w="9525">
            <a:noFill/>
            <a:miter lim="800000"/>
            <a:headEnd/>
            <a:tailEnd/>
          </a:ln>
        </p:spPr>
      </p:pic>
      <p:sp>
        <p:nvSpPr>
          <p:cNvPr id="5" name="TextBox 4"/>
          <p:cNvSpPr txBox="1"/>
          <p:nvPr/>
        </p:nvSpPr>
        <p:spPr>
          <a:xfrm>
            <a:off x="611560" y="332656"/>
            <a:ext cx="7992888" cy="830997"/>
          </a:xfrm>
          <a:prstGeom prst="rect">
            <a:avLst/>
          </a:prstGeom>
          <a:noFill/>
        </p:spPr>
        <p:txBody>
          <a:bodyPr wrap="square" rtlCol="0">
            <a:spAutoFit/>
          </a:bodyPr>
          <a:lstStyle/>
          <a:p>
            <a:pPr algn="ctr"/>
            <a:r>
              <a:rPr lang="en-US" sz="2400" dirty="0" smtClean="0"/>
              <a:t>Then you need to terminate each waveguide with an absorbing load </a:t>
            </a:r>
            <a:endParaRPr lang="en-US" sz="2400" dirty="0"/>
          </a:p>
        </p:txBody>
      </p:sp>
      <p:pic>
        <p:nvPicPr>
          <p:cNvPr id="6" name="Picture 5"/>
          <p:cNvPicPr>
            <a:picLocks noChangeAspect="1" noChangeArrowheads="1"/>
          </p:cNvPicPr>
          <p:nvPr/>
        </p:nvPicPr>
        <p:blipFill>
          <a:blip r:embed="rId5" cstate="print"/>
          <a:srcRect/>
          <a:stretch>
            <a:fillRect/>
          </a:stretch>
        </p:blipFill>
        <p:spPr bwMode="auto">
          <a:xfrm>
            <a:off x="611560" y="3212976"/>
            <a:ext cx="3374566" cy="3384376"/>
          </a:xfrm>
          <a:prstGeom prst="rect">
            <a:avLst/>
          </a:prstGeom>
          <a:noFill/>
          <a:ln w="9525">
            <a:noFill/>
            <a:miter lim="800000"/>
            <a:headEnd/>
            <a:tailEnd/>
          </a:ln>
          <a:effectLst/>
        </p:spPr>
      </p:pic>
      <p:pic>
        <p:nvPicPr>
          <p:cNvPr id="13926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04047" y="3501008"/>
            <a:ext cx="3397330" cy="3143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19</a:t>
            </a:fld>
            <a:endParaRPr lang="en-US"/>
          </a:p>
        </p:txBody>
      </p:sp>
      <p:pic>
        <p:nvPicPr>
          <p:cNvPr id="5" name="Picture 4"/>
          <p:cNvPicPr/>
          <p:nvPr/>
        </p:nvPicPr>
        <p:blipFill>
          <a:blip r:embed="rId3" cstate="print"/>
          <a:srcRect/>
          <a:stretch>
            <a:fillRect/>
          </a:stretch>
        </p:blipFill>
        <p:spPr bwMode="auto">
          <a:xfrm>
            <a:off x="971600" y="2132856"/>
            <a:ext cx="6912768" cy="4392488"/>
          </a:xfrm>
          <a:prstGeom prst="rect">
            <a:avLst/>
          </a:prstGeom>
          <a:noFill/>
          <a:ln w="9525">
            <a:noFill/>
            <a:miter lim="800000"/>
            <a:headEnd/>
            <a:tailEnd/>
          </a:ln>
        </p:spPr>
      </p:pic>
      <p:sp>
        <p:nvSpPr>
          <p:cNvPr id="7" name="TextBox 6"/>
          <p:cNvSpPr txBox="1"/>
          <p:nvPr/>
        </p:nvSpPr>
        <p:spPr>
          <a:xfrm>
            <a:off x="323528" y="332656"/>
            <a:ext cx="8568952" cy="1631216"/>
          </a:xfrm>
          <a:prstGeom prst="rect">
            <a:avLst/>
          </a:prstGeom>
          <a:noFill/>
        </p:spPr>
        <p:txBody>
          <a:bodyPr wrap="square" rtlCol="0">
            <a:spAutoFit/>
          </a:bodyPr>
          <a:lstStyle/>
          <a:p>
            <a:r>
              <a:rPr lang="en-US" sz="2000" dirty="0" smtClean="0"/>
              <a:t>You can make a pretty good approximation to the wakefield from a heavily damped structure by getting frequencies from an </a:t>
            </a:r>
            <a:r>
              <a:rPr lang="en-US" sz="2000" dirty="0" err="1" smtClean="0"/>
              <a:t>undamped</a:t>
            </a:r>
            <a:r>
              <a:rPr lang="en-US" sz="2000" dirty="0" smtClean="0"/>
              <a:t> dispersion curve and Q’s from an </a:t>
            </a:r>
            <a:r>
              <a:rPr lang="en-US" sz="2000" dirty="0" err="1" smtClean="0"/>
              <a:t>eigenvalue</a:t>
            </a:r>
            <a:r>
              <a:rPr lang="en-US" sz="2000" dirty="0" smtClean="0"/>
              <a:t> solver.</a:t>
            </a:r>
          </a:p>
          <a:p>
            <a:r>
              <a:rPr lang="en-US" sz="2000" dirty="0" smtClean="0"/>
              <a:t>But in practice the wakefield from such a structure is solved using a time domain code. </a:t>
            </a:r>
            <a:endParaRPr lang="en-US"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a:t>
            </a:fld>
            <a:endParaRPr lang="en-US"/>
          </a:p>
        </p:txBody>
      </p:sp>
      <p:sp>
        <p:nvSpPr>
          <p:cNvPr id="3" name="TextBox 2"/>
          <p:cNvSpPr txBox="1"/>
          <p:nvPr/>
        </p:nvSpPr>
        <p:spPr>
          <a:xfrm>
            <a:off x="395536" y="548680"/>
            <a:ext cx="8496944" cy="5324535"/>
          </a:xfrm>
          <a:prstGeom prst="rect">
            <a:avLst/>
          </a:prstGeom>
          <a:noFill/>
        </p:spPr>
        <p:txBody>
          <a:bodyPr wrap="square" rtlCol="0">
            <a:spAutoFit/>
          </a:bodyPr>
          <a:lstStyle/>
          <a:p>
            <a:pPr algn="ctr"/>
            <a:r>
              <a:rPr lang="en-GB" sz="2000" dirty="0" smtClean="0"/>
              <a:t>But first, a broad overview of electromagnetic simulation</a:t>
            </a:r>
          </a:p>
          <a:p>
            <a:endParaRPr lang="en-GB" dirty="0"/>
          </a:p>
          <a:p>
            <a:endParaRPr lang="en-GB" dirty="0" smtClean="0"/>
          </a:p>
          <a:p>
            <a:r>
              <a:rPr lang="en-GB" dirty="0" smtClean="0"/>
              <a:t>Now we will look at the basic tools which are used </a:t>
            </a:r>
            <a:r>
              <a:rPr lang="en-GB" dirty="0"/>
              <a:t>to actually implement </a:t>
            </a:r>
            <a:r>
              <a:rPr lang="en-GB" dirty="0" smtClean="0"/>
              <a:t>the concepts you have been learning. </a:t>
            </a:r>
          </a:p>
          <a:p>
            <a:endParaRPr lang="en-GB" dirty="0"/>
          </a:p>
          <a:p>
            <a:r>
              <a:rPr lang="en-GB" dirty="0" smtClean="0"/>
              <a:t>The most popular E&amp;M codes used in the CLIC study are:</a:t>
            </a:r>
          </a:p>
          <a:p>
            <a:r>
              <a:rPr lang="en-GB" dirty="0" smtClean="0"/>
              <a:t> </a:t>
            </a:r>
          </a:p>
          <a:p>
            <a:pPr marL="285750" indent="-285750">
              <a:buFont typeface="Arial" pitchFamily="34" charset="0"/>
              <a:buChar char="•"/>
            </a:pPr>
            <a:r>
              <a:rPr lang="en-GB" sz="2000" dirty="0" smtClean="0"/>
              <a:t>HFSS </a:t>
            </a:r>
          </a:p>
          <a:p>
            <a:pPr marL="285750" indent="-285750">
              <a:buFont typeface="Arial" pitchFamily="34" charset="0"/>
              <a:buChar char="•"/>
            </a:pPr>
            <a:r>
              <a:rPr lang="en-GB" sz="2000" dirty="0" err="1" smtClean="0"/>
              <a:t>GdfidL</a:t>
            </a:r>
            <a:r>
              <a:rPr lang="en-GB" sz="2000" dirty="0" smtClean="0"/>
              <a:t> </a:t>
            </a:r>
          </a:p>
          <a:p>
            <a:pPr marL="285750" indent="-285750">
              <a:buFont typeface="Arial" pitchFamily="34" charset="0"/>
              <a:buChar char="•"/>
            </a:pPr>
            <a:r>
              <a:rPr lang="en-GB" sz="2000" dirty="0" smtClean="0"/>
              <a:t>CST Microwave and Particle Studio</a:t>
            </a:r>
          </a:p>
          <a:p>
            <a:pPr marL="285750" indent="-285750">
              <a:buFont typeface="Arial" pitchFamily="34" charset="0"/>
              <a:buChar char="•"/>
            </a:pPr>
            <a:r>
              <a:rPr lang="en-GB" sz="2000" dirty="0" smtClean="0"/>
              <a:t>A</a:t>
            </a:r>
            <a:r>
              <a:rPr lang="en-GB" dirty="0" smtClean="0"/>
              <a:t>CE3P</a:t>
            </a:r>
          </a:p>
          <a:p>
            <a:endParaRPr lang="en-GB" dirty="0"/>
          </a:p>
          <a:p>
            <a:r>
              <a:rPr lang="en-GB" dirty="0" smtClean="0"/>
              <a:t>But let’s step back and categorize things a bit. There are three major classes simulation: </a:t>
            </a:r>
          </a:p>
          <a:p>
            <a:endParaRPr lang="en-GB" dirty="0" smtClean="0"/>
          </a:p>
          <a:p>
            <a:pPr marL="285750" indent="-285750">
              <a:buFont typeface="Arial" pitchFamily="34" charset="0"/>
              <a:buChar char="•"/>
            </a:pPr>
            <a:r>
              <a:rPr lang="en-GB" sz="2000" dirty="0" smtClean="0"/>
              <a:t>eigenvalue</a:t>
            </a:r>
            <a:endParaRPr lang="en-GB" sz="2000" dirty="0"/>
          </a:p>
          <a:p>
            <a:pPr marL="285750" indent="-285750">
              <a:buFont typeface="Arial" pitchFamily="34" charset="0"/>
              <a:buChar char="•"/>
            </a:pPr>
            <a:r>
              <a:rPr lang="en-GB" sz="2000" dirty="0" smtClean="0"/>
              <a:t>driven solution</a:t>
            </a:r>
          </a:p>
          <a:p>
            <a:pPr marL="285750" indent="-285750">
              <a:buFont typeface="Arial" pitchFamily="34" charset="0"/>
              <a:buChar char="•"/>
            </a:pPr>
            <a:r>
              <a:rPr lang="en-GB" sz="2000" dirty="0" smtClean="0"/>
              <a:t>time-domain</a:t>
            </a:r>
            <a:endParaRPr lang="en-GB" dirty="0"/>
          </a:p>
        </p:txBody>
      </p:sp>
    </p:spTree>
    <p:extLst>
      <p:ext uri="{BB962C8B-B14F-4D97-AF65-F5344CB8AC3E}">
        <p14:creationId xmlns:p14="http://schemas.microsoft.com/office/powerpoint/2010/main" val="276803375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20</a:t>
            </a:fld>
            <a:endParaRPr lang="en-US"/>
          </a:p>
        </p:txBody>
      </p:sp>
      <p:pic>
        <p:nvPicPr>
          <p:cNvPr id="3" name="Picture 5"/>
          <p:cNvPicPr>
            <a:picLocks noChangeAspect="1" noChangeArrowheads="1"/>
          </p:cNvPicPr>
          <p:nvPr/>
        </p:nvPicPr>
        <p:blipFill>
          <a:blip r:embed="rId3" cstate="print"/>
          <a:srcRect/>
          <a:stretch>
            <a:fillRect/>
          </a:stretch>
        </p:blipFill>
        <p:spPr bwMode="auto">
          <a:xfrm>
            <a:off x="611560" y="2751310"/>
            <a:ext cx="3269146" cy="2952329"/>
          </a:xfrm>
          <a:prstGeom prst="rect">
            <a:avLst/>
          </a:prstGeom>
          <a:noFill/>
          <a:ln w="9525">
            <a:noFill/>
            <a:miter lim="800000"/>
            <a:headEnd/>
            <a:tailEnd/>
          </a:ln>
          <a:effectLst/>
        </p:spPr>
      </p:pic>
      <p:pic>
        <p:nvPicPr>
          <p:cNvPr id="4" name="Picture 6"/>
          <p:cNvPicPr>
            <a:picLocks noChangeAspect="1" noChangeArrowheads="1"/>
          </p:cNvPicPr>
          <p:nvPr/>
        </p:nvPicPr>
        <p:blipFill>
          <a:blip r:embed="rId4" cstate="print"/>
          <a:srcRect/>
          <a:stretch>
            <a:fillRect/>
          </a:stretch>
        </p:blipFill>
        <p:spPr bwMode="auto">
          <a:xfrm>
            <a:off x="5004048" y="2823319"/>
            <a:ext cx="3189412" cy="2880320"/>
          </a:xfrm>
          <a:prstGeom prst="rect">
            <a:avLst/>
          </a:prstGeom>
          <a:noFill/>
          <a:ln w="9525">
            <a:noFill/>
            <a:miter lim="800000"/>
            <a:headEnd/>
            <a:tailEnd/>
          </a:ln>
          <a:effectLst/>
        </p:spPr>
      </p:pic>
      <p:sp>
        <p:nvSpPr>
          <p:cNvPr id="6" name="TextBox 5"/>
          <p:cNvSpPr txBox="1"/>
          <p:nvPr/>
        </p:nvSpPr>
        <p:spPr>
          <a:xfrm>
            <a:off x="6372200" y="5991671"/>
            <a:ext cx="819135" cy="461665"/>
          </a:xfrm>
          <a:prstGeom prst="rect">
            <a:avLst/>
          </a:prstGeom>
          <a:noFill/>
        </p:spPr>
        <p:txBody>
          <a:bodyPr wrap="none" rtlCol="0">
            <a:spAutoFit/>
          </a:bodyPr>
          <a:lstStyle/>
          <a:p>
            <a:r>
              <a:rPr lang="en-US" sz="2400" dirty="0">
                <a:solidFill>
                  <a:prstClr val="black"/>
                </a:solidFill>
              </a:rPr>
              <a:t>H</a:t>
            </a:r>
            <a:r>
              <a:rPr lang="en-US" sz="2400" baseline="-25000" dirty="0">
                <a:solidFill>
                  <a:prstClr val="black"/>
                </a:solidFill>
              </a:rPr>
              <a:t>s</a:t>
            </a:r>
            <a:r>
              <a:rPr lang="en-US" sz="2400" dirty="0">
                <a:solidFill>
                  <a:prstClr val="black"/>
                </a:solidFill>
              </a:rPr>
              <a:t>/E</a:t>
            </a:r>
            <a:r>
              <a:rPr lang="en-US" sz="2400" baseline="-25000" dirty="0">
                <a:solidFill>
                  <a:prstClr val="black"/>
                </a:solidFill>
              </a:rPr>
              <a:t>a</a:t>
            </a:r>
          </a:p>
        </p:txBody>
      </p:sp>
      <p:sp>
        <p:nvSpPr>
          <p:cNvPr id="7" name="TextBox 6"/>
          <p:cNvSpPr txBox="1"/>
          <p:nvPr/>
        </p:nvSpPr>
        <p:spPr>
          <a:xfrm>
            <a:off x="1907704" y="5991671"/>
            <a:ext cx="777457" cy="461665"/>
          </a:xfrm>
          <a:prstGeom prst="rect">
            <a:avLst/>
          </a:prstGeom>
          <a:noFill/>
        </p:spPr>
        <p:txBody>
          <a:bodyPr wrap="none" rtlCol="0">
            <a:spAutoFit/>
          </a:bodyPr>
          <a:lstStyle/>
          <a:p>
            <a:r>
              <a:rPr lang="en-US" sz="2400" dirty="0">
                <a:solidFill>
                  <a:prstClr val="black"/>
                </a:solidFill>
              </a:rPr>
              <a:t>E</a:t>
            </a:r>
            <a:r>
              <a:rPr lang="en-US" sz="2400" baseline="-25000" dirty="0">
                <a:solidFill>
                  <a:prstClr val="black"/>
                </a:solidFill>
              </a:rPr>
              <a:t>s</a:t>
            </a:r>
            <a:r>
              <a:rPr lang="en-US" sz="2400" dirty="0">
                <a:solidFill>
                  <a:prstClr val="black"/>
                </a:solidFill>
              </a:rPr>
              <a:t>/E</a:t>
            </a:r>
            <a:r>
              <a:rPr lang="en-US" sz="2400" baseline="-25000" dirty="0">
                <a:solidFill>
                  <a:prstClr val="black"/>
                </a:solidFill>
              </a:rPr>
              <a:t>a</a:t>
            </a:r>
          </a:p>
        </p:txBody>
      </p:sp>
      <p:sp>
        <p:nvSpPr>
          <p:cNvPr id="9" name="TextBox 8"/>
          <p:cNvSpPr txBox="1"/>
          <p:nvPr/>
        </p:nvSpPr>
        <p:spPr>
          <a:xfrm>
            <a:off x="323528" y="332656"/>
            <a:ext cx="7056784" cy="1631216"/>
          </a:xfrm>
          <a:prstGeom prst="rect">
            <a:avLst/>
          </a:prstGeom>
          <a:noFill/>
        </p:spPr>
        <p:txBody>
          <a:bodyPr wrap="square" rtlCol="0">
            <a:spAutoFit/>
          </a:bodyPr>
          <a:lstStyle/>
          <a:p>
            <a:r>
              <a:rPr lang="en-US" sz="2000" dirty="0" smtClean="0"/>
              <a:t>There is however a price to pay for including damping. </a:t>
            </a:r>
          </a:p>
          <a:p>
            <a:pPr>
              <a:buFont typeface="Arial" pitchFamily="34" charset="0"/>
              <a:buChar char="•"/>
            </a:pPr>
            <a:r>
              <a:rPr lang="en-US" sz="2000" dirty="0" smtClean="0"/>
              <a:t> You lose a bit in shunt impedance.</a:t>
            </a:r>
          </a:p>
          <a:p>
            <a:pPr>
              <a:buFont typeface="Arial" pitchFamily="34" charset="0"/>
              <a:buChar char="•"/>
            </a:pPr>
            <a:r>
              <a:rPr lang="en-US" sz="2000" dirty="0" smtClean="0"/>
              <a:t> There is a concentration of surface magnetic field on the outer cavity wall, which can cause problems at high power. </a:t>
            </a:r>
          </a:p>
          <a:p>
            <a:pPr>
              <a:buFont typeface="Arial" pitchFamily="34" charset="0"/>
              <a:buChar char="•"/>
            </a:pPr>
            <a:r>
              <a:rPr lang="en-US" sz="2000" dirty="0" smtClean="0"/>
              <a:t> Mechanical complexity – milling is required.</a:t>
            </a:r>
            <a:endParaRPr lang="en-US" sz="2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mtClean="0">
                <a:solidFill>
                  <a:schemeClr val="accent1">
                    <a:lumMod val="50000"/>
                  </a:schemeClr>
                </a:solidFill>
              </a:rPr>
              <a:t>Bunch Passage through TD26</a:t>
            </a:r>
            <a:endParaRPr lang="en-US">
              <a:solidFill>
                <a:schemeClr val="accent1">
                  <a:lumMod val="50000"/>
                </a:schemeClr>
              </a:solidFill>
            </a:endParaRPr>
          </a:p>
        </p:txBody>
      </p:sp>
      <p:sp>
        <p:nvSpPr>
          <p:cNvPr id="4" name="TextBox 3"/>
          <p:cNvSpPr txBox="1"/>
          <p:nvPr/>
        </p:nvSpPr>
        <p:spPr>
          <a:xfrm>
            <a:off x="2987824" y="6417466"/>
            <a:ext cx="2987677" cy="369332"/>
          </a:xfrm>
          <a:prstGeom prst="rect">
            <a:avLst/>
          </a:prstGeom>
          <a:noFill/>
        </p:spPr>
        <p:txBody>
          <a:bodyPr wrap="none" rtlCol="0">
            <a:spAutoFit/>
          </a:bodyPr>
          <a:lstStyle/>
          <a:p>
            <a:r>
              <a:rPr lang="en-US" dirty="0" smtClean="0">
                <a:solidFill>
                  <a:srgbClr val="4F81BD">
                    <a:lumMod val="50000"/>
                  </a:srgbClr>
                </a:solidFill>
              </a:rPr>
              <a:t>Thanks to </a:t>
            </a:r>
            <a:r>
              <a:rPr lang="en-US" dirty="0" err="1" smtClean="0">
                <a:solidFill>
                  <a:srgbClr val="4F81BD">
                    <a:lumMod val="50000"/>
                  </a:srgbClr>
                </a:solidFill>
              </a:rPr>
              <a:t>Oleksey</a:t>
            </a:r>
            <a:r>
              <a:rPr lang="en-US" dirty="0" smtClean="0">
                <a:solidFill>
                  <a:srgbClr val="4F81BD">
                    <a:lumMod val="50000"/>
                  </a:srgbClr>
                </a:solidFill>
              </a:rPr>
              <a:t> </a:t>
            </a:r>
            <a:r>
              <a:rPr lang="en-US" dirty="0" err="1" smtClean="0">
                <a:solidFill>
                  <a:srgbClr val="4F81BD">
                    <a:lumMod val="50000"/>
                  </a:srgbClr>
                </a:solidFill>
              </a:rPr>
              <a:t>Kononenko</a:t>
            </a:r>
            <a:endParaRPr lang="en-US" dirty="0">
              <a:solidFill>
                <a:srgbClr val="4F81BD">
                  <a:lumMod val="50000"/>
                </a:srgbClr>
              </a:solidFill>
            </a:endParaRPr>
          </a:p>
        </p:txBody>
      </p:sp>
      <p:sp>
        <p:nvSpPr>
          <p:cNvPr id="8" name="Slide Number Placeholder 7"/>
          <p:cNvSpPr>
            <a:spLocks noGrp="1"/>
          </p:cNvSpPr>
          <p:nvPr>
            <p:ph type="sldNum" sz="quarter" idx="12"/>
          </p:nvPr>
        </p:nvSpPr>
        <p:spPr/>
        <p:txBody>
          <a:bodyPr/>
          <a:lstStyle/>
          <a:p>
            <a:fld id="{BBF6B58D-EC88-4ABB-ABD4-FA2FE8C7A346}" type="slidenum">
              <a:rPr lang="en-US" smtClean="0">
                <a:solidFill>
                  <a:prstClr val="black">
                    <a:tint val="75000"/>
                  </a:prstClr>
                </a:solidFill>
              </a:rPr>
              <a:pPr/>
              <a:t>21</a:t>
            </a:fld>
            <a:endParaRPr lang="en-US">
              <a:solidFill>
                <a:prstClr val="black">
                  <a:tint val="75000"/>
                </a:prstClr>
              </a:solidFill>
            </a:endParaRPr>
          </a:p>
        </p:txBody>
      </p:sp>
    </p:spTree>
    <p:controls>
      <mc:AlternateContent xmlns:mc="http://schemas.openxmlformats.org/markup-compatibility/2006">
        <mc:Choice xmlns:v="urn:schemas-microsoft-com:vml" Requires="v">
          <p:control spid="137231" name="ShockwaveFlash1" r:id="rId2" imgW="7008840" imgH="4724280"/>
        </mc:Choice>
        <mc:Fallback>
          <p:control name="ShockwaveFlash1" r:id="rId2" imgW="7008840" imgH="4724280">
            <p:pic>
              <p:nvPicPr>
                <p:cNvPr id="3" name="ShockwaveFlash1"/>
                <p:cNvPicPr preferRelativeResize="0">
                  <a:picLocks noChangeArrowheads="1" noChangeShapeType="1"/>
                </p:cNvPicPr>
                <p:nvPr/>
              </p:nvPicPr>
              <p:blipFill>
                <a:blip r:embed="rId4"/>
                <a:srcRect/>
                <a:stretch>
                  <a:fillRect/>
                </a:stretch>
              </p:blipFill>
              <p:spPr bwMode="auto">
                <a:xfrm>
                  <a:off x="1143000" y="1295400"/>
                  <a:ext cx="7008813" cy="47244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1896881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22</a:t>
            </a:fld>
            <a:endParaRPr lang="en-US"/>
          </a:p>
        </p:txBody>
      </p:sp>
      <p:pic>
        <p:nvPicPr>
          <p:cNvPr id="138242" name="Picture 2" descr="\\CERN\dfs\Workspaces\w\Wuensch\Talks\2013\Linear collider school 2013\Animations\from Kyrre\animation2_short.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340768"/>
            <a:ext cx="8064896" cy="525370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790853" y="332656"/>
            <a:ext cx="5177571" cy="461665"/>
          </a:xfrm>
          <a:prstGeom prst="rect">
            <a:avLst/>
          </a:prstGeom>
          <a:noFill/>
        </p:spPr>
        <p:txBody>
          <a:bodyPr wrap="none" rtlCol="0">
            <a:spAutoFit/>
          </a:bodyPr>
          <a:lstStyle/>
          <a:p>
            <a:pPr algn="ctr"/>
            <a:r>
              <a:rPr lang="en-GB" sz="2400" dirty="0" smtClean="0"/>
              <a:t>Waveguide damping from Kyrre Sjobaek</a:t>
            </a:r>
            <a:endParaRPr lang="en-GB" sz="2400" dirty="0"/>
          </a:p>
        </p:txBody>
      </p:sp>
    </p:spTree>
    <p:extLst>
      <p:ext uri="{BB962C8B-B14F-4D97-AF65-F5344CB8AC3E}">
        <p14:creationId xmlns:p14="http://schemas.microsoft.com/office/powerpoint/2010/main" val="12290076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7"/>
          <p:cNvPicPr>
            <a:picLocks noChangeAspect="1" noChangeArrowheads="1" noCrop="1"/>
          </p:cNvPicPr>
          <p:nvPr/>
        </p:nvPicPr>
        <p:blipFill>
          <a:blip r:embed="rId2" cstate="print"/>
          <a:srcRect/>
          <a:stretch>
            <a:fillRect/>
          </a:stretch>
        </p:blipFill>
        <p:spPr bwMode="auto">
          <a:xfrm>
            <a:off x="1403648" y="1556792"/>
            <a:ext cx="6170874" cy="3888064"/>
          </a:xfrm>
          <a:prstGeom prst="rect">
            <a:avLst/>
          </a:prstGeom>
          <a:noFill/>
          <a:ln w="9525">
            <a:noFill/>
            <a:miter lim="800000"/>
            <a:headEnd/>
            <a:tailEnd/>
          </a:ln>
        </p:spPr>
      </p:pic>
      <p:sp>
        <p:nvSpPr>
          <p:cNvPr id="9" name="Title 1"/>
          <p:cNvSpPr>
            <a:spLocks noGrp="1"/>
          </p:cNvSpPr>
          <p:nvPr>
            <p:ph type="title"/>
          </p:nvPr>
        </p:nvSpPr>
        <p:spPr>
          <a:xfrm>
            <a:off x="467544" y="0"/>
            <a:ext cx="8229600" cy="1143000"/>
          </a:xfrm>
        </p:spPr>
        <p:txBody>
          <a:bodyPr>
            <a:normAutofit/>
          </a:bodyPr>
          <a:lstStyle/>
          <a:p>
            <a:r>
              <a:rPr lang="en-US" b="1" i="1" dirty="0" smtClean="0">
                <a:solidFill>
                  <a:schemeClr val="bg1"/>
                </a:solidFill>
              </a:rPr>
              <a:t>CST Particle Studio</a:t>
            </a:r>
            <a:endParaRPr lang="en-US" b="1" i="1" dirty="0">
              <a:solidFill>
                <a:schemeClr val="bg1"/>
              </a:solidFill>
            </a:endParaRPr>
          </a:p>
        </p:txBody>
      </p:sp>
      <p:sp>
        <p:nvSpPr>
          <p:cNvPr id="2" name="TextBox 1"/>
          <p:cNvSpPr txBox="1"/>
          <p:nvPr/>
        </p:nvSpPr>
        <p:spPr>
          <a:xfrm>
            <a:off x="395536" y="548680"/>
            <a:ext cx="8424936" cy="461665"/>
          </a:xfrm>
          <a:prstGeom prst="rect">
            <a:avLst/>
          </a:prstGeom>
          <a:noFill/>
        </p:spPr>
        <p:txBody>
          <a:bodyPr wrap="square" rtlCol="0">
            <a:spAutoFit/>
          </a:bodyPr>
          <a:lstStyle/>
          <a:p>
            <a:pPr algn="ctr"/>
            <a:r>
              <a:rPr lang="en-GB" sz="2400" dirty="0" smtClean="0"/>
              <a:t>Another view of wakefield damping from Giovanni De Michele</a:t>
            </a:r>
            <a:endParaRPr lang="en-GB" sz="2400" dirty="0"/>
          </a:p>
        </p:txBody>
      </p:sp>
    </p:spTree>
    <p:extLst>
      <p:ext uri="{BB962C8B-B14F-4D97-AF65-F5344CB8AC3E}">
        <p14:creationId xmlns:p14="http://schemas.microsoft.com/office/powerpoint/2010/main" val="8495485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24</a:t>
            </a:fld>
            <a:endParaRPr lang="en-US"/>
          </a:p>
        </p:txBody>
      </p:sp>
      <p:sp>
        <p:nvSpPr>
          <p:cNvPr id="3" name="TextBox 2"/>
          <p:cNvSpPr txBox="1"/>
          <p:nvPr/>
        </p:nvSpPr>
        <p:spPr>
          <a:xfrm>
            <a:off x="611560" y="1052736"/>
            <a:ext cx="7920880" cy="3139321"/>
          </a:xfrm>
          <a:prstGeom prst="rect">
            <a:avLst/>
          </a:prstGeom>
          <a:noFill/>
        </p:spPr>
        <p:txBody>
          <a:bodyPr wrap="square" rtlCol="0">
            <a:spAutoFit/>
          </a:bodyPr>
          <a:lstStyle/>
          <a:p>
            <a:r>
              <a:rPr lang="en-US" dirty="0" smtClean="0"/>
              <a:t>Now we will consider damping which takes advantage of the different </a:t>
            </a:r>
            <a:r>
              <a:rPr lang="en-US" b="1" dirty="0" smtClean="0"/>
              <a:t>symmetry </a:t>
            </a:r>
            <a:r>
              <a:rPr lang="en-US" dirty="0" smtClean="0"/>
              <a:t>of the monopole and dipole modes.</a:t>
            </a:r>
          </a:p>
          <a:p>
            <a:endParaRPr lang="en-US" dirty="0" smtClean="0"/>
          </a:p>
          <a:p>
            <a:r>
              <a:rPr lang="en-US" dirty="0" smtClean="0"/>
              <a:t>Another way of saying it is that we will take advantage of the different field patterns of the two modes.</a:t>
            </a:r>
          </a:p>
          <a:p>
            <a:endParaRPr lang="en-US" dirty="0" smtClean="0"/>
          </a:p>
          <a:p>
            <a:r>
              <a:rPr lang="en-US" dirty="0" smtClean="0"/>
              <a:t>The form of damping is called </a:t>
            </a:r>
            <a:r>
              <a:rPr lang="en-US" b="1" dirty="0" smtClean="0"/>
              <a:t>slotted-iris damping</a:t>
            </a:r>
            <a:r>
              <a:rPr lang="en-US" dirty="0" smtClean="0"/>
              <a:t>.</a:t>
            </a:r>
          </a:p>
          <a:p>
            <a:endParaRPr lang="en-US" dirty="0" smtClean="0"/>
          </a:p>
          <a:p>
            <a:r>
              <a:rPr lang="en-US" dirty="0" smtClean="0"/>
              <a:t>This type of damping is used in the CTF3 drive beam linac accelerating structures, in the CLIC PETS structures and has been considered as a alternative CLIC main linac structure.</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25</a:t>
            </a:fld>
            <a:endParaRPr lang="en-US"/>
          </a:p>
        </p:txBody>
      </p:sp>
      <p:sp>
        <p:nvSpPr>
          <p:cNvPr id="3" name="TextBox 2"/>
          <p:cNvSpPr txBox="1"/>
          <p:nvPr/>
        </p:nvSpPr>
        <p:spPr>
          <a:xfrm>
            <a:off x="3203848" y="188640"/>
            <a:ext cx="2671244" cy="461665"/>
          </a:xfrm>
          <a:prstGeom prst="rect">
            <a:avLst/>
          </a:prstGeom>
          <a:noFill/>
        </p:spPr>
        <p:txBody>
          <a:bodyPr wrap="none" rtlCol="0">
            <a:spAutoFit/>
          </a:bodyPr>
          <a:lstStyle/>
          <a:p>
            <a:r>
              <a:rPr lang="en-US" sz="2400" dirty="0" smtClean="0"/>
              <a:t>Slotted iris damping</a:t>
            </a:r>
            <a:endParaRPr lang="en-US" sz="2400" dirty="0"/>
          </a:p>
        </p:txBody>
      </p:sp>
      <p:sp>
        <p:nvSpPr>
          <p:cNvPr id="4"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358ABE59-9B7B-4807-8A81-8F4A97CD8D42}"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Slide Number Placeholder 1"/>
          <p:cNvSpPr txBox="1">
            <a:spLocks/>
          </p:cNvSpPr>
          <p:nvPr/>
        </p:nvSpPr>
        <p:spPr>
          <a:xfrm>
            <a:off x="6553200" y="4742552"/>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358ABE59-9B7B-4807-8A81-8F4A97CD8D42}"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1" name="Slide Number Placeholder 1"/>
          <p:cNvSpPr txBox="1">
            <a:spLocks/>
          </p:cNvSpPr>
          <p:nvPr/>
        </p:nvSpPr>
        <p:spPr>
          <a:xfrm>
            <a:off x="6553200" y="4742552"/>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358ABE59-9B7B-4807-8A81-8F4A97CD8D42}"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12" name="Picture 2"/>
          <p:cNvPicPr>
            <a:picLocks noChangeAspect="1" noChangeArrowheads="1"/>
          </p:cNvPicPr>
          <p:nvPr/>
        </p:nvPicPr>
        <p:blipFill>
          <a:blip r:embed="rId3" cstate="print"/>
          <a:srcRect/>
          <a:stretch>
            <a:fillRect/>
          </a:stretch>
        </p:blipFill>
        <p:spPr bwMode="auto">
          <a:xfrm>
            <a:off x="323528" y="2103234"/>
            <a:ext cx="3714484" cy="3043814"/>
          </a:xfrm>
          <a:prstGeom prst="rect">
            <a:avLst/>
          </a:prstGeom>
          <a:noFill/>
          <a:ln w="9525">
            <a:noFill/>
            <a:miter lim="800000"/>
            <a:headEnd/>
            <a:tailEnd/>
          </a:ln>
        </p:spPr>
      </p:pic>
      <p:pic>
        <p:nvPicPr>
          <p:cNvPr id="13" name="Picture 3"/>
          <p:cNvPicPr>
            <a:picLocks noChangeAspect="1" noChangeArrowheads="1"/>
          </p:cNvPicPr>
          <p:nvPr/>
        </p:nvPicPr>
        <p:blipFill>
          <a:blip r:embed="rId4" cstate="print"/>
          <a:srcRect/>
          <a:stretch>
            <a:fillRect/>
          </a:stretch>
        </p:blipFill>
        <p:spPr bwMode="auto">
          <a:xfrm>
            <a:off x="5004048" y="2147858"/>
            <a:ext cx="3672408" cy="3009334"/>
          </a:xfrm>
          <a:prstGeom prst="rect">
            <a:avLst/>
          </a:prstGeom>
          <a:noFill/>
          <a:ln w="9525">
            <a:noFill/>
            <a:miter lim="800000"/>
            <a:headEnd/>
            <a:tailEnd/>
          </a:ln>
        </p:spPr>
      </p:pic>
      <p:sp>
        <p:nvSpPr>
          <p:cNvPr id="14" name="TextBox 13"/>
          <p:cNvSpPr txBox="1"/>
          <p:nvPr/>
        </p:nvSpPr>
        <p:spPr>
          <a:xfrm>
            <a:off x="3851920" y="2751306"/>
            <a:ext cx="1608133" cy="369332"/>
          </a:xfrm>
          <a:prstGeom prst="rect">
            <a:avLst/>
          </a:prstGeom>
          <a:noFill/>
        </p:spPr>
        <p:txBody>
          <a:bodyPr wrap="none" rtlCol="0">
            <a:spAutoFit/>
          </a:bodyPr>
          <a:lstStyle/>
          <a:p>
            <a:r>
              <a:rPr lang="en-US" dirty="0" smtClean="0"/>
              <a:t>surface current</a:t>
            </a:r>
            <a:endParaRPr lang="en-US" dirty="0"/>
          </a:p>
        </p:txBody>
      </p:sp>
      <p:cxnSp>
        <p:nvCxnSpPr>
          <p:cNvPr id="16" name="Straight Arrow Connector 15"/>
          <p:cNvCxnSpPr/>
          <p:nvPr/>
        </p:nvCxnSpPr>
        <p:spPr>
          <a:xfrm>
            <a:off x="6012160" y="1700808"/>
            <a:ext cx="720080" cy="64807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932040" y="1268760"/>
            <a:ext cx="1382301" cy="369332"/>
          </a:xfrm>
          <a:prstGeom prst="rect">
            <a:avLst/>
          </a:prstGeom>
          <a:noFill/>
        </p:spPr>
        <p:txBody>
          <a:bodyPr wrap="none" rtlCol="0">
            <a:spAutoFit/>
          </a:bodyPr>
          <a:lstStyle/>
          <a:p>
            <a:r>
              <a:rPr lang="en-US" dirty="0" smtClean="0"/>
              <a:t>put slot here</a:t>
            </a:r>
            <a:endParaRPr lang="en-US" dirty="0"/>
          </a:p>
        </p:txBody>
      </p:sp>
      <p:sp>
        <p:nvSpPr>
          <p:cNvPr id="5" name="TextBox 4"/>
          <p:cNvSpPr txBox="1"/>
          <p:nvPr/>
        </p:nvSpPr>
        <p:spPr>
          <a:xfrm>
            <a:off x="1115616" y="5517232"/>
            <a:ext cx="1984710" cy="369332"/>
          </a:xfrm>
          <a:prstGeom prst="rect">
            <a:avLst/>
          </a:prstGeom>
          <a:noFill/>
        </p:spPr>
        <p:txBody>
          <a:bodyPr wrap="none" rtlCol="0">
            <a:spAutoFit/>
          </a:bodyPr>
          <a:lstStyle/>
          <a:p>
            <a:r>
              <a:rPr lang="en-GB" dirty="0" smtClean="0"/>
              <a:t>fundamental mode</a:t>
            </a:r>
            <a:endParaRPr lang="en-GB" dirty="0"/>
          </a:p>
        </p:txBody>
      </p:sp>
      <p:sp>
        <p:nvSpPr>
          <p:cNvPr id="6" name="TextBox 5"/>
          <p:cNvSpPr txBox="1"/>
          <p:nvPr/>
        </p:nvSpPr>
        <p:spPr>
          <a:xfrm>
            <a:off x="6553200" y="5512096"/>
            <a:ext cx="1367682" cy="369332"/>
          </a:xfrm>
          <a:prstGeom prst="rect">
            <a:avLst/>
          </a:prstGeom>
          <a:noFill/>
        </p:spPr>
        <p:txBody>
          <a:bodyPr wrap="none" rtlCol="0">
            <a:spAutoFit/>
          </a:bodyPr>
          <a:lstStyle/>
          <a:p>
            <a:r>
              <a:rPr lang="en-GB" dirty="0" smtClean="0"/>
              <a:t>dipole mode</a:t>
            </a:r>
            <a:endParaRPr lang="en-GB"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68313" y="0"/>
            <a:ext cx="8229600" cy="1143000"/>
          </a:xfrm>
        </p:spPr>
        <p:txBody>
          <a:bodyPr/>
          <a:lstStyle/>
          <a:p>
            <a:r>
              <a:rPr lang="en-US"/>
              <a:t>Hybrid Damped Structure (HDS)</a:t>
            </a:r>
          </a:p>
        </p:txBody>
      </p:sp>
      <p:pic>
        <p:nvPicPr>
          <p:cNvPr id="5123" name="Picture 3" descr="hds22WxZx"/>
          <p:cNvPicPr>
            <a:picLocks noChangeAspect="1" noChangeArrowheads="1"/>
          </p:cNvPicPr>
          <p:nvPr/>
        </p:nvPicPr>
        <p:blipFill>
          <a:blip r:embed="rId3" cstate="print"/>
          <a:srcRect/>
          <a:stretch>
            <a:fillRect/>
          </a:stretch>
        </p:blipFill>
        <p:spPr bwMode="auto">
          <a:xfrm>
            <a:off x="4289425" y="1631950"/>
            <a:ext cx="4854575" cy="4854575"/>
          </a:xfrm>
          <a:prstGeom prst="rect">
            <a:avLst/>
          </a:prstGeom>
          <a:noFill/>
        </p:spPr>
      </p:pic>
      <p:pic>
        <p:nvPicPr>
          <p:cNvPr id="5124" name="Picture 4" descr="THP72_fig1"/>
          <p:cNvPicPr>
            <a:picLocks noChangeAspect="1" noChangeArrowheads="1"/>
          </p:cNvPicPr>
          <p:nvPr/>
        </p:nvPicPr>
        <p:blipFill>
          <a:blip r:embed="rId4" cstate="print"/>
          <a:srcRect/>
          <a:stretch>
            <a:fillRect/>
          </a:stretch>
        </p:blipFill>
        <p:spPr bwMode="auto">
          <a:xfrm>
            <a:off x="228600" y="1831975"/>
            <a:ext cx="3952875" cy="4395788"/>
          </a:xfrm>
          <a:prstGeom prst="rect">
            <a:avLst/>
          </a:prstGeom>
          <a:noFill/>
        </p:spPr>
      </p:pic>
      <p:sp>
        <p:nvSpPr>
          <p:cNvPr id="5125" name="Text Box 5"/>
          <p:cNvSpPr txBox="1">
            <a:spLocks noChangeArrowheads="1"/>
          </p:cNvSpPr>
          <p:nvPr/>
        </p:nvSpPr>
        <p:spPr bwMode="auto">
          <a:xfrm>
            <a:off x="741363" y="860425"/>
            <a:ext cx="7915275" cy="835025"/>
          </a:xfrm>
          <a:prstGeom prst="rect">
            <a:avLst/>
          </a:prstGeom>
          <a:noFill/>
          <a:ln w="9525" algn="ctr">
            <a:noFill/>
            <a:miter lim="800000"/>
            <a:headEnd/>
            <a:tailEnd/>
          </a:ln>
          <a:effectLst/>
        </p:spPr>
        <p:txBody>
          <a:bodyPr wrap="none">
            <a:spAutoFit/>
          </a:bodyPr>
          <a:lstStyle/>
          <a:p>
            <a:pPr marL="342900" indent="-342900" algn="ctr" eaLnBrk="0" fontAlgn="base" hangingPunct="0">
              <a:spcBef>
                <a:spcPct val="20000"/>
              </a:spcBef>
              <a:spcAft>
                <a:spcPct val="0"/>
              </a:spcAft>
              <a:buClr>
                <a:srgbClr val="FF3300"/>
              </a:buClr>
              <a:buSzPct val="90000"/>
            </a:pPr>
            <a:r>
              <a:rPr lang="en-US" sz="2000" smtClean="0">
                <a:solidFill>
                  <a:srgbClr val="0000FF"/>
                </a:solidFill>
                <a:latin typeface="Comic Sans MS" pitchFamily="66" charset="0"/>
              </a:rPr>
              <a:t>Combination of slotted iris and radial waveguide (hybrid) damping</a:t>
            </a:r>
          </a:p>
          <a:p>
            <a:pPr marL="342900" indent="-342900" algn="ctr" eaLnBrk="0" fontAlgn="base" hangingPunct="0">
              <a:spcBef>
                <a:spcPct val="20000"/>
              </a:spcBef>
              <a:spcAft>
                <a:spcPct val="0"/>
              </a:spcAft>
              <a:buClr>
                <a:srgbClr val="FF3300"/>
              </a:buClr>
              <a:buSzPct val="90000"/>
            </a:pPr>
            <a:r>
              <a:rPr lang="en-US" sz="2000" smtClean="0">
                <a:solidFill>
                  <a:srgbClr val="0000FF"/>
                </a:solidFill>
                <a:latin typeface="Comic Sans MS" pitchFamily="66" charset="0"/>
              </a:rPr>
              <a:t> results in low Q-factor of the first dipole mode: ~ </a:t>
            </a:r>
            <a:r>
              <a:rPr lang="en-US" sz="2400" b="1" smtClean="0">
                <a:solidFill>
                  <a:srgbClr val="0000FF"/>
                </a:solidFill>
                <a:latin typeface="Comic Sans MS" pitchFamily="66" charset="0"/>
              </a:rPr>
              <a:t>10</a:t>
            </a:r>
            <a:r>
              <a:rPr lang="en-US" sz="2000" smtClean="0">
                <a:solidFill>
                  <a:srgbClr val="0000FF"/>
                </a:solidFill>
                <a:latin typeface="Comic Sans MS" pitchFamily="66" charset="0"/>
              </a:rPr>
              <a:t>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27</a:t>
            </a:fld>
            <a:endParaRPr lang="en-US"/>
          </a:p>
        </p:txBody>
      </p:sp>
      <p:pic>
        <p:nvPicPr>
          <p:cNvPr id="4" name="Picture 3" descr="hds22_EsEa_3D"/>
          <p:cNvPicPr>
            <a:picLocks noChangeAspect="1" noChangeArrowheads="1"/>
          </p:cNvPicPr>
          <p:nvPr/>
        </p:nvPicPr>
        <p:blipFill>
          <a:blip r:embed="rId3" cstate="print"/>
          <a:srcRect/>
          <a:stretch>
            <a:fillRect/>
          </a:stretch>
        </p:blipFill>
        <p:spPr bwMode="auto">
          <a:xfrm>
            <a:off x="4695825" y="1457325"/>
            <a:ext cx="4192588" cy="4416425"/>
          </a:xfrm>
          <a:prstGeom prst="rect">
            <a:avLst/>
          </a:prstGeom>
          <a:noFill/>
        </p:spPr>
      </p:pic>
      <p:pic>
        <p:nvPicPr>
          <p:cNvPr id="5" name="Picture 4" descr="hds22_HsEa_3D"/>
          <p:cNvPicPr>
            <a:picLocks noChangeAspect="1" noChangeArrowheads="1"/>
          </p:cNvPicPr>
          <p:nvPr/>
        </p:nvPicPr>
        <p:blipFill>
          <a:blip r:embed="rId4" cstate="print"/>
          <a:srcRect/>
          <a:stretch>
            <a:fillRect/>
          </a:stretch>
        </p:blipFill>
        <p:spPr bwMode="auto">
          <a:xfrm>
            <a:off x="222250" y="1498600"/>
            <a:ext cx="4287838" cy="4478338"/>
          </a:xfrm>
          <a:prstGeom prst="rect">
            <a:avLst/>
          </a:prstGeom>
          <a:noFill/>
        </p:spPr>
      </p:pic>
      <p:sp>
        <p:nvSpPr>
          <p:cNvPr id="6" name="Text Box 5"/>
          <p:cNvSpPr txBox="1">
            <a:spLocks noChangeArrowheads="1"/>
          </p:cNvSpPr>
          <p:nvPr/>
        </p:nvSpPr>
        <p:spPr bwMode="auto">
          <a:xfrm>
            <a:off x="860425" y="842963"/>
            <a:ext cx="2909888" cy="396875"/>
          </a:xfrm>
          <a:prstGeom prst="rect">
            <a:avLst/>
          </a:prstGeom>
          <a:noFill/>
          <a:ln w="9525" algn="ctr">
            <a:noFill/>
            <a:miter lim="800000"/>
            <a:headEnd/>
            <a:tailEnd/>
          </a:ln>
          <a:effectLst/>
        </p:spPr>
        <p:txBody>
          <a:bodyPr wrap="none">
            <a:spAutoFit/>
          </a:bodyPr>
          <a:lstStyle/>
          <a:p>
            <a:pPr marL="342900" indent="-342900" algn="ctr" eaLnBrk="0" hangingPunct="0">
              <a:spcBef>
                <a:spcPct val="20000"/>
              </a:spcBef>
              <a:buClr>
                <a:srgbClr val="FF3300"/>
              </a:buClr>
              <a:buSzPct val="90000"/>
            </a:pPr>
            <a:r>
              <a:rPr lang="en-US">
                <a:solidFill>
                  <a:srgbClr val="0000FF"/>
                </a:solidFill>
              </a:rPr>
              <a:t>Surface magnetic field</a:t>
            </a:r>
          </a:p>
        </p:txBody>
      </p:sp>
      <p:sp>
        <p:nvSpPr>
          <p:cNvPr id="7" name="Text Box 6"/>
          <p:cNvSpPr txBox="1">
            <a:spLocks noChangeArrowheads="1"/>
          </p:cNvSpPr>
          <p:nvPr/>
        </p:nvSpPr>
        <p:spPr bwMode="auto">
          <a:xfrm>
            <a:off x="5318125" y="836613"/>
            <a:ext cx="2776538" cy="396875"/>
          </a:xfrm>
          <a:prstGeom prst="rect">
            <a:avLst/>
          </a:prstGeom>
          <a:noFill/>
          <a:ln w="9525" algn="ctr">
            <a:noFill/>
            <a:miter lim="800000"/>
            <a:headEnd/>
            <a:tailEnd/>
          </a:ln>
          <a:effectLst/>
        </p:spPr>
        <p:txBody>
          <a:bodyPr wrap="none">
            <a:spAutoFit/>
          </a:bodyPr>
          <a:lstStyle/>
          <a:p>
            <a:pPr marL="342900" indent="-342900" algn="ctr" eaLnBrk="0" hangingPunct="0">
              <a:spcBef>
                <a:spcPct val="20000"/>
              </a:spcBef>
              <a:buClr>
                <a:srgbClr val="FF3300"/>
              </a:buClr>
              <a:buSzPct val="90000"/>
            </a:pPr>
            <a:r>
              <a:rPr lang="en-US">
                <a:solidFill>
                  <a:srgbClr val="0000FF"/>
                </a:solidFill>
              </a:rPr>
              <a:t>Surface electric field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28</a:t>
            </a:fld>
            <a:endParaRPr lang="en-US"/>
          </a:p>
        </p:txBody>
      </p:sp>
      <p:pic>
        <p:nvPicPr>
          <p:cNvPr id="3" name="Picture 14" descr="HDS60-Cu"/>
          <p:cNvPicPr>
            <a:picLocks noChangeAspect="1" noChangeArrowheads="1"/>
          </p:cNvPicPr>
          <p:nvPr/>
        </p:nvPicPr>
        <p:blipFill>
          <a:blip r:embed="rId3" cstate="print"/>
          <a:srcRect/>
          <a:stretch>
            <a:fillRect/>
          </a:stretch>
        </p:blipFill>
        <p:spPr bwMode="auto">
          <a:xfrm>
            <a:off x="3131840" y="548680"/>
            <a:ext cx="5888676" cy="2952328"/>
          </a:xfrm>
          <a:prstGeom prst="rect">
            <a:avLst/>
          </a:prstGeom>
          <a:noFill/>
        </p:spPr>
      </p:pic>
      <p:pic>
        <p:nvPicPr>
          <p:cNvPr id="4" name="Picture 5" descr="hds-rs-bi-metal"/>
          <p:cNvPicPr>
            <a:picLocks noChangeAspect="1" noChangeArrowheads="1"/>
          </p:cNvPicPr>
          <p:nvPr/>
        </p:nvPicPr>
        <p:blipFill>
          <a:blip r:embed="rId4" cstate="print"/>
          <a:srcRect/>
          <a:stretch>
            <a:fillRect/>
          </a:stretch>
        </p:blipFill>
        <p:spPr bwMode="auto">
          <a:xfrm>
            <a:off x="4283968" y="3861048"/>
            <a:ext cx="3600450" cy="2811463"/>
          </a:xfrm>
          <a:prstGeom prst="rect">
            <a:avLst/>
          </a:prstGeom>
          <a:noFill/>
        </p:spPr>
      </p:pic>
      <p:pic>
        <p:nvPicPr>
          <p:cNvPr id="5" name="Picture 4" descr="\\cern.ch\dfs\Users\w\wuenschw\MyDocs\data, metalurgy report, photographs\photographs\HDS pets machining test\DSC01567 rotated.jpg"/>
          <p:cNvPicPr>
            <a:picLocks noChangeAspect="1" noChangeArrowheads="1"/>
          </p:cNvPicPr>
          <p:nvPr/>
        </p:nvPicPr>
        <p:blipFill>
          <a:blip r:embed="rId5" cstate="print"/>
          <a:srcRect/>
          <a:stretch>
            <a:fillRect/>
          </a:stretch>
        </p:blipFill>
        <p:spPr bwMode="auto">
          <a:xfrm>
            <a:off x="35496" y="2636912"/>
            <a:ext cx="3128764" cy="4171685"/>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29</a:t>
            </a:fld>
            <a:endParaRPr lang="en-US"/>
          </a:p>
        </p:txBody>
      </p:sp>
      <p:pic>
        <p:nvPicPr>
          <p:cNvPr id="63489" name="Picture 1"/>
          <p:cNvPicPr>
            <a:picLocks noChangeAspect="1" noChangeArrowheads="1"/>
          </p:cNvPicPr>
          <p:nvPr/>
        </p:nvPicPr>
        <p:blipFill>
          <a:blip r:embed="rId3" cstate="print"/>
          <a:srcRect r="-3507" b="-7011"/>
          <a:stretch>
            <a:fillRect/>
          </a:stretch>
        </p:blipFill>
        <p:spPr bwMode="auto">
          <a:xfrm>
            <a:off x="251520" y="2204864"/>
            <a:ext cx="3896481" cy="3168352"/>
          </a:xfrm>
          <a:prstGeom prst="rect">
            <a:avLst/>
          </a:prstGeom>
          <a:noFill/>
          <a:ln w="9525">
            <a:noFill/>
            <a:miter lim="800000"/>
            <a:headEnd/>
            <a:tailEnd/>
          </a:ln>
        </p:spPr>
      </p:pic>
      <p:pic>
        <p:nvPicPr>
          <p:cNvPr id="63490" name="Picture 2"/>
          <p:cNvPicPr>
            <a:picLocks noChangeAspect="1" noChangeArrowheads="1"/>
          </p:cNvPicPr>
          <p:nvPr/>
        </p:nvPicPr>
        <p:blipFill>
          <a:blip r:embed="rId4" cstate="print"/>
          <a:srcRect t="-6857" b="-5911"/>
          <a:stretch>
            <a:fillRect/>
          </a:stretch>
        </p:blipFill>
        <p:spPr bwMode="auto">
          <a:xfrm>
            <a:off x="4283968" y="2276872"/>
            <a:ext cx="4502460" cy="3096344"/>
          </a:xfrm>
          <a:prstGeom prst="rect">
            <a:avLst/>
          </a:prstGeom>
          <a:noFill/>
          <a:ln w="9525">
            <a:noFill/>
            <a:miter lim="800000"/>
            <a:headEnd/>
            <a:tailEnd/>
          </a:ln>
        </p:spPr>
      </p:pic>
      <p:sp>
        <p:nvSpPr>
          <p:cNvPr id="5" name="TextBox 4"/>
          <p:cNvSpPr txBox="1"/>
          <p:nvPr/>
        </p:nvSpPr>
        <p:spPr>
          <a:xfrm>
            <a:off x="1547664" y="620688"/>
            <a:ext cx="6060633" cy="461665"/>
          </a:xfrm>
          <a:prstGeom prst="rect">
            <a:avLst/>
          </a:prstGeom>
          <a:noFill/>
        </p:spPr>
        <p:txBody>
          <a:bodyPr wrap="none" rtlCol="0">
            <a:spAutoFit/>
          </a:bodyPr>
          <a:lstStyle/>
          <a:p>
            <a:r>
              <a:rPr lang="en-US" sz="2400" dirty="0" smtClean="0"/>
              <a:t>Slotted iris damping in the CLIC PETS structures</a:t>
            </a:r>
            <a:endParaRPr lang="en-US" sz="2400" dirty="0"/>
          </a:p>
        </p:txBody>
      </p:sp>
      <p:sp>
        <p:nvSpPr>
          <p:cNvPr id="6" name="TextBox 5"/>
          <p:cNvSpPr txBox="1"/>
          <p:nvPr/>
        </p:nvSpPr>
        <p:spPr>
          <a:xfrm>
            <a:off x="3635896" y="5517232"/>
            <a:ext cx="1786515" cy="461665"/>
          </a:xfrm>
          <a:prstGeom prst="rect">
            <a:avLst/>
          </a:prstGeom>
          <a:noFill/>
        </p:spPr>
        <p:txBody>
          <a:bodyPr wrap="none" rtlCol="0">
            <a:spAutoFit/>
          </a:bodyPr>
          <a:lstStyle/>
          <a:p>
            <a:r>
              <a:rPr lang="en-US" sz="2400" dirty="0" smtClean="0"/>
              <a:t>Q’s below 10</a:t>
            </a: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a:t>
            </a:fld>
            <a:endParaRPr lang="en-US"/>
          </a:p>
        </p:txBody>
      </p:sp>
      <p:pic>
        <p:nvPicPr>
          <p:cNvPr id="3" name="Picture 2" descr="\\CERN\dfs\Workspaces\w\Wuensch\Talks\2011\LC school 2011\calculations\TM110 mode fields.gif"/>
          <p:cNvPicPr>
            <a:picLocks noChangeAspect="1" noChangeArrowheads="1"/>
          </p:cNvPicPr>
          <p:nvPr/>
        </p:nvPicPr>
        <p:blipFill>
          <a:blip r:embed="rId2" cstate="print"/>
          <a:srcRect/>
          <a:stretch>
            <a:fillRect/>
          </a:stretch>
        </p:blipFill>
        <p:spPr bwMode="auto">
          <a:xfrm>
            <a:off x="4716016" y="188640"/>
            <a:ext cx="3816424" cy="3127347"/>
          </a:xfrm>
          <a:prstGeom prst="rect">
            <a:avLst/>
          </a:prstGeom>
          <a:noFill/>
        </p:spPr>
      </p:pic>
      <p:sp>
        <p:nvSpPr>
          <p:cNvPr id="4" name="TextBox 3"/>
          <p:cNvSpPr txBox="1"/>
          <p:nvPr/>
        </p:nvSpPr>
        <p:spPr>
          <a:xfrm>
            <a:off x="395536" y="447751"/>
            <a:ext cx="3949030" cy="461665"/>
          </a:xfrm>
          <a:prstGeom prst="rect">
            <a:avLst/>
          </a:prstGeom>
          <a:noFill/>
        </p:spPr>
        <p:txBody>
          <a:bodyPr wrap="none" rtlCol="0">
            <a:spAutoFit/>
          </a:bodyPr>
          <a:lstStyle/>
          <a:p>
            <a:r>
              <a:rPr lang="en-GB" sz="2400" dirty="0" smtClean="0"/>
              <a:t>This is an eigenvalue problem:</a:t>
            </a:r>
            <a:endParaRPr lang="en-GB" sz="2400" dirty="0"/>
          </a:p>
        </p:txBody>
      </p:sp>
      <p:sp>
        <p:nvSpPr>
          <p:cNvPr id="5" name="TextBox 4"/>
          <p:cNvSpPr txBox="1"/>
          <p:nvPr/>
        </p:nvSpPr>
        <p:spPr>
          <a:xfrm>
            <a:off x="280112" y="3603648"/>
            <a:ext cx="8640960" cy="2308324"/>
          </a:xfrm>
          <a:prstGeom prst="rect">
            <a:avLst/>
          </a:prstGeom>
          <a:noFill/>
        </p:spPr>
        <p:txBody>
          <a:bodyPr wrap="square" rtlCol="0">
            <a:spAutoFit/>
          </a:bodyPr>
          <a:lstStyle/>
          <a:p>
            <a:pPr marL="285750" indent="-285750">
              <a:buFont typeface="Arial" pitchFamily="34" charset="0"/>
              <a:buChar char="•"/>
            </a:pPr>
            <a:r>
              <a:rPr lang="en-GB" dirty="0" smtClean="0"/>
              <a:t>Mostly for resonant cavities. You put in a closed geometry and get out field pattern, resonant frequency and corresponding </a:t>
            </a:r>
            <a:r>
              <a:rPr lang="en-GB" i="1" dirty="0" smtClean="0"/>
              <a:t>Q</a:t>
            </a:r>
            <a:r>
              <a:rPr lang="en-GB" dirty="0" smtClean="0"/>
              <a:t> factor - mode by mode. </a:t>
            </a:r>
          </a:p>
          <a:p>
            <a:pPr marL="285750" indent="-285750">
              <a:buFont typeface="Arial" pitchFamily="34" charset="0"/>
              <a:buChar char="•"/>
            </a:pPr>
            <a:r>
              <a:rPr lang="en-GB" dirty="0" smtClean="0"/>
              <a:t>Used for doing detailed design work - determining your geometry to make drawings, and calculating </a:t>
            </a:r>
            <a:r>
              <a:rPr lang="en-GB" i="1" dirty="0" smtClean="0"/>
              <a:t>f, Q, R/Q,</a:t>
            </a:r>
            <a:r>
              <a:rPr lang="en-GB" dirty="0" smtClean="0"/>
              <a:t> plot dispersion curves etc. </a:t>
            </a:r>
          </a:p>
          <a:p>
            <a:pPr marL="285750" indent="-285750">
              <a:buFont typeface="Arial" pitchFamily="34" charset="0"/>
              <a:buChar char="•"/>
            </a:pPr>
            <a:r>
              <a:rPr lang="en-GB" dirty="0" smtClean="0"/>
              <a:t>Used with periodic boundary conditions, you can simulate the travelling wave fields of infinitely long periodic structures. </a:t>
            </a:r>
          </a:p>
          <a:p>
            <a:pPr marL="285750" indent="-285750">
              <a:buFont typeface="Arial" pitchFamily="34" charset="0"/>
              <a:buChar char="•"/>
            </a:pPr>
            <a:r>
              <a:rPr lang="en-GB" dirty="0" smtClean="0"/>
              <a:t>Can include </a:t>
            </a:r>
            <a:r>
              <a:rPr lang="en-GB" dirty="0" err="1" smtClean="0"/>
              <a:t>lossey</a:t>
            </a:r>
            <a:r>
              <a:rPr lang="en-GB" dirty="0" smtClean="0"/>
              <a:t> dielectrics – frequency comes out as a </a:t>
            </a:r>
            <a:r>
              <a:rPr lang="en-GB" i="1" dirty="0" smtClean="0"/>
              <a:t>complex</a:t>
            </a:r>
            <a:r>
              <a:rPr lang="en-GB" dirty="0" smtClean="0"/>
              <a:t> number.</a:t>
            </a:r>
          </a:p>
          <a:p>
            <a:pPr marL="285750" indent="-285750">
              <a:buFont typeface="Arial" pitchFamily="34" charset="0"/>
              <a:buChar char="•"/>
            </a:pPr>
            <a:r>
              <a:rPr lang="en-GB" dirty="0" smtClean="0"/>
              <a:t>Often also used to understand features seen in time domain simulations.</a:t>
            </a:r>
            <a:endParaRPr lang="en-GB" dirty="0"/>
          </a:p>
        </p:txBody>
      </p:sp>
      <mc:AlternateContent xmlns:mc="http://schemas.openxmlformats.org/markup-compatibility/2006" xmlns:a14="http://schemas.microsoft.com/office/drawing/2010/main">
        <mc:Choice Requires="a14">
          <p:sp>
            <p:nvSpPr>
              <p:cNvPr id="6" name="TextBox 5"/>
              <p:cNvSpPr txBox="1"/>
              <p:nvPr/>
            </p:nvSpPr>
            <p:spPr>
              <a:xfrm>
                <a:off x="7668344" y="5202758"/>
                <a:ext cx="965329" cy="47359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GB" sz="2400" i="1" smtClean="0">
                              <a:latin typeface="Cambria Math" panose="02040503050406030204" pitchFamily="18" charset="0"/>
                            </a:rPr>
                          </m:ctrlPr>
                        </m:sSupPr>
                        <m:e>
                          <m:r>
                            <a:rPr lang="en-GB" sz="2400" i="1" smtClean="0">
                              <a:latin typeface="Cambria Math"/>
                            </a:rPr>
                            <m:t>𝑒</m:t>
                          </m:r>
                        </m:e>
                        <m:sup>
                          <m:r>
                            <a:rPr lang="en-GB" sz="2400" i="1" smtClean="0">
                              <a:latin typeface="Cambria Math"/>
                            </a:rPr>
                            <m:t>−</m:t>
                          </m:r>
                          <m:r>
                            <a:rPr lang="en-GB" sz="2400" i="1" smtClean="0">
                              <a:latin typeface="Cambria Math"/>
                            </a:rPr>
                            <m:t>𝑖</m:t>
                          </m:r>
                          <m:r>
                            <a:rPr lang="el-GR" sz="2400" i="1" smtClean="0">
                              <a:latin typeface="Cambria Math"/>
                            </a:rPr>
                            <m:t>𝜔</m:t>
                          </m:r>
                          <m:r>
                            <a:rPr lang="en-GB" sz="2400" i="1" smtClean="0">
                              <a:latin typeface="Cambria Math"/>
                            </a:rPr>
                            <m:t>𝑡</m:t>
                          </m:r>
                        </m:sup>
                      </m:sSup>
                    </m:oMath>
                  </m:oMathPara>
                </a14:m>
                <a:endParaRPr lang="en-GB" sz="2400" dirty="0"/>
              </a:p>
            </p:txBody>
          </p:sp>
        </mc:Choice>
        <mc:Fallback xmlns="">
          <p:sp>
            <p:nvSpPr>
              <p:cNvPr id="6" name="TextBox 5"/>
              <p:cNvSpPr txBox="1">
                <a:spLocks noRot="1" noChangeAspect="1" noMove="1" noResize="1" noEditPoints="1" noAdjustHandles="1" noChangeArrowheads="1" noChangeShapeType="1" noTextEdit="1"/>
              </p:cNvSpPr>
              <p:nvPr/>
            </p:nvSpPr>
            <p:spPr>
              <a:xfrm>
                <a:off x="7668344" y="5202758"/>
                <a:ext cx="965329" cy="473591"/>
              </a:xfrm>
              <a:prstGeom prst="rect">
                <a:avLst/>
              </a:prstGeom>
              <a:blipFill rotWithShape="1">
                <a:blip r:embed="rId3"/>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05640223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30</a:t>
            </a:fld>
            <a:endParaRPr lang="en-US"/>
          </a:p>
        </p:txBody>
      </p:sp>
      <p:sp>
        <p:nvSpPr>
          <p:cNvPr id="3" name="TextBox 2"/>
          <p:cNvSpPr txBox="1"/>
          <p:nvPr/>
        </p:nvSpPr>
        <p:spPr>
          <a:xfrm>
            <a:off x="2411760" y="116632"/>
            <a:ext cx="4882555" cy="461665"/>
          </a:xfrm>
          <a:prstGeom prst="rect">
            <a:avLst/>
          </a:prstGeom>
          <a:noFill/>
        </p:spPr>
        <p:txBody>
          <a:bodyPr wrap="none" rtlCol="0">
            <a:spAutoFit/>
          </a:bodyPr>
          <a:lstStyle/>
          <a:p>
            <a:r>
              <a:rPr lang="en-US" sz="2400" dirty="0" smtClean="0"/>
              <a:t>SICA geometry. CTF3 drive beam linac</a:t>
            </a:r>
            <a:endParaRPr lang="en-US" sz="2400" dirty="0"/>
          </a:p>
        </p:txBody>
      </p:sp>
      <p:pic>
        <p:nvPicPr>
          <p:cNvPr id="4" name="Picture 5" descr="C:\CLIC\CTF3 dba\cell16_cut.gif"/>
          <p:cNvPicPr>
            <a:picLocks noChangeAspect="1" noChangeArrowheads="1"/>
          </p:cNvPicPr>
          <p:nvPr/>
        </p:nvPicPr>
        <p:blipFill>
          <a:blip r:embed="rId3" cstate="print"/>
          <a:srcRect/>
          <a:stretch>
            <a:fillRect/>
          </a:stretch>
        </p:blipFill>
        <p:spPr bwMode="auto">
          <a:xfrm>
            <a:off x="0" y="332656"/>
            <a:ext cx="5391150" cy="5718175"/>
          </a:xfrm>
          <a:prstGeom prst="rect">
            <a:avLst/>
          </a:prstGeom>
          <a:noFill/>
          <a:ln w="9525">
            <a:noFill/>
            <a:miter lim="800000"/>
            <a:headEnd/>
            <a:tailEnd/>
          </a:ln>
        </p:spPr>
      </p:pic>
      <p:pic>
        <p:nvPicPr>
          <p:cNvPr id="6" name="Picture 4" descr="C:\CLIC\CTF3 dba\short-proto\Drivebeamstructur\PIC00006.jpg"/>
          <p:cNvPicPr>
            <a:picLocks noChangeAspect="1" noChangeArrowheads="1"/>
          </p:cNvPicPr>
          <p:nvPr/>
        </p:nvPicPr>
        <p:blipFill>
          <a:blip r:embed="rId4" cstate="print"/>
          <a:srcRect l="9438" t="24374" r="5376"/>
          <a:stretch>
            <a:fillRect/>
          </a:stretch>
        </p:blipFill>
        <p:spPr bwMode="auto">
          <a:xfrm>
            <a:off x="4221163" y="3362325"/>
            <a:ext cx="4922837" cy="3495675"/>
          </a:xfrm>
          <a:prstGeom prst="rect">
            <a:avLst/>
          </a:prstGeom>
          <a:noFill/>
          <a:ln w="25400">
            <a:solidFill>
              <a:schemeClr val="bg1"/>
            </a:solid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31</a:t>
            </a:fld>
            <a:endParaRPr lang="en-US"/>
          </a:p>
        </p:txBody>
      </p:sp>
      <p:sp>
        <p:nvSpPr>
          <p:cNvPr id="3" name="TextBox 2"/>
          <p:cNvSpPr txBox="1"/>
          <p:nvPr/>
        </p:nvSpPr>
        <p:spPr>
          <a:xfrm>
            <a:off x="395536" y="548680"/>
            <a:ext cx="8352928" cy="2031325"/>
          </a:xfrm>
          <a:prstGeom prst="rect">
            <a:avLst/>
          </a:prstGeom>
          <a:noFill/>
        </p:spPr>
        <p:txBody>
          <a:bodyPr wrap="square" rtlCol="0">
            <a:spAutoFit/>
          </a:bodyPr>
          <a:lstStyle/>
          <a:p>
            <a:pPr algn="ctr"/>
            <a:r>
              <a:rPr lang="en-US" dirty="0" smtClean="0"/>
              <a:t>Detuning</a:t>
            </a:r>
          </a:p>
          <a:p>
            <a:endParaRPr lang="en-US" dirty="0" smtClean="0"/>
          </a:p>
          <a:p>
            <a:r>
              <a:rPr lang="en-US" dirty="0" smtClean="0"/>
              <a:t>Introduce a variation in the dimensions of a structure such that the fundamental, accelerating mode synchronous frequency is unchanged, but higher order modes are detuned.</a:t>
            </a:r>
          </a:p>
          <a:p>
            <a:endParaRPr lang="en-US" dirty="0" smtClean="0"/>
          </a:p>
          <a:p>
            <a:r>
              <a:rPr lang="en-US" dirty="0" smtClean="0"/>
              <a:t>Remember these figures from part 1?</a:t>
            </a:r>
            <a:endParaRPr lang="en-US" dirty="0"/>
          </a:p>
        </p:txBody>
      </p:sp>
      <p:pic>
        <p:nvPicPr>
          <p:cNvPr id="4" name="Picture 2"/>
          <p:cNvPicPr>
            <a:picLocks noChangeAspect="1" noChangeArrowheads="1"/>
          </p:cNvPicPr>
          <p:nvPr/>
        </p:nvPicPr>
        <p:blipFill>
          <a:blip r:embed="rId3" cstate="print"/>
          <a:srcRect/>
          <a:stretch>
            <a:fillRect/>
          </a:stretch>
        </p:blipFill>
        <p:spPr bwMode="auto">
          <a:xfrm>
            <a:off x="251520" y="4221088"/>
            <a:ext cx="2237129" cy="1872208"/>
          </a:xfrm>
          <a:prstGeom prst="rect">
            <a:avLst/>
          </a:prstGeom>
          <a:noFill/>
          <a:ln w="9525">
            <a:noFill/>
            <a:miter lim="800000"/>
            <a:headEnd/>
            <a:tailEnd/>
          </a:ln>
        </p:spPr>
      </p:pic>
      <p:pic>
        <p:nvPicPr>
          <p:cNvPr id="5" name="Picture 4"/>
          <p:cNvPicPr>
            <a:picLocks noChangeAspect="1" noChangeArrowheads="1"/>
          </p:cNvPicPr>
          <p:nvPr/>
        </p:nvPicPr>
        <p:blipFill>
          <a:blip r:embed="rId4" cstate="print"/>
          <a:srcRect/>
          <a:stretch>
            <a:fillRect/>
          </a:stretch>
        </p:blipFill>
        <p:spPr bwMode="auto">
          <a:xfrm>
            <a:off x="2843808" y="4365104"/>
            <a:ext cx="1878864" cy="1773647"/>
          </a:xfrm>
          <a:prstGeom prst="rect">
            <a:avLst/>
          </a:prstGeom>
          <a:noFill/>
          <a:ln w="9525">
            <a:noFill/>
            <a:miter lim="800000"/>
            <a:headEnd/>
            <a:tailEnd/>
          </a:ln>
        </p:spPr>
      </p:pic>
      <p:pic>
        <p:nvPicPr>
          <p:cNvPr id="6" name="Picture 2"/>
          <p:cNvPicPr>
            <a:picLocks noChangeAspect="1" noChangeArrowheads="1"/>
          </p:cNvPicPr>
          <p:nvPr/>
        </p:nvPicPr>
        <p:blipFill>
          <a:blip r:embed="rId5" cstate="print"/>
          <a:srcRect/>
          <a:stretch>
            <a:fillRect/>
          </a:stretch>
        </p:blipFill>
        <p:spPr bwMode="auto">
          <a:xfrm>
            <a:off x="4711016" y="3455731"/>
            <a:ext cx="4432984" cy="3402269"/>
          </a:xfrm>
          <a:prstGeom prst="rect">
            <a:avLst/>
          </a:prstGeom>
          <a:noFill/>
          <a:ln w="9525">
            <a:noFill/>
            <a:miter lim="800000"/>
            <a:headEnd/>
            <a:tailEnd/>
          </a:ln>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32</a:t>
            </a:fld>
            <a:endParaRPr lang="en-US"/>
          </a:p>
        </p:txBody>
      </p:sp>
      <p:pic>
        <p:nvPicPr>
          <p:cNvPr id="180226" name="Picture 2" descr="\\CERN\dfs\Workspaces\w\Wuensch\Talks\2011\LC school 2011\from others\DSC03816.JPG"/>
          <p:cNvPicPr>
            <a:picLocks noChangeAspect="1" noChangeArrowheads="1"/>
          </p:cNvPicPr>
          <p:nvPr/>
        </p:nvPicPr>
        <p:blipFill>
          <a:blip r:embed="rId3" cstate="print"/>
          <a:srcRect/>
          <a:stretch>
            <a:fillRect/>
          </a:stretch>
        </p:blipFill>
        <p:spPr bwMode="auto">
          <a:xfrm>
            <a:off x="323528" y="332656"/>
            <a:ext cx="3672408" cy="3004697"/>
          </a:xfrm>
          <a:prstGeom prst="rect">
            <a:avLst/>
          </a:prstGeom>
          <a:noFill/>
        </p:spPr>
      </p:pic>
      <p:pic>
        <p:nvPicPr>
          <p:cNvPr id="180227" name="Picture 3" descr="\\CERN\dfs\Workspaces\w\Wuensch\Talks\2011\LC school 2011\from others\DSC04529.JPG"/>
          <p:cNvPicPr>
            <a:picLocks noChangeAspect="1" noChangeArrowheads="1"/>
          </p:cNvPicPr>
          <p:nvPr/>
        </p:nvPicPr>
        <p:blipFill>
          <a:blip r:embed="rId4" cstate="print"/>
          <a:srcRect/>
          <a:stretch>
            <a:fillRect/>
          </a:stretch>
        </p:blipFill>
        <p:spPr bwMode="auto">
          <a:xfrm>
            <a:off x="107504" y="3645024"/>
            <a:ext cx="8935538" cy="3240360"/>
          </a:xfrm>
          <a:prstGeom prst="rect">
            <a:avLst/>
          </a:prstGeom>
          <a:noFill/>
        </p:spPr>
      </p:pic>
      <p:sp>
        <p:nvSpPr>
          <p:cNvPr id="5" name="TextBox 4"/>
          <p:cNvSpPr txBox="1"/>
          <p:nvPr/>
        </p:nvSpPr>
        <p:spPr>
          <a:xfrm>
            <a:off x="5076056" y="908720"/>
            <a:ext cx="1719445" cy="461665"/>
          </a:xfrm>
          <a:prstGeom prst="rect">
            <a:avLst/>
          </a:prstGeom>
          <a:noFill/>
        </p:spPr>
        <p:txBody>
          <a:bodyPr wrap="none" rtlCol="0">
            <a:spAutoFit/>
          </a:bodyPr>
          <a:lstStyle/>
          <a:p>
            <a:r>
              <a:rPr lang="en-US" sz="2400" dirty="0" smtClean="0"/>
              <a:t>How it looks</a:t>
            </a:r>
            <a:endParaRPr lang="en-US" sz="2400" dirty="0"/>
          </a:p>
        </p:txBody>
      </p:sp>
      <p:sp>
        <p:nvSpPr>
          <p:cNvPr id="3" name="TextBox 2"/>
          <p:cNvSpPr txBox="1"/>
          <p:nvPr/>
        </p:nvSpPr>
        <p:spPr>
          <a:xfrm>
            <a:off x="6588224" y="2987594"/>
            <a:ext cx="1003801" cy="461665"/>
          </a:xfrm>
          <a:prstGeom prst="rect">
            <a:avLst/>
          </a:prstGeom>
          <a:noFill/>
        </p:spPr>
        <p:txBody>
          <a:bodyPr wrap="none" rtlCol="0">
            <a:spAutoFit/>
          </a:bodyPr>
          <a:lstStyle/>
          <a:p>
            <a:r>
              <a:rPr lang="en-GB" sz="2400" dirty="0" smtClean="0"/>
              <a:t>Big iris</a:t>
            </a:r>
            <a:endParaRPr lang="en-GB" sz="2400" dirty="0"/>
          </a:p>
        </p:txBody>
      </p:sp>
      <p:cxnSp>
        <p:nvCxnSpPr>
          <p:cNvPr id="6" name="Straight Arrow Connector 5"/>
          <p:cNvCxnSpPr>
            <a:stCxn id="3" idx="2"/>
          </p:cNvCxnSpPr>
          <p:nvPr/>
        </p:nvCxnSpPr>
        <p:spPr>
          <a:xfrm flipH="1">
            <a:off x="7090124" y="3449259"/>
            <a:ext cx="1" cy="1635925"/>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067992" y="2987593"/>
            <a:ext cx="1297150" cy="461665"/>
          </a:xfrm>
          <a:prstGeom prst="rect">
            <a:avLst/>
          </a:prstGeom>
          <a:noFill/>
        </p:spPr>
        <p:txBody>
          <a:bodyPr wrap="none" rtlCol="0">
            <a:spAutoFit/>
          </a:bodyPr>
          <a:lstStyle/>
          <a:p>
            <a:r>
              <a:rPr lang="en-GB" sz="2400" dirty="0" smtClean="0"/>
              <a:t>Small iris</a:t>
            </a:r>
            <a:endParaRPr lang="en-GB" sz="2400" dirty="0"/>
          </a:p>
        </p:txBody>
      </p:sp>
      <p:cxnSp>
        <p:nvCxnSpPr>
          <p:cNvPr id="11" name="Straight Arrow Connector 10"/>
          <p:cNvCxnSpPr>
            <a:stCxn id="10" idx="2"/>
          </p:cNvCxnSpPr>
          <p:nvPr/>
        </p:nvCxnSpPr>
        <p:spPr>
          <a:xfrm flipH="1">
            <a:off x="2051768" y="3449258"/>
            <a:ext cx="2664799" cy="1707934"/>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p:nvPr/>
        </p:nvGrpSpPr>
        <p:grpSpPr>
          <a:xfrm>
            <a:off x="152400" y="2209800"/>
            <a:ext cx="4286250" cy="2828925"/>
            <a:chOff x="152400" y="2209800"/>
            <a:chExt cx="4286250" cy="2828925"/>
          </a:xfrm>
        </p:grpSpPr>
        <p:pic>
          <p:nvPicPr>
            <p:cNvPr id="1027" name="Picture 3"/>
            <p:cNvPicPr>
              <a:picLocks noChangeAspect="1" noChangeArrowheads="1"/>
            </p:cNvPicPr>
            <p:nvPr/>
          </p:nvPicPr>
          <p:blipFill>
            <a:blip r:embed="rId3" cstate="print"/>
            <a:srcRect/>
            <a:stretch>
              <a:fillRect/>
            </a:stretch>
          </p:blipFill>
          <p:spPr bwMode="auto">
            <a:xfrm>
              <a:off x="152400" y="2209800"/>
              <a:ext cx="4286250" cy="2828925"/>
            </a:xfrm>
            <a:prstGeom prst="rect">
              <a:avLst/>
            </a:prstGeom>
            <a:noFill/>
            <a:ln w="9525">
              <a:noFill/>
              <a:miter lim="800000"/>
              <a:headEnd/>
              <a:tailEnd/>
            </a:ln>
            <a:effectLst/>
          </p:spPr>
        </p:pic>
        <p:sp>
          <p:nvSpPr>
            <p:cNvPr id="10" name="TextBox 9"/>
            <p:cNvSpPr txBox="1"/>
            <p:nvPr/>
          </p:nvSpPr>
          <p:spPr>
            <a:xfrm>
              <a:off x="914400" y="4114800"/>
              <a:ext cx="838200" cy="246221"/>
            </a:xfrm>
            <a:prstGeom prst="rect">
              <a:avLst/>
            </a:prstGeom>
            <a:noFill/>
          </p:spPr>
          <p:txBody>
            <a:bodyPr wrap="square" rtlCol="0">
              <a:spAutoFit/>
            </a:bodyPr>
            <a:lstStyle/>
            <a:p>
              <a:r>
                <a:rPr lang="en-GB" sz="1000" dirty="0" smtClean="0">
                  <a:solidFill>
                    <a:prstClr val="black"/>
                  </a:solidFill>
                  <a:latin typeface="Times New Roman" pitchFamily="18" charset="0"/>
                  <a:cs typeface="Times New Roman" pitchFamily="18" charset="0"/>
                </a:rPr>
                <a:t>Monopole</a:t>
              </a:r>
              <a:endParaRPr lang="en-GB" sz="1000" dirty="0">
                <a:solidFill>
                  <a:prstClr val="black"/>
                </a:solidFill>
                <a:latin typeface="Times New Roman" pitchFamily="18" charset="0"/>
                <a:cs typeface="Times New Roman" pitchFamily="18" charset="0"/>
              </a:endParaRPr>
            </a:p>
          </p:txBody>
        </p:sp>
        <p:sp>
          <p:nvSpPr>
            <p:cNvPr id="11" name="TextBox 10"/>
            <p:cNvSpPr txBox="1"/>
            <p:nvPr/>
          </p:nvSpPr>
          <p:spPr>
            <a:xfrm>
              <a:off x="914400" y="3581400"/>
              <a:ext cx="838200" cy="246221"/>
            </a:xfrm>
            <a:prstGeom prst="rect">
              <a:avLst/>
            </a:prstGeom>
            <a:noFill/>
          </p:spPr>
          <p:txBody>
            <a:bodyPr wrap="square" rtlCol="0">
              <a:spAutoFit/>
            </a:bodyPr>
            <a:lstStyle/>
            <a:p>
              <a:r>
                <a:rPr lang="en-GB" sz="1000" dirty="0" smtClean="0">
                  <a:solidFill>
                    <a:prstClr val="black"/>
                  </a:solidFill>
                  <a:latin typeface="Times New Roman" pitchFamily="18" charset="0"/>
                  <a:cs typeface="Times New Roman" pitchFamily="18" charset="0"/>
                </a:rPr>
                <a:t>First dipole</a:t>
              </a:r>
              <a:endParaRPr lang="en-GB" sz="1000" dirty="0">
                <a:solidFill>
                  <a:prstClr val="black"/>
                </a:solidFill>
                <a:latin typeface="Times New Roman" pitchFamily="18" charset="0"/>
                <a:cs typeface="Times New Roman" pitchFamily="18" charset="0"/>
              </a:endParaRPr>
            </a:p>
          </p:txBody>
        </p:sp>
        <p:sp>
          <p:nvSpPr>
            <p:cNvPr id="12" name="TextBox 11"/>
            <p:cNvSpPr txBox="1"/>
            <p:nvPr/>
          </p:nvSpPr>
          <p:spPr>
            <a:xfrm>
              <a:off x="762000" y="2895600"/>
              <a:ext cx="990600" cy="246221"/>
            </a:xfrm>
            <a:prstGeom prst="rect">
              <a:avLst/>
            </a:prstGeom>
            <a:noFill/>
          </p:spPr>
          <p:txBody>
            <a:bodyPr wrap="square" rtlCol="0">
              <a:spAutoFit/>
            </a:bodyPr>
            <a:lstStyle/>
            <a:p>
              <a:r>
                <a:rPr lang="en-GB" sz="1000" dirty="0" smtClean="0">
                  <a:solidFill>
                    <a:prstClr val="black"/>
                  </a:solidFill>
                  <a:latin typeface="Times New Roman" pitchFamily="18" charset="0"/>
                  <a:cs typeface="Times New Roman" pitchFamily="18" charset="0"/>
                </a:rPr>
                <a:t>Second dipole</a:t>
              </a:r>
              <a:endParaRPr lang="en-GB" sz="1000" dirty="0">
                <a:solidFill>
                  <a:prstClr val="black"/>
                </a:solidFill>
                <a:latin typeface="Times New Roman" pitchFamily="18" charset="0"/>
                <a:cs typeface="Times New Roman" pitchFamily="18" charset="0"/>
              </a:endParaRPr>
            </a:p>
          </p:txBody>
        </p:sp>
        <p:sp>
          <p:nvSpPr>
            <p:cNvPr id="13" name="TextBox 12"/>
            <p:cNvSpPr txBox="1"/>
            <p:nvPr/>
          </p:nvSpPr>
          <p:spPr>
            <a:xfrm>
              <a:off x="685800" y="2286000"/>
              <a:ext cx="838200" cy="246221"/>
            </a:xfrm>
            <a:prstGeom prst="rect">
              <a:avLst/>
            </a:prstGeom>
            <a:noFill/>
          </p:spPr>
          <p:txBody>
            <a:bodyPr wrap="square" rtlCol="0">
              <a:spAutoFit/>
            </a:bodyPr>
            <a:lstStyle/>
            <a:p>
              <a:r>
                <a:rPr lang="en-GB" sz="1000" dirty="0" smtClean="0">
                  <a:solidFill>
                    <a:prstClr val="black"/>
                  </a:solidFill>
                  <a:latin typeface="Times New Roman" pitchFamily="18" charset="0"/>
                  <a:cs typeface="Times New Roman" pitchFamily="18" charset="0"/>
                </a:rPr>
                <a:t>Third dipole</a:t>
              </a:r>
              <a:endParaRPr lang="en-GB" sz="1000" dirty="0">
                <a:solidFill>
                  <a:prstClr val="black"/>
                </a:solidFill>
                <a:latin typeface="Times New Roman" pitchFamily="18" charset="0"/>
                <a:cs typeface="Times New Roman" pitchFamily="18" charset="0"/>
              </a:endParaRPr>
            </a:p>
          </p:txBody>
        </p:sp>
      </p:grpSp>
      <p:grpSp>
        <p:nvGrpSpPr>
          <p:cNvPr id="3" name="Group 15"/>
          <p:cNvGrpSpPr/>
          <p:nvPr/>
        </p:nvGrpSpPr>
        <p:grpSpPr>
          <a:xfrm>
            <a:off x="4495800" y="1295400"/>
            <a:ext cx="4286250" cy="4391025"/>
            <a:chOff x="4495800" y="1295400"/>
            <a:chExt cx="4286250" cy="4391025"/>
          </a:xfrm>
        </p:grpSpPr>
        <p:grpSp>
          <p:nvGrpSpPr>
            <p:cNvPr id="4" name="Group 7"/>
            <p:cNvGrpSpPr/>
            <p:nvPr/>
          </p:nvGrpSpPr>
          <p:grpSpPr>
            <a:xfrm>
              <a:off x="4495800" y="1295400"/>
              <a:ext cx="4286250" cy="4391025"/>
              <a:chOff x="2428875" y="1235075"/>
              <a:chExt cx="4286250" cy="4391025"/>
            </a:xfrm>
          </p:grpSpPr>
          <p:pic>
            <p:nvPicPr>
              <p:cNvPr id="1026" name="Picture 2"/>
              <p:cNvPicPr>
                <a:picLocks noChangeAspect="1" noChangeArrowheads="1"/>
              </p:cNvPicPr>
              <p:nvPr/>
            </p:nvPicPr>
            <p:blipFill>
              <a:blip r:embed="rId4" cstate="print"/>
              <a:srcRect/>
              <a:stretch>
                <a:fillRect/>
              </a:stretch>
            </p:blipFill>
            <p:spPr bwMode="auto">
              <a:xfrm>
                <a:off x="2428875" y="1235075"/>
                <a:ext cx="4286250" cy="4391025"/>
              </a:xfrm>
              <a:prstGeom prst="rect">
                <a:avLst/>
              </a:prstGeom>
              <a:noFill/>
              <a:ln w="9525">
                <a:noFill/>
                <a:miter lim="800000"/>
                <a:headEnd/>
                <a:tailEnd/>
              </a:ln>
              <a:effectLst/>
            </p:spPr>
          </p:pic>
          <p:sp>
            <p:nvSpPr>
              <p:cNvPr id="5" name="TextBox 4"/>
              <p:cNvSpPr txBox="1"/>
              <p:nvPr/>
            </p:nvSpPr>
            <p:spPr>
              <a:xfrm>
                <a:off x="3833301" y="4542402"/>
                <a:ext cx="685800" cy="246221"/>
              </a:xfrm>
              <a:prstGeom prst="rect">
                <a:avLst/>
              </a:prstGeom>
              <a:noFill/>
            </p:spPr>
            <p:txBody>
              <a:bodyPr wrap="square" rtlCol="0">
                <a:spAutoFit/>
              </a:bodyPr>
              <a:lstStyle/>
              <a:p>
                <a:r>
                  <a:rPr lang="en-GB" sz="1000" dirty="0" smtClean="0">
                    <a:solidFill>
                      <a:prstClr val="black"/>
                    </a:solidFill>
                    <a:latin typeface="Times New Roman" pitchFamily="18" charset="0"/>
                    <a:cs typeface="Times New Roman" pitchFamily="18" charset="0"/>
                  </a:rPr>
                  <a:t>First cell</a:t>
                </a:r>
                <a:endParaRPr lang="en-GB" sz="1000" dirty="0">
                  <a:solidFill>
                    <a:prstClr val="black"/>
                  </a:solidFill>
                  <a:latin typeface="Times New Roman" pitchFamily="18" charset="0"/>
                  <a:cs typeface="Times New Roman" pitchFamily="18" charset="0"/>
                </a:endParaRPr>
              </a:p>
            </p:txBody>
          </p:sp>
          <p:sp>
            <p:nvSpPr>
              <p:cNvPr id="6" name="TextBox 5"/>
              <p:cNvSpPr txBox="1"/>
              <p:nvPr/>
            </p:nvSpPr>
            <p:spPr>
              <a:xfrm>
                <a:off x="3200400" y="4191000"/>
                <a:ext cx="685800" cy="246221"/>
              </a:xfrm>
              <a:prstGeom prst="rect">
                <a:avLst/>
              </a:prstGeom>
              <a:noFill/>
            </p:spPr>
            <p:txBody>
              <a:bodyPr wrap="square" rtlCol="0">
                <a:spAutoFit/>
              </a:bodyPr>
              <a:lstStyle/>
              <a:p>
                <a:r>
                  <a:rPr lang="en-GB" sz="1000" dirty="0" smtClean="0">
                    <a:solidFill>
                      <a:prstClr val="black"/>
                    </a:solidFill>
                    <a:latin typeface="Times New Roman" pitchFamily="18" charset="0"/>
                    <a:cs typeface="Times New Roman" pitchFamily="18" charset="0"/>
                  </a:rPr>
                  <a:t>Mid cell</a:t>
                </a:r>
                <a:endParaRPr lang="en-GB" sz="1000" dirty="0">
                  <a:solidFill>
                    <a:prstClr val="black"/>
                  </a:solidFill>
                  <a:latin typeface="Times New Roman" pitchFamily="18" charset="0"/>
                  <a:cs typeface="Times New Roman" pitchFamily="18" charset="0"/>
                </a:endParaRPr>
              </a:p>
            </p:txBody>
          </p:sp>
          <p:sp>
            <p:nvSpPr>
              <p:cNvPr id="7" name="TextBox 6"/>
              <p:cNvSpPr txBox="1"/>
              <p:nvPr/>
            </p:nvSpPr>
            <p:spPr>
              <a:xfrm>
                <a:off x="3200400" y="3245742"/>
                <a:ext cx="685800" cy="246221"/>
              </a:xfrm>
              <a:prstGeom prst="rect">
                <a:avLst/>
              </a:prstGeom>
              <a:noFill/>
            </p:spPr>
            <p:txBody>
              <a:bodyPr wrap="square" rtlCol="0">
                <a:spAutoFit/>
              </a:bodyPr>
              <a:lstStyle/>
              <a:p>
                <a:r>
                  <a:rPr lang="en-GB" sz="1000" dirty="0" smtClean="0">
                    <a:solidFill>
                      <a:prstClr val="black"/>
                    </a:solidFill>
                    <a:latin typeface="Times New Roman" pitchFamily="18" charset="0"/>
                    <a:cs typeface="Times New Roman" pitchFamily="18" charset="0"/>
                  </a:rPr>
                  <a:t>Last cell</a:t>
                </a:r>
                <a:endParaRPr lang="en-GB" sz="1000" dirty="0">
                  <a:solidFill>
                    <a:prstClr val="black"/>
                  </a:solidFill>
                  <a:latin typeface="Times New Roman" pitchFamily="18" charset="0"/>
                  <a:cs typeface="Times New Roman" pitchFamily="18" charset="0"/>
                </a:endParaRPr>
              </a:p>
            </p:txBody>
          </p:sp>
        </p:grpSp>
        <p:sp>
          <p:nvSpPr>
            <p:cNvPr id="15" name="TextBox 14"/>
            <p:cNvSpPr txBox="1"/>
            <p:nvPr/>
          </p:nvSpPr>
          <p:spPr>
            <a:xfrm>
              <a:off x="5867400" y="1600200"/>
              <a:ext cx="1295400" cy="400110"/>
            </a:xfrm>
            <a:prstGeom prst="rect">
              <a:avLst/>
            </a:prstGeom>
            <a:noFill/>
          </p:spPr>
          <p:txBody>
            <a:bodyPr wrap="square" rtlCol="0">
              <a:spAutoFit/>
            </a:bodyPr>
            <a:lstStyle/>
            <a:p>
              <a:r>
                <a:rPr lang="en-GB" sz="2000" b="1" dirty="0" smtClean="0">
                  <a:solidFill>
                    <a:prstClr val="black"/>
                  </a:solidFill>
                  <a:latin typeface="Times New Roman" pitchFamily="18" charset="0"/>
                  <a:cs typeface="Times New Roman" pitchFamily="18" charset="0"/>
                </a:rPr>
                <a:t>Monopole</a:t>
              </a:r>
              <a:endParaRPr lang="en-GB" sz="2000" b="1" dirty="0">
                <a:solidFill>
                  <a:prstClr val="black"/>
                </a:solidFill>
                <a:latin typeface="Times New Roman" pitchFamily="18" charset="0"/>
                <a:cs typeface="Times New Roman" pitchFamily="18" charset="0"/>
              </a:endParaRPr>
            </a:p>
          </p:txBody>
        </p:sp>
      </p:grpSp>
      <p:sp>
        <p:nvSpPr>
          <p:cNvPr id="16" name="TextBox 15"/>
          <p:cNvSpPr txBox="1"/>
          <p:nvPr/>
        </p:nvSpPr>
        <p:spPr>
          <a:xfrm>
            <a:off x="3890926" y="548680"/>
            <a:ext cx="1329146" cy="461665"/>
          </a:xfrm>
          <a:prstGeom prst="rect">
            <a:avLst/>
          </a:prstGeom>
          <a:noFill/>
        </p:spPr>
        <p:txBody>
          <a:bodyPr wrap="none" rtlCol="0">
            <a:spAutoFit/>
          </a:bodyPr>
          <a:lstStyle/>
          <a:p>
            <a:r>
              <a:rPr lang="en-US" sz="2400" dirty="0" smtClean="0"/>
              <a:t>Detuning</a:t>
            </a:r>
            <a:endParaRPr lang="en-US" sz="24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5791200" y="2286000"/>
            <a:ext cx="1676400" cy="304800"/>
          </a:xfrm>
          <a:prstGeom prst="rect">
            <a:avLst/>
          </a:prstGeom>
          <a:noFill/>
        </p:spPr>
        <p:txBody>
          <a:bodyPr wrap="square" rtlCol="0">
            <a:spAutoFit/>
          </a:bodyPr>
          <a:lstStyle/>
          <a:p>
            <a:r>
              <a:rPr lang="en-GB" sz="1400" dirty="0" smtClean="0">
                <a:solidFill>
                  <a:prstClr val="black"/>
                </a:solidFill>
                <a:latin typeface="Times New Roman" pitchFamily="18" charset="0"/>
                <a:cs typeface="Times New Roman" pitchFamily="18" charset="0"/>
              </a:rPr>
              <a:t>Lowest dipole band</a:t>
            </a:r>
            <a:endParaRPr lang="en-GB" sz="1400" dirty="0">
              <a:solidFill>
                <a:prstClr val="black"/>
              </a:solidFill>
              <a:latin typeface="Times New Roman" pitchFamily="18" charset="0"/>
              <a:cs typeface="Times New Roman" pitchFamily="18" charset="0"/>
            </a:endParaRPr>
          </a:p>
        </p:txBody>
      </p:sp>
      <p:pic>
        <p:nvPicPr>
          <p:cNvPr id="2053" name="Picture 5"/>
          <p:cNvPicPr>
            <a:picLocks noChangeAspect="1" noChangeArrowheads="1"/>
          </p:cNvPicPr>
          <p:nvPr/>
        </p:nvPicPr>
        <p:blipFill>
          <a:blip r:embed="rId3" cstate="print"/>
          <a:srcRect/>
          <a:stretch>
            <a:fillRect/>
          </a:stretch>
        </p:blipFill>
        <p:spPr bwMode="auto">
          <a:xfrm>
            <a:off x="4419600" y="2590800"/>
            <a:ext cx="4286250" cy="2790825"/>
          </a:xfrm>
          <a:prstGeom prst="rect">
            <a:avLst/>
          </a:prstGeom>
          <a:noFill/>
          <a:ln w="9525">
            <a:noFill/>
            <a:miter lim="800000"/>
            <a:headEnd/>
            <a:tailEnd/>
          </a:ln>
          <a:effectLst/>
        </p:spPr>
      </p:pic>
      <p:sp>
        <p:nvSpPr>
          <p:cNvPr id="13" name="TextBox 12"/>
          <p:cNvSpPr txBox="1"/>
          <p:nvPr/>
        </p:nvSpPr>
        <p:spPr>
          <a:xfrm>
            <a:off x="5715000" y="4114800"/>
            <a:ext cx="685800" cy="246221"/>
          </a:xfrm>
          <a:prstGeom prst="rect">
            <a:avLst/>
          </a:prstGeom>
          <a:noFill/>
        </p:spPr>
        <p:txBody>
          <a:bodyPr wrap="square" rtlCol="0">
            <a:spAutoFit/>
          </a:bodyPr>
          <a:lstStyle/>
          <a:p>
            <a:r>
              <a:rPr lang="en-GB" sz="1000" dirty="0" smtClean="0">
                <a:solidFill>
                  <a:prstClr val="black"/>
                </a:solidFill>
                <a:latin typeface="Times New Roman" pitchFamily="18" charset="0"/>
                <a:cs typeface="Times New Roman" pitchFamily="18" charset="0"/>
              </a:rPr>
              <a:t>First cell</a:t>
            </a:r>
            <a:endParaRPr lang="en-GB" sz="1000" dirty="0">
              <a:solidFill>
                <a:prstClr val="black"/>
              </a:solidFill>
              <a:latin typeface="Times New Roman" pitchFamily="18" charset="0"/>
              <a:cs typeface="Times New Roman" pitchFamily="18" charset="0"/>
            </a:endParaRPr>
          </a:p>
        </p:txBody>
      </p:sp>
      <p:sp>
        <p:nvSpPr>
          <p:cNvPr id="14" name="TextBox 13"/>
          <p:cNvSpPr txBox="1"/>
          <p:nvPr/>
        </p:nvSpPr>
        <p:spPr>
          <a:xfrm>
            <a:off x="5486400" y="3429000"/>
            <a:ext cx="685800" cy="246221"/>
          </a:xfrm>
          <a:prstGeom prst="rect">
            <a:avLst/>
          </a:prstGeom>
          <a:noFill/>
        </p:spPr>
        <p:txBody>
          <a:bodyPr wrap="square" rtlCol="0">
            <a:spAutoFit/>
          </a:bodyPr>
          <a:lstStyle/>
          <a:p>
            <a:r>
              <a:rPr lang="en-GB" sz="1000" dirty="0" smtClean="0">
                <a:solidFill>
                  <a:prstClr val="black"/>
                </a:solidFill>
                <a:latin typeface="Times New Roman" pitchFamily="18" charset="0"/>
                <a:cs typeface="Times New Roman" pitchFamily="18" charset="0"/>
              </a:rPr>
              <a:t>Mid cell</a:t>
            </a:r>
            <a:endParaRPr lang="en-GB" sz="1000" dirty="0">
              <a:solidFill>
                <a:prstClr val="black"/>
              </a:solidFill>
              <a:latin typeface="Times New Roman" pitchFamily="18" charset="0"/>
              <a:cs typeface="Times New Roman" pitchFamily="18" charset="0"/>
            </a:endParaRPr>
          </a:p>
        </p:txBody>
      </p:sp>
      <p:sp>
        <p:nvSpPr>
          <p:cNvPr id="15" name="TextBox 14"/>
          <p:cNvSpPr txBox="1"/>
          <p:nvPr/>
        </p:nvSpPr>
        <p:spPr>
          <a:xfrm>
            <a:off x="6629400" y="3200400"/>
            <a:ext cx="685800" cy="246221"/>
          </a:xfrm>
          <a:prstGeom prst="rect">
            <a:avLst/>
          </a:prstGeom>
          <a:noFill/>
        </p:spPr>
        <p:txBody>
          <a:bodyPr wrap="square" rtlCol="0">
            <a:spAutoFit/>
          </a:bodyPr>
          <a:lstStyle/>
          <a:p>
            <a:r>
              <a:rPr lang="en-GB" sz="1000" dirty="0" smtClean="0">
                <a:solidFill>
                  <a:prstClr val="black"/>
                </a:solidFill>
                <a:latin typeface="Times New Roman" pitchFamily="18" charset="0"/>
                <a:cs typeface="Times New Roman" pitchFamily="18" charset="0"/>
              </a:rPr>
              <a:t>Last cell</a:t>
            </a:r>
            <a:endParaRPr lang="en-GB" sz="1000" dirty="0">
              <a:solidFill>
                <a:prstClr val="black"/>
              </a:solidFill>
              <a:latin typeface="Times New Roman" pitchFamily="18" charset="0"/>
              <a:cs typeface="Times New Roman" pitchFamily="18" charset="0"/>
            </a:endParaRPr>
          </a:p>
        </p:txBody>
      </p:sp>
      <p:grpSp>
        <p:nvGrpSpPr>
          <p:cNvPr id="2" name="Group 19"/>
          <p:cNvGrpSpPr/>
          <p:nvPr/>
        </p:nvGrpSpPr>
        <p:grpSpPr>
          <a:xfrm>
            <a:off x="0" y="1371600"/>
            <a:ext cx="4286250" cy="4648200"/>
            <a:chOff x="0" y="1371600"/>
            <a:chExt cx="4286250" cy="4648200"/>
          </a:xfrm>
        </p:grpSpPr>
        <p:pic>
          <p:nvPicPr>
            <p:cNvPr id="2052" name="Picture 4"/>
            <p:cNvPicPr>
              <a:picLocks noChangeAspect="1" noChangeArrowheads="1"/>
            </p:cNvPicPr>
            <p:nvPr/>
          </p:nvPicPr>
          <p:blipFill>
            <a:blip r:embed="rId4" cstate="print"/>
            <a:srcRect/>
            <a:stretch>
              <a:fillRect/>
            </a:stretch>
          </p:blipFill>
          <p:spPr bwMode="auto">
            <a:xfrm>
              <a:off x="0" y="1371600"/>
              <a:ext cx="4286250" cy="4648200"/>
            </a:xfrm>
            <a:prstGeom prst="rect">
              <a:avLst/>
            </a:prstGeom>
            <a:noFill/>
            <a:ln w="9525">
              <a:noFill/>
              <a:miter lim="800000"/>
              <a:headEnd/>
              <a:tailEnd/>
            </a:ln>
            <a:effectLst/>
          </p:spPr>
        </p:pic>
        <p:sp>
          <p:nvSpPr>
            <p:cNvPr id="16" name="TextBox 15"/>
            <p:cNvSpPr txBox="1"/>
            <p:nvPr/>
          </p:nvSpPr>
          <p:spPr>
            <a:xfrm>
              <a:off x="838200" y="3124200"/>
              <a:ext cx="1676400" cy="400110"/>
            </a:xfrm>
            <a:prstGeom prst="rect">
              <a:avLst/>
            </a:prstGeom>
            <a:noFill/>
          </p:spPr>
          <p:txBody>
            <a:bodyPr wrap="square" rtlCol="0">
              <a:spAutoFit/>
            </a:bodyPr>
            <a:lstStyle/>
            <a:p>
              <a:r>
                <a:rPr lang="en-GB" sz="2000" b="1" dirty="0" smtClean="0">
                  <a:solidFill>
                    <a:prstClr val="black"/>
                  </a:solidFill>
                  <a:latin typeface="Times New Roman" pitchFamily="18" charset="0"/>
                  <a:cs typeface="Times New Roman" pitchFamily="18" charset="0"/>
                </a:rPr>
                <a:t>Dipole bands</a:t>
              </a:r>
              <a:endParaRPr lang="en-GB" sz="2000" b="1" dirty="0">
                <a:solidFill>
                  <a:prstClr val="black"/>
                </a:solidFill>
                <a:latin typeface="Times New Roman" pitchFamily="18" charset="0"/>
                <a:cs typeface="Times New Roman" pitchFamily="18" charset="0"/>
              </a:endParaRPr>
            </a:p>
          </p:txBody>
        </p:sp>
        <p:sp>
          <p:nvSpPr>
            <p:cNvPr id="17" name="TextBox 16"/>
            <p:cNvSpPr txBox="1"/>
            <p:nvPr/>
          </p:nvSpPr>
          <p:spPr>
            <a:xfrm>
              <a:off x="1905000" y="4800600"/>
              <a:ext cx="838200" cy="246221"/>
            </a:xfrm>
            <a:prstGeom prst="rect">
              <a:avLst/>
            </a:prstGeom>
            <a:noFill/>
          </p:spPr>
          <p:txBody>
            <a:bodyPr wrap="square" rtlCol="0">
              <a:spAutoFit/>
            </a:bodyPr>
            <a:lstStyle/>
            <a:p>
              <a:r>
                <a:rPr lang="en-GB" sz="1000" dirty="0" smtClean="0">
                  <a:solidFill>
                    <a:prstClr val="black"/>
                  </a:solidFill>
                  <a:latin typeface="Times New Roman" pitchFamily="18" charset="0"/>
                  <a:cs typeface="Times New Roman" pitchFamily="18" charset="0"/>
                </a:rPr>
                <a:t>First dipole</a:t>
              </a:r>
              <a:endParaRPr lang="en-GB" sz="1000" dirty="0">
                <a:solidFill>
                  <a:prstClr val="black"/>
                </a:solidFill>
                <a:latin typeface="Times New Roman" pitchFamily="18" charset="0"/>
                <a:cs typeface="Times New Roman" pitchFamily="18" charset="0"/>
              </a:endParaRPr>
            </a:p>
          </p:txBody>
        </p:sp>
        <p:sp>
          <p:nvSpPr>
            <p:cNvPr id="18" name="TextBox 17"/>
            <p:cNvSpPr txBox="1"/>
            <p:nvPr/>
          </p:nvSpPr>
          <p:spPr>
            <a:xfrm>
              <a:off x="609600" y="3886200"/>
              <a:ext cx="1143000" cy="246221"/>
            </a:xfrm>
            <a:prstGeom prst="rect">
              <a:avLst/>
            </a:prstGeom>
            <a:noFill/>
          </p:spPr>
          <p:txBody>
            <a:bodyPr wrap="square" rtlCol="0">
              <a:spAutoFit/>
            </a:bodyPr>
            <a:lstStyle/>
            <a:p>
              <a:r>
                <a:rPr lang="en-GB" sz="1000" dirty="0" smtClean="0">
                  <a:solidFill>
                    <a:prstClr val="black"/>
                  </a:solidFill>
                  <a:latin typeface="Times New Roman" pitchFamily="18" charset="0"/>
                  <a:cs typeface="Times New Roman" pitchFamily="18" charset="0"/>
                </a:rPr>
                <a:t>Second dipole</a:t>
              </a:r>
              <a:endParaRPr lang="en-GB" sz="1000" dirty="0">
                <a:solidFill>
                  <a:prstClr val="black"/>
                </a:solidFill>
                <a:latin typeface="Times New Roman" pitchFamily="18" charset="0"/>
                <a:cs typeface="Times New Roman" pitchFamily="18" charset="0"/>
              </a:endParaRPr>
            </a:p>
          </p:txBody>
        </p:sp>
        <p:sp>
          <p:nvSpPr>
            <p:cNvPr id="19" name="TextBox 18"/>
            <p:cNvSpPr txBox="1"/>
            <p:nvPr/>
          </p:nvSpPr>
          <p:spPr>
            <a:xfrm>
              <a:off x="609600" y="1905000"/>
              <a:ext cx="838200" cy="246221"/>
            </a:xfrm>
            <a:prstGeom prst="rect">
              <a:avLst/>
            </a:prstGeom>
            <a:noFill/>
          </p:spPr>
          <p:txBody>
            <a:bodyPr wrap="square" rtlCol="0">
              <a:spAutoFit/>
            </a:bodyPr>
            <a:lstStyle/>
            <a:p>
              <a:r>
                <a:rPr lang="en-GB" sz="1000" dirty="0" smtClean="0">
                  <a:solidFill>
                    <a:prstClr val="black"/>
                  </a:solidFill>
                  <a:latin typeface="Times New Roman" pitchFamily="18" charset="0"/>
                  <a:cs typeface="Times New Roman" pitchFamily="18" charset="0"/>
                </a:rPr>
                <a:t>Third dipole</a:t>
              </a:r>
              <a:endParaRPr lang="en-GB" sz="1000" dirty="0">
                <a:solidFill>
                  <a:prstClr val="black"/>
                </a:solidFill>
                <a:latin typeface="Times New Roman" pitchFamily="18" charset="0"/>
                <a:cs typeface="Times New Roman" pitchFamily="18" charset="0"/>
              </a:endParaRPr>
            </a:p>
          </p:txBody>
        </p:sp>
      </p:grpSp>
      <p:sp>
        <p:nvSpPr>
          <p:cNvPr id="20" name="TextBox 19"/>
          <p:cNvSpPr txBox="1"/>
          <p:nvPr/>
        </p:nvSpPr>
        <p:spPr>
          <a:xfrm>
            <a:off x="2195736" y="404664"/>
            <a:ext cx="4735527" cy="461665"/>
          </a:xfrm>
          <a:prstGeom prst="rect">
            <a:avLst/>
          </a:prstGeom>
          <a:noFill/>
        </p:spPr>
        <p:txBody>
          <a:bodyPr wrap="none" rtlCol="0">
            <a:spAutoFit/>
          </a:bodyPr>
          <a:lstStyle/>
          <a:p>
            <a:r>
              <a:rPr lang="en-US" sz="2400" dirty="0" smtClean="0"/>
              <a:t>Detuning – close upon dipole modes</a:t>
            </a:r>
            <a:endParaRPr lang="en-US" sz="24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35</a:t>
            </a:fld>
            <a:endParaRPr lang="en-US"/>
          </a:p>
        </p:txBody>
      </p:sp>
      <p:sp>
        <p:nvSpPr>
          <p:cNvPr id="3" name="TextBox 2"/>
          <p:cNvSpPr txBox="1"/>
          <p:nvPr/>
        </p:nvSpPr>
        <p:spPr>
          <a:xfrm>
            <a:off x="611560" y="692696"/>
            <a:ext cx="7920880" cy="923330"/>
          </a:xfrm>
          <a:prstGeom prst="rect">
            <a:avLst/>
          </a:prstGeom>
          <a:noFill/>
        </p:spPr>
        <p:txBody>
          <a:bodyPr wrap="square" rtlCol="0">
            <a:spAutoFit/>
          </a:bodyPr>
          <a:lstStyle/>
          <a:p>
            <a:r>
              <a:rPr lang="en-US" dirty="0" smtClean="0"/>
              <a:t>From these dispersion curves we get the frequency spectrum of the transverse modes, from which we can determine the time dependence through the Fourier transform:</a:t>
            </a:r>
            <a:endParaRPr lang="en-US" dirty="0"/>
          </a:p>
        </p:txBody>
      </p:sp>
      <p:pic>
        <p:nvPicPr>
          <p:cNvPr id="135170" name="Picture 2"/>
          <p:cNvPicPr>
            <a:picLocks noChangeAspect="1" noChangeArrowheads="1"/>
          </p:cNvPicPr>
          <p:nvPr/>
        </p:nvPicPr>
        <p:blipFill>
          <a:blip r:embed="rId4" cstate="print"/>
          <a:srcRect/>
          <a:stretch>
            <a:fillRect/>
          </a:stretch>
        </p:blipFill>
        <p:spPr bwMode="auto">
          <a:xfrm>
            <a:off x="179512" y="2636912"/>
            <a:ext cx="3429000" cy="2219325"/>
          </a:xfrm>
          <a:prstGeom prst="rect">
            <a:avLst/>
          </a:prstGeom>
          <a:noFill/>
          <a:ln w="9525">
            <a:noFill/>
            <a:miter lim="800000"/>
            <a:headEnd/>
            <a:tailEnd/>
          </a:ln>
          <a:effectLst/>
        </p:spPr>
      </p:pic>
      <p:pic>
        <p:nvPicPr>
          <p:cNvPr id="135171" name="Picture 3"/>
          <p:cNvPicPr>
            <a:picLocks noChangeAspect="1" noChangeArrowheads="1"/>
          </p:cNvPicPr>
          <p:nvPr/>
        </p:nvPicPr>
        <p:blipFill>
          <a:blip r:embed="rId5" cstate="print"/>
          <a:srcRect/>
          <a:stretch>
            <a:fillRect/>
          </a:stretch>
        </p:blipFill>
        <p:spPr bwMode="auto">
          <a:xfrm>
            <a:off x="4716016" y="2708920"/>
            <a:ext cx="3429000" cy="2133600"/>
          </a:xfrm>
          <a:prstGeom prst="rect">
            <a:avLst/>
          </a:prstGeom>
          <a:noFill/>
          <a:ln w="9525">
            <a:noFill/>
            <a:miter lim="800000"/>
            <a:headEnd/>
            <a:tailEnd/>
          </a:ln>
          <a:effectLst/>
        </p:spPr>
      </p:pic>
      <p:cxnSp>
        <p:nvCxnSpPr>
          <p:cNvPr id="8" name="Straight Arrow Connector 7"/>
          <p:cNvCxnSpPr/>
          <p:nvPr/>
        </p:nvCxnSpPr>
        <p:spPr>
          <a:xfrm>
            <a:off x="1115616" y="2348880"/>
            <a:ext cx="1584176"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979712" y="1988840"/>
            <a:ext cx="340158" cy="369332"/>
          </a:xfrm>
          <a:prstGeom prst="rect">
            <a:avLst/>
          </a:prstGeom>
          <a:noFill/>
        </p:spPr>
        <p:txBody>
          <a:bodyPr wrap="none" rtlCol="0">
            <a:spAutoFit/>
          </a:bodyPr>
          <a:lstStyle/>
          <a:p>
            <a:r>
              <a:rPr lang="en-US" i="1" dirty="0" smtClean="0"/>
              <a:t>t</a:t>
            </a:r>
            <a:r>
              <a:rPr lang="en-US" i="1" baseline="-25000" dirty="0" smtClean="0"/>
              <a:t>0</a:t>
            </a:r>
            <a:endParaRPr lang="en-US" i="1" baseline="-25000" dirty="0"/>
          </a:p>
        </p:txBody>
      </p:sp>
      <p:graphicFrame>
        <p:nvGraphicFramePr>
          <p:cNvPr id="10" name="Object 9"/>
          <p:cNvGraphicFramePr>
            <a:graphicFrameLocks noChangeAspect="1"/>
          </p:cNvGraphicFramePr>
          <p:nvPr/>
        </p:nvGraphicFramePr>
        <p:xfrm>
          <a:off x="7020272" y="1844824"/>
          <a:ext cx="827906" cy="1022707"/>
        </p:xfrm>
        <a:graphic>
          <a:graphicData uri="http://schemas.openxmlformats.org/presentationml/2006/ole">
            <mc:AlternateContent xmlns:mc="http://schemas.openxmlformats.org/markup-compatibility/2006">
              <mc:Choice xmlns:v="urn:schemas-microsoft-com:vml" Requires="v">
                <p:oleObj spid="_x0000_s135228" name="Equation" r:id="rId6" imgW="647640" imgH="799920" progId="Equation.3">
                  <p:embed/>
                </p:oleObj>
              </mc:Choice>
              <mc:Fallback>
                <p:oleObj name="Equation" r:id="rId6" imgW="647640" imgH="799920" progId="Equation.3">
                  <p:embed/>
                  <p:pic>
                    <p:nvPicPr>
                      <p:cNvPr id="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20272" y="1844824"/>
                        <a:ext cx="827906" cy="102270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Box 10"/>
          <p:cNvSpPr txBox="1"/>
          <p:nvPr/>
        </p:nvSpPr>
        <p:spPr>
          <a:xfrm>
            <a:off x="395536" y="5661248"/>
            <a:ext cx="8496944" cy="369332"/>
          </a:xfrm>
          <a:prstGeom prst="rect">
            <a:avLst/>
          </a:prstGeom>
          <a:noFill/>
        </p:spPr>
        <p:txBody>
          <a:bodyPr wrap="square" rtlCol="0">
            <a:spAutoFit/>
          </a:bodyPr>
          <a:lstStyle/>
          <a:p>
            <a:pPr algn="ctr"/>
            <a:r>
              <a:rPr lang="en-US" dirty="0" smtClean="0"/>
              <a:t>Broader spectrum gives faster roll-off. </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8600" y="1371600"/>
            <a:ext cx="1905000" cy="369332"/>
          </a:xfrm>
          <a:prstGeom prst="rect">
            <a:avLst/>
          </a:prstGeom>
          <a:noFill/>
        </p:spPr>
        <p:txBody>
          <a:bodyPr wrap="square" rtlCol="0">
            <a:spAutoFit/>
          </a:bodyPr>
          <a:lstStyle/>
          <a:p>
            <a:r>
              <a:rPr lang="en-GB" dirty="0" smtClean="0">
                <a:solidFill>
                  <a:prstClr val="black"/>
                </a:solidFill>
                <a:latin typeface="Times New Roman" pitchFamily="18" charset="0"/>
                <a:cs typeface="Times New Roman" pitchFamily="18" charset="0"/>
              </a:rPr>
              <a:t>No. of Cells =24</a:t>
            </a:r>
            <a:endParaRPr lang="en-GB" dirty="0">
              <a:solidFill>
                <a:prstClr val="black"/>
              </a:solidFill>
              <a:latin typeface="Times New Roman" pitchFamily="18" charset="0"/>
              <a:cs typeface="Times New Roman" pitchFamily="18" charset="0"/>
            </a:endParaRPr>
          </a:p>
        </p:txBody>
      </p:sp>
      <p:pic>
        <p:nvPicPr>
          <p:cNvPr id="3076" name="Picture 4"/>
          <p:cNvPicPr>
            <a:picLocks noChangeAspect="1" noChangeArrowheads="1"/>
          </p:cNvPicPr>
          <p:nvPr/>
        </p:nvPicPr>
        <p:blipFill>
          <a:blip r:embed="rId3" cstate="print"/>
          <a:srcRect/>
          <a:stretch>
            <a:fillRect/>
          </a:stretch>
        </p:blipFill>
        <p:spPr bwMode="auto">
          <a:xfrm>
            <a:off x="2438400" y="3810000"/>
            <a:ext cx="4286250" cy="2733675"/>
          </a:xfrm>
          <a:prstGeom prst="rect">
            <a:avLst/>
          </a:prstGeom>
          <a:noFill/>
          <a:ln w="9525">
            <a:noFill/>
            <a:miter lim="800000"/>
            <a:headEnd/>
            <a:tailEnd/>
          </a:ln>
          <a:effectLst/>
        </p:spPr>
      </p:pic>
      <p:sp>
        <p:nvSpPr>
          <p:cNvPr id="8" name="TextBox 7"/>
          <p:cNvSpPr txBox="1"/>
          <p:nvPr/>
        </p:nvSpPr>
        <p:spPr>
          <a:xfrm>
            <a:off x="381000" y="4191000"/>
            <a:ext cx="1905000" cy="646331"/>
          </a:xfrm>
          <a:prstGeom prst="rect">
            <a:avLst/>
          </a:prstGeom>
          <a:noFill/>
        </p:spPr>
        <p:txBody>
          <a:bodyPr wrap="square" rtlCol="0">
            <a:spAutoFit/>
          </a:bodyPr>
          <a:lstStyle/>
          <a:p>
            <a:r>
              <a:rPr lang="en-GB" dirty="0" smtClean="0">
                <a:solidFill>
                  <a:prstClr val="black"/>
                </a:solidFill>
                <a:latin typeface="Times New Roman" pitchFamily="18" charset="0"/>
                <a:cs typeface="Times New Roman" pitchFamily="18" charset="0"/>
              </a:rPr>
              <a:t>No. of Cells =196</a:t>
            </a:r>
          </a:p>
          <a:p>
            <a:r>
              <a:rPr lang="en-GB" dirty="0" smtClean="0">
                <a:solidFill>
                  <a:prstClr val="black"/>
                </a:solidFill>
                <a:latin typeface="Times New Roman" pitchFamily="18" charset="0"/>
                <a:cs typeface="Times New Roman" pitchFamily="18" charset="0"/>
              </a:rPr>
              <a:t>(8 structures)</a:t>
            </a:r>
            <a:endParaRPr lang="en-GB" dirty="0">
              <a:solidFill>
                <a:prstClr val="black"/>
              </a:solidFill>
              <a:latin typeface="Times New Roman" pitchFamily="18" charset="0"/>
              <a:cs typeface="Times New Roman" pitchFamily="18" charset="0"/>
            </a:endParaRPr>
          </a:p>
        </p:txBody>
      </p:sp>
      <p:grpSp>
        <p:nvGrpSpPr>
          <p:cNvPr id="2" name="Group 11"/>
          <p:cNvGrpSpPr/>
          <p:nvPr/>
        </p:nvGrpSpPr>
        <p:grpSpPr>
          <a:xfrm>
            <a:off x="2438400" y="838200"/>
            <a:ext cx="4286250" cy="2733675"/>
            <a:chOff x="2286000" y="152400"/>
            <a:chExt cx="4286250" cy="2733675"/>
          </a:xfrm>
        </p:grpSpPr>
        <p:pic>
          <p:nvPicPr>
            <p:cNvPr id="3074" name="Picture 2"/>
            <p:cNvPicPr>
              <a:picLocks noChangeAspect="1" noChangeArrowheads="1"/>
            </p:cNvPicPr>
            <p:nvPr/>
          </p:nvPicPr>
          <p:blipFill>
            <a:blip r:embed="rId4" cstate="print"/>
            <a:srcRect/>
            <a:stretch>
              <a:fillRect/>
            </a:stretch>
          </p:blipFill>
          <p:spPr bwMode="auto">
            <a:xfrm>
              <a:off x="2286000" y="152400"/>
              <a:ext cx="4286250" cy="2733675"/>
            </a:xfrm>
            <a:prstGeom prst="rect">
              <a:avLst/>
            </a:prstGeom>
            <a:noFill/>
            <a:ln w="9525">
              <a:noFill/>
              <a:miter lim="800000"/>
              <a:headEnd/>
              <a:tailEnd/>
            </a:ln>
            <a:effectLst/>
          </p:spPr>
        </p:pic>
        <p:sp>
          <p:nvSpPr>
            <p:cNvPr id="9" name="TextBox 8"/>
            <p:cNvSpPr txBox="1"/>
            <p:nvPr/>
          </p:nvSpPr>
          <p:spPr>
            <a:xfrm>
              <a:off x="4724400" y="228600"/>
              <a:ext cx="1524000" cy="246221"/>
            </a:xfrm>
            <a:prstGeom prst="rect">
              <a:avLst/>
            </a:prstGeom>
            <a:noFill/>
          </p:spPr>
          <p:txBody>
            <a:bodyPr wrap="square" rtlCol="0">
              <a:spAutoFit/>
            </a:bodyPr>
            <a:lstStyle/>
            <a:p>
              <a:r>
                <a:rPr lang="en-GB" sz="1000" dirty="0" smtClean="0">
                  <a:solidFill>
                    <a:srgbClr val="4117D9"/>
                  </a:solidFill>
                  <a:latin typeface="Times New Roman" pitchFamily="18" charset="0"/>
                  <a:cs typeface="Times New Roman" pitchFamily="18" charset="0"/>
                </a:rPr>
                <a:t>No tapering (</a:t>
              </a:r>
              <a:r>
                <a:rPr lang="en-GB" sz="1000" dirty="0" err="1" smtClean="0">
                  <a:solidFill>
                    <a:srgbClr val="4117D9"/>
                  </a:solidFill>
                  <a:latin typeface="Times New Roman" pitchFamily="18" charset="0"/>
                  <a:cs typeface="Times New Roman" pitchFamily="18" charset="0"/>
                </a:rPr>
                <a:t>Q</a:t>
              </a:r>
              <a:r>
                <a:rPr lang="en-GB" sz="1000" baseline="-25000" dirty="0" err="1" smtClean="0">
                  <a:solidFill>
                    <a:srgbClr val="4117D9"/>
                  </a:solidFill>
                  <a:latin typeface="Times New Roman" pitchFamily="18" charset="0"/>
                  <a:cs typeface="Times New Roman" pitchFamily="18" charset="0"/>
                </a:rPr>
                <a:t>cu</a:t>
              </a:r>
              <a:r>
                <a:rPr lang="en-GB" sz="1000" dirty="0" smtClean="0">
                  <a:solidFill>
                    <a:srgbClr val="4117D9"/>
                  </a:solidFill>
                  <a:latin typeface="Times New Roman" pitchFamily="18" charset="0"/>
                  <a:cs typeface="Times New Roman" pitchFamily="18" charset="0"/>
                </a:rPr>
                <a:t> = 6500)</a:t>
              </a:r>
              <a:endParaRPr lang="en-GB" sz="1000" dirty="0">
                <a:solidFill>
                  <a:srgbClr val="4117D9"/>
                </a:solidFill>
                <a:latin typeface="Times New Roman" pitchFamily="18" charset="0"/>
                <a:cs typeface="Times New Roman" pitchFamily="18" charset="0"/>
              </a:endParaRPr>
            </a:p>
          </p:txBody>
        </p:sp>
        <p:sp>
          <p:nvSpPr>
            <p:cNvPr id="10" name="TextBox 9"/>
            <p:cNvSpPr txBox="1"/>
            <p:nvPr/>
          </p:nvSpPr>
          <p:spPr>
            <a:xfrm>
              <a:off x="2971800" y="1981200"/>
              <a:ext cx="1066800" cy="400110"/>
            </a:xfrm>
            <a:prstGeom prst="rect">
              <a:avLst/>
            </a:prstGeom>
            <a:noFill/>
          </p:spPr>
          <p:txBody>
            <a:bodyPr wrap="square" rtlCol="0">
              <a:spAutoFit/>
            </a:bodyPr>
            <a:lstStyle/>
            <a:p>
              <a:r>
                <a:rPr lang="en-GB" sz="1000" dirty="0" smtClean="0">
                  <a:solidFill>
                    <a:srgbClr val="FF0000"/>
                  </a:solidFill>
                  <a:latin typeface="Times New Roman" pitchFamily="18" charset="0"/>
                  <a:cs typeface="Times New Roman" pitchFamily="18" charset="0"/>
                </a:rPr>
                <a:t>Linear tapering </a:t>
              </a:r>
            </a:p>
            <a:p>
              <a:r>
                <a:rPr lang="en-GB" sz="1000" dirty="0" smtClean="0">
                  <a:solidFill>
                    <a:srgbClr val="FF0000"/>
                  </a:solidFill>
                  <a:latin typeface="Times New Roman" pitchFamily="18" charset="0"/>
                  <a:cs typeface="Times New Roman" pitchFamily="18" charset="0"/>
                </a:rPr>
                <a:t>(</a:t>
              </a:r>
              <a:r>
                <a:rPr lang="en-GB" sz="1000" dirty="0" err="1" smtClean="0">
                  <a:solidFill>
                    <a:srgbClr val="FF0000"/>
                  </a:solidFill>
                  <a:latin typeface="Times New Roman" pitchFamily="18" charset="0"/>
                  <a:cs typeface="Times New Roman" pitchFamily="18" charset="0"/>
                </a:rPr>
                <a:t>Q</a:t>
              </a:r>
              <a:r>
                <a:rPr lang="en-GB" sz="1000" baseline="-25000" dirty="0" err="1" smtClean="0">
                  <a:solidFill>
                    <a:srgbClr val="FF0000"/>
                  </a:solidFill>
                  <a:latin typeface="Times New Roman" pitchFamily="18" charset="0"/>
                  <a:cs typeface="Times New Roman" pitchFamily="18" charset="0"/>
                </a:rPr>
                <a:t>cu</a:t>
              </a:r>
              <a:r>
                <a:rPr lang="en-GB" sz="1000" dirty="0" smtClean="0">
                  <a:solidFill>
                    <a:srgbClr val="FF0000"/>
                  </a:solidFill>
                  <a:latin typeface="Times New Roman" pitchFamily="18" charset="0"/>
                  <a:cs typeface="Times New Roman" pitchFamily="18" charset="0"/>
                </a:rPr>
                <a:t> = 6500)</a:t>
              </a:r>
              <a:endParaRPr lang="en-GB" sz="1000" dirty="0">
                <a:solidFill>
                  <a:srgbClr val="FF0000"/>
                </a:solidFill>
                <a:latin typeface="Times New Roman" pitchFamily="18" charset="0"/>
                <a:cs typeface="Times New Roman" pitchFamily="18" charset="0"/>
              </a:endParaRPr>
            </a:p>
          </p:txBody>
        </p:sp>
      </p:grpSp>
      <p:sp>
        <p:nvSpPr>
          <p:cNvPr id="13" name="TextBox 12"/>
          <p:cNvSpPr txBox="1"/>
          <p:nvPr/>
        </p:nvSpPr>
        <p:spPr>
          <a:xfrm>
            <a:off x="2895600" y="228600"/>
            <a:ext cx="3429000" cy="523220"/>
          </a:xfrm>
          <a:prstGeom prst="rect">
            <a:avLst/>
          </a:prstGeom>
          <a:noFill/>
        </p:spPr>
        <p:txBody>
          <a:bodyPr wrap="square" rtlCol="0">
            <a:spAutoFit/>
          </a:bodyPr>
          <a:lstStyle/>
          <a:p>
            <a:r>
              <a:rPr lang="en-GB" sz="2800" dirty="0" smtClean="0">
                <a:solidFill>
                  <a:prstClr val="black"/>
                </a:solidFill>
                <a:latin typeface="Times New Roman" pitchFamily="18" charset="0"/>
                <a:cs typeface="Times New Roman" pitchFamily="18" charset="0"/>
              </a:rPr>
              <a:t>Lowest dipole band</a:t>
            </a:r>
            <a:endParaRPr lang="en-GB" sz="2800" dirty="0">
              <a:solidFill>
                <a:prstClr val="black"/>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37</a:t>
            </a:fld>
            <a:endParaRPr lang="en-US"/>
          </a:p>
        </p:txBody>
      </p:sp>
      <p:sp>
        <p:nvSpPr>
          <p:cNvPr id="3" name="Rectangle 2"/>
          <p:cNvSpPr/>
          <p:nvPr/>
        </p:nvSpPr>
        <p:spPr>
          <a:xfrm>
            <a:off x="2339752" y="1844824"/>
            <a:ext cx="4320480" cy="151216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p:nvPr/>
        </p:nvPicPr>
        <p:blipFill>
          <a:blip r:embed="rId3" cstate="print"/>
          <a:srcRect/>
          <a:stretch>
            <a:fillRect/>
          </a:stretch>
        </p:blipFill>
        <p:spPr bwMode="auto">
          <a:xfrm>
            <a:off x="251520" y="3789040"/>
            <a:ext cx="4139266" cy="2808312"/>
          </a:xfrm>
          <a:prstGeom prst="rect">
            <a:avLst/>
          </a:prstGeom>
          <a:noFill/>
          <a:ln w="9525">
            <a:noFill/>
            <a:miter lim="800000"/>
            <a:headEnd/>
            <a:tailEnd/>
          </a:ln>
        </p:spPr>
      </p:pic>
      <p:pic>
        <p:nvPicPr>
          <p:cNvPr id="5" name="Picture 4"/>
          <p:cNvPicPr/>
          <p:nvPr/>
        </p:nvPicPr>
        <p:blipFill>
          <a:blip r:embed="rId4" cstate="print"/>
          <a:srcRect/>
          <a:stretch>
            <a:fillRect/>
          </a:stretch>
        </p:blipFill>
        <p:spPr bwMode="auto">
          <a:xfrm>
            <a:off x="4860032" y="3789040"/>
            <a:ext cx="4139266" cy="2808312"/>
          </a:xfrm>
          <a:prstGeom prst="rect">
            <a:avLst/>
          </a:prstGeom>
          <a:noFill/>
          <a:ln w="9525">
            <a:noFill/>
            <a:miter lim="800000"/>
            <a:headEnd/>
            <a:tailEnd/>
          </a:ln>
        </p:spPr>
      </p:pic>
      <p:graphicFrame>
        <p:nvGraphicFramePr>
          <p:cNvPr id="6" name="Table 5"/>
          <p:cNvGraphicFramePr>
            <a:graphicFrameLocks noGrp="1"/>
          </p:cNvGraphicFramePr>
          <p:nvPr/>
        </p:nvGraphicFramePr>
        <p:xfrm>
          <a:off x="2339752" y="1844824"/>
          <a:ext cx="4320480" cy="1512168"/>
        </p:xfrm>
        <a:graphic>
          <a:graphicData uri="http://schemas.openxmlformats.org/drawingml/2006/table">
            <a:tbl>
              <a:tblPr/>
              <a:tblGrid>
                <a:gridCol w="2195017"/>
                <a:gridCol w="689217"/>
                <a:gridCol w="692830"/>
                <a:gridCol w="743416"/>
              </a:tblGrid>
              <a:tr h="442591">
                <a:tc>
                  <a:txBody>
                    <a:bodyPr/>
                    <a:lstStyle/>
                    <a:p>
                      <a:pPr algn="l">
                        <a:spcBef>
                          <a:spcPts val="300"/>
                        </a:spcBef>
                        <a:spcAft>
                          <a:spcPts val="300"/>
                        </a:spcAft>
                      </a:pPr>
                      <a:r>
                        <a:rPr lang="en-GB" sz="1400" b="1" kern="800" dirty="0">
                          <a:latin typeface="Times New Roman"/>
                          <a:ea typeface="Times New Roman"/>
                          <a:cs typeface="Times New Roman"/>
                        </a:rPr>
                        <a:t>Cell</a:t>
                      </a:r>
                      <a:endParaRPr lang="en-US" sz="1600" dirty="0">
                        <a:latin typeface="Times New Roman"/>
                        <a:ea typeface="Times New Roman"/>
                        <a:cs typeface="Times New Roman"/>
                      </a:endParaRPr>
                    </a:p>
                  </a:txBody>
                  <a:tcPr marL="68580" marR="68580" marT="0" marB="0">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b="1" kern="800">
                          <a:latin typeface="Times New Roman"/>
                          <a:ea typeface="Times New Roman"/>
                          <a:cs typeface="Times New Roman"/>
                        </a:rPr>
                        <a:t>First</a:t>
                      </a:r>
                      <a:endParaRPr lang="en-US" sz="1600">
                        <a:latin typeface="Times New Roman"/>
                        <a:ea typeface="Times New Roman"/>
                        <a:cs typeface="Times New Roman"/>
                      </a:endParaRPr>
                    </a:p>
                  </a:txBody>
                  <a:tcPr marL="68580" marR="68580" marT="0" marB="0">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b="1" kern="800">
                          <a:latin typeface="Times New Roman"/>
                          <a:ea typeface="Times New Roman"/>
                          <a:cs typeface="Times New Roman"/>
                        </a:rPr>
                        <a:t>Middle</a:t>
                      </a:r>
                      <a:endParaRPr lang="en-US" sz="1600">
                        <a:latin typeface="Times New Roman"/>
                        <a:ea typeface="Times New Roman"/>
                        <a:cs typeface="Times New Roman"/>
                      </a:endParaRPr>
                    </a:p>
                  </a:txBody>
                  <a:tcPr marL="68580" marR="68580" marT="0" marB="0">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b="1" kern="800">
                          <a:latin typeface="Times New Roman"/>
                          <a:ea typeface="Times New Roman"/>
                          <a:cs typeface="Times New Roman"/>
                        </a:rPr>
                        <a:t>Last</a:t>
                      </a:r>
                      <a:endParaRPr lang="en-US" sz="1600">
                        <a:latin typeface="Times New Roman"/>
                        <a:ea typeface="Times New Roman"/>
                        <a:cs typeface="Times New Roman"/>
                      </a:endParaRPr>
                    </a:p>
                  </a:txBody>
                  <a:tcPr marL="68580" marR="68580" marT="0" marB="0">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83013">
                <a:tc>
                  <a:txBody>
                    <a:bodyPr/>
                    <a:lstStyle/>
                    <a:p>
                      <a:pPr algn="l">
                        <a:spcBef>
                          <a:spcPts val="300"/>
                        </a:spcBef>
                        <a:spcAft>
                          <a:spcPts val="300"/>
                        </a:spcAft>
                      </a:pPr>
                      <a:r>
                        <a:rPr lang="en-GB" sz="1400" i="1" kern="800">
                          <a:latin typeface="Times New Roman"/>
                          <a:ea typeface="Times New Roman"/>
                          <a:cs typeface="Times New Roman"/>
                        </a:rPr>
                        <a:t>Q</a:t>
                      </a:r>
                      <a:r>
                        <a:rPr lang="en-GB" sz="1400" kern="800">
                          <a:latin typeface="Times New Roman"/>
                          <a:ea typeface="Times New Roman"/>
                          <a:cs typeface="Times New Roman"/>
                        </a:rPr>
                        <a:t>-factor</a:t>
                      </a:r>
                      <a:endParaRPr lang="en-US" sz="1600">
                        <a:latin typeface="Times New Roman"/>
                        <a:ea typeface="Times New Roman"/>
                        <a:cs typeface="Times New Roman"/>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kern="800" dirty="0">
                          <a:latin typeface="Times New Roman"/>
                          <a:ea typeface="Times New Roman"/>
                          <a:cs typeface="Times New Roman"/>
                        </a:rPr>
                        <a:t>11.1</a:t>
                      </a:r>
                      <a:endParaRPr lang="en-US" sz="1600" dirty="0">
                        <a:latin typeface="Times New Roman"/>
                        <a:ea typeface="Times New Roman"/>
                        <a:cs typeface="Times New Roman"/>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kern="800" dirty="0">
                          <a:latin typeface="Times New Roman"/>
                          <a:ea typeface="Times New Roman"/>
                          <a:cs typeface="Times New Roman"/>
                        </a:rPr>
                        <a:t>8.7</a:t>
                      </a:r>
                      <a:endParaRPr lang="en-US" sz="1600" dirty="0">
                        <a:latin typeface="Times New Roman"/>
                        <a:ea typeface="Times New Roman"/>
                        <a:cs typeface="Times New Roman"/>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kern="800">
                          <a:latin typeface="Times New Roman"/>
                          <a:ea typeface="Times New Roman"/>
                          <a:cs typeface="Times New Roman"/>
                        </a:rPr>
                        <a:t>7.1</a:t>
                      </a:r>
                      <a:endParaRPr lang="en-US" sz="1600">
                        <a:latin typeface="Times New Roman"/>
                        <a:ea typeface="Times New Roman"/>
                        <a:cs typeface="Times New Roman"/>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3282">
                <a:tc>
                  <a:txBody>
                    <a:bodyPr/>
                    <a:lstStyle/>
                    <a:p>
                      <a:pPr algn="l">
                        <a:spcBef>
                          <a:spcPts val="300"/>
                        </a:spcBef>
                        <a:spcAft>
                          <a:spcPts val="300"/>
                        </a:spcAft>
                      </a:pPr>
                      <a:r>
                        <a:rPr lang="en-GB" sz="1400" kern="800">
                          <a:latin typeface="Times New Roman"/>
                          <a:ea typeface="Times New Roman"/>
                          <a:cs typeface="Times New Roman"/>
                        </a:rPr>
                        <a:t>Amplitude [V/pC/mm/m]</a:t>
                      </a:r>
                      <a:endParaRPr lang="en-US" sz="1600">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kern="800">
                          <a:latin typeface="Times New Roman"/>
                          <a:ea typeface="Times New Roman"/>
                          <a:cs typeface="Times New Roman"/>
                        </a:rPr>
                        <a:t>125</a:t>
                      </a:r>
                      <a:endParaRPr lang="en-US" sz="1600" dirty="0">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kern="800">
                          <a:latin typeface="Times New Roman"/>
                          <a:ea typeface="Times New Roman"/>
                          <a:cs typeface="Times New Roman"/>
                        </a:rPr>
                        <a:t>156</a:t>
                      </a:r>
                      <a:endParaRPr lang="en-US" sz="1600">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kern="800" dirty="0">
                          <a:latin typeface="Times New Roman"/>
                          <a:ea typeface="Times New Roman"/>
                          <a:cs typeface="Times New Roman"/>
                        </a:rPr>
                        <a:t>182</a:t>
                      </a:r>
                      <a:endParaRPr lang="en-US" sz="1600" dirty="0">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3282">
                <a:tc>
                  <a:txBody>
                    <a:bodyPr/>
                    <a:lstStyle/>
                    <a:p>
                      <a:pPr algn="l">
                        <a:spcBef>
                          <a:spcPts val="300"/>
                        </a:spcBef>
                        <a:spcAft>
                          <a:spcPts val="300"/>
                        </a:spcAft>
                      </a:pPr>
                      <a:r>
                        <a:rPr lang="en-GB" sz="1400" kern="800">
                          <a:latin typeface="Times New Roman"/>
                          <a:ea typeface="Times New Roman"/>
                          <a:cs typeface="Times New Roman"/>
                        </a:rPr>
                        <a:t>Frequency [GHz]</a:t>
                      </a:r>
                      <a:endParaRPr lang="en-US" sz="1600">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kern="800">
                          <a:latin typeface="Times New Roman"/>
                          <a:ea typeface="Times New Roman"/>
                          <a:cs typeface="Times New Roman"/>
                        </a:rPr>
                        <a:t>16.91</a:t>
                      </a:r>
                      <a:endParaRPr lang="en-US" sz="1600">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kern="800">
                          <a:latin typeface="Times New Roman"/>
                          <a:ea typeface="Times New Roman"/>
                          <a:cs typeface="Times New Roman"/>
                        </a:rPr>
                        <a:t>17.35</a:t>
                      </a:r>
                      <a:endParaRPr lang="en-US" sz="1600">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GB" sz="1400" kern="800" dirty="0">
                          <a:latin typeface="Times New Roman"/>
                          <a:ea typeface="Times New Roman"/>
                          <a:cs typeface="Times New Roman"/>
                        </a:rPr>
                        <a:t>17.80</a:t>
                      </a:r>
                      <a:endParaRPr lang="en-US" sz="1600" dirty="0">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7" name="TextBox 6"/>
          <p:cNvSpPr txBox="1"/>
          <p:nvPr/>
        </p:nvSpPr>
        <p:spPr>
          <a:xfrm>
            <a:off x="1979712" y="548680"/>
            <a:ext cx="5121467" cy="461665"/>
          </a:xfrm>
          <a:prstGeom prst="rect">
            <a:avLst/>
          </a:prstGeom>
          <a:noFill/>
        </p:spPr>
        <p:txBody>
          <a:bodyPr wrap="none" rtlCol="0">
            <a:spAutoFit/>
          </a:bodyPr>
          <a:lstStyle/>
          <a:p>
            <a:r>
              <a:rPr lang="en-US" sz="2400" dirty="0" smtClean="0"/>
              <a:t>Putting damping and detuning together</a:t>
            </a:r>
            <a:endParaRPr lang="en-US" sz="24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IMG0034"/>
          <p:cNvPicPr>
            <a:picLocks noChangeAspect="1" noChangeArrowheads="1"/>
          </p:cNvPicPr>
          <p:nvPr/>
        </p:nvPicPr>
        <p:blipFill>
          <a:blip r:embed="rId3" cstate="print"/>
          <a:srcRect/>
          <a:stretch>
            <a:fillRect/>
          </a:stretch>
        </p:blipFill>
        <p:spPr bwMode="auto">
          <a:xfrm>
            <a:off x="4876800" y="0"/>
            <a:ext cx="4267200" cy="3886200"/>
          </a:xfrm>
          <a:prstGeom prst="rect">
            <a:avLst/>
          </a:prstGeom>
          <a:noFill/>
        </p:spPr>
      </p:pic>
      <p:pic>
        <p:nvPicPr>
          <p:cNvPr id="7" name="Picture 6" descr="CIMG1980_DiskDampCell-CupSide.jpg"/>
          <p:cNvPicPr>
            <a:picLocks noChangeAspect="1"/>
          </p:cNvPicPr>
          <p:nvPr/>
        </p:nvPicPr>
        <p:blipFill>
          <a:blip r:embed="rId4" cstate="print"/>
          <a:stretch>
            <a:fillRect/>
          </a:stretch>
        </p:blipFill>
        <p:spPr>
          <a:xfrm>
            <a:off x="4857753" y="3643290"/>
            <a:ext cx="4288856" cy="3214710"/>
          </a:xfrm>
          <a:prstGeom prst="rect">
            <a:avLst/>
          </a:prstGeom>
        </p:spPr>
      </p:pic>
      <p:pic>
        <p:nvPicPr>
          <p:cNvPr id="2" name="Picture 2"/>
          <p:cNvPicPr>
            <a:picLocks noChangeAspect="1" noChangeArrowheads="1"/>
          </p:cNvPicPr>
          <p:nvPr/>
        </p:nvPicPr>
        <p:blipFill>
          <a:blip r:embed="rId5" cstate="print"/>
          <a:srcRect/>
          <a:stretch>
            <a:fillRect/>
          </a:stretch>
        </p:blipFill>
        <p:spPr bwMode="auto">
          <a:xfrm>
            <a:off x="1" y="0"/>
            <a:ext cx="4876801" cy="3124200"/>
          </a:xfrm>
          <a:prstGeom prst="rect">
            <a:avLst/>
          </a:prstGeom>
          <a:noFill/>
          <a:ln w="9525">
            <a:noFill/>
            <a:miter lim="800000"/>
            <a:headEnd/>
            <a:tailEnd/>
          </a:ln>
        </p:spPr>
      </p:pic>
      <p:pic>
        <p:nvPicPr>
          <p:cNvPr id="4" name="Picture 2"/>
          <p:cNvPicPr>
            <a:picLocks noChangeAspect="1" noChangeArrowheads="1"/>
          </p:cNvPicPr>
          <p:nvPr/>
        </p:nvPicPr>
        <p:blipFill>
          <a:blip r:embed="rId6" cstate="print"/>
          <a:srcRect/>
          <a:stretch>
            <a:fillRect/>
          </a:stretch>
        </p:blipFill>
        <p:spPr bwMode="auto">
          <a:xfrm>
            <a:off x="0" y="3143248"/>
            <a:ext cx="4786314" cy="3606800"/>
          </a:xfrm>
          <a:prstGeom prst="rect">
            <a:avLst/>
          </a:prstGeom>
          <a:noFill/>
          <a:ln w="9525">
            <a:noFill/>
            <a:miter lim="800000"/>
            <a:headEnd/>
            <a:tailEnd/>
          </a:ln>
          <a:effectLst/>
        </p:spPr>
      </p:pic>
      <p:sp>
        <p:nvSpPr>
          <p:cNvPr id="5" name="TextBox 4"/>
          <p:cNvSpPr txBox="1"/>
          <p:nvPr/>
        </p:nvSpPr>
        <p:spPr>
          <a:xfrm>
            <a:off x="0" y="6357958"/>
            <a:ext cx="5560818" cy="338554"/>
          </a:xfrm>
          <a:prstGeom prst="rect">
            <a:avLst/>
          </a:prstGeom>
          <a:noFill/>
        </p:spPr>
        <p:txBody>
          <a:bodyPr wrap="none" rtlCol="0">
            <a:spAutoFit/>
          </a:bodyPr>
          <a:lstStyle/>
          <a:p>
            <a:pPr fontAlgn="base">
              <a:spcBef>
                <a:spcPct val="0"/>
              </a:spcBef>
              <a:spcAft>
                <a:spcPct val="0"/>
              </a:spcAft>
            </a:pPr>
            <a:r>
              <a:rPr lang="en-US" sz="1600" dirty="0">
                <a:solidFill>
                  <a:prstClr val="black"/>
                </a:solidFill>
                <a:latin typeface="Arial" charset="0"/>
              </a:rPr>
              <a:t>An Asset Test of the CLIC Accelerating Structure, PAC2000</a:t>
            </a:r>
          </a:p>
        </p:txBody>
      </p:sp>
      <p:sp>
        <p:nvSpPr>
          <p:cNvPr id="6" name="Text Box 6"/>
          <p:cNvSpPr txBox="1">
            <a:spLocks noChangeArrowheads="1"/>
          </p:cNvSpPr>
          <p:nvPr/>
        </p:nvSpPr>
        <p:spPr bwMode="auto">
          <a:xfrm>
            <a:off x="1714480" y="2571746"/>
            <a:ext cx="4267200" cy="1384995"/>
          </a:xfrm>
          <a:prstGeom prst="rect">
            <a:avLst/>
          </a:prstGeom>
          <a:solidFill>
            <a:schemeClr val="bg1"/>
          </a:solidFill>
          <a:ln w="25400">
            <a:solidFill>
              <a:schemeClr val="accent1">
                <a:shade val="95000"/>
                <a:satMod val="105000"/>
              </a:schemeClr>
            </a:solidFill>
            <a:miter lim="800000"/>
            <a:headEnd/>
            <a:tailEnd/>
          </a:ln>
          <a:effectLst/>
        </p:spPr>
        <p:txBody>
          <a:bodyPr wrap="square">
            <a:spAutoFit/>
          </a:bodyPr>
          <a:lstStyle/>
          <a:p>
            <a:pPr algn="ctr" fontAlgn="base">
              <a:spcBef>
                <a:spcPct val="50000"/>
              </a:spcBef>
              <a:spcAft>
                <a:spcPct val="0"/>
              </a:spcAft>
            </a:pPr>
            <a:r>
              <a:rPr lang="en-US" sz="2800" dirty="0">
                <a:solidFill>
                  <a:prstClr val="black"/>
                </a:solidFill>
              </a:rPr>
              <a:t>Higher-order mode damping demonstration in ASSET</a:t>
            </a:r>
          </a:p>
        </p:txBody>
      </p:sp>
      <p:sp>
        <p:nvSpPr>
          <p:cNvPr id="8" name="TextBox 7"/>
          <p:cNvSpPr txBox="1"/>
          <p:nvPr/>
        </p:nvSpPr>
        <p:spPr>
          <a:xfrm>
            <a:off x="5786446" y="-24"/>
            <a:ext cx="2999604" cy="400110"/>
          </a:xfrm>
          <a:prstGeom prst="rect">
            <a:avLst/>
          </a:prstGeom>
          <a:noFill/>
        </p:spPr>
        <p:txBody>
          <a:bodyPr wrap="none" rtlCol="0">
            <a:spAutoFit/>
          </a:bodyPr>
          <a:lstStyle/>
          <a:p>
            <a:r>
              <a:rPr lang="en-US" sz="2000" dirty="0">
                <a:solidFill>
                  <a:prstClr val="black"/>
                </a:solidFill>
              </a:rPr>
              <a:t>150 cells/structure, 15 GHz</a:t>
            </a:r>
          </a:p>
        </p:txBody>
      </p:sp>
      <p:sp>
        <p:nvSpPr>
          <p:cNvPr id="9" name="TextBox 8"/>
          <p:cNvSpPr txBox="1"/>
          <p:nvPr/>
        </p:nvSpPr>
        <p:spPr>
          <a:xfrm>
            <a:off x="5715008" y="6150114"/>
            <a:ext cx="3148619" cy="707886"/>
          </a:xfrm>
          <a:prstGeom prst="rect">
            <a:avLst/>
          </a:prstGeom>
          <a:noFill/>
        </p:spPr>
        <p:txBody>
          <a:bodyPr wrap="none" rtlCol="0">
            <a:spAutoFit/>
          </a:bodyPr>
          <a:lstStyle/>
          <a:p>
            <a:r>
              <a:rPr lang="en-US" sz="2000" dirty="0">
                <a:solidFill>
                  <a:prstClr val="black"/>
                </a:solidFill>
              </a:rPr>
              <a:t>24 cells/structure, 12 GHz</a:t>
            </a:r>
          </a:p>
          <a:p>
            <a:r>
              <a:rPr lang="en-US" sz="2000" dirty="0">
                <a:solidFill>
                  <a:prstClr val="black"/>
                </a:solidFill>
              </a:rPr>
              <a:t>(loads not implemented yet)</a:t>
            </a:r>
          </a:p>
        </p:txBody>
      </p:sp>
      <p:sp>
        <p:nvSpPr>
          <p:cNvPr id="10" name="TextBox 9"/>
          <p:cNvSpPr txBox="1"/>
          <p:nvPr/>
        </p:nvSpPr>
        <p:spPr>
          <a:xfrm>
            <a:off x="8345209" y="3214686"/>
            <a:ext cx="655949" cy="369332"/>
          </a:xfrm>
          <a:prstGeom prst="rect">
            <a:avLst/>
          </a:prstGeom>
          <a:noFill/>
        </p:spPr>
        <p:txBody>
          <a:bodyPr wrap="none" rtlCol="0">
            <a:spAutoFit/>
          </a:bodyPr>
          <a:lstStyle/>
          <a:p>
            <a:r>
              <a:rPr lang="en-US" dirty="0">
                <a:solidFill>
                  <a:prstClr val="black"/>
                </a:solidFill>
              </a:rPr>
              <a:t>Then</a:t>
            </a:r>
          </a:p>
        </p:txBody>
      </p:sp>
      <p:sp>
        <p:nvSpPr>
          <p:cNvPr id="11" name="TextBox 10"/>
          <p:cNvSpPr txBox="1"/>
          <p:nvPr/>
        </p:nvSpPr>
        <p:spPr>
          <a:xfrm>
            <a:off x="8358215" y="3786190"/>
            <a:ext cx="619785" cy="369332"/>
          </a:xfrm>
          <a:prstGeom prst="rect">
            <a:avLst/>
          </a:prstGeom>
          <a:noFill/>
        </p:spPr>
        <p:txBody>
          <a:bodyPr wrap="none" rtlCol="0">
            <a:spAutoFit/>
          </a:bodyPr>
          <a:lstStyle/>
          <a:p>
            <a:r>
              <a:rPr lang="en-US" dirty="0">
                <a:solidFill>
                  <a:prstClr val="black"/>
                </a:solidFill>
              </a:rPr>
              <a:t>Now</a:t>
            </a:r>
          </a:p>
        </p:txBody>
      </p:sp>
      <p:sp>
        <p:nvSpPr>
          <p:cNvPr id="12" name="TextBox 11"/>
          <p:cNvSpPr txBox="1"/>
          <p:nvPr/>
        </p:nvSpPr>
        <p:spPr>
          <a:xfrm>
            <a:off x="3357555" y="4143382"/>
            <a:ext cx="1571635" cy="646331"/>
          </a:xfrm>
          <a:prstGeom prst="rect">
            <a:avLst/>
          </a:prstGeom>
          <a:noFill/>
        </p:spPr>
        <p:txBody>
          <a:bodyPr wrap="square" rtlCol="0">
            <a:spAutoFit/>
          </a:bodyPr>
          <a:lstStyle/>
          <a:p>
            <a:r>
              <a:rPr lang="en-US" dirty="0">
                <a:solidFill>
                  <a:srgbClr val="FF00FF"/>
                </a:solidFill>
              </a:rPr>
              <a:t>Double band circuit model</a:t>
            </a:r>
          </a:p>
        </p:txBody>
      </p:sp>
      <p:cxnSp>
        <p:nvCxnSpPr>
          <p:cNvPr id="14" name="Straight Arrow Connector 13"/>
          <p:cNvCxnSpPr/>
          <p:nvPr/>
        </p:nvCxnSpPr>
        <p:spPr>
          <a:xfrm rot="5400000">
            <a:off x="3178959" y="4964917"/>
            <a:ext cx="428628" cy="214314"/>
          </a:xfrm>
          <a:prstGeom prst="straightConnector1">
            <a:avLst/>
          </a:prstGeom>
          <a:ln w="25400">
            <a:solidFill>
              <a:srgbClr val="FF00FF"/>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341223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0" name="Rectangle 2"/>
          <p:cNvSpPr>
            <a:spLocks noGrp="1" noChangeArrowheads="1"/>
          </p:cNvSpPr>
          <p:nvPr>
            <p:ph type="title"/>
          </p:nvPr>
        </p:nvSpPr>
        <p:spPr/>
        <p:txBody>
          <a:bodyPr/>
          <a:lstStyle/>
          <a:p>
            <a:r>
              <a:rPr lang="en-US"/>
              <a:t>Full length TDS results comparison</a:t>
            </a:r>
          </a:p>
        </p:txBody>
      </p:sp>
      <p:pic>
        <p:nvPicPr>
          <p:cNvPr id="350211" name="Picture 3" descr="\\cern.ch\dfs\Users\a\agrudiev\PowerPoint\TDS_wakes.png"/>
          <p:cNvPicPr>
            <a:picLocks noChangeAspect="1" noChangeArrowheads="1"/>
          </p:cNvPicPr>
          <p:nvPr/>
        </p:nvPicPr>
        <p:blipFill>
          <a:blip r:embed="rId3" cstate="print"/>
          <a:srcRect/>
          <a:stretch>
            <a:fillRect/>
          </a:stretch>
        </p:blipFill>
        <p:spPr bwMode="auto">
          <a:xfrm>
            <a:off x="806451" y="781050"/>
            <a:ext cx="7527925" cy="5670550"/>
          </a:xfrm>
          <a:prstGeom prst="rect">
            <a:avLst/>
          </a:prstGeom>
          <a:noFill/>
        </p:spPr>
      </p:pic>
      <p:sp>
        <p:nvSpPr>
          <p:cNvPr id="4" name="TextBox 3"/>
          <p:cNvSpPr txBox="1"/>
          <p:nvPr/>
        </p:nvSpPr>
        <p:spPr>
          <a:xfrm>
            <a:off x="5364088" y="1988840"/>
            <a:ext cx="3312368" cy="1200329"/>
          </a:xfrm>
          <a:prstGeom prst="rect">
            <a:avLst/>
          </a:prstGeom>
          <a:noFill/>
        </p:spPr>
        <p:txBody>
          <a:bodyPr wrap="square" rtlCol="0">
            <a:spAutoFit/>
          </a:bodyPr>
          <a:lstStyle/>
          <a:p>
            <a:r>
              <a:rPr lang="en-US" sz="2400" dirty="0" smtClean="0">
                <a:solidFill>
                  <a:srgbClr val="000000"/>
                </a:solidFill>
                <a:latin typeface="Calibri" pitchFamily="34" charset="0"/>
              </a:rPr>
              <a:t>But not clear if FACET or ASSET are available anymore.</a:t>
            </a:r>
            <a:endParaRPr lang="en-US" sz="2400" dirty="0">
              <a:solidFill>
                <a:srgbClr val="000000"/>
              </a:solidFill>
              <a:latin typeface="Calibri" pitchFamily="34" charset="0"/>
            </a:endParaRPr>
          </a:p>
        </p:txBody>
      </p:sp>
    </p:spTree>
    <p:extLst>
      <p:ext uri="{BB962C8B-B14F-4D97-AF65-F5344CB8AC3E}">
        <p14:creationId xmlns:p14="http://schemas.microsoft.com/office/powerpoint/2010/main" val="4790051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4</a:t>
            </a:fld>
            <a:endParaRPr lang="en-US"/>
          </a:p>
        </p:txBody>
      </p:sp>
      <p:pic>
        <p:nvPicPr>
          <p:cNvPr id="3" name="Picture 2" descr="S3SE.gif"/>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499992" y="620688"/>
            <a:ext cx="3933825" cy="2705100"/>
          </a:xfrm>
          <a:prstGeom prst="rect">
            <a:avLst/>
          </a:prstGeom>
        </p:spPr>
      </p:pic>
      <p:sp>
        <p:nvSpPr>
          <p:cNvPr id="4" name="TextBox 3"/>
          <p:cNvSpPr txBox="1"/>
          <p:nvPr/>
        </p:nvSpPr>
        <p:spPr>
          <a:xfrm>
            <a:off x="683568" y="620688"/>
            <a:ext cx="3233642" cy="461665"/>
          </a:xfrm>
          <a:prstGeom prst="rect">
            <a:avLst/>
          </a:prstGeom>
          <a:noFill/>
        </p:spPr>
        <p:txBody>
          <a:bodyPr wrap="none" rtlCol="0">
            <a:spAutoFit/>
          </a:bodyPr>
          <a:lstStyle/>
          <a:p>
            <a:r>
              <a:rPr lang="en-GB" sz="2400" dirty="0" smtClean="0"/>
              <a:t>This is a driven problem:</a:t>
            </a:r>
            <a:endParaRPr lang="en-GB" sz="2400" dirty="0"/>
          </a:p>
        </p:txBody>
      </p:sp>
      <p:sp>
        <p:nvSpPr>
          <p:cNvPr id="6" name="TextBox 5"/>
          <p:cNvSpPr txBox="1"/>
          <p:nvPr/>
        </p:nvSpPr>
        <p:spPr>
          <a:xfrm>
            <a:off x="280112" y="3573016"/>
            <a:ext cx="8640960" cy="2031325"/>
          </a:xfrm>
          <a:prstGeom prst="rect">
            <a:avLst/>
          </a:prstGeom>
          <a:noFill/>
        </p:spPr>
        <p:txBody>
          <a:bodyPr wrap="square" rtlCol="0">
            <a:spAutoFit/>
          </a:bodyPr>
          <a:lstStyle/>
          <a:p>
            <a:pPr marL="285750" indent="-285750">
              <a:buFont typeface="Arial" pitchFamily="34" charset="0"/>
              <a:buChar char="•"/>
            </a:pPr>
            <a:r>
              <a:rPr lang="en-GB" dirty="0" smtClean="0"/>
              <a:t>Mostly for waveguide networks. You put in a closed geometry and one or more ports. For a specified driving frequency, the field pattern of the </a:t>
            </a:r>
            <a:r>
              <a:rPr lang="en-GB" dirty="0" err="1" smtClean="0"/>
              <a:t>wavguide</a:t>
            </a:r>
            <a:r>
              <a:rPr lang="en-GB" dirty="0" smtClean="0"/>
              <a:t> mode(s) on that port is computed and then the fields inside the geometry are computed.  You get field pattern and the scattering matrices – </a:t>
            </a:r>
            <a:r>
              <a:rPr lang="en-GB" b="1" dirty="0" err="1" smtClean="0"/>
              <a:t>S</a:t>
            </a:r>
            <a:r>
              <a:rPr lang="en-GB" baseline="-25000" dirty="0" err="1" smtClean="0"/>
              <a:t>i,j</a:t>
            </a:r>
            <a:r>
              <a:rPr lang="en-GB" dirty="0" smtClean="0"/>
              <a:t>. </a:t>
            </a:r>
          </a:p>
          <a:p>
            <a:pPr marL="285750" indent="-285750">
              <a:buFont typeface="Arial" pitchFamily="34" charset="0"/>
              <a:buChar char="•"/>
            </a:pPr>
            <a:r>
              <a:rPr lang="en-GB" dirty="0" smtClean="0"/>
              <a:t>You get the frequency dependence by scanning the driving frequency.</a:t>
            </a:r>
          </a:p>
          <a:p>
            <a:pPr marL="285750" indent="-285750">
              <a:buFont typeface="Arial" pitchFamily="34" charset="0"/>
              <a:buChar char="•"/>
            </a:pPr>
            <a:r>
              <a:rPr lang="en-GB" dirty="0" smtClean="0"/>
              <a:t>Used for designing things like couplers, splitters, directional couplers, hybrids etc. </a:t>
            </a:r>
          </a:p>
          <a:p>
            <a:pPr marL="285750" indent="-285750">
              <a:buFont typeface="Arial" pitchFamily="34" charset="0"/>
              <a:buChar char="•"/>
            </a:pPr>
            <a:r>
              <a:rPr lang="en-GB" dirty="0" smtClean="0"/>
              <a:t>You use this to eliminate mismatches, standing waves etc.</a:t>
            </a:r>
            <a:endParaRPr lang="en-GB" dirty="0"/>
          </a:p>
        </p:txBody>
      </p:sp>
    </p:spTree>
    <p:extLst>
      <p:ext uri="{BB962C8B-B14F-4D97-AF65-F5344CB8AC3E}">
        <p14:creationId xmlns:p14="http://schemas.microsoft.com/office/powerpoint/2010/main" val="99390073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8229600" cy="914400"/>
          </a:xfrm>
        </p:spPr>
        <p:txBody>
          <a:bodyPr>
            <a:normAutofit fontScale="90000"/>
          </a:bodyPr>
          <a:lstStyle/>
          <a:p>
            <a:pPr algn="l"/>
            <a:r>
              <a:rPr lang="en-GB" dirty="0" smtClean="0"/>
              <a:t>Transverse long-range Wakefield in CLIC-G structure</a:t>
            </a:r>
            <a:endParaRPr lang="en-GB" dirty="0"/>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24364" y="914400"/>
            <a:ext cx="3734063" cy="2574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7" name="Table 6"/>
          <p:cNvGraphicFramePr>
            <a:graphicFrameLocks noGrp="1"/>
          </p:cNvGraphicFramePr>
          <p:nvPr>
            <p:extLst/>
          </p:nvPr>
        </p:nvGraphicFramePr>
        <p:xfrm>
          <a:off x="609600" y="1417974"/>
          <a:ext cx="3582671" cy="2392680"/>
        </p:xfrm>
        <a:graphic>
          <a:graphicData uri="http://schemas.openxmlformats.org/drawingml/2006/table">
            <a:tbl>
              <a:tblPr firstRow="1" bandRow="1">
                <a:tableStyleId>{5940675A-B579-460E-94D1-54222C63F5DA}</a:tableStyleId>
              </a:tblPr>
              <a:tblGrid>
                <a:gridCol w="1702753"/>
                <a:gridCol w="1879918"/>
              </a:tblGrid>
              <a:tr h="370840">
                <a:tc>
                  <a:txBody>
                    <a:bodyPr/>
                    <a:lstStyle/>
                    <a:p>
                      <a:r>
                        <a:rPr lang="en-GB" dirty="0" smtClean="0"/>
                        <a:t>Structure</a:t>
                      </a:r>
                      <a:r>
                        <a:rPr lang="en-GB" baseline="0" dirty="0" smtClean="0"/>
                        <a:t> </a:t>
                      </a:r>
                      <a:r>
                        <a:rPr lang="en-GB" dirty="0" smtClean="0"/>
                        <a:t>name</a:t>
                      </a:r>
                      <a:endParaRPr lang="en-GB" dirty="0"/>
                    </a:p>
                  </a:txBody>
                  <a:tcPr/>
                </a:tc>
                <a:tc>
                  <a:txBody>
                    <a:bodyPr/>
                    <a:lstStyle/>
                    <a:p>
                      <a:r>
                        <a:rPr lang="en-GB" dirty="0" smtClean="0"/>
                        <a:t>CLIG-G TD26cc</a:t>
                      </a:r>
                      <a:endParaRPr lang="en-GB" dirty="0"/>
                    </a:p>
                  </a:txBody>
                  <a:tcPr/>
                </a:tc>
              </a:tr>
              <a:tr h="370840">
                <a:tc>
                  <a:txBody>
                    <a:bodyPr/>
                    <a:lstStyle/>
                    <a:p>
                      <a:r>
                        <a:rPr lang="en-GB" dirty="0" smtClean="0"/>
                        <a:t>Work</a:t>
                      </a:r>
                      <a:r>
                        <a:rPr lang="en-GB" baseline="0" dirty="0" smtClean="0"/>
                        <a:t> frequency</a:t>
                      </a:r>
                      <a:endParaRPr lang="en-GB" dirty="0"/>
                    </a:p>
                  </a:txBody>
                  <a:tcPr/>
                </a:tc>
                <a:tc>
                  <a:txBody>
                    <a:bodyPr/>
                    <a:lstStyle/>
                    <a:p>
                      <a:r>
                        <a:rPr lang="en-GB" dirty="0" smtClean="0"/>
                        <a:t>11.994GHz</a:t>
                      </a:r>
                      <a:endParaRPr lang="en-GB" dirty="0"/>
                    </a:p>
                  </a:txBody>
                  <a:tcPr/>
                </a:tc>
              </a:tr>
              <a:tr h="370840">
                <a:tc>
                  <a:txBody>
                    <a:bodyPr/>
                    <a:lstStyle/>
                    <a:p>
                      <a:r>
                        <a:rPr lang="en-GB" dirty="0" smtClean="0"/>
                        <a:t>Cell </a:t>
                      </a:r>
                      <a:endParaRPr lang="en-GB" dirty="0"/>
                    </a:p>
                  </a:txBody>
                  <a:tcPr/>
                </a:tc>
                <a:tc>
                  <a:txBody>
                    <a:bodyPr/>
                    <a:lstStyle/>
                    <a:p>
                      <a:r>
                        <a:rPr lang="en-GB" dirty="0" smtClean="0"/>
                        <a:t>26 regular cells+</a:t>
                      </a:r>
                    </a:p>
                    <a:p>
                      <a:r>
                        <a:rPr lang="en-GB" dirty="0" smtClean="0"/>
                        <a:t>2</a:t>
                      </a:r>
                      <a:r>
                        <a:rPr lang="en-GB" baseline="0" dirty="0" smtClean="0"/>
                        <a:t> couplers</a:t>
                      </a:r>
                      <a:endParaRPr lang="en-GB" dirty="0"/>
                    </a:p>
                  </a:txBody>
                  <a:tcPr/>
                </a:tc>
              </a:tr>
              <a:tr h="370840">
                <a:tc>
                  <a:txBody>
                    <a:bodyPr/>
                    <a:lstStyle/>
                    <a:p>
                      <a:r>
                        <a:rPr lang="en-GB" dirty="0" smtClean="0"/>
                        <a:t>Length (active)</a:t>
                      </a:r>
                      <a:endParaRPr lang="en-GB" dirty="0"/>
                    </a:p>
                  </a:txBody>
                  <a:tcPr/>
                </a:tc>
                <a:tc>
                  <a:txBody>
                    <a:bodyPr/>
                    <a:lstStyle/>
                    <a:p>
                      <a:r>
                        <a:rPr lang="en-GB" dirty="0" smtClean="0"/>
                        <a:t>230mm</a:t>
                      </a:r>
                      <a:endParaRPr lang="en-GB" dirty="0"/>
                    </a:p>
                  </a:txBody>
                  <a:tcPr/>
                </a:tc>
              </a:tr>
              <a:tr h="370840">
                <a:tc>
                  <a:txBody>
                    <a:bodyPr/>
                    <a:lstStyle/>
                    <a:p>
                      <a:r>
                        <a:rPr lang="en-GB" dirty="0" smtClean="0"/>
                        <a:t>Iris</a:t>
                      </a:r>
                      <a:r>
                        <a:rPr lang="en-GB" baseline="0" dirty="0" smtClean="0"/>
                        <a:t> aperture</a:t>
                      </a:r>
                      <a:endParaRPr lang="en-GB" dirty="0"/>
                    </a:p>
                  </a:txBody>
                  <a:tcPr/>
                </a:tc>
                <a:tc>
                  <a:txBody>
                    <a:bodyPr/>
                    <a:lstStyle/>
                    <a:p>
                      <a:r>
                        <a:rPr lang="en-GB" dirty="0" smtClean="0"/>
                        <a:t>2.35mm -</a:t>
                      </a:r>
                      <a:r>
                        <a:rPr lang="en-GB" baseline="0" dirty="0" smtClean="0"/>
                        <a:t> 3.15mm</a:t>
                      </a:r>
                      <a:endParaRPr lang="en-GB" dirty="0"/>
                    </a:p>
                  </a:txBody>
                  <a:tcPr/>
                </a:tc>
              </a:tr>
            </a:tbl>
          </a:graphicData>
        </a:graphic>
      </p:graphicFrame>
      <p:sp>
        <p:nvSpPr>
          <p:cNvPr id="15" name="TextBox 14"/>
          <p:cNvSpPr txBox="1"/>
          <p:nvPr/>
        </p:nvSpPr>
        <p:spPr>
          <a:xfrm>
            <a:off x="381000" y="3843278"/>
            <a:ext cx="4230325" cy="2862322"/>
          </a:xfrm>
          <a:prstGeom prst="rect">
            <a:avLst/>
          </a:prstGeom>
          <a:noFill/>
        </p:spPr>
        <p:txBody>
          <a:bodyPr wrap="none" rtlCol="0">
            <a:spAutoFit/>
          </a:bodyPr>
          <a:lstStyle/>
          <a:p>
            <a:r>
              <a:rPr lang="en-GB" dirty="0"/>
              <a:t>transverse long-range </a:t>
            </a:r>
            <a:r>
              <a:rPr lang="en-GB" dirty="0" err="1"/>
              <a:t>wakefield</a:t>
            </a:r>
            <a:r>
              <a:rPr lang="en-GB" dirty="0" smtClean="0"/>
              <a:t> calculation</a:t>
            </a:r>
          </a:p>
          <a:p>
            <a:r>
              <a:rPr lang="en-GB" dirty="0" smtClean="0"/>
              <a:t>using </a:t>
            </a:r>
            <a:r>
              <a:rPr lang="en-GB" dirty="0" err="1" smtClean="0"/>
              <a:t>Gdfidl</a:t>
            </a:r>
            <a:r>
              <a:rPr lang="en-GB" dirty="0" smtClean="0"/>
              <a:t> code:</a:t>
            </a:r>
          </a:p>
          <a:p>
            <a:endParaRPr lang="en-GB" dirty="0" smtClean="0"/>
          </a:p>
          <a:p>
            <a:r>
              <a:rPr lang="en-GB" dirty="0" smtClean="0"/>
              <a:t>Peak value : </a:t>
            </a:r>
          </a:p>
          <a:p>
            <a:r>
              <a:rPr lang="en-GB" dirty="0"/>
              <a:t> </a:t>
            </a:r>
            <a:r>
              <a:rPr lang="en-GB" dirty="0" smtClean="0"/>
              <a:t>    </a:t>
            </a:r>
            <a:r>
              <a:rPr lang="en-GB" b="1" dirty="0" smtClean="0"/>
              <a:t>250 V/</a:t>
            </a:r>
            <a:r>
              <a:rPr lang="en-GB" b="1" dirty="0" err="1" smtClean="0"/>
              <a:t>pC</a:t>
            </a:r>
            <a:r>
              <a:rPr lang="en-GB" b="1" dirty="0" smtClean="0"/>
              <a:t>/m/mm</a:t>
            </a:r>
          </a:p>
          <a:p>
            <a:r>
              <a:rPr lang="en-GB" dirty="0" smtClean="0"/>
              <a:t>At position of second bunch (0.15m): </a:t>
            </a:r>
          </a:p>
          <a:p>
            <a:r>
              <a:rPr lang="en-GB" dirty="0"/>
              <a:t> </a:t>
            </a:r>
            <a:r>
              <a:rPr lang="en-GB" dirty="0" smtClean="0"/>
              <a:t>    </a:t>
            </a:r>
            <a:r>
              <a:rPr lang="en-GB" b="1" dirty="0" smtClean="0"/>
              <a:t>5~6 V/</a:t>
            </a:r>
            <a:r>
              <a:rPr lang="en-GB" b="1" dirty="0" err="1" smtClean="0"/>
              <a:t>pC</a:t>
            </a:r>
            <a:r>
              <a:rPr lang="en-GB" b="1" dirty="0" smtClean="0"/>
              <a:t>/m/mm </a:t>
            </a:r>
          </a:p>
          <a:p>
            <a:r>
              <a:rPr lang="en-GB" dirty="0" smtClean="0"/>
              <a:t>Beam dynamic requirement: </a:t>
            </a:r>
          </a:p>
          <a:p>
            <a:r>
              <a:rPr lang="en-GB" dirty="0"/>
              <a:t> </a:t>
            </a:r>
            <a:r>
              <a:rPr lang="en-GB" dirty="0" smtClean="0"/>
              <a:t>    </a:t>
            </a:r>
            <a:r>
              <a:rPr lang="en-GB" b="1" dirty="0" smtClean="0"/>
              <a:t>&lt; 6.6 V/</a:t>
            </a:r>
            <a:r>
              <a:rPr lang="en-GB" b="1" dirty="0" err="1" smtClean="0"/>
              <a:t>pC</a:t>
            </a:r>
            <a:r>
              <a:rPr lang="en-GB" b="1" dirty="0" smtClean="0"/>
              <a:t>/m/mm</a:t>
            </a:r>
            <a:endParaRPr lang="en-GB" b="1" dirty="0"/>
          </a:p>
          <a:p>
            <a:endParaRPr lang="en-GB" dirty="0"/>
          </a:p>
        </p:txBody>
      </p:sp>
      <p:grpSp>
        <p:nvGrpSpPr>
          <p:cNvPr id="20" name="Group 19"/>
          <p:cNvGrpSpPr/>
          <p:nvPr/>
        </p:nvGrpSpPr>
        <p:grpSpPr>
          <a:xfrm>
            <a:off x="4343400" y="3352800"/>
            <a:ext cx="4503357" cy="3429000"/>
            <a:chOff x="4343400" y="3429000"/>
            <a:chExt cx="4503357" cy="3429000"/>
          </a:xfrm>
        </p:grpSpPr>
        <p:grpSp>
          <p:nvGrpSpPr>
            <p:cNvPr id="19" name="Group 18"/>
            <p:cNvGrpSpPr/>
            <p:nvPr/>
          </p:nvGrpSpPr>
          <p:grpSpPr>
            <a:xfrm>
              <a:off x="4655757" y="3429000"/>
              <a:ext cx="4191000" cy="3305869"/>
              <a:chOff x="4655757" y="3414365"/>
              <a:chExt cx="4191000" cy="3305869"/>
            </a:xfrm>
          </p:grpSpPr>
          <p:pic>
            <p:nvPicPr>
              <p:cNvPr id="5"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2538" t="2255" r="6789" b="2381"/>
              <a:stretch/>
            </p:blipFill>
            <p:spPr bwMode="auto">
              <a:xfrm>
                <a:off x="4655757" y="3414365"/>
                <a:ext cx="4191000" cy="33058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0" name="Straight Connector 9"/>
              <p:cNvCxnSpPr/>
              <p:nvPr/>
            </p:nvCxnSpPr>
            <p:spPr>
              <a:xfrm>
                <a:off x="5688000" y="3581400"/>
                <a:ext cx="0" cy="3033365"/>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5154600" y="5148000"/>
                <a:ext cx="3532200"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6019800" y="4888457"/>
                <a:ext cx="2254913" cy="307777"/>
              </a:xfrm>
              <a:prstGeom prst="rect">
                <a:avLst/>
              </a:prstGeom>
            </p:spPr>
            <p:txBody>
              <a:bodyPr wrap="none">
                <a:spAutoFit/>
              </a:bodyPr>
              <a:lstStyle/>
              <a:p>
                <a:r>
                  <a:rPr lang="en-GB" sz="1400" b="1" dirty="0"/>
                  <a:t>Beam dynamic requirement</a:t>
                </a:r>
              </a:p>
            </p:txBody>
          </p:sp>
        </p:grpSp>
        <p:sp>
          <p:nvSpPr>
            <p:cNvPr id="18" name="Rectangle 17"/>
            <p:cNvSpPr/>
            <p:nvPr/>
          </p:nvSpPr>
          <p:spPr>
            <a:xfrm>
              <a:off x="4343400" y="6550223"/>
              <a:ext cx="2048381" cy="307777"/>
            </a:xfrm>
            <a:prstGeom prst="rect">
              <a:avLst/>
            </a:prstGeom>
          </p:spPr>
          <p:txBody>
            <a:bodyPr wrap="none">
              <a:spAutoFit/>
            </a:bodyPr>
            <a:lstStyle/>
            <a:p>
              <a:r>
                <a:rPr lang="en-GB" sz="1400" b="1" dirty="0" smtClean="0"/>
                <a:t>Position of second bunch</a:t>
              </a:r>
              <a:endParaRPr lang="en-GB" sz="1400" b="1" dirty="0"/>
            </a:p>
          </p:txBody>
        </p:sp>
      </p:grpSp>
      <p:cxnSp>
        <p:nvCxnSpPr>
          <p:cNvPr id="22" name="Straight Connector 21"/>
          <p:cNvCxnSpPr/>
          <p:nvPr/>
        </p:nvCxnSpPr>
        <p:spPr>
          <a:xfrm flipH="1" flipV="1">
            <a:off x="5141900" y="4122128"/>
            <a:ext cx="801700" cy="1364272"/>
          </a:xfrm>
          <a:prstGeom prst="line">
            <a:avLst/>
          </a:prstGeom>
          <a:ln w="19050">
            <a:solidFill>
              <a:schemeClr val="tx1"/>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5985206" y="5297288"/>
            <a:ext cx="2972289" cy="338554"/>
          </a:xfrm>
          <a:prstGeom prst="rect">
            <a:avLst/>
          </a:prstGeom>
        </p:spPr>
        <p:txBody>
          <a:bodyPr wrap="none">
            <a:spAutoFit/>
          </a:bodyPr>
          <a:lstStyle/>
          <a:p>
            <a:r>
              <a:rPr lang="en-GB" sz="1600" b="1" dirty="0" smtClean="0"/>
              <a:t>Very strong damp : 40 ~ 50 times</a:t>
            </a:r>
            <a:endParaRPr lang="en-GB" sz="1600" b="1"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40</a:t>
            </a:fld>
            <a:endParaRPr lang="en-US"/>
          </a:p>
        </p:txBody>
      </p:sp>
    </p:spTree>
    <p:extLst>
      <p:ext uri="{BB962C8B-B14F-4D97-AF65-F5344CB8AC3E}">
        <p14:creationId xmlns:p14="http://schemas.microsoft.com/office/powerpoint/2010/main" val="25963362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38" y="0"/>
            <a:ext cx="8610600" cy="1143000"/>
          </a:xfrm>
        </p:spPr>
        <p:txBody>
          <a:bodyPr>
            <a:normAutofit fontScale="90000"/>
          </a:bodyPr>
          <a:lstStyle/>
          <a:p>
            <a:r>
              <a:rPr lang="en-GB" dirty="0" smtClean="0"/>
              <a:t>Direct </a:t>
            </a:r>
            <a:r>
              <a:rPr lang="en-GB" dirty="0" err="1" smtClean="0"/>
              <a:t>wakefield</a:t>
            </a:r>
            <a:r>
              <a:rPr lang="en-GB" dirty="0" smtClean="0"/>
              <a:t> measurement in FACET</a:t>
            </a:r>
            <a:endParaRPr lang="en-GB" dirty="0"/>
          </a:p>
        </p:txBody>
      </p:sp>
      <p:grpSp>
        <p:nvGrpSpPr>
          <p:cNvPr id="195" name="Group 194"/>
          <p:cNvGrpSpPr/>
          <p:nvPr/>
        </p:nvGrpSpPr>
        <p:grpSpPr>
          <a:xfrm>
            <a:off x="76200" y="4343400"/>
            <a:ext cx="7803342" cy="2438400"/>
            <a:chOff x="304800" y="4114800"/>
            <a:chExt cx="8686800" cy="2350532"/>
          </a:xfrm>
        </p:grpSpPr>
        <p:sp>
          <p:nvSpPr>
            <p:cNvPr id="28" name="TextBox 27"/>
            <p:cNvSpPr txBox="1"/>
            <p:nvPr/>
          </p:nvSpPr>
          <p:spPr>
            <a:xfrm>
              <a:off x="4185650" y="5926723"/>
              <a:ext cx="1444626" cy="307777"/>
            </a:xfrm>
            <a:prstGeom prst="rect">
              <a:avLst/>
            </a:prstGeom>
            <a:noFill/>
          </p:spPr>
          <p:txBody>
            <a:bodyPr wrap="none" rtlCol="0">
              <a:spAutoFit/>
            </a:bodyPr>
            <a:lstStyle/>
            <a:p>
              <a:r>
                <a:rPr lang="en-GB" sz="1400" b="1" dirty="0" smtClean="0"/>
                <a:t>Transverse offset</a:t>
              </a:r>
              <a:endParaRPr lang="en-GB" sz="1400" b="1" dirty="0"/>
            </a:p>
          </p:txBody>
        </p:sp>
        <p:sp>
          <p:nvSpPr>
            <p:cNvPr id="13" name="TextBox 12"/>
            <p:cNvSpPr txBox="1"/>
            <p:nvPr/>
          </p:nvSpPr>
          <p:spPr>
            <a:xfrm>
              <a:off x="6195283" y="5926723"/>
              <a:ext cx="1443857" cy="338554"/>
            </a:xfrm>
            <a:prstGeom prst="rect">
              <a:avLst/>
            </a:prstGeom>
            <a:noFill/>
          </p:spPr>
          <p:txBody>
            <a:bodyPr wrap="none" rtlCol="0">
              <a:spAutoFit/>
            </a:bodyPr>
            <a:lstStyle/>
            <a:p>
              <a:r>
                <a:rPr lang="en-GB" sz="1600" b="1" dirty="0" smtClean="0"/>
                <a:t>deflected orbit</a:t>
              </a:r>
              <a:endParaRPr lang="en-GB" sz="1600" b="1" dirty="0"/>
            </a:p>
          </p:txBody>
        </p:sp>
        <p:sp>
          <p:nvSpPr>
            <p:cNvPr id="9" name="TextBox 8"/>
            <p:cNvSpPr txBox="1"/>
            <p:nvPr/>
          </p:nvSpPr>
          <p:spPr>
            <a:xfrm>
              <a:off x="7103878" y="5181600"/>
              <a:ext cx="1811522" cy="338554"/>
            </a:xfrm>
            <a:prstGeom prst="rect">
              <a:avLst/>
            </a:prstGeom>
            <a:noFill/>
          </p:spPr>
          <p:txBody>
            <a:bodyPr wrap="none" rtlCol="0">
              <a:spAutoFit/>
            </a:bodyPr>
            <a:lstStyle/>
            <a:p>
              <a:r>
                <a:rPr lang="en-GB" sz="1600" b="1" dirty="0" smtClean="0"/>
                <a:t>Downstream BPMs</a:t>
              </a:r>
              <a:endParaRPr lang="en-GB" sz="1600" b="1" dirty="0"/>
            </a:p>
          </p:txBody>
        </p:sp>
        <p:cxnSp>
          <p:nvCxnSpPr>
            <p:cNvPr id="63" name="Straight Connector 62"/>
            <p:cNvCxnSpPr/>
            <p:nvPr/>
          </p:nvCxnSpPr>
          <p:spPr>
            <a:xfrm flipV="1">
              <a:off x="381000" y="5334416"/>
              <a:ext cx="1524002" cy="837784"/>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1905002" y="5334417"/>
              <a:ext cx="40767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flipV="1">
              <a:off x="457200" y="4495801"/>
              <a:ext cx="1447802" cy="83861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flipV="1">
              <a:off x="5981702" y="5334000"/>
              <a:ext cx="723901" cy="41930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H="1">
              <a:off x="6705600" y="5753308"/>
              <a:ext cx="2286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V="1">
              <a:off x="5981702" y="4927068"/>
              <a:ext cx="723901" cy="406932"/>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78" name="Rectangle 77"/>
            <p:cNvSpPr/>
            <p:nvPr/>
          </p:nvSpPr>
          <p:spPr>
            <a:xfrm>
              <a:off x="7239000" y="5544674"/>
              <a:ext cx="76201" cy="43379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Rectangle 78"/>
            <p:cNvSpPr/>
            <p:nvPr/>
          </p:nvSpPr>
          <p:spPr>
            <a:xfrm>
              <a:off x="8000999" y="5537117"/>
              <a:ext cx="76201" cy="43379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Rectangle 79"/>
            <p:cNvSpPr/>
            <p:nvPr/>
          </p:nvSpPr>
          <p:spPr>
            <a:xfrm>
              <a:off x="8382001" y="5539715"/>
              <a:ext cx="76201" cy="43379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Rectangle 80"/>
            <p:cNvSpPr/>
            <p:nvPr/>
          </p:nvSpPr>
          <p:spPr>
            <a:xfrm>
              <a:off x="8762999" y="5537117"/>
              <a:ext cx="76201" cy="43379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2" name="Group 81"/>
            <p:cNvGrpSpPr/>
            <p:nvPr/>
          </p:nvGrpSpPr>
          <p:grpSpPr>
            <a:xfrm>
              <a:off x="2514600" y="4915110"/>
              <a:ext cx="3007375" cy="838198"/>
              <a:chOff x="3124200" y="5638800"/>
              <a:chExt cx="685800" cy="216896"/>
            </a:xfrm>
          </p:grpSpPr>
          <p:sp>
            <p:nvSpPr>
              <p:cNvPr id="124" name="Rectangle 123"/>
              <p:cNvSpPr/>
              <p:nvPr/>
            </p:nvSpPr>
            <p:spPr>
              <a:xfrm>
                <a:off x="3124200" y="5638800"/>
                <a:ext cx="685800" cy="21689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5" name="Straight Connector 124"/>
              <p:cNvCxnSpPr/>
              <p:nvPr/>
            </p:nvCxnSpPr>
            <p:spPr>
              <a:xfrm>
                <a:off x="3200400" y="5638800"/>
                <a:ext cx="0" cy="545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a:off x="3276600" y="5638800"/>
                <a:ext cx="0" cy="545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3352800" y="5638800"/>
                <a:ext cx="0" cy="545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3429000" y="5638800"/>
                <a:ext cx="0" cy="545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3505200" y="5638800"/>
                <a:ext cx="0" cy="545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3581400" y="5638800"/>
                <a:ext cx="0" cy="545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a:off x="3657600" y="5638800"/>
                <a:ext cx="0" cy="545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3733800" y="5638800"/>
                <a:ext cx="0" cy="545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a:off x="3200400" y="5791200"/>
                <a:ext cx="0" cy="545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3276600" y="5791200"/>
                <a:ext cx="0" cy="545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a:off x="3352800" y="5791200"/>
                <a:ext cx="0" cy="545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a:off x="3429000" y="5791200"/>
                <a:ext cx="0" cy="545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a:off x="3505200" y="5791200"/>
                <a:ext cx="0" cy="545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a:xfrm>
                <a:off x="3581400" y="5791200"/>
                <a:ext cx="0" cy="545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a:off x="3657600" y="5791200"/>
                <a:ext cx="0" cy="545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a:off x="3733800" y="5791200"/>
                <a:ext cx="0" cy="545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3" name="Rectangle 82"/>
            <p:cNvSpPr/>
            <p:nvPr/>
          </p:nvSpPr>
          <p:spPr>
            <a:xfrm rot="19856013">
              <a:off x="6599532" y="4775337"/>
              <a:ext cx="457200" cy="152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TextBox 87"/>
            <p:cNvSpPr txBox="1"/>
            <p:nvPr/>
          </p:nvSpPr>
          <p:spPr>
            <a:xfrm>
              <a:off x="304800" y="4114800"/>
              <a:ext cx="974306" cy="369332"/>
            </a:xfrm>
            <a:prstGeom prst="rect">
              <a:avLst/>
            </a:prstGeom>
            <a:noFill/>
          </p:spPr>
          <p:txBody>
            <a:bodyPr wrap="none" rtlCol="0">
              <a:spAutoFit/>
            </a:bodyPr>
            <a:lstStyle/>
            <a:p>
              <a:r>
                <a:rPr lang="en-GB" b="1" dirty="0" smtClean="0"/>
                <a:t>e-, NRTL</a:t>
              </a:r>
              <a:endParaRPr lang="en-GB" b="1" dirty="0"/>
            </a:p>
          </p:txBody>
        </p:sp>
        <p:sp>
          <p:nvSpPr>
            <p:cNvPr id="89" name="TextBox 88"/>
            <p:cNvSpPr txBox="1"/>
            <p:nvPr/>
          </p:nvSpPr>
          <p:spPr>
            <a:xfrm>
              <a:off x="304800" y="6096000"/>
              <a:ext cx="975908" cy="369332"/>
            </a:xfrm>
            <a:prstGeom prst="rect">
              <a:avLst/>
            </a:prstGeom>
            <a:noFill/>
          </p:spPr>
          <p:txBody>
            <a:bodyPr wrap="none" rtlCol="0">
              <a:spAutoFit/>
            </a:bodyPr>
            <a:lstStyle/>
            <a:p>
              <a:r>
                <a:rPr lang="en-GB" b="1" dirty="0"/>
                <a:t>e</a:t>
              </a:r>
              <a:r>
                <a:rPr lang="en-GB" b="1" dirty="0" smtClean="0"/>
                <a:t>+, </a:t>
              </a:r>
              <a:r>
                <a:rPr lang="en-GB" b="1" dirty="0"/>
                <a:t>S</a:t>
              </a:r>
              <a:r>
                <a:rPr lang="en-GB" b="1" dirty="0" smtClean="0"/>
                <a:t>RTL</a:t>
              </a:r>
              <a:endParaRPr lang="en-GB" b="1" dirty="0"/>
            </a:p>
          </p:txBody>
        </p:sp>
        <p:sp>
          <p:nvSpPr>
            <p:cNvPr id="90" name="TextBox 89"/>
            <p:cNvSpPr txBox="1"/>
            <p:nvPr/>
          </p:nvSpPr>
          <p:spPr>
            <a:xfrm>
              <a:off x="6312795" y="4360544"/>
              <a:ext cx="764953" cy="369333"/>
            </a:xfrm>
            <a:prstGeom prst="rect">
              <a:avLst/>
            </a:prstGeom>
            <a:noFill/>
          </p:spPr>
          <p:txBody>
            <a:bodyPr wrap="none" rtlCol="0">
              <a:spAutoFit/>
            </a:bodyPr>
            <a:lstStyle/>
            <a:p>
              <a:r>
                <a:rPr lang="en-GB" b="1" dirty="0" smtClean="0"/>
                <a:t>Dump</a:t>
              </a:r>
              <a:endParaRPr lang="en-GB" b="1" dirty="0"/>
            </a:p>
          </p:txBody>
        </p:sp>
        <p:sp>
          <p:nvSpPr>
            <p:cNvPr id="91" name="Rectangle 90"/>
            <p:cNvSpPr/>
            <p:nvPr/>
          </p:nvSpPr>
          <p:spPr>
            <a:xfrm>
              <a:off x="6172200" y="4800600"/>
              <a:ext cx="415498" cy="369332"/>
            </a:xfrm>
            <a:prstGeom prst="rect">
              <a:avLst/>
            </a:prstGeom>
          </p:spPr>
          <p:txBody>
            <a:bodyPr wrap="none">
              <a:spAutoFit/>
            </a:bodyPr>
            <a:lstStyle/>
            <a:p>
              <a:r>
                <a:rPr lang="en-GB" b="1" dirty="0"/>
                <a:t>e+</a:t>
              </a:r>
              <a:endParaRPr lang="en-GB" dirty="0"/>
            </a:p>
          </p:txBody>
        </p:sp>
        <p:sp>
          <p:nvSpPr>
            <p:cNvPr id="92" name="Rectangle 91"/>
            <p:cNvSpPr/>
            <p:nvPr/>
          </p:nvSpPr>
          <p:spPr>
            <a:xfrm>
              <a:off x="5877786" y="5574268"/>
              <a:ext cx="370614" cy="369332"/>
            </a:xfrm>
            <a:prstGeom prst="rect">
              <a:avLst/>
            </a:prstGeom>
          </p:spPr>
          <p:txBody>
            <a:bodyPr wrap="none">
              <a:spAutoFit/>
            </a:bodyPr>
            <a:lstStyle/>
            <a:p>
              <a:r>
                <a:rPr lang="en-GB" b="1" dirty="0"/>
                <a:t>e</a:t>
              </a:r>
              <a:r>
                <a:rPr lang="en-GB" b="1" dirty="0" smtClean="0"/>
                <a:t>-</a:t>
              </a:r>
              <a:endParaRPr lang="en-GB" dirty="0"/>
            </a:p>
          </p:txBody>
        </p:sp>
        <p:sp>
          <p:nvSpPr>
            <p:cNvPr id="96" name="TextBox 95"/>
            <p:cNvSpPr txBox="1"/>
            <p:nvPr/>
          </p:nvSpPr>
          <p:spPr>
            <a:xfrm>
              <a:off x="2379643" y="5730333"/>
              <a:ext cx="1241045" cy="307777"/>
            </a:xfrm>
            <a:prstGeom prst="rect">
              <a:avLst/>
            </a:prstGeom>
            <a:noFill/>
          </p:spPr>
          <p:txBody>
            <a:bodyPr wrap="none" rtlCol="0">
              <a:spAutoFit/>
            </a:bodyPr>
            <a:lstStyle/>
            <a:p>
              <a:r>
                <a:rPr lang="en-GB" sz="1400" b="1" dirty="0" smtClean="0"/>
                <a:t>CLIC-G TD26cc</a:t>
              </a:r>
              <a:endParaRPr lang="en-GB" sz="1400" b="1" dirty="0"/>
            </a:p>
          </p:txBody>
        </p:sp>
        <p:sp>
          <p:nvSpPr>
            <p:cNvPr id="3" name="Isosceles Triangle 2"/>
            <p:cNvSpPr/>
            <p:nvPr/>
          </p:nvSpPr>
          <p:spPr>
            <a:xfrm>
              <a:off x="1752600" y="5029200"/>
              <a:ext cx="358800" cy="525736"/>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1" name="Isosceles Triangle 140"/>
            <p:cNvSpPr/>
            <p:nvPr/>
          </p:nvSpPr>
          <p:spPr>
            <a:xfrm rot="10800000">
              <a:off x="5813400" y="5072051"/>
              <a:ext cx="358800" cy="525736"/>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2" name="Rectangle 141"/>
            <p:cNvSpPr/>
            <p:nvPr/>
          </p:nvSpPr>
          <p:spPr>
            <a:xfrm>
              <a:off x="7619999" y="5545534"/>
              <a:ext cx="76201" cy="43379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3" name="Oval 142"/>
            <p:cNvSpPr/>
            <p:nvPr/>
          </p:nvSpPr>
          <p:spPr>
            <a:xfrm>
              <a:off x="4644000" y="5112000"/>
              <a:ext cx="180000" cy="72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4" name="Oval 143"/>
            <p:cNvSpPr/>
            <p:nvPr/>
          </p:nvSpPr>
          <p:spPr>
            <a:xfrm>
              <a:off x="3528000" y="5292000"/>
              <a:ext cx="180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5" name="Straight Connector 144"/>
            <p:cNvCxnSpPr/>
            <p:nvPr/>
          </p:nvCxnSpPr>
          <p:spPr>
            <a:xfrm>
              <a:off x="5992799" y="5410200"/>
              <a:ext cx="712801" cy="481607"/>
            </a:xfrm>
            <a:prstGeom prst="line">
              <a:avLst/>
            </a:prstGeom>
            <a:ln>
              <a:solidFill>
                <a:schemeClr val="tx1"/>
              </a:solidFill>
              <a:prstDash val="lg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flipV="1">
              <a:off x="6705600" y="5609486"/>
              <a:ext cx="785990" cy="274736"/>
            </a:xfrm>
            <a:prstGeom prst="line">
              <a:avLst/>
            </a:prstGeom>
            <a:ln>
              <a:solidFill>
                <a:schemeClr val="tx1"/>
              </a:solidFill>
              <a:prstDash val="lg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a:off x="7491590" y="5651003"/>
              <a:ext cx="680579" cy="240804"/>
            </a:xfrm>
            <a:prstGeom prst="line">
              <a:avLst/>
            </a:prstGeom>
            <a:ln>
              <a:solidFill>
                <a:schemeClr val="tx1"/>
              </a:solidFill>
              <a:prstDash val="lg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flipV="1">
              <a:off x="8172169" y="5651003"/>
              <a:ext cx="819431" cy="233219"/>
            </a:xfrm>
            <a:prstGeom prst="line">
              <a:avLst/>
            </a:prstGeom>
            <a:ln>
              <a:solidFill>
                <a:schemeClr val="tx1"/>
              </a:solidFill>
              <a:prstDash val="lg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a:xfrm>
              <a:off x="3620688" y="5350877"/>
              <a:ext cx="2372111" cy="59323"/>
            </a:xfrm>
            <a:prstGeom prst="line">
              <a:avLst/>
            </a:prstGeom>
            <a:ln>
              <a:solidFill>
                <a:schemeClr val="tx1"/>
              </a:solidFill>
              <a:prstDash val="lg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a:stCxn id="143" idx="2"/>
            </p:cNvCxnSpPr>
            <p:nvPr/>
          </p:nvCxnSpPr>
          <p:spPr>
            <a:xfrm>
              <a:off x="4644000" y="5148000"/>
              <a:ext cx="877973" cy="4762"/>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68" name="Straight Arrow Connector 167"/>
            <p:cNvCxnSpPr/>
            <p:nvPr/>
          </p:nvCxnSpPr>
          <p:spPr>
            <a:xfrm>
              <a:off x="4734000" y="5148919"/>
              <a:ext cx="0" cy="186000"/>
            </a:xfrm>
            <a:prstGeom prst="straightConnector1">
              <a:avLst/>
            </a:prstGeom>
            <a:ln w="127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2" name="Straight Arrow Connector 171"/>
            <p:cNvCxnSpPr/>
            <p:nvPr/>
          </p:nvCxnSpPr>
          <p:spPr>
            <a:xfrm flipH="1" flipV="1">
              <a:off x="4824001" y="5256317"/>
              <a:ext cx="377225" cy="63549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4" name="Oval 173"/>
            <p:cNvSpPr/>
            <p:nvPr/>
          </p:nvSpPr>
          <p:spPr>
            <a:xfrm rot="1758971">
              <a:off x="844301" y="4735386"/>
              <a:ext cx="180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5" name="Oval 174"/>
            <p:cNvSpPr/>
            <p:nvPr/>
          </p:nvSpPr>
          <p:spPr>
            <a:xfrm rot="1758971">
              <a:off x="6178300" y="5559610"/>
              <a:ext cx="180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6" name="Oval 175"/>
            <p:cNvSpPr/>
            <p:nvPr/>
          </p:nvSpPr>
          <p:spPr>
            <a:xfrm rot="19836820">
              <a:off x="1261715" y="5603469"/>
              <a:ext cx="180000" cy="72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7" name="Oval 176"/>
            <p:cNvSpPr/>
            <p:nvPr/>
          </p:nvSpPr>
          <p:spPr>
            <a:xfrm rot="19836820">
              <a:off x="6443315" y="4992531"/>
              <a:ext cx="180000" cy="72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8" name="Oval 177"/>
            <p:cNvSpPr/>
            <p:nvPr/>
          </p:nvSpPr>
          <p:spPr>
            <a:xfrm rot="20433386">
              <a:off x="8491884" y="5731612"/>
              <a:ext cx="180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9" name="Rectangle 178"/>
            <p:cNvSpPr/>
            <p:nvPr/>
          </p:nvSpPr>
          <p:spPr>
            <a:xfrm>
              <a:off x="5638800" y="4721423"/>
              <a:ext cx="670376" cy="307777"/>
            </a:xfrm>
            <a:prstGeom prst="rect">
              <a:avLst/>
            </a:prstGeom>
          </p:spPr>
          <p:txBody>
            <a:bodyPr wrap="none">
              <a:spAutoFit/>
            </a:bodyPr>
            <a:lstStyle/>
            <a:p>
              <a:r>
                <a:rPr lang="en-GB" sz="1400" b="1" dirty="0"/>
                <a:t>Dipole</a:t>
              </a:r>
            </a:p>
          </p:txBody>
        </p:sp>
        <p:sp>
          <p:nvSpPr>
            <p:cNvPr id="180" name="Rectangle 179"/>
            <p:cNvSpPr/>
            <p:nvPr/>
          </p:nvSpPr>
          <p:spPr>
            <a:xfrm>
              <a:off x="1600200" y="4724400"/>
              <a:ext cx="670376" cy="307777"/>
            </a:xfrm>
            <a:prstGeom prst="rect">
              <a:avLst/>
            </a:prstGeom>
          </p:spPr>
          <p:txBody>
            <a:bodyPr wrap="none">
              <a:spAutoFit/>
            </a:bodyPr>
            <a:lstStyle/>
            <a:p>
              <a:r>
                <a:rPr lang="en-GB" sz="1400" b="1" dirty="0"/>
                <a:t>Dipole</a:t>
              </a:r>
            </a:p>
          </p:txBody>
        </p:sp>
        <p:sp>
          <p:nvSpPr>
            <p:cNvPr id="190" name="Oval 189"/>
            <p:cNvSpPr/>
            <p:nvPr/>
          </p:nvSpPr>
          <p:spPr>
            <a:xfrm>
              <a:off x="3281902" y="4381414"/>
              <a:ext cx="180000" cy="72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1" name="Oval 190"/>
            <p:cNvSpPr/>
            <p:nvPr/>
          </p:nvSpPr>
          <p:spPr>
            <a:xfrm>
              <a:off x="3276544" y="4657274"/>
              <a:ext cx="180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3" name="TextBox 192"/>
            <p:cNvSpPr txBox="1"/>
            <p:nvPr/>
          </p:nvSpPr>
          <p:spPr>
            <a:xfrm>
              <a:off x="3495851" y="4248546"/>
              <a:ext cx="1442959" cy="307777"/>
            </a:xfrm>
            <a:prstGeom prst="rect">
              <a:avLst/>
            </a:prstGeom>
            <a:noFill/>
          </p:spPr>
          <p:txBody>
            <a:bodyPr wrap="none" rtlCol="0">
              <a:spAutoFit/>
            </a:bodyPr>
            <a:lstStyle/>
            <a:p>
              <a:r>
                <a:rPr lang="en-GB" sz="1400" b="1" dirty="0"/>
                <a:t>e</a:t>
              </a:r>
              <a:r>
                <a:rPr lang="en-GB" sz="1400" b="1" dirty="0" smtClean="0"/>
                <a:t>+, Driven bunch</a:t>
              </a:r>
              <a:endParaRPr lang="en-GB" sz="1400" b="1" dirty="0"/>
            </a:p>
          </p:txBody>
        </p:sp>
        <p:sp>
          <p:nvSpPr>
            <p:cNvPr id="194" name="TextBox 193"/>
            <p:cNvSpPr txBox="1"/>
            <p:nvPr/>
          </p:nvSpPr>
          <p:spPr>
            <a:xfrm>
              <a:off x="3505200" y="4519985"/>
              <a:ext cx="1516762" cy="307777"/>
            </a:xfrm>
            <a:prstGeom prst="rect">
              <a:avLst/>
            </a:prstGeom>
            <a:noFill/>
          </p:spPr>
          <p:txBody>
            <a:bodyPr wrap="none" rtlCol="0">
              <a:spAutoFit/>
            </a:bodyPr>
            <a:lstStyle/>
            <a:p>
              <a:r>
                <a:rPr lang="en-GB" sz="1400" b="1" dirty="0" smtClean="0"/>
                <a:t>e-, Witness bunch</a:t>
              </a:r>
              <a:endParaRPr lang="en-GB" sz="1400" b="1" dirty="0"/>
            </a:p>
          </p:txBody>
        </p:sp>
      </p:grpSp>
      <p:grpSp>
        <p:nvGrpSpPr>
          <p:cNvPr id="196" name="Group 195"/>
          <p:cNvGrpSpPr/>
          <p:nvPr/>
        </p:nvGrpSpPr>
        <p:grpSpPr>
          <a:xfrm>
            <a:off x="5870642" y="609601"/>
            <a:ext cx="3263696" cy="4876800"/>
            <a:chOff x="5029200" y="838200"/>
            <a:chExt cx="3681358" cy="5823733"/>
          </a:xfrm>
        </p:grpSpPr>
        <p:pic>
          <p:nvPicPr>
            <p:cNvPr id="197" name="Picture 2"/>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7913" t="13760" r="25291" b="14981"/>
            <a:stretch/>
          </p:blipFill>
          <p:spPr bwMode="auto">
            <a:xfrm>
              <a:off x="5257800" y="838200"/>
              <a:ext cx="3452758" cy="2650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98" name="Group 197"/>
            <p:cNvGrpSpPr/>
            <p:nvPr/>
          </p:nvGrpSpPr>
          <p:grpSpPr>
            <a:xfrm>
              <a:off x="5486400" y="2667000"/>
              <a:ext cx="3152361" cy="1699788"/>
              <a:chOff x="2110191" y="2078489"/>
              <a:chExt cx="3152361" cy="1854567"/>
            </a:xfrm>
          </p:grpSpPr>
          <p:sp>
            <p:nvSpPr>
              <p:cNvPr id="206" name="Left Brace 205"/>
              <p:cNvSpPr/>
              <p:nvPr/>
            </p:nvSpPr>
            <p:spPr>
              <a:xfrm rot="14455453">
                <a:off x="2840646" y="3532323"/>
                <a:ext cx="59484" cy="44784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07" name="Left Brace 206"/>
              <p:cNvSpPr/>
              <p:nvPr/>
            </p:nvSpPr>
            <p:spPr>
              <a:xfrm rot="14455453">
                <a:off x="3247587" y="3319748"/>
                <a:ext cx="62795" cy="42987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08" name="Left Brace 207"/>
              <p:cNvSpPr/>
              <p:nvPr/>
            </p:nvSpPr>
            <p:spPr>
              <a:xfrm rot="14455453">
                <a:off x="3648828" y="3093250"/>
                <a:ext cx="54856" cy="43519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09" name="Left Brace 208"/>
              <p:cNvSpPr/>
              <p:nvPr/>
            </p:nvSpPr>
            <p:spPr>
              <a:xfrm rot="14455453">
                <a:off x="4046253" y="2876413"/>
                <a:ext cx="54549" cy="43627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10" name="Left Brace 209"/>
              <p:cNvSpPr/>
              <p:nvPr/>
            </p:nvSpPr>
            <p:spPr>
              <a:xfrm rot="14455453">
                <a:off x="4433384" y="2668507"/>
                <a:ext cx="50226" cy="41869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11" name="Left Brace 210"/>
              <p:cNvSpPr/>
              <p:nvPr/>
            </p:nvSpPr>
            <p:spPr>
              <a:xfrm rot="14455453">
                <a:off x="4825978" y="2433422"/>
                <a:ext cx="72097" cy="45306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12" name="TextBox 211"/>
              <p:cNvSpPr txBox="1"/>
              <p:nvPr/>
            </p:nvSpPr>
            <p:spPr>
              <a:xfrm>
                <a:off x="4788639" y="2615671"/>
                <a:ext cx="349776" cy="276999"/>
              </a:xfrm>
              <a:prstGeom prst="rect">
                <a:avLst/>
              </a:prstGeom>
              <a:noFill/>
            </p:spPr>
            <p:txBody>
              <a:bodyPr wrap="none" rtlCol="0">
                <a:spAutoFit/>
              </a:bodyPr>
              <a:lstStyle/>
              <a:p>
                <a:r>
                  <a:rPr lang="en-GB" sz="1200" b="1" i="1" dirty="0" smtClean="0">
                    <a:solidFill>
                      <a:schemeClr val="accent1"/>
                    </a:solidFill>
                  </a:rPr>
                  <a:t>AS</a:t>
                </a:r>
                <a:endParaRPr lang="en-GB" sz="1200" b="1" i="1" dirty="0">
                  <a:solidFill>
                    <a:schemeClr val="accent1"/>
                  </a:solidFill>
                </a:endParaRPr>
              </a:p>
            </p:txBody>
          </p:sp>
          <p:sp>
            <p:nvSpPr>
              <p:cNvPr id="213" name="TextBox 212"/>
              <p:cNvSpPr txBox="1"/>
              <p:nvPr/>
            </p:nvSpPr>
            <p:spPr>
              <a:xfrm>
                <a:off x="4375230" y="2780928"/>
                <a:ext cx="349776" cy="276999"/>
              </a:xfrm>
              <a:prstGeom prst="rect">
                <a:avLst/>
              </a:prstGeom>
              <a:noFill/>
            </p:spPr>
            <p:txBody>
              <a:bodyPr wrap="none" rtlCol="0">
                <a:spAutoFit/>
              </a:bodyPr>
              <a:lstStyle/>
              <a:p>
                <a:r>
                  <a:rPr lang="en-GB" sz="1200" b="1" i="1" dirty="0" smtClean="0">
                    <a:solidFill>
                      <a:schemeClr val="accent1"/>
                    </a:solidFill>
                  </a:rPr>
                  <a:t>AS</a:t>
                </a:r>
                <a:endParaRPr lang="en-GB" sz="1200" b="1" i="1" dirty="0">
                  <a:solidFill>
                    <a:schemeClr val="accent1"/>
                  </a:solidFill>
                </a:endParaRPr>
              </a:p>
            </p:txBody>
          </p:sp>
          <p:sp>
            <p:nvSpPr>
              <p:cNvPr id="214" name="TextBox 213"/>
              <p:cNvSpPr txBox="1"/>
              <p:nvPr/>
            </p:nvSpPr>
            <p:spPr>
              <a:xfrm>
                <a:off x="4004926" y="2996952"/>
                <a:ext cx="349776" cy="276999"/>
              </a:xfrm>
              <a:prstGeom prst="rect">
                <a:avLst/>
              </a:prstGeom>
              <a:noFill/>
            </p:spPr>
            <p:txBody>
              <a:bodyPr wrap="none" rtlCol="0">
                <a:spAutoFit/>
              </a:bodyPr>
              <a:lstStyle/>
              <a:p>
                <a:r>
                  <a:rPr lang="en-GB" sz="1200" b="1" i="1" dirty="0" smtClean="0">
                    <a:solidFill>
                      <a:schemeClr val="accent1"/>
                    </a:solidFill>
                  </a:rPr>
                  <a:t>AS</a:t>
                </a:r>
                <a:endParaRPr lang="en-GB" sz="1200" b="1" i="1" dirty="0">
                  <a:solidFill>
                    <a:schemeClr val="accent1"/>
                  </a:solidFill>
                </a:endParaRPr>
              </a:p>
            </p:txBody>
          </p:sp>
          <p:sp>
            <p:nvSpPr>
              <p:cNvPr id="215" name="TextBox 214"/>
              <p:cNvSpPr txBox="1"/>
              <p:nvPr/>
            </p:nvSpPr>
            <p:spPr>
              <a:xfrm>
                <a:off x="3583142" y="3224009"/>
                <a:ext cx="349776" cy="276999"/>
              </a:xfrm>
              <a:prstGeom prst="rect">
                <a:avLst/>
              </a:prstGeom>
              <a:noFill/>
            </p:spPr>
            <p:txBody>
              <a:bodyPr wrap="none" rtlCol="0">
                <a:spAutoFit/>
              </a:bodyPr>
              <a:lstStyle/>
              <a:p>
                <a:r>
                  <a:rPr lang="en-GB" sz="1200" b="1" i="1" dirty="0" smtClean="0">
                    <a:solidFill>
                      <a:schemeClr val="accent1"/>
                    </a:solidFill>
                  </a:rPr>
                  <a:t>AS</a:t>
                </a:r>
                <a:endParaRPr lang="en-GB" sz="1200" b="1" i="1" dirty="0">
                  <a:solidFill>
                    <a:schemeClr val="accent1"/>
                  </a:solidFill>
                </a:endParaRPr>
              </a:p>
            </p:txBody>
          </p:sp>
          <p:sp>
            <p:nvSpPr>
              <p:cNvPr id="216" name="TextBox 215"/>
              <p:cNvSpPr txBox="1"/>
              <p:nvPr/>
            </p:nvSpPr>
            <p:spPr>
              <a:xfrm>
                <a:off x="3212838" y="3440033"/>
                <a:ext cx="349776" cy="276999"/>
              </a:xfrm>
              <a:prstGeom prst="rect">
                <a:avLst/>
              </a:prstGeom>
              <a:noFill/>
            </p:spPr>
            <p:txBody>
              <a:bodyPr wrap="none" rtlCol="0">
                <a:spAutoFit/>
              </a:bodyPr>
              <a:lstStyle/>
              <a:p>
                <a:r>
                  <a:rPr lang="en-GB" sz="1200" b="1" i="1" dirty="0" smtClean="0">
                    <a:solidFill>
                      <a:schemeClr val="accent1"/>
                    </a:solidFill>
                  </a:rPr>
                  <a:t>AS</a:t>
                </a:r>
                <a:endParaRPr lang="en-GB" sz="1200" b="1" i="1" dirty="0">
                  <a:solidFill>
                    <a:schemeClr val="accent1"/>
                  </a:solidFill>
                </a:endParaRPr>
              </a:p>
            </p:txBody>
          </p:sp>
          <p:sp>
            <p:nvSpPr>
              <p:cNvPr id="217" name="TextBox 216"/>
              <p:cNvSpPr txBox="1"/>
              <p:nvPr/>
            </p:nvSpPr>
            <p:spPr>
              <a:xfrm>
                <a:off x="2791054" y="3656057"/>
                <a:ext cx="349776" cy="276999"/>
              </a:xfrm>
              <a:prstGeom prst="rect">
                <a:avLst/>
              </a:prstGeom>
              <a:noFill/>
            </p:spPr>
            <p:txBody>
              <a:bodyPr wrap="none" rtlCol="0">
                <a:spAutoFit/>
              </a:bodyPr>
              <a:lstStyle/>
              <a:p>
                <a:r>
                  <a:rPr lang="en-GB" sz="1200" b="1" i="1" dirty="0" smtClean="0">
                    <a:solidFill>
                      <a:schemeClr val="accent1"/>
                    </a:solidFill>
                  </a:rPr>
                  <a:t>AS</a:t>
                </a:r>
                <a:endParaRPr lang="en-GB" sz="1200" b="1" i="1" dirty="0">
                  <a:solidFill>
                    <a:schemeClr val="accent1"/>
                  </a:solidFill>
                </a:endParaRPr>
              </a:p>
            </p:txBody>
          </p:sp>
          <p:pic>
            <p:nvPicPr>
              <p:cNvPr id="218" name="Picture 3"/>
              <p:cNvPicPr>
                <a:picLocks noChangeAspect="1" noChangeArrowheads="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10001" t="19905" r="25712" b="25743"/>
              <a:stretch/>
            </p:blipFill>
            <p:spPr bwMode="auto">
              <a:xfrm rot="21339780">
                <a:off x="2110191" y="2078489"/>
                <a:ext cx="3152361" cy="1665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99" name="Picture 7"/>
            <p:cNvPicPr>
              <a:picLocks noChangeAspect="1" noChangeArrowheads="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15578" t="23512" r="33323" b="7079"/>
            <a:stretch/>
          </p:blipFill>
          <p:spPr bwMode="auto">
            <a:xfrm>
              <a:off x="5522255" y="4343400"/>
              <a:ext cx="2731103" cy="2318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0" name="TextBox 199"/>
            <p:cNvSpPr txBox="1"/>
            <p:nvPr/>
          </p:nvSpPr>
          <p:spPr>
            <a:xfrm>
              <a:off x="6938823" y="4030223"/>
              <a:ext cx="1311578" cy="307777"/>
            </a:xfrm>
            <a:prstGeom prst="rect">
              <a:avLst/>
            </a:prstGeom>
            <a:noFill/>
          </p:spPr>
          <p:txBody>
            <a:bodyPr wrap="none" rtlCol="0">
              <a:spAutoFit/>
            </a:bodyPr>
            <a:lstStyle/>
            <a:p>
              <a:r>
                <a:rPr lang="en-GB" sz="1400" i="1" dirty="0" smtClean="0"/>
                <a:t>Aluminium disk</a:t>
              </a:r>
              <a:endParaRPr lang="en-GB" sz="1400" i="1" dirty="0"/>
            </a:p>
          </p:txBody>
        </p:sp>
        <p:cxnSp>
          <p:nvCxnSpPr>
            <p:cNvPr id="201" name="Straight Connector 200"/>
            <p:cNvCxnSpPr/>
            <p:nvPr/>
          </p:nvCxnSpPr>
          <p:spPr>
            <a:xfrm flipH="1">
              <a:off x="6839270" y="4326977"/>
              <a:ext cx="1286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2" name="Straight Arrow Connector 201"/>
            <p:cNvCxnSpPr/>
            <p:nvPr/>
          </p:nvCxnSpPr>
          <p:spPr>
            <a:xfrm flipH="1">
              <a:off x="7261448" y="4337380"/>
              <a:ext cx="839767" cy="622217"/>
            </a:xfrm>
            <a:prstGeom prst="straightConnector1">
              <a:avLst/>
            </a:prstGeom>
            <a:ln>
              <a:solidFill>
                <a:schemeClr val="tx1"/>
              </a:solidFill>
              <a:headEnd type="none" w="med" len="med"/>
              <a:tailEnd type="stealth" w="med" len="med"/>
            </a:ln>
          </p:spPr>
          <p:style>
            <a:lnRef idx="1">
              <a:schemeClr val="accent1"/>
            </a:lnRef>
            <a:fillRef idx="0">
              <a:schemeClr val="accent1"/>
            </a:fillRef>
            <a:effectRef idx="0">
              <a:schemeClr val="accent1"/>
            </a:effectRef>
            <a:fontRef idx="minor">
              <a:schemeClr val="tx1"/>
            </a:fontRef>
          </p:style>
        </p:cxnSp>
        <p:sp>
          <p:nvSpPr>
            <p:cNvPr id="203" name="TextBox 202"/>
            <p:cNvSpPr txBox="1"/>
            <p:nvPr/>
          </p:nvSpPr>
          <p:spPr>
            <a:xfrm>
              <a:off x="5029200" y="4326977"/>
              <a:ext cx="1168590" cy="523220"/>
            </a:xfrm>
            <a:prstGeom prst="rect">
              <a:avLst/>
            </a:prstGeom>
            <a:noFill/>
          </p:spPr>
          <p:txBody>
            <a:bodyPr wrap="none" rtlCol="0">
              <a:spAutoFit/>
            </a:bodyPr>
            <a:lstStyle/>
            <a:p>
              <a:pPr algn="ctr"/>
              <a:r>
                <a:rPr lang="en-GB" sz="1400" i="1" dirty="0" smtClean="0"/>
                <a:t>Damping </a:t>
              </a:r>
            </a:p>
            <a:p>
              <a:pPr algn="ctr"/>
              <a:r>
                <a:rPr lang="en-GB" sz="1400" i="1" dirty="0"/>
                <a:t>m</a:t>
              </a:r>
              <a:r>
                <a:rPr lang="en-GB" sz="1400" i="1" dirty="0" smtClean="0"/>
                <a:t>aterial (SiC)</a:t>
              </a:r>
              <a:endParaRPr lang="en-GB" sz="1400" i="1" dirty="0"/>
            </a:p>
          </p:txBody>
        </p:sp>
        <p:cxnSp>
          <p:nvCxnSpPr>
            <p:cNvPr id="204" name="Straight Connector 203"/>
            <p:cNvCxnSpPr/>
            <p:nvPr/>
          </p:nvCxnSpPr>
          <p:spPr>
            <a:xfrm flipH="1">
              <a:off x="5111034" y="4583651"/>
              <a:ext cx="112249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 name="Straight Arrow Connector 204"/>
            <p:cNvCxnSpPr/>
            <p:nvPr/>
          </p:nvCxnSpPr>
          <p:spPr>
            <a:xfrm>
              <a:off x="6233529" y="4583651"/>
              <a:ext cx="389673" cy="239656"/>
            </a:xfrm>
            <a:prstGeom prst="straightConnector1">
              <a:avLst/>
            </a:prstGeom>
            <a:ln>
              <a:solidFill>
                <a:schemeClr val="tx1"/>
              </a:solidFill>
              <a:headEnd type="none" w="med" len="med"/>
              <a:tailEnd type="stealth" w="med" len="med"/>
            </a:ln>
          </p:spPr>
          <p:style>
            <a:lnRef idx="1">
              <a:schemeClr val="accent1"/>
            </a:lnRef>
            <a:fillRef idx="0">
              <a:schemeClr val="accent1"/>
            </a:fillRef>
            <a:effectRef idx="0">
              <a:schemeClr val="accent1"/>
            </a:effectRef>
            <a:fontRef idx="minor">
              <a:schemeClr val="tx1"/>
            </a:fontRef>
          </p:style>
        </p:cxnSp>
      </p:grpSp>
      <p:sp>
        <p:nvSpPr>
          <p:cNvPr id="219" name="Content Placeholder 2"/>
          <p:cNvSpPr>
            <a:spLocks noGrp="1"/>
          </p:cNvSpPr>
          <p:nvPr>
            <p:ph idx="1"/>
          </p:nvPr>
        </p:nvSpPr>
        <p:spPr>
          <a:xfrm>
            <a:off x="198821" y="1099721"/>
            <a:ext cx="5984984" cy="4525963"/>
          </a:xfrm>
        </p:spPr>
        <p:txBody>
          <a:bodyPr>
            <a:normAutofit/>
          </a:bodyPr>
          <a:lstStyle/>
          <a:p>
            <a:r>
              <a:rPr lang="en-GB" sz="2000" dirty="0" smtClean="0"/>
              <a:t>Prototype structure are made of  aluminium disks and </a:t>
            </a:r>
            <a:r>
              <a:rPr lang="en-GB" sz="2000" dirty="0" err="1" smtClean="0"/>
              <a:t>SiC</a:t>
            </a:r>
            <a:r>
              <a:rPr lang="en-GB" sz="2000" dirty="0" smtClean="0"/>
              <a:t> loads (clamped together by bolts).</a:t>
            </a:r>
          </a:p>
          <a:p>
            <a:r>
              <a:rPr lang="en-GB" sz="2000" dirty="0" smtClean="0"/>
              <a:t>6 full structures, active length = 1.38m</a:t>
            </a:r>
          </a:p>
          <a:p>
            <a:r>
              <a:rPr lang="en-GB" sz="2000" dirty="0" smtClean="0"/>
              <a:t>FACET provides 3nC, 1.19GeV electron and positron.</a:t>
            </a:r>
          </a:p>
          <a:p>
            <a:r>
              <a:rPr lang="en-GB" sz="2000" dirty="0" smtClean="0"/>
              <a:t>RMS bunch length is near 0.7mm.</a:t>
            </a:r>
          </a:p>
          <a:p>
            <a:r>
              <a:rPr lang="en-GB" sz="2000" dirty="0" smtClean="0"/>
              <a:t>Maximum orbit deflection of e- due to peak transverse wake kick (1mm e+ offset): 5mm, BPM resolution: 50um</a:t>
            </a:r>
          </a:p>
          <a:p>
            <a:endParaRPr lang="en-GB" sz="2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41</a:t>
            </a:fld>
            <a:endParaRPr lang="en-US"/>
          </a:p>
        </p:txBody>
      </p:sp>
      <p:cxnSp>
        <p:nvCxnSpPr>
          <p:cNvPr id="93" name="Straight Arrow Connector 92"/>
          <p:cNvCxnSpPr/>
          <p:nvPr/>
        </p:nvCxnSpPr>
        <p:spPr>
          <a:xfrm flipH="1">
            <a:off x="3052444" y="5628360"/>
            <a:ext cx="0" cy="224492"/>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5" name="TextBox 94"/>
          <p:cNvSpPr txBox="1"/>
          <p:nvPr/>
        </p:nvSpPr>
        <p:spPr>
          <a:xfrm>
            <a:off x="2590800" y="5562600"/>
            <a:ext cx="489236" cy="307777"/>
          </a:xfrm>
          <a:prstGeom prst="rect">
            <a:avLst/>
          </a:prstGeom>
          <a:noFill/>
        </p:spPr>
        <p:txBody>
          <a:bodyPr wrap="none" rtlCol="0">
            <a:spAutoFit/>
          </a:bodyPr>
          <a:lstStyle/>
          <a:p>
            <a:r>
              <a:rPr lang="en-GB" sz="1400" b="1" dirty="0" smtClean="0"/>
              <a:t>Kick</a:t>
            </a:r>
            <a:endParaRPr lang="en-GB" sz="1400" b="1" dirty="0"/>
          </a:p>
        </p:txBody>
      </p:sp>
    </p:spTree>
    <p:extLst>
      <p:ext uri="{BB962C8B-B14F-4D97-AF65-F5344CB8AC3E}">
        <p14:creationId xmlns:p14="http://schemas.microsoft.com/office/powerpoint/2010/main" val="259884386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58ABE59-9B7B-4807-8A81-8F4A97CD8D42}" type="slidenum">
              <a:rPr lang="en-US" smtClean="0"/>
              <a:pPr/>
              <a:t>42</a:t>
            </a:fld>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83768" y="764704"/>
            <a:ext cx="4248472" cy="5688037"/>
          </a:xfrm>
          <a:prstGeom prst="rect">
            <a:avLst/>
          </a:prstGeom>
        </p:spPr>
      </p:pic>
      <p:sp>
        <p:nvSpPr>
          <p:cNvPr id="6" name="TextBox 5"/>
          <p:cNvSpPr txBox="1"/>
          <p:nvPr/>
        </p:nvSpPr>
        <p:spPr>
          <a:xfrm>
            <a:off x="3635896" y="188640"/>
            <a:ext cx="1664879" cy="369332"/>
          </a:xfrm>
          <a:prstGeom prst="rect">
            <a:avLst/>
          </a:prstGeom>
          <a:noFill/>
        </p:spPr>
        <p:txBody>
          <a:bodyPr wrap="none" rtlCol="0">
            <a:spAutoFit/>
          </a:bodyPr>
          <a:lstStyle/>
          <a:p>
            <a:r>
              <a:rPr lang="en-GB" dirty="0" smtClean="0"/>
              <a:t>FACET structure</a:t>
            </a:r>
            <a:endParaRPr lang="en-US" dirty="0"/>
          </a:p>
        </p:txBody>
      </p:sp>
    </p:spTree>
    <p:extLst>
      <p:ext uri="{BB962C8B-B14F-4D97-AF65-F5344CB8AC3E}">
        <p14:creationId xmlns:p14="http://schemas.microsoft.com/office/powerpoint/2010/main" val="42739438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457200" y="0"/>
                <a:ext cx="8229600" cy="926067"/>
              </a:xfrm>
            </p:spPr>
            <p:txBody>
              <a:bodyPr/>
              <a:lstStyle/>
              <a:p>
                <a:r>
                  <a:rPr lang="en-GB" dirty="0"/>
                  <a:t>M</a:t>
                </a:r>
                <a:r>
                  <a:rPr lang="en-GB" dirty="0" smtClean="0"/>
                  <a:t>easurement of </a:t>
                </a:r>
                <a14:m>
                  <m:oMath xmlns:m="http://schemas.openxmlformats.org/officeDocument/2006/math">
                    <m:sSub>
                      <m:sSubPr>
                        <m:ctrlPr>
                          <a:rPr lang="en-GB" i="1">
                            <a:latin typeface="Cambria Math" panose="02040503050406030204" pitchFamily="18" charset="0"/>
                          </a:rPr>
                        </m:ctrlPr>
                      </m:sSubPr>
                      <m:e>
                        <m:r>
                          <a:rPr lang="en-GB" i="1">
                            <a:latin typeface="Cambria Math"/>
                          </a:rPr>
                          <m:t>𝑅</m:t>
                        </m:r>
                      </m:e>
                      <m:sub>
                        <m:r>
                          <a:rPr lang="en-GB" i="1">
                            <a:latin typeface="Cambria Math"/>
                          </a:rPr>
                          <m:t>12</m:t>
                        </m:r>
                      </m:sub>
                    </m:sSub>
                  </m:oMath>
                </a14:m>
                <a:endParaRPr lang="en-GB"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457200" y="0"/>
                <a:ext cx="8229600" cy="926067"/>
              </a:xfrm>
              <a:blipFill rotWithShape="1">
                <a:blip r:embed="rId2"/>
                <a:stretch>
                  <a:fillRect t="-4605" b="-22368"/>
                </a:stretch>
              </a:blipFill>
            </p:spPr>
            <p:txBody>
              <a:bodyPr/>
              <a:lstStyle/>
              <a:p>
                <a:r>
                  <a:rPr lang="en-GB">
                    <a:noFill/>
                  </a:rPr>
                  <a:t> </a:t>
                </a:r>
              </a:p>
            </p:txBody>
          </p:sp>
        </mc:Fallback>
      </mc:AlternateContent>
      <p:sp>
        <p:nvSpPr>
          <p:cNvPr id="3" name="Slide Number Placeholder 2"/>
          <p:cNvSpPr>
            <a:spLocks noGrp="1"/>
          </p:cNvSpPr>
          <p:nvPr>
            <p:ph type="sldNum" sz="quarter" idx="12"/>
          </p:nvPr>
        </p:nvSpPr>
        <p:spPr/>
        <p:txBody>
          <a:bodyPr/>
          <a:lstStyle/>
          <a:p>
            <a:fld id="{B6F15528-21DE-4FAA-801E-634DDDAF4B2B}" type="slidenum">
              <a:rPr lang="en-US" smtClean="0"/>
              <a:pPr/>
              <a:t>43</a:t>
            </a:fld>
            <a:endParaRPr lang="en-US"/>
          </a:p>
        </p:txBody>
      </p:sp>
      <mc:AlternateContent xmlns:mc="http://schemas.openxmlformats.org/markup-compatibility/2006" xmlns:a14="http://schemas.microsoft.com/office/drawing/2010/main">
        <mc:Choice Requires="a14">
          <p:sp>
            <p:nvSpPr>
              <p:cNvPr id="52" name="Content Placeholder 2"/>
              <p:cNvSpPr>
                <a:spLocks noGrp="1"/>
              </p:cNvSpPr>
              <p:nvPr>
                <p:ph idx="1"/>
              </p:nvPr>
            </p:nvSpPr>
            <p:spPr>
              <a:xfrm>
                <a:off x="0" y="837328"/>
                <a:ext cx="5029200" cy="4525963"/>
              </a:xfrm>
            </p:spPr>
            <p:txBody>
              <a:bodyPr>
                <a:normAutofit/>
              </a:bodyPr>
              <a:lstStyle/>
              <a:p>
                <a:r>
                  <a:rPr lang="en-GB" sz="2800" dirty="0" smtClean="0"/>
                  <a:t>Calculation of absolute value for the wake-kick relies on </a:t>
                </a:r>
                <a14:m>
                  <m:oMath xmlns:m="http://schemas.openxmlformats.org/officeDocument/2006/math">
                    <m:sSub>
                      <m:sSubPr>
                        <m:ctrlPr>
                          <a:rPr lang="en-GB" sz="2800" i="1">
                            <a:latin typeface="Cambria Math" panose="02040503050406030204" pitchFamily="18" charset="0"/>
                          </a:rPr>
                        </m:ctrlPr>
                      </m:sSubPr>
                      <m:e>
                        <m:r>
                          <a:rPr lang="en-GB" sz="2800" i="1">
                            <a:latin typeface="Cambria Math"/>
                          </a:rPr>
                          <m:t>𝑅</m:t>
                        </m:r>
                      </m:e>
                      <m:sub>
                        <m:r>
                          <a:rPr lang="en-GB" sz="2800" i="1">
                            <a:latin typeface="Cambria Math"/>
                          </a:rPr>
                          <m:t>12</m:t>
                        </m:r>
                      </m:sub>
                    </m:sSub>
                  </m:oMath>
                </a14:m>
                <a:endParaRPr lang="en-GB" sz="2800" dirty="0" smtClean="0"/>
              </a:p>
              <a:p>
                <a:r>
                  <a:rPr lang="en-GB" sz="2800" dirty="0" smtClean="0"/>
                  <a:t>However, </a:t>
                </a:r>
                <a14:m>
                  <m:oMath xmlns:m="http://schemas.openxmlformats.org/officeDocument/2006/math">
                    <m:sSub>
                      <m:sSubPr>
                        <m:ctrlPr>
                          <a:rPr lang="en-GB" sz="2800" i="1">
                            <a:latin typeface="Cambria Math" panose="02040503050406030204" pitchFamily="18" charset="0"/>
                          </a:rPr>
                        </m:ctrlPr>
                      </m:sSubPr>
                      <m:e>
                        <m:r>
                          <a:rPr lang="en-GB" sz="2800" i="1">
                            <a:latin typeface="Cambria Math"/>
                          </a:rPr>
                          <m:t>𝑅</m:t>
                        </m:r>
                      </m:e>
                      <m:sub>
                        <m:r>
                          <a:rPr lang="en-GB" sz="2800" i="1">
                            <a:latin typeface="Cambria Math"/>
                          </a:rPr>
                          <m:t>12</m:t>
                        </m:r>
                      </m:sub>
                    </m:sSub>
                  </m:oMath>
                </a14:m>
                <a:r>
                  <a:rPr lang="en-GB" sz="2800" dirty="0" smtClean="0"/>
                  <a:t> is not directly measurable.</a:t>
                </a:r>
              </a:p>
              <a:p>
                <a:r>
                  <a:rPr lang="en-GB" sz="2800" dirty="0" smtClean="0"/>
                  <a:t>We using upstream correctors to create a “virtual kick”.</a:t>
                </a:r>
              </a:p>
              <a:p>
                <a:endParaRPr lang="en-GB" sz="2800" dirty="0"/>
              </a:p>
            </p:txBody>
          </p:sp>
        </mc:Choice>
        <mc:Fallback xmlns="">
          <p:sp>
            <p:nvSpPr>
              <p:cNvPr id="52" name="Content Placeholder 2"/>
              <p:cNvSpPr>
                <a:spLocks noGrp="1" noRot="1" noChangeAspect="1" noMove="1" noResize="1" noEditPoints="1" noAdjustHandles="1" noChangeArrowheads="1" noChangeShapeType="1" noTextEdit="1"/>
              </p:cNvSpPr>
              <p:nvPr>
                <p:ph idx="1"/>
              </p:nvPr>
            </p:nvSpPr>
            <p:spPr>
              <a:xfrm>
                <a:off x="0" y="837328"/>
                <a:ext cx="5029200" cy="4525963"/>
              </a:xfrm>
              <a:blipFill rotWithShape="1">
                <a:blip r:embed="rId3"/>
                <a:stretch>
                  <a:fillRect l="-2061" t="-1211" r="-485"/>
                </a:stretch>
              </a:blipFill>
            </p:spPr>
            <p:txBody>
              <a:bodyPr/>
              <a:lstStyle/>
              <a:p>
                <a:r>
                  <a:rPr lang="en-GB" dirty="0" smtClean="0">
                    <a:noFill/>
                  </a:rPr>
                  <a:t> </a:t>
                </a:r>
                <a:endParaRPr lang="en-GB" dirty="0">
                  <a:noFill/>
                </a:endParaRPr>
              </a:p>
            </p:txBody>
          </p:sp>
        </mc:Fallback>
      </mc:AlternateContent>
      <p:grpSp>
        <p:nvGrpSpPr>
          <p:cNvPr id="53" name="Group 52"/>
          <p:cNvGrpSpPr/>
          <p:nvPr/>
        </p:nvGrpSpPr>
        <p:grpSpPr>
          <a:xfrm>
            <a:off x="400687" y="4286071"/>
            <a:ext cx="8514713" cy="2495729"/>
            <a:chOff x="381000" y="1752600"/>
            <a:chExt cx="8686800" cy="2648129"/>
          </a:xfrm>
        </p:grpSpPr>
        <p:grpSp>
          <p:nvGrpSpPr>
            <p:cNvPr id="54" name="Group 53"/>
            <p:cNvGrpSpPr/>
            <p:nvPr/>
          </p:nvGrpSpPr>
          <p:grpSpPr>
            <a:xfrm>
              <a:off x="381000" y="1752600"/>
              <a:ext cx="8686800" cy="2648129"/>
              <a:chOff x="304800" y="2121932"/>
              <a:chExt cx="8686800" cy="2648129"/>
            </a:xfrm>
          </p:grpSpPr>
          <p:sp>
            <p:nvSpPr>
              <p:cNvPr id="62" name="Rectangle 61"/>
              <p:cNvSpPr/>
              <p:nvPr/>
            </p:nvSpPr>
            <p:spPr>
              <a:xfrm>
                <a:off x="4362452" y="3569732"/>
                <a:ext cx="2343148" cy="1200329"/>
              </a:xfrm>
              <a:prstGeom prst="rect">
                <a:avLst/>
              </a:prstGeom>
            </p:spPr>
            <p:txBody>
              <a:bodyPr wrap="square">
                <a:spAutoFit/>
              </a:bodyPr>
              <a:lstStyle/>
              <a:p>
                <a:pPr algn="ctr"/>
                <a:r>
                  <a:rPr lang="en-GB" sz="2400" dirty="0"/>
                  <a:t>Nearest </a:t>
                </a:r>
                <a:r>
                  <a:rPr lang="en-GB" sz="2400" dirty="0" smtClean="0"/>
                  <a:t>Downstream </a:t>
                </a:r>
              </a:p>
              <a:p>
                <a:pPr algn="ctr"/>
                <a:r>
                  <a:rPr lang="en-GB" sz="2400" dirty="0" smtClean="0"/>
                  <a:t>BPM</a:t>
                </a:r>
                <a:endParaRPr lang="en-GB" sz="2400" dirty="0"/>
              </a:p>
            </p:txBody>
          </p:sp>
          <p:sp>
            <p:nvSpPr>
              <p:cNvPr id="63" name="Rectangle 62"/>
              <p:cNvSpPr/>
              <p:nvPr/>
            </p:nvSpPr>
            <p:spPr>
              <a:xfrm>
                <a:off x="1193679" y="3547646"/>
                <a:ext cx="1854321" cy="1200329"/>
              </a:xfrm>
              <a:prstGeom prst="rect">
                <a:avLst/>
              </a:prstGeom>
            </p:spPr>
            <p:txBody>
              <a:bodyPr wrap="square">
                <a:spAutoFit/>
              </a:bodyPr>
              <a:lstStyle/>
              <a:p>
                <a:pPr algn="ctr"/>
                <a:r>
                  <a:rPr lang="en-GB" sz="2400" dirty="0" smtClean="0"/>
                  <a:t>Nearest Upstream</a:t>
                </a:r>
              </a:p>
              <a:p>
                <a:pPr algn="ctr"/>
                <a:r>
                  <a:rPr lang="en-GB" sz="2400" dirty="0" smtClean="0"/>
                  <a:t> BPM</a:t>
                </a:r>
                <a:endParaRPr lang="en-GB" sz="2400" dirty="0"/>
              </a:p>
            </p:txBody>
          </p:sp>
          <p:grpSp>
            <p:nvGrpSpPr>
              <p:cNvPr id="64" name="Group 63"/>
              <p:cNvGrpSpPr/>
              <p:nvPr/>
            </p:nvGrpSpPr>
            <p:grpSpPr>
              <a:xfrm>
                <a:off x="304800" y="2121932"/>
                <a:ext cx="8686800" cy="1523999"/>
                <a:chOff x="228600" y="2120205"/>
                <a:chExt cx="8686800" cy="1523999"/>
              </a:xfrm>
            </p:grpSpPr>
            <p:grpSp>
              <p:nvGrpSpPr>
                <p:cNvPr id="65" name="Group 64"/>
                <p:cNvGrpSpPr/>
                <p:nvPr/>
              </p:nvGrpSpPr>
              <p:grpSpPr>
                <a:xfrm>
                  <a:off x="304800" y="2272605"/>
                  <a:ext cx="8610600" cy="1371599"/>
                  <a:chOff x="-1567069" y="2272605"/>
                  <a:chExt cx="10482469" cy="1371599"/>
                </a:xfrm>
              </p:grpSpPr>
              <p:grpSp>
                <p:nvGrpSpPr>
                  <p:cNvPr id="70" name="Group 69"/>
                  <p:cNvGrpSpPr/>
                  <p:nvPr/>
                </p:nvGrpSpPr>
                <p:grpSpPr>
                  <a:xfrm>
                    <a:off x="-1567069" y="2272605"/>
                    <a:ext cx="10482469" cy="1371599"/>
                    <a:chOff x="-2633869" y="1919406"/>
                    <a:chExt cx="10482469" cy="1371599"/>
                  </a:xfrm>
                </p:grpSpPr>
                <p:grpSp>
                  <p:nvGrpSpPr>
                    <p:cNvPr id="73" name="Group 72"/>
                    <p:cNvGrpSpPr/>
                    <p:nvPr/>
                  </p:nvGrpSpPr>
                  <p:grpSpPr>
                    <a:xfrm>
                      <a:off x="-2633869" y="1919406"/>
                      <a:ext cx="10482469" cy="1371599"/>
                      <a:chOff x="-116149" y="1981200"/>
                      <a:chExt cx="10482469" cy="1371599"/>
                    </a:xfrm>
                  </p:grpSpPr>
                  <p:sp>
                    <p:nvSpPr>
                      <p:cNvPr id="80" name="Rectangle 79"/>
                      <p:cNvSpPr/>
                      <p:nvPr/>
                    </p:nvSpPr>
                    <p:spPr>
                      <a:xfrm>
                        <a:off x="3027744" y="2358719"/>
                        <a:ext cx="2097341" cy="9940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GB" sz="2800" dirty="0" smtClean="0">
                            <a:solidFill>
                              <a:schemeClr val="tx1"/>
                            </a:solidFill>
                          </a:rPr>
                          <a:t>Tested structure</a:t>
                        </a:r>
                        <a:endParaRPr lang="en-GB" sz="2800" dirty="0">
                          <a:solidFill>
                            <a:schemeClr val="tx1"/>
                          </a:solidFill>
                        </a:endParaRPr>
                      </a:p>
                    </p:txBody>
                  </p:sp>
                  <p:cxnSp>
                    <p:nvCxnSpPr>
                      <p:cNvPr id="81" name="Straight Connector 80"/>
                      <p:cNvCxnSpPr/>
                      <p:nvPr/>
                    </p:nvCxnSpPr>
                    <p:spPr>
                      <a:xfrm>
                        <a:off x="-116149" y="2846620"/>
                        <a:ext cx="10482469" cy="2409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6562946" y="2590800"/>
                        <a:ext cx="1214971" cy="498038"/>
                      </a:xfrm>
                      <a:prstGeom prst="line">
                        <a:avLst/>
                      </a:prstGeom>
                      <a:ln w="19050">
                        <a:solidFill>
                          <a:schemeClr val="tx1"/>
                        </a:solidFill>
                        <a:prstDash val="lgDash"/>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3" name="Rectangle 82"/>
                      <p:cNvSpPr/>
                      <p:nvPr/>
                    </p:nvSpPr>
                    <p:spPr>
                      <a:xfrm>
                        <a:off x="6175320" y="2514600"/>
                        <a:ext cx="152400" cy="685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p>
                    </p:txBody>
                  </p:sp>
                  <p:sp>
                    <p:nvSpPr>
                      <p:cNvPr id="98" name="Rectangle 97"/>
                      <p:cNvSpPr/>
                      <p:nvPr/>
                    </p:nvSpPr>
                    <p:spPr>
                      <a:xfrm>
                        <a:off x="7153604" y="1981200"/>
                        <a:ext cx="3119951" cy="461665"/>
                      </a:xfrm>
                      <a:prstGeom prst="rect">
                        <a:avLst/>
                      </a:prstGeom>
                    </p:spPr>
                    <p:txBody>
                      <a:bodyPr wrap="none">
                        <a:spAutoFit/>
                      </a:bodyPr>
                      <a:lstStyle/>
                      <a:p>
                        <a:r>
                          <a:rPr lang="en-GB" sz="2400" dirty="0" smtClean="0"/>
                          <a:t>Downstream BPMs</a:t>
                        </a:r>
                        <a:endParaRPr lang="en-GB" sz="2400" dirty="0"/>
                      </a:p>
                    </p:txBody>
                  </p:sp>
                </p:grpSp>
                <p:sp>
                  <p:nvSpPr>
                    <p:cNvPr id="74" name="Rectangle 73"/>
                    <p:cNvSpPr/>
                    <p:nvPr/>
                  </p:nvSpPr>
                  <p:spPr>
                    <a:xfrm>
                      <a:off x="4879198" y="2452806"/>
                      <a:ext cx="152400" cy="685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p>
                  </p:txBody>
                </p:sp>
                <p:sp>
                  <p:nvSpPr>
                    <p:cNvPr id="75" name="Rectangle 74"/>
                    <p:cNvSpPr/>
                    <p:nvPr/>
                  </p:nvSpPr>
                  <p:spPr>
                    <a:xfrm>
                      <a:off x="5564877" y="2441926"/>
                      <a:ext cx="152400" cy="685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p>
                  </p:txBody>
                </p:sp>
                <p:sp>
                  <p:nvSpPr>
                    <p:cNvPr id="76" name="Rectangle 75"/>
                    <p:cNvSpPr/>
                    <p:nvPr/>
                  </p:nvSpPr>
                  <p:spPr>
                    <a:xfrm>
                      <a:off x="6399915" y="2452806"/>
                      <a:ext cx="152400" cy="685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p>
                  </p:txBody>
                </p:sp>
                <p:sp>
                  <p:nvSpPr>
                    <p:cNvPr id="77" name="Rectangle 76"/>
                    <p:cNvSpPr/>
                    <p:nvPr/>
                  </p:nvSpPr>
                  <p:spPr>
                    <a:xfrm>
                      <a:off x="7162800" y="2452806"/>
                      <a:ext cx="152400" cy="685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p>
                  </p:txBody>
                </p:sp>
                <p:cxnSp>
                  <p:nvCxnSpPr>
                    <p:cNvPr id="78" name="Straight Connector 77"/>
                    <p:cNvCxnSpPr/>
                    <p:nvPr/>
                  </p:nvCxnSpPr>
                  <p:spPr>
                    <a:xfrm flipV="1">
                      <a:off x="5260198" y="2590800"/>
                      <a:ext cx="793601" cy="436244"/>
                    </a:xfrm>
                    <a:prstGeom prst="line">
                      <a:avLst/>
                    </a:prstGeom>
                    <a:ln w="19050">
                      <a:solidFill>
                        <a:schemeClr val="tx1"/>
                      </a:solidFill>
                      <a:prstDash val="lg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6064900" y="2590800"/>
                      <a:ext cx="1574202" cy="436244"/>
                    </a:xfrm>
                    <a:prstGeom prst="line">
                      <a:avLst/>
                    </a:prstGeom>
                    <a:ln w="19050">
                      <a:solidFill>
                        <a:schemeClr val="tx1"/>
                      </a:solidFill>
                      <a:prstDash val="lgDash"/>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cxnSp>
                <p:nvCxnSpPr>
                  <p:cNvPr id="71" name="Straight Connector 70"/>
                  <p:cNvCxnSpPr/>
                  <p:nvPr/>
                </p:nvCxnSpPr>
                <p:spPr>
                  <a:xfrm flipV="1">
                    <a:off x="-379007" y="2882205"/>
                    <a:ext cx="5491033" cy="598720"/>
                  </a:xfrm>
                  <a:prstGeom prst="line">
                    <a:avLst/>
                  </a:prstGeom>
                  <a:ln w="19050">
                    <a:solidFill>
                      <a:schemeClr val="tx1"/>
                    </a:solidFill>
                    <a:prstDash val="lgDash"/>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72" name="Rectangle 71"/>
                  <p:cNvSpPr/>
                  <p:nvPr/>
                </p:nvSpPr>
                <p:spPr>
                  <a:xfrm>
                    <a:off x="457200" y="2795125"/>
                    <a:ext cx="152400" cy="685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p>
                </p:txBody>
              </p:sp>
            </p:grpSp>
            <p:cxnSp>
              <p:nvCxnSpPr>
                <p:cNvPr id="66" name="Straight Connector 65"/>
                <p:cNvCxnSpPr/>
                <p:nvPr/>
              </p:nvCxnSpPr>
              <p:spPr>
                <a:xfrm>
                  <a:off x="544910" y="3138026"/>
                  <a:ext cx="734196" cy="353779"/>
                </a:xfrm>
                <a:prstGeom prst="line">
                  <a:avLst/>
                </a:prstGeom>
                <a:ln w="19050">
                  <a:solidFill>
                    <a:schemeClr val="tx1"/>
                  </a:solidFill>
                  <a:prstDash val="lgDash"/>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67" name="Up-Down Arrow 66"/>
                <p:cNvSpPr/>
                <p:nvPr/>
              </p:nvSpPr>
              <p:spPr>
                <a:xfrm>
                  <a:off x="381000" y="2650123"/>
                  <a:ext cx="228600" cy="994081"/>
                </a:xfrm>
                <a:prstGeom prst="upDown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p>
              </p:txBody>
            </p:sp>
            <p:sp>
              <p:nvSpPr>
                <p:cNvPr id="69" name="Rectangle 68"/>
                <p:cNvSpPr/>
                <p:nvPr/>
              </p:nvSpPr>
              <p:spPr>
                <a:xfrm>
                  <a:off x="228600" y="2120205"/>
                  <a:ext cx="1452192" cy="461665"/>
                </a:xfrm>
                <a:prstGeom prst="rect">
                  <a:avLst/>
                </a:prstGeom>
              </p:spPr>
              <p:txBody>
                <a:bodyPr wrap="none">
                  <a:spAutoFit/>
                </a:bodyPr>
                <a:lstStyle/>
                <a:p>
                  <a:r>
                    <a:rPr lang="en-GB" sz="2400" dirty="0" smtClean="0"/>
                    <a:t>correctors</a:t>
                  </a:r>
                  <a:endParaRPr lang="en-GB" sz="2400" dirty="0"/>
                </a:p>
              </p:txBody>
            </p:sp>
          </p:grpSp>
        </p:grpSp>
        <p:sp>
          <p:nvSpPr>
            <p:cNvPr id="55" name="Up-Down Arrow 54"/>
            <p:cNvSpPr/>
            <p:nvPr/>
          </p:nvSpPr>
          <p:spPr>
            <a:xfrm>
              <a:off x="1295400" y="2282518"/>
              <a:ext cx="228600" cy="994081"/>
            </a:xfrm>
            <a:prstGeom prst="upDown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6" name="Straight Connector 55"/>
            <p:cNvCxnSpPr/>
            <p:nvPr/>
          </p:nvCxnSpPr>
          <p:spPr>
            <a:xfrm>
              <a:off x="3923952" y="2008419"/>
              <a:ext cx="0" cy="146972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7" name="Arc 56"/>
            <p:cNvSpPr/>
            <p:nvPr/>
          </p:nvSpPr>
          <p:spPr>
            <a:xfrm>
              <a:off x="4267200" y="2234684"/>
              <a:ext cx="990600" cy="1118116"/>
            </a:xfrm>
            <a:prstGeom prst="arc">
              <a:avLst>
                <a:gd name="adj1" fmla="val 20349869"/>
                <a:gd name="adj2" fmla="val 0"/>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8" name="Rectangle 57"/>
            <p:cNvSpPr/>
            <p:nvPr/>
          </p:nvSpPr>
          <p:spPr>
            <a:xfrm>
              <a:off x="4388122" y="1752600"/>
              <a:ext cx="1981825" cy="461665"/>
            </a:xfrm>
            <a:prstGeom prst="rect">
              <a:avLst/>
            </a:prstGeom>
          </p:spPr>
          <p:txBody>
            <a:bodyPr wrap="none">
              <a:spAutoFit/>
            </a:bodyPr>
            <a:lstStyle/>
            <a:p>
              <a:r>
                <a:rPr lang="en-GB" sz="2400" dirty="0" smtClean="0"/>
                <a:t>Simulated kick</a:t>
              </a:r>
              <a:endParaRPr lang="en-GB" sz="2400" dirty="0"/>
            </a:p>
          </p:txBody>
        </p:sp>
        <p:sp>
          <p:nvSpPr>
            <p:cNvPr id="59" name="Rectangle 58"/>
            <p:cNvSpPr/>
            <p:nvPr/>
          </p:nvSpPr>
          <p:spPr>
            <a:xfrm>
              <a:off x="6636685" y="3272135"/>
              <a:ext cx="2303168" cy="489856"/>
            </a:xfrm>
            <a:prstGeom prst="rect">
              <a:avLst/>
            </a:prstGeom>
          </p:spPr>
          <p:txBody>
            <a:bodyPr wrap="none">
              <a:spAutoFit/>
            </a:bodyPr>
            <a:lstStyle/>
            <a:p>
              <a:pPr algn="ctr"/>
              <a:r>
                <a:rPr lang="en-GB" sz="2400" dirty="0" smtClean="0"/>
                <a:t>“response orbit”</a:t>
              </a:r>
              <a:endParaRPr lang="en-GB" sz="2400" dirty="0"/>
            </a:p>
          </p:txBody>
        </p:sp>
        <p:cxnSp>
          <p:nvCxnSpPr>
            <p:cNvPr id="60" name="Straight Arrow Connector 59"/>
            <p:cNvCxnSpPr/>
            <p:nvPr/>
          </p:nvCxnSpPr>
          <p:spPr>
            <a:xfrm flipH="1">
              <a:off x="5334000" y="2135832"/>
              <a:ext cx="353786" cy="60744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stCxn id="59" idx="0"/>
            </p:cNvCxnSpPr>
            <p:nvPr/>
          </p:nvCxnSpPr>
          <p:spPr>
            <a:xfrm rot="5400000" flipH="1" flipV="1">
              <a:off x="7896874" y="2787010"/>
              <a:ext cx="376522" cy="59373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pic>
        <p:nvPicPr>
          <p:cNvPr id="2051"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t="5454" r="6917"/>
          <a:stretch/>
        </p:blipFill>
        <p:spPr bwMode="auto">
          <a:xfrm>
            <a:off x="4653225" y="762000"/>
            <a:ext cx="4566975" cy="3511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0869570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62000"/>
          </a:xfrm>
        </p:spPr>
        <p:txBody>
          <a:bodyPr/>
          <a:lstStyle/>
          <a:p>
            <a:pPr algn="l"/>
            <a:r>
              <a:rPr lang="en-GB" dirty="0" smtClean="0"/>
              <a:t>Final results</a:t>
            </a:r>
            <a:endParaRPr lang="en-GB" dirty="0"/>
          </a:p>
        </p:txBody>
      </p:sp>
      <p:sp>
        <p:nvSpPr>
          <p:cNvPr id="3" name="Content Placeholder 2"/>
          <p:cNvSpPr>
            <a:spLocks noGrp="1"/>
          </p:cNvSpPr>
          <p:nvPr>
            <p:ph idx="1"/>
          </p:nvPr>
        </p:nvSpPr>
        <p:spPr>
          <a:xfrm>
            <a:off x="0" y="914401"/>
            <a:ext cx="4038600" cy="2286000"/>
          </a:xfrm>
        </p:spPr>
        <p:txBody>
          <a:bodyPr>
            <a:normAutofit lnSpcReduction="10000"/>
          </a:bodyPr>
          <a:lstStyle/>
          <a:p>
            <a:r>
              <a:rPr lang="en-GB" sz="2400" dirty="0" smtClean="0"/>
              <a:t>Peak value is 12% lower than simulations.</a:t>
            </a:r>
          </a:p>
          <a:p>
            <a:r>
              <a:rPr lang="en-GB" sz="2400" dirty="0" smtClean="0"/>
              <a:t>Wake potential at second bunch separation = </a:t>
            </a:r>
            <a:r>
              <a:rPr lang="en-GB" sz="2400" dirty="0" err="1" smtClean="0"/>
              <a:t>5V</a:t>
            </a:r>
            <a:r>
              <a:rPr lang="en-GB" sz="2400" dirty="0" smtClean="0"/>
              <a:t>/</a:t>
            </a:r>
            <a:r>
              <a:rPr lang="en-GB" sz="2400" dirty="0" err="1" smtClean="0"/>
              <a:t>pC</a:t>
            </a:r>
            <a:r>
              <a:rPr lang="en-GB" sz="2400" dirty="0" smtClean="0"/>
              <a:t>/m/mm &lt; 6.6 V/</a:t>
            </a:r>
            <a:r>
              <a:rPr lang="en-GB" sz="2400" dirty="0" err="1" smtClean="0"/>
              <a:t>pC</a:t>
            </a:r>
            <a:r>
              <a:rPr lang="en-GB" sz="2400" dirty="0" smtClean="0"/>
              <a:t>/m/mm</a:t>
            </a:r>
            <a:endParaRPr lang="en-GB"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44</a:t>
            </a:fld>
            <a:endParaRPr lang="en-US"/>
          </a:p>
        </p:txBody>
      </p:sp>
      <p:pic>
        <p:nvPicPr>
          <p:cNvPr id="9"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797" y="-185851"/>
            <a:ext cx="5736431" cy="3538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103449"/>
            <a:ext cx="10045410" cy="37799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482451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28600"/>
            <a:ext cx="4572000" cy="1143000"/>
          </a:xfrm>
        </p:spPr>
        <p:txBody>
          <a:bodyPr/>
          <a:lstStyle/>
          <a:p>
            <a:pPr algn="l"/>
            <a:r>
              <a:rPr lang="en-GB" dirty="0" smtClean="0"/>
              <a:t>Timing correction</a:t>
            </a:r>
            <a:endParaRPr lang="en-GB"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45</a:t>
            </a:fld>
            <a:endParaRPr lang="en-US"/>
          </a:p>
        </p:txBody>
      </p:sp>
      <p:pic>
        <p:nvPicPr>
          <p:cNvPr id="512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950" y="3276600"/>
            <a:ext cx="10375900" cy="3603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700" y="685800"/>
            <a:ext cx="4786656"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30"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2316" y="458"/>
            <a:ext cx="4776484" cy="3580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8762364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46</a:t>
            </a:fld>
            <a:endParaRPr lang="en-US"/>
          </a:p>
        </p:txBody>
      </p:sp>
      <p:sp>
        <p:nvSpPr>
          <p:cNvPr id="3" name="TextBox 2"/>
          <p:cNvSpPr txBox="1"/>
          <p:nvPr/>
        </p:nvSpPr>
        <p:spPr>
          <a:xfrm>
            <a:off x="1907704" y="2276872"/>
            <a:ext cx="5232330" cy="461665"/>
          </a:xfrm>
          <a:prstGeom prst="rect">
            <a:avLst/>
          </a:prstGeom>
          <a:noFill/>
        </p:spPr>
        <p:txBody>
          <a:bodyPr wrap="none" rtlCol="0">
            <a:spAutoFit/>
          </a:bodyPr>
          <a:lstStyle/>
          <a:p>
            <a:r>
              <a:rPr lang="en-US" sz="2400" dirty="0" smtClean="0"/>
              <a:t>Additional techniques for HOM damping</a:t>
            </a:r>
            <a:endParaRPr lang="en-US" sz="2400"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47</a:t>
            </a:fld>
            <a:endParaRPr lang="en-US"/>
          </a:p>
        </p:txBody>
      </p:sp>
      <p:sp>
        <p:nvSpPr>
          <p:cNvPr id="3" name="TextBox 2"/>
          <p:cNvSpPr txBox="1"/>
          <p:nvPr/>
        </p:nvSpPr>
        <p:spPr>
          <a:xfrm>
            <a:off x="251520" y="188640"/>
            <a:ext cx="8424936" cy="2862322"/>
          </a:xfrm>
          <a:prstGeom prst="rect">
            <a:avLst/>
          </a:prstGeom>
          <a:noFill/>
        </p:spPr>
        <p:txBody>
          <a:bodyPr wrap="square" rtlCol="0">
            <a:spAutoFit/>
          </a:bodyPr>
          <a:lstStyle/>
          <a:p>
            <a:r>
              <a:rPr lang="en-US" dirty="0" smtClean="0"/>
              <a:t>Another way of taking advantage of the frequency difference – </a:t>
            </a:r>
            <a:r>
              <a:rPr lang="en-US" b="1" dirty="0" smtClean="0"/>
              <a:t>choke mode damping</a:t>
            </a:r>
            <a:r>
              <a:rPr lang="en-US" dirty="0" smtClean="0"/>
              <a:t>.</a:t>
            </a:r>
          </a:p>
          <a:p>
            <a:endParaRPr lang="en-US" dirty="0" smtClean="0"/>
          </a:p>
          <a:p>
            <a:r>
              <a:rPr lang="en-US" dirty="0" smtClean="0"/>
              <a:t>Basic idea:</a:t>
            </a:r>
          </a:p>
          <a:p>
            <a:endParaRPr lang="en-US" dirty="0" smtClean="0"/>
          </a:p>
          <a:p>
            <a:r>
              <a:rPr lang="en-US" dirty="0" smtClean="0"/>
              <a:t>Put in a slot around the structure to let all modes out.</a:t>
            </a:r>
          </a:p>
          <a:p>
            <a:endParaRPr lang="en-US" dirty="0" smtClean="0"/>
          </a:p>
          <a:p>
            <a:r>
              <a:rPr lang="en-US" dirty="0" smtClean="0"/>
              <a:t>Add a choke (a sort of narrow band-stop filter which acts like a short circuit) to keep the fundamental mode in.</a:t>
            </a:r>
          </a:p>
          <a:p>
            <a:endParaRPr lang="en-US" dirty="0" smtClean="0"/>
          </a:p>
          <a:p>
            <a:r>
              <a:rPr lang="en-US" dirty="0" smtClean="0"/>
              <a:t>This is another example where frequency selection is used.</a:t>
            </a:r>
            <a:endParaRPr lang="en-US" dirty="0"/>
          </a:p>
        </p:txBody>
      </p:sp>
      <p:pic>
        <p:nvPicPr>
          <p:cNvPr id="4" name="Picture 3"/>
          <p:cNvPicPr>
            <a:picLocks noChangeAspect="1" noChangeArrowheads="1"/>
          </p:cNvPicPr>
          <p:nvPr/>
        </p:nvPicPr>
        <p:blipFill>
          <a:blip r:embed="rId3" cstate="screen"/>
          <a:srcRect/>
          <a:stretch>
            <a:fillRect/>
          </a:stretch>
        </p:blipFill>
        <p:spPr bwMode="auto">
          <a:xfrm>
            <a:off x="1043608" y="2952750"/>
            <a:ext cx="6354496" cy="3905250"/>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48</a:t>
            </a:fld>
            <a:endParaRPr lang="en-US"/>
          </a:p>
        </p:txBody>
      </p:sp>
      <p:pic>
        <p:nvPicPr>
          <p:cNvPr id="3" name="Picture 2"/>
          <p:cNvPicPr>
            <a:picLocks noChangeAspect="1" noChangeArrowheads="1"/>
          </p:cNvPicPr>
          <p:nvPr/>
        </p:nvPicPr>
        <p:blipFill>
          <a:blip r:embed="rId3" cstate="screen"/>
          <a:srcRect/>
          <a:stretch>
            <a:fillRect/>
          </a:stretch>
        </p:blipFill>
        <p:spPr bwMode="auto">
          <a:xfrm>
            <a:off x="762000" y="1143000"/>
            <a:ext cx="7323818" cy="4591050"/>
          </a:xfrm>
          <a:prstGeom prst="rect">
            <a:avLst/>
          </a:prstGeom>
          <a:noFill/>
          <a:ln w="9525">
            <a:noFill/>
            <a:miter lim="800000"/>
            <a:headEnd/>
            <a:tailEnd/>
          </a:ln>
        </p:spPr>
      </p:pic>
      <p:sp>
        <p:nvSpPr>
          <p:cNvPr id="4" name="TextBox 3"/>
          <p:cNvSpPr txBox="1"/>
          <p:nvPr/>
        </p:nvSpPr>
        <p:spPr>
          <a:xfrm>
            <a:off x="2835397" y="260648"/>
            <a:ext cx="3464795" cy="461665"/>
          </a:xfrm>
          <a:prstGeom prst="rect">
            <a:avLst/>
          </a:prstGeom>
          <a:noFill/>
        </p:spPr>
        <p:txBody>
          <a:bodyPr wrap="none" rtlCol="0">
            <a:spAutoFit/>
          </a:bodyPr>
          <a:lstStyle/>
          <a:p>
            <a:r>
              <a:rPr lang="en-US" sz="2400" dirty="0" smtClean="0"/>
              <a:t>Implementation at X-band</a:t>
            </a:r>
            <a:endParaRPr lang="en-US" sz="2400"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102" y="132314"/>
            <a:ext cx="8229600" cy="944562"/>
          </a:xfrm>
        </p:spPr>
        <p:txBody>
          <a:bodyPr>
            <a:normAutofit/>
          </a:bodyPr>
          <a:lstStyle/>
          <a:p>
            <a:pPr algn="l"/>
            <a:r>
              <a:rPr lang="en-GB" dirty="0" smtClean="0"/>
              <a:t>Equivalent circuit model</a:t>
            </a:r>
            <a:endParaRPr lang="en-GB"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916"/>
          <a:stretch/>
        </p:blipFill>
        <p:spPr bwMode="auto">
          <a:xfrm>
            <a:off x="4519101" y="1066800"/>
            <a:ext cx="4624899" cy="5791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3"/>
          <a:srcRect l="2261"/>
          <a:stretch>
            <a:fillRect/>
          </a:stretch>
        </p:blipFill>
        <p:spPr bwMode="auto">
          <a:xfrm>
            <a:off x="304800" y="3650146"/>
            <a:ext cx="2003525" cy="2236879"/>
          </a:xfrm>
          <a:prstGeom prst="rect">
            <a:avLst/>
          </a:prstGeom>
          <a:noFill/>
          <a:ln w="9525">
            <a:noFill/>
            <a:miter lim="800000"/>
            <a:headEnd/>
            <a:tailEnd/>
          </a:ln>
          <a:effectLst/>
        </p:spPr>
      </p:pic>
      <p:pic>
        <p:nvPicPr>
          <p:cNvPr id="6" name="Picture 10"/>
          <p:cNvPicPr>
            <a:picLocks noChangeAspect="1" noChangeArrowheads="1"/>
          </p:cNvPicPr>
          <p:nvPr/>
        </p:nvPicPr>
        <p:blipFill>
          <a:blip r:embed="rId4"/>
          <a:srcRect/>
          <a:stretch>
            <a:fillRect/>
          </a:stretch>
        </p:blipFill>
        <p:spPr bwMode="auto">
          <a:xfrm>
            <a:off x="2904610" y="3573945"/>
            <a:ext cx="1114939" cy="2324099"/>
          </a:xfrm>
          <a:prstGeom prst="rect">
            <a:avLst/>
          </a:prstGeom>
          <a:noFill/>
          <a:ln w="9525">
            <a:noFill/>
            <a:miter lim="800000"/>
            <a:headEnd/>
            <a:tailEnd/>
          </a:ln>
        </p:spPr>
      </p:pic>
      <p:sp>
        <p:nvSpPr>
          <p:cNvPr id="4" name="TextBox 3"/>
          <p:cNvSpPr txBox="1"/>
          <p:nvPr/>
        </p:nvSpPr>
        <p:spPr>
          <a:xfrm>
            <a:off x="0" y="2324735"/>
            <a:ext cx="2879744" cy="923330"/>
          </a:xfrm>
          <a:prstGeom prst="rect">
            <a:avLst/>
          </a:prstGeom>
          <a:noFill/>
        </p:spPr>
        <p:txBody>
          <a:bodyPr wrap="square" rtlCol="0">
            <a:spAutoFit/>
          </a:bodyPr>
          <a:lstStyle/>
          <a:p>
            <a:r>
              <a:rPr lang="en-GB" b="1" dirty="0" smtClean="0">
                <a:solidFill>
                  <a:prstClr val="black"/>
                </a:solidFill>
              </a:rPr>
              <a:t>For accelerating mode, </a:t>
            </a:r>
            <a:r>
              <a:rPr lang="el-GR" b="1" dirty="0">
                <a:solidFill>
                  <a:prstClr val="black"/>
                </a:solidFill>
              </a:rPr>
              <a:t>ϕ</a:t>
            </a:r>
            <a:r>
              <a:rPr lang="en-GB" b="1" baseline="-25000" dirty="0">
                <a:solidFill>
                  <a:prstClr val="black"/>
                </a:solidFill>
              </a:rPr>
              <a:t>3</a:t>
            </a:r>
            <a:r>
              <a:rPr lang="en-GB" b="1" dirty="0" smtClean="0">
                <a:solidFill>
                  <a:prstClr val="black"/>
                </a:solidFill>
              </a:rPr>
              <a:t>=</a:t>
            </a:r>
            <a:r>
              <a:rPr lang="el-GR" b="1" dirty="0" smtClean="0">
                <a:solidFill>
                  <a:prstClr val="black"/>
                </a:solidFill>
              </a:rPr>
              <a:t>π</a:t>
            </a:r>
            <a:r>
              <a:rPr lang="en-GB" b="1" dirty="0" smtClean="0">
                <a:solidFill>
                  <a:prstClr val="black"/>
                </a:solidFill>
              </a:rPr>
              <a:t>/2, so z=∞. Then It is fully reflected by choke.</a:t>
            </a:r>
          </a:p>
        </p:txBody>
      </p:sp>
      <p:cxnSp>
        <p:nvCxnSpPr>
          <p:cNvPr id="8" name="Straight Arrow Connector 7"/>
          <p:cNvCxnSpPr>
            <a:stCxn id="4" idx="2"/>
            <a:endCxn id="5" idx="0"/>
          </p:cNvCxnSpPr>
          <p:nvPr/>
        </p:nvCxnSpPr>
        <p:spPr>
          <a:xfrm flipH="1">
            <a:off x="1306563" y="3248065"/>
            <a:ext cx="133309" cy="40208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743200" y="1981200"/>
            <a:ext cx="1820702" cy="1200329"/>
          </a:xfrm>
          <a:prstGeom prst="rect">
            <a:avLst/>
          </a:prstGeom>
          <a:noFill/>
        </p:spPr>
        <p:txBody>
          <a:bodyPr wrap="square" rtlCol="0">
            <a:spAutoFit/>
          </a:bodyPr>
          <a:lstStyle/>
          <a:p>
            <a:r>
              <a:rPr lang="en-GB" b="1" dirty="0" smtClean="0">
                <a:solidFill>
                  <a:prstClr val="black"/>
                </a:solidFill>
              </a:rPr>
              <a:t>Some HOMs could be also fully (or mostly) reflected.</a:t>
            </a:r>
          </a:p>
        </p:txBody>
      </p:sp>
      <p:cxnSp>
        <p:nvCxnSpPr>
          <p:cNvPr id="12" name="Straight Arrow Connector 11"/>
          <p:cNvCxnSpPr>
            <a:stCxn id="11" idx="2"/>
            <a:endCxn id="6" idx="0"/>
          </p:cNvCxnSpPr>
          <p:nvPr/>
        </p:nvCxnSpPr>
        <p:spPr>
          <a:xfrm flipH="1">
            <a:off x="3462080" y="3181529"/>
            <a:ext cx="191471" cy="39241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632023" y="6165304"/>
            <a:ext cx="1111202" cy="523220"/>
          </a:xfrm>
          <a:prstGeom prst="rect">
            <a:avLst/>
          </a:prstGeom>
          <a:noFill/>
        </p:spPr>
        <p:txBody>
          <a:bodyPr wrap="none" rtlCol="0">
            <a:spAutoFit/>
          </a:bodyPr>
          <a:lstStyle/>
          <a:p>
            <a:r>
              <a:rPr lang="en-GB" sz="2800" dirty="0" smtClean="0"/>
              <a:t>H. Zha</a:t>
            </a:r>
            <a:endParaRPr lang="en-GB" sz="2800" dirty="0"/>
          </a:p>
        </p:txBody>
      </p:sp>
    </p:spTree>
    <p:extLst>
      <p:ext uri="{BB962C8B-B14F-4D97-AF65-F5344CB8AC3E}">
        <p14:creationId xmlns:p14="http://schemas.microsoft.com/office/powerpoint/2010/main" val="39330160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5</a:t>
            </a:fld>
            <a:endParaRPr lang="en-US"/>
          </a:p>
        </p:txBody>
      </p:sp>
      <p:pic>
        <p:nvPicPr>
          <p:cNvPr id="3" name="Picture 4" descr="C:\temp for cst\transverse_cavity wake 2.gif"/>
          <p:cNvPicPr>
            <a:picLocks noChangeAspect="1" noChangeArrowheads="1" noCrop="1"/>
          </p:cNvPicPr>
          <p:nvPr/>
        </p:nvPicPr>
        <p:blipFill>
          <a:blip r:embed="rId2" cstate="print"/>
          <a:srcRect/>
          <a:stretch>
            <a:fillRect/>
          </a:stretch>
        </p:blipFill>
        <p:spPr bwMode="auto">
          <a:xfrm>
            <a:off x="4788024" y="476672"/>
            <a:ext cx="4032448" cy="2624042"/>
          </a:xfrm>
          <a:prstGeom prst="rect">
            <a:avLst/>
          </a:prstGeom>
          <a:noFill/>
        </p:spPr>
      </p:pic>
      <p:sp>
        <p:nvSpPr>
          <p:cNvPr id="4" name="TextBox 3"/>
          <p:cNvSpPr txBox="1"/>
          <p:nvPr/>
        </p:nvSpPr>
        <p:spPr>
          <a:xfrm>
            <a:off x="383119" y="348512"/>
            <a:ext cx="4057393" cy="461665"/>
          </a:xfrm>
          <a:prstGeom prst="rect">
            <a:avLst/>
          </a:prstGeom>
          <a:noFill/>
        </p:spPr>
        <p:txBody>
          <a:bodyPr wrap="none" rtlCol="0">
            <a:spAutoFit/>
          </a:bodyPr>
          <a:lstStyle/>
          <a:p>
            <a:r>
              <a:rPr lang="en-GB" sz="2400" dirty="0" smtClean="0"/>
              <a:t>This is a time-domain problem:</a:t>
            </a:r>
            <a:endParaRPr lang="en-GB" sz="2400" dirty="0"/>
          </a:p>
        </p:txBody>
      </p:sp>
      <p:sp>
        <p:nvSpPr>
          <p:cNvPr id="5" name="TextBox 4"/>
          <p:cNvSpPr txBox="1"/>
          <p:nvPr/>
        </p:nvSpPr>
        <p:spPr>
          <a:xfrm>
            <a:off x="279880" y="3636096"/>
            <a:ext cx="8640960" cy="2585323"/>
          </a:xfrm>
          <a:prstGeom prst="rect">
            <a:avLst/>
          </a:prstGeom>
          <a:noFill/>
        </p:spPr>
        <p:txBody>
          <a:bodyPr wrap="square" rtlCol="0">
            <a:spAutoFit/>
          </a:bodyPr>
          <a:lstStyle/>
          <a:p>
            <a:pPr marL="285750" indent="-285750">
              <a:buFont typeface="Arial" pitchFamily="34" charset="0"/>
              <a:buChar char="•"/>
            </a:pPr>
            <a:r>
              <a:rPr lang="en-GB" dirty="0" smtClean="0"/>
              <a:t>These directly compute the interaction of a beam with a geometry. </a:t>
            </a:r>
          </a:p>
          <a:p>
            <a:pPr marL="285750" indent="-285750">
              <a:buFont typeface="Arial" pitchFamily="34" charset="0"/>
              <a:buChar char="•"/>
            </a:pPr>
            <a:r>
              <a:rPr lang="en-GB" dirty="0" smtClean="0"/>
              <a:t>It is useful to think of time-domain simulation as “experiments.” You can put in the whole geometry and verify that it is working like you expect.</a:t>
            </a:r>
          </a:p>
          <a:p>
            <a:pPr marL="285750" indent="-285750">
              <a:buFont typeface="Arial" pitchFamily="34" charset="0"/>
              <a:buChar char="•"/>
            </a:pPr>
            <a:r>
              <a:rPr lang="en-GB" dirty="0" smtClean="0"/>
              <a:t>The primary use is for the calculating wakefields we talked about in the previous section for complicated geometries.</a:t>
            </a:r>
          </a:p>
          <a:p>
            <a:pPr marL="285750" indent="-285750">
              <a:buFont typeface="Arial" pitchFamily="34" charset="0"/>
              <a:buChar char="•"/>
            </a:pPr>
            <a:r>
              <a:rPr lang="en-GB" dirty="0" smtClean="0"/>
              <a:t>If you see a resonance you didn’t expect, or frequencies that seem wrong, you can go back to the eigenvalue solver or driven solution and find out what is going on. You know where to look from time domain.</a:t>
            </a:r>
          </a:p>
          <a:p>
            <a:pPr marL="285750" indent="-285750">
              <a:buFont typeface="Arial" pitchFamily="34" charset="0"/>
              <a:buChar char="•"/>
            </a:pPr>
            <a:r>
              <a:rPr lang="en-GB" dirty="0" smtClean="0"/>
              <a:t>There is also </a:t>
            </a:r>
            <a:r>
              <a:rPr lang="en-GB" b="1" dirty="0" smtClean="0"/>
              <a:t>S</a:t>
            </a:r>
            <a:r>
              <a:rPr lang="en-GB" dirty="0" smtClean="0"/>
              <a:t> parameter time domain – you get a band of frequencies all at once.</a:t>
            </a:r>
          </a:p>
        </p:txBody>
      </p:sp>
    </p:spTree>
    <p:extLst>
      <p:ext uri="{BB962C8B-B14F-4D97-AF65-F5344CB8AC3E}">
        <p14:creationId xmlns:p14="http://schemas.microsoft.com/office/powerpoint/2010/main" val="19458659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Thin-neck choke design</a:t>
            </a:r>
            <a:endParaRPr lang="en-GB" dirty="0"/>
          </a:p>
        </p:txBody>
      </p:sp>
      <p:grpSp>
        <p:nvGrpSpPr>
          <p:cNvPr id="17" name="组合 150"/>
          <p:cNvGrpSpPr/>
          <p:nvPr/>
        </p:nvGrpSpPr>
        <p:grpSpPr>
          <a:xfrm>
            <a:off x="1824748" y="4819065"/>
            <a:ext cx="3934392" cy="1890792"/>
            <a:chOff x="1717728" y="3212976"/>
            <a:chExt cx="3934392" cy="1890792"/>
          </a:xfrm>
        </p:grpSpPr>
        <p:grpSp>
          <p:nvGrpSpPr>
            <p:cNvPr id="18" name="组合 53"/>
            <p:cNvGrpSpPr/>
            <p:nvPr/>
          </p:nvGrpSpPr>
          <p:grpSpPr>
            <a:xfrm>
              <a:off x="1717728" y="3212976"/>
              <a:ext cx="3934392" cy="1890792"/>
              <a:chOff x="2987824" y="2195572"/>
              <a:chExt cx="3790376" cy="1890792"/>
            </a:xfrm>
          </p:grpSpPr>
          <p:cxnSp>
            <p:nvCxnSpPr>
              <p:cNvPr id="20" name="直接连接符 4"/>
              <p:cNvCxnSpPr/>
              <p:nvPr/>
            </p:nvCxnSpPr>
            <p:spPr>
              <a:xfrm>
                <a:off x="3191980" y="3040620"/>
                <a:ext cx="3048000" cy="15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接连接符 5"/>
              <p:cNvCxnSpPr/>
              <p:nvPr/>
            </p:nvCxnSpPr>
            <p:spPr>
              <a:xfrm>
                <a:off x="3191980" y="3629491"/>
                <a:ext cx="3048000" cy="15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840052" y="3100899"/>
                <a:ext cx="483530" cy="400110"/>
              </a:xfrm>
              <a:prstGeom prst="rect">
                <a:avLst/>
              </a:prstGeom>
              <a:noFill/>
            </p:spPr>
            <p:txBody>
              <a:bodyPr wrap="none" rtlCol="0">
                <a:spAutoFit/>
              </a:bodyPr>
              <a:lstStyle/>
              <a:p>
                <a:r>
                  <a:rPr lang="en-US" altLang="zh-CN" sz="2000" i="1" smtClean="0"/>
                  <a:t>Zc</a:t>
                </a:r>
                <a:r>
                  <a:rPr lang="en-US" altLang="zh-CN" sz="1200" smtClean="0"/>
                  <a:t>a</a:t>
                </a:r>
                <a:endParaRPr lang="zh-CN" altLang="en-US"/>
              </a:p>
            </p:txBody>
          </p:sp>
          <p:sp>
            <p:nvSpPr>
              <p:cNvPr id="23" name="TextBox 22"/>
              <p:cNvSpPr txBox="1"/>
              <p:nvPr/>
            </p:nvSpPr>
            <p:spPr>
              <a:xfrm rot="5400000">
                <a:off x="5945909" y="3172773"/>
                <a:ext cx="1151233" cy="369332"/>
              </a:xfrm>
              <a:prstGeom prst="rect">
                <a:avLst/>
              </a:prstGeom>
              <a:noFill/>
            </p:spPr>
            <p:txBody>
              <a:bodyPr wrap="none" rtlCol="0">
                <a:spAutoFit/>
              </a:bodyPr>
              <a:lstStyle/>
              <a:p>
                <a:r>
                  <a:rPr lang="en-US" altLang="zh-CN" smtClean="0"/>
                  <a:t>Short load</a:t>
                </a:r>
                <a:endParaRPr lang="zh-CN" altLang="en-US"/>
              </a:p>
            </p:txBody>
          </p:sp>
          <p:cxnSp>
            <p:nvCxnSpPr>
              <p:cNvPr id="24" name="直接连接符 45"/>
              <p:cNvCxnSpPr/>
              <p:nvPr/>
            </p:nvCxnSpPr>
            <p:spPr>
              <a:xfrm>
                <a:off x="4766568" y="3717032"/>
                <a:ext cx="1456654" cy="1534"/>
              </a:xfrm>
              <a:prstGeom prst="line">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5" name="直接连接符 91"/>
              <p:cNvCxnSpPr/>
              <p:nvPr/>
            </p:nvCxnSpPr>
            <p:spPr>
              <a:xfrm>
                <a:off x="3191980" y="3717032"/>
                <a:ext cx="1512000" cy="1588"/>
              </a:xfrm>
              <a:prstGeom prst="line">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877780" y="3707740"/>
                <a:ext cx="369012" cy="369332"/>
              </a:xfrm>
              <a:prstGeom prst="rect">
                <a:avLst/>
              </a:prstGeom>
              <a:noFill/>
            </p:spPr>
            <p:txBody>
              <a:bodyPr wrap="none" rtlCol="0">
                <a:spAutoFit/>
              </a:bodyPr>
              <a:lstStyle/>
              <a:p>
                <a:r>
                  <a:rPr lang="en-US" altLang="zh-CN" i="1" smtClean="0">
                    <a:latin typeface="+mj-lt"/>
                    <a:ea typeface="宋体" pitchFamily="2" charset="-122"/>
                  </a:rPr>
                  <a:t>L</a:t>
                </a:r>
                <a:r>
                  <a:rPr lang="en-US" altLang="zh-CN" sz="1200" smtClean="0"/>
                  <a:t>a</a:t>
                </a:r>
                <a:endParaRPr lang="zh-CN" altLang="en-US"/>
              </a:p>
            </p:txBody>
          </p:sp>
          <p:sp>
            <p:nvSpPr>
              <p:cNvPr id="27" name="TextBox 26"/>
              <p:cNvSpPr txBox="1"/>
              <p:nvPr/>
            </p:nvSpPr>
            <p:spPr>
              <a:xfrm>
                <a:off x="3480012" y="2636912"/>
                <a:ext cx="1080120" cy="369332"/>
              </a:xfrm>
              <a:prstGeom prst="rect">
                <a:avLst/>
              </a:prstGeom>
              <a:noFill/>
            </p:spPr>
            <p:txBody>
              <a:bodyPr wrap="square" rtlCol="0">
                <a:spAutoFit/>
              </a:bodyPr>
              <a:lstStyle/>
              <a:p>
                <a:r>
                  <a:rPr lang="en-US" altLang="zh-CN" smtClean="0"/>
                  <a:t>section a</a:t>
                </a:r>
                <a:endParaRPr lang="zh-CN" altLang="en-US"/>
              </a:p>
            </p:txBody>
          </p:sp>
          <p:sp>
            <p:nvSpPr>
              <p:cNvPr id="28" name="TextBox 27"/>
              <p:cNvSpPr txBox="1"/>
              <p:nvPr/>
            </p:nvSpPr>
            <p:spPr>
              <a:xfrm>
                <a:off x="5784268" y="2195572"/>
                <a:ext cx="993932" cy="369332"/>
              </a:xfrm>
              <a:prstGeom prst="rect">
                <a:avLst/>
              </a:prstGeom>
              <a:noFill/>
            </p:spPr>
            <p:txBody>
              <a:bodyPr wrap="square" rtlCol="0">
                <a:spAutoFit/>
              </a:bodyPr>
              <a:lstStyle/>
              <a:p>
                <a:r>
                  <a:rPr lang="en-US" altLang="zh-CN" smtClean="0"/>
                  <a:t>Plane C</a:t>
                </a:r>
                <a:endParaRPr lang="zh-CN" altLang="en-US"/>
              </a:p>
            </p:txBody>
          </p:sp>
          <p:sp>
            <p:nvSpPr>
              <p:cNvPr id="29" name="TextBox 28"/>
              <p:cNvSpPr txBox="1"/>
              <p:nvPr/>
            </p:nvSpPr>
            <p:spPr>
              <a:xfrm>
                <a:off x="5053754" y="3100898"/>
                <a:ext cx="1162562" cy="400110"/>
              </a:xfrm>
              <a:prstGeom prst="rect">
                <a:avLst/>
              </a:prstGeom>
              <a:noFill/>
            </p:spPr>
            <p:txBody>
              <a:bodyPr wrap="none" rtlCol="0">
                <a:spAutoFit/>
              </a:bodyPr>
              <a:lstStyle/>
              <a:p>
                <a:r>
                  <a:rPr lang="en-US" altLang="zh-CN" sz="2000" i="1" dirty="0" err="1" smtClean="0"/>
                  <a:t>Zc</a:t>
                </a:r>
                <a:r>
                  <a:rPr lang="en-US" altLang="zh-CN" sz="1200" dirty="0" err="1" smtClean="0"/>
                  <a:t>b</a:t>
                </a:r>
                <a:r>
                  <a:rPr lang="en-US" altLang="zh-CN" i="1" dirty="0" smtClean="0"/>
                  <a:t> =K*</a:t>
                </a:r>
                <a:r>
                  <a:rPr lang="en-US" altLang="zh-CN" i="1" dirty="0" err="1" smtClean="0"/>
                  <a:t>Zc</a:t>
                </a:r>
                <a:r>
                  <a:rPr lang="en-US" altLang="zh-CN" sz="1100" dirty="0" err="1" smtClean="0"/>
                  <a:t>a</a:t>
                </a:r>
                <a:endParaRPr lang="zh-CN" altLang="en-US" dirty="0"/>
              </a:p>
            </p:txBody>
          </p:sp>
          <p:sp>
            <p:nvSpPr>
              <p:cNvPr id="30" name="TextBox 29"/>
              <p:cNvSpPr txBox="1"/>
              <p:nvPr/>
            </p:nvSpPr>
            <p:spPr>
              <a:xfrm>
                <a:off x="5208204" y="3717032"/>
                <a:ext cx="362600" cy="369332"/>
              </a:xfrm>
              <a:prstGeom prst="rect">
                <a:avLst/>
              </a:prstGeom>
              <a:noFill/>
            </p:spPr>
            <p:txBody>
              <a:bodyPr wrap="none" rtlCol="0">
                <a:spAutoFit/>
              </a:bodyPr>
              <a:lstStyle/>
              <a:p>
                <a:r>
                  <a:rPr lang="en-US" altLang="zh-CN" i="1" smtClean="0">
                    <a:latin typeface="+mj-lt"/>
                    <a:ea typeface="宋体" pitchFamily="2" charset="-122"/>
                  </a:rPr>
                  <a:t>L</a:t>
                </a:r>
                <a:r>
                  <a:rPr lang="en-US" altLang="zh-CN" sz="1200" smtClean="0"/>
                  <a:t>b</a:t>
                </a:r>
                <a:endParaRPr lang="zh-CN" altLang="en-US"/>
              </a:p>
            </p:txBody>
          </p:sp>
          <p:cxnSp>
            <p:nvCxnSpPr>
              <p:cNvPr id="31" name="直接连接符 4"/>
              <p:cNvCxnSpPr/>
              <p:nvPr/>
            </p:nvCxnSpPr>
            <p:spPr>
              <a:xfrm rot="5400000">
                <a:off x="5937132" y="3329984"/>
                <a:ext cx="594000"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直接连接符 66"/>
              <p:cNvCxnSpPr/>
              <p:nvPr/>
            </p:nvCxnSpPr>
            <p:spPr>
              <a:xfrm rot="5400000" flipH="1" flipV="1">
                <a:off x="5575944" y="3140968"/>
                <a:ext cx="1296144" cy="1588"/>
              </a:xfrm>
              <a:prstGeom prst="line">
                <a:avLst/>
              </a:prstGeom>
              <a:ln w="38100">
                <a:solidFill>
                  <a:srgbClr val="0070C0"/>
                </a:solidFill>
                <a:prstDash val="sysDash"/>
              </a:ln>
            </p:spPr>
            <p:style>
              <a:lnRef idx="1">
                <a:schemeClr val="accent1"/>
              </a:lnRef>
              <a:fillRef idx="0">
                <a:schemeClr val="accent1"/>
              </a:fillRef>
              <a:effectRef idx="0">
                <a:schemeClr val="accent1"/>
              </a:effectRef>
              <a:fontRef idx="minor">
                <a:schemeClr val="tx1"/>
              </a:fontRef>
            </p:style>
          </p:cxnSp>
          <p:cxnSp>
            <p:nvCxnSpPr>
              <p:cNvPr id="33" name="直接连接符 67"/>
              <p:cNvCxnSpPr/>
              <p:nvPr/>
            </p:nvCxnSpPr>
            <p:spPr>
              <a:xfrm rot="5400000" flipH="1" flipV="1">
                <a:off x="4055679" y="3140571"/>
                <a:ext cx="1296144" cy="794"/>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34" name="直接连接符 68"/>
              <p:cNvCxnSpPr/>
              <p:nvPr/>
            </p:nvCxnSpPr>
            <p:spPr>
              <a:xfrm rot="5400000">
                <a:off x="2543583" y="3140499"/>
                <a:ext cx="1296000" cy="794"/>
              </a:xfrm>
              <a:prstGeom prst="line">
                <a:avLst/>
              </a:prstGeom>
              <a:ln w="38100">
                <a:solidFill>
                  <a:srgbClr val="7030A0"/>
                </a:solidFill>
                <a:prstDash val="sysDash"/>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4920172" y="2636912"/>
                <a:ext cx="1080120" cy="369332"/>
              </a:xfrm>
              <a:prstGeom prst="rect">
                <a:avLst/>
              </a:prstGeom>
              <a:noFill/>
            </p:spPr>
            <p:txBody>
              <a:bodyPr wrap="square" rtlCol="0">
                <a:spAutoFit/>
              </a:bodyPr>
              <a:lstStyle/>
              <a:p>
                <a:r>
                  <a:rPr lang="en-US" altLang="zh-CN" smtClean="0"/>
                  <a:t>section b</a:t>
                </a:r>
                <a:endParaRPr lang="zh-CN" altLang="en-US"/>
              </a:p>
            </p:txBody>
          </p:sp>
          <p:sp>
            <p:nvSpPr>
              <p:cNvPr id="36" name="矩形 70"/>
              <p:cNvSpPr/>
              <p:nvPr/>
            </p:nvSpPr>
            <p:spPr>
              <a:xfrm>
                <a:off x="4766406" y="3131676"/>
                <a:ext cx="348172" cy="369332"/>
              </a:xfrm>
              <a:prstGeom prst="rect">
                <a:avLst/>
              </a:prstGeom>
            </p:spPr>
            <p:txBody>
              <a:bodyPr wrap="none">
                <a:spAutoFit/>
              </a:bodyPr>
              <a:lstStyle/>
              <a:p>
                <a:r>
                  <a:rPr lang="en-US" altLang="zh-CN" i="1" dirty="0" err="1" smtClean="0">
                    <a:solidFill>
                      <a:srgbClr val="0070C0"/>
                    </a:solidFill>
                  </a:rPr>
                  <a:t>z</a:t>
                </a:r>
                <a:r>
                  <a:rPr lang="en-US" altLang="zh-CN" sz="1100" dirty="0" err="1" smtClean="0">
                    <a:solidFill>
                      <a:srgbClr val="0070C0"/>
                    </a:solidFill>
                  </a:rPr>
                  <a:t>a</a:t>
                </a:r>
                <a:endParaRPr lang="zh-CN" altLang="en-US" dirty="0">
                  <a:solidFill>
                    <a:srgbClr val="0070C0"/>
                  </a:solidFill>
                </a:endParaRPr>
              </a:p>
            </p:txBody>
          </p:sp>
          <p:sp>
            <p:nvSpPr>
              <p:cNvPr id="37" name="矩形 71"/>
              <p:cNvSpPr/>
              <p:nvPr/>
            </p:nvSpPr>
            <p:spPr>
              <a:xfrm>
                <a:off x="4416116" y="3131676"/>
                <a:ext cx="348172" cy="369332"/>
              </a:xfrm>
              <a:prstGeom prst="rect">
                <a:avLst/>
              </a:prstGeom>
            </p:spPr>
            <p:txBody>
              <a:bodyPr wrap="none">
                <a:spAutoFit/>
              </a:bodyPr>
              <a:lstStyle/>
              <a:p>
                <a:r>
                  <a:rPr lang="en-US" altLang="zh-CN" i="1" smtClean="0">
                    <a:solidFill>
                      <a:srgbClr val="0070C0"/>
                    </a:solidFill>
                  </a:rPr>
                  <a:t>z</a:t>
                </a:r>
                <a:r>
                  <a:rPr lang="en-US" altLang="zh-CN" sz="1100" smtClean="0">
                    <a:solidFill>
                      <a:srgbClr val="0070C0"/>
                    </a:solidFill>
                  </a:rPr>
                  <a:t>b</a:t>
                </a:r>
                <a:endParaRPr lang="zh-CN" altLang="en-US">
                  <a:solidFill>
                    <a:srgbClr val="0070C0"/>
                  </a:solidFill>
                </a:endParaRPr>
              </a:p>
            </p:txBody>
          </p:sp>
          <p:sp>
            <p:nvSpPr>
              <p:cNvPr id="38" name="矩形 72"/>
              <p:cNvSpPr/>
              <p:nvPr/>
            </p:nvSpPr>
            <p:spPr>
              <a:xfrm>
                <a:off x="3131840" y="3131676"/>
                <a:ext cx="348172" cy="369332"/>
              </a:xfrm>
              <a:prstGeom prst="rect">
                <a:avLst/>
              </a:prstGeom>
            </p:spPr>
            <p:txBody>
              <a:bodyPr wrap="none">
                <a:spAutoFit/>
              </a:bodyPr>
              <a:lstStyle/>
              <a:p>
                <a:r>
                  <a:rPr lang="en-US" altLang="zh-CN" i="1" smtClean="0">
                    <a:solidFill>
                      <a:srgbClr val="0070C0"/>
                    </a:solidFill>
                  </a:rPr>
                  <a:t>z</a:t>
                </a:r>
                <a:r>
                  <a:rPr lang="en-US" altLang="zh-CN" sz="1100" smtClean="0">
                    <a:solidFill>
                      <a:srgbClr val="0070C0"/>
                    </a:solidFill>
                  </a:rPr>
                  <a:t>3</a:t>
                </a:r>
                <a:endParaRPr lang="zh-CN" altLang="en-US">
                  <a:solidFill>
                    <a:srgbClr val="0070C0"/>
                  </a:solidFill>
                </a:endParaRPr>
              </a:p>
            </p:txBody>
          </p:sp>
          <p:sp>
            <p:nvSpPr>
              <p:cNvPr id="39" name="TextBox 38"/>
              <p:cNvSpPr txBox="1"/>
              <p:nvPr/>
            </p:nvSpPr>
            <p:spPr>
              <a:xfrm>
                <a:off x="4200092" y="2195572"/>
                <a:ext cx="993932" cy="369332"/>
              </a:xfrm>
              <a:prstGeom prst="rect">
                <a:avLst/>
              </a:prstGeom>
              <a:noFill/>
            </p:spPr>
            <p:txBody>
              <a:bodyPr wrap="square" rtlCol="0">
                <a:spAutoFit/>
              </a:bodyPr>
              <a:lstStyle/>
              <a:p>
                <a:r>
                  <a:rPr lang="en-US" altLang="zh-CN" smtClean="0"/>
                  <a:t>Plane D</a:t>
                </a:r>
                <a:endParaRPr lang="zh-CN" altLang="en-US"/>
              </a:p>
            </p:txBody>
          </p:sp>
          <p:sp>
            <p:nvSpPr>
              <p:cNvPr id="40" name="TextBox 39"/>
              <p:cNvSpPr txBox="1"/>
              <p:nvPr/>
            </p:nvSpPr>
            <p:spPr>
              <a:xfrm>
                <a:off x="2987824" y="2195572"/>
                <a:ext cx="993932" cy="369332"/>
              </a:xfrm>
              <a:prstGeom prst="rect">
                <a:avLst/>
              </a:prstGeom>
              <a:noFill/>
            </p:spPr>
            <p:txBody>
              <a:bodyPr wrap="square" rtlCol="0">
                <a:spAutoFit/>
              </a:bodyPr>
              <a:lstStyle/>
              <a:p>
                <a:r>
                  <a:rPr lang="en-US" altLang="zh-CN" smtClean="0"/>
                  <a:t>Plane A</a:t>
                </a:r>
                <a:endParaRPr lang="zh-CN" altLang="en-US"/>
              </a:p>
            </p:txBody>
          </p:sp>
        </p:grpSp>
        <p:cxnSp>
          <p:nvCxnSpPr>
            <p:cNvPr id="19" name="直接连接符 130"/>
            <p:cNvCxnSpPr/>
            <p:nvPr/>
          </p:nvCxnSpPr>
          <p:spPr>
            <a:xfrm rot="5400000" flipH="1" flipV="1">
              <a:off x="2920009" y="4144889"/>
              <a:ext cx="1296143" cy="8385"/>
            </a:xfrm>
            <a:prstGeom prst="line">
              <a:avLst/>
            </a:prstGeom>
            <a:ln w="38100">
              <a:solidFill>
                <a:srgbClr val="0070C0"/>
              </a:solidFill>
              <a:prstDash val="sysDash"/>
            </a:ln>
          </p:spPr>
          <p:style>
            <a:lnRef idx="1">
              <a:schemeClr val="accent1"/>
            </a:lnRef>
            <a:fillRef idx="0">
              <a:schemeClr val="accent1"/>
            </a:fillRef>
            <a:effectRef idx="0">
              <a:schemeClr val="accent1"/>
            </a:effectRef>
            <a:fontRef idx="minor">
              <a:schemeClr val="tx1"/>
            </a:fontRef>
          </p:style>
        </p:cxnSp>
      </p:grpSp>
      <p:grpSp>
        <p:nvGrpSpPr>
          <p:cNvPr id="44" name="Group 43"/>
          <p:cNvGrpSpPr/>
          <p:nvPr/>
        </p:nvGrpSpPr>
        <p:grpSpPr>
          <a:xfrm>
            <a:off x="-76200" y="3293225"/>
            <a:ext cx="1800200" cy="3313823"/>
            <a:chOff x="-36512" y="3179583"/>
            <a:chExt cx="1800200" cy="3313823"/>
          </a:xfrm>
        </p:grpSpPr>
        <p:grpSp>
          <p:nvGrpSpPr>
            <p:cNvPr id="4" name="组合 41"/>
            <p:cNvGrpSpPr/>
            <p:nvPr/>
          </p:nvGrpSpPr>
          <p:grpSpPr>
            <a:xfrm>
              <a:off x="-36512" y="3501008"/>
              <a:ext cx="1800200" cy="2992398"/>
              <a:chOff x="1115616" y="1516722"/>
              <a:chExt cx="1800200" cy="2992398"/>
            </a:xfrm>
          </p:grpSpPr>
          <p:pic>
            <p:nvPicPr>
              <p:cNvPr id="5" name="Picture 2"/>
              <p:cNvPicPr>
                <a:picLocks noChangeAspect="1" noChangeArrowheads="1"/>
              </p:cNvPicPr>
              <p:nvPr/>
            </p:nvPicPr>
            <p:blipFill>
              <a:blip r:embed="rId2"/>
              <a:srcRect l="39068" t="18013" r="36545" b="9302"/>
              <a:stretch>
                <a:fillRect/>
              </a:stretch>
            </p:blipFill>
            <p:spPr bwMode="auto">
              <a:xfrm flipH="1">
                <a:off x="1331640" y="1556792"/>
                <a:ext cx="1547664" cy="2952328"/>
              </a:xfrm>
              <a:prstGeom prst="rect">
                <a:avLst/>
              </a:prstGeom>
              <a:noFill/>
              <a:ln w="9525">
                <a:noFill/>
                <a:miter lim="800000"/>
                <a:headEnd/>
                <a:tailEnd/>
              </a:ln>
            </p:spPr>
          </p:pic>
          <p:grpSp>
            <p:nvGrpSpPr>
              <p:cNvPr id="6" name="组合 52"/>
              <p:cNvGrpSpPr/>
              <p:nvPr/>
            </p:nvGrpSpPr>
            <p:grpSpPr>
              <a:xfrm>
                <a:off x="1115616" y="1516722"/>
                <a:ext cx="1800200" cy="2272318"/>
                <a:chOff x="1115616" y="2556772"/>
                <a:chExt cx="1800200" cy="2272318"/>
              </a:xfrm>
            </p:grpSpPr>
            <p:cxnSp>
              <p:nvCxnSpPr>
                <p:cNvPr id="7" name="直接连接符 44"/>
                <p:cNvCxnSpPr/>
                <p:nvPr/>
              </p:nvCxnSpPr>
              <p:spPr>
                <a:xfrm rot="5400000">
                  <a:off x="1584462" y="3464210"/>
                  <a:ext cx="648072" cy="1588"/>
                </a:xfrm>
                <a:prstGeom prst="line">
                  <a:avLst/>
                </a:prstGeom>
                <a:ln w="38100">
                  <a:solidFill>
                    <a:srgbClr val="7030A0"/>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箭头连接符 45"/>
                <p:cNvCxnSpPr>
                  <a:stCxn id="9" idx="0"/>
                </p:cNvCxnSpPr>
                <p:nvPr/>
              </p:nvCxnSpPr>
              <p:spPr>
                <a:xfrm rot="5400000" flipH="1" flipV="1">
                  <a:off x="1367644" y="3681028"/>
                  <a:ext cx="792088" cy="28803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115616" y="4221088"/>
                  <a:ext cx="1008112" cy="400110"/>
                </a:xfrm>
                <a:prstGeom prst="rect">
                  <a:avLst/>
                </a:prstGeom>
                <a:noFill/>
              </p:spPr>
              <p:txBody>
                <a:bodyPr wrap="square" rtlCol="0">
                  <a:spAutoFit/>
                </a:bodyPr>
                <a:lstStyle/>
                <a:p>
                  <a:r>
                    <a:rPr lang="en-US" altLang="zh-CN" sz="2000" smtClean="0"/>
                    <a:t>Plane A</a:t>
                  </a:r>
                  <a:endParaRPr lang="zh-CN" altLang="en-US" sz="2000"/>
                </a:p>
              </p:txBody>
            </p:sp>
            <p:sp>
              <p:nvSpPr>
                <p:cNvPr id="10" name="TextBox 9"/>
                <p:cNvSpPr txBox="1"/>
                <p:nvPr/>
              </p:nvSpPr>
              <p:spPr>
                <a:xfrm>
                  <a:off x="1907704" y="4428980"/>
                  <a:ext cx="1008112" cy="400110"/>
                </a:xfrm>
                <a:prstGeom prst="rect">
                  <a:avLst/>
                </a:prstGeom>
                <a:noFill/>
              </p:spPr>
              <p:txBody>
                <a:bodyPr wrap="square" rtlCol="0">
                  <a:spAutoFit/>
                </a:bodyPr>
                <a:lstStyle/>
                <a:p>
                  <a:r>
                    <a:rPr lang="en-US" altLang="zh-CN" sz="2000" smtClean="0"/>
                    <a:t>Plane D</a:t>
                  </a:r>
                  <a:endParaRPr lang="zh-CN" altLang="en-US" sz="2000"/>
                </a:p>
              </p:txBody>
            </p:sp>
            <p:cxnSp>
              <p:nvCxnSpPr>
                <p:cNvPr id="11" name="直接连接符 48"/>
                <p:cNvCxnSpPr/>
                <p:nvPr/>
              </p:nvCxnSpPr>
              <p:spPr>
                <a:xfrm rot="5400000" flipH="1" flipV="1">
                  <a:off x="1835696" y="3492082"/>
                  <a:ext cx="575270" cy="794"/>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2" name="直接箭头连接符 49"/>
                <p:cNvCxnSpPr>
                  <a:stCxn id="10" idx="0"/>
                </p:cNvCxnSpPr>
                <p:nvPr/>
              </p:nvCxnSpPr>
              <p:spPr>
                <a:xfrm rot="16200000" flipV="1">
                  <a:off x="1871700" y="3888920"/>
                  <a:ext cx="864096" cy="21602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907704" y="2556772"/>
                  <a:ext cx="1008112" cy="400110"/>
                </a:xfrm>
                <a:prstGeom prst="rect">
                  <a:avLst/>
                </a:prstGeom>
                <a:noFill/>
              </p:spPr>
              <p:txBody>
                <a:bodyPr wrap="square" rtlCol="0">
                  <a:spAutoFit/>
                </a:bodyPr>
                <a:lstStyle/>
                <a:p>
                  <a:r>
                    <a:rPr lang="en-US" altLang="zh-CN" sz="2000" smtClean="0"/>
                    <a:t>Plane C</a:t>
                  </a:r>
                  <a:endParaRPr lang="zh-CN" altLang="en-US" sz="2000"/>
                </a:p>
              </p:txBody>
            </p:sp>
            <p:cxnSp>
              <p:nvCxnSpPr>
                <p:cNvPr id="14" name="直接箭头连接符 51"/>
                <p:cNvCxnSpPr/>
                <p:nvPr/>
              </p:nvCxnSpPr>
              <p:spPr>
                <a:xfrm rot="16200000" flipH="1">
                  <a:off x="2051720" y="2884874"/>
                  <a:ext cx="216024" cy="21602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直接连接符 52"/>
                <p:cNvCxnSpPr/>
                <p:nvPr/>
              </p:nvCxnSpPr>
              <p:spPr>
                <a:xfrm rot="10800000">
                  <a:off x="2051721" y="3099309"/>
                  <a:ext cx="575270" cy="1588"/>
                </a:xfrm>
                <a:prstGeom prst="line">
                  <a:avLst/>
                </a:prstGeom>
                <a:ln w="38100">
                  <a:solidFill>
                    <a:srgbClr val="0070C0"/>
                  </a:solidFill>
                  <a:prstDash val="sysDash"/>
                </a:ln>
              </p:spPr>
              <p:style>
                <a:lnRef idx="1">
                  <a:schemeClr val="accent1"/>
                </a:lnRef>
                <a:fillRef idx="0">
                  <a:schemeClr val="accent1"/>
                </a:fillRef>
                <a:effectRef idx="0">
                  <a:schemeClr val="accent1"/>
                </a:effectRef>
                <a:fontRef idx="minor">
                  <a:schemeClr val="tx1"/>
                </a:fontRef>
              </p:style>
            </p:cxnSp>
          </p:grpSp>
        </p:grpSp>
        <p:cxnSp>
          <p:nvCxnSpPr>
            <p:cNvPr id="41" name="直接箭头连接符 38"/>
            <p:cNvCxnSpPr/>
            <p:nvPr/>
          </p:nvCxnSpPr>
          <p:spPr bwMode="auto">
            <a:xfrm rot="5400000" flipH="1" flipV="1">
              <a:off x="196754" y="3734274"/>
              <a:ext cx="828024" cy="1588"/>
            </a:xfrm>
            <a:prstGeom prst="straightConnector1">
              <a:avLst/>
            </a:prstGeom>
            <a:gradFill rotWithShape="0">
              <a:gsLst>
                <a:gs pos="0">
                  <a:srgbClr val="BBE0E3">
                    <a:alpha val="75000"/>
                  </a:srgbClr>
                </a:gs>
                <a:gs pos="100000">
                  <a:srgbClr val="FFFFFF">
                    <a:alpha val="64999"/>
                  </a:srgbClr>
                </a:gs>
              </a:gsLst>
              <a:lin ang="5400000" scaled="1"/>
            </a:gradFill>
            <a:ln w="38100" cap="flat" cmpd="sng" algn="ctr">
              <a:solidFill>
                <a:srgbClr val="C00000"/>
              </a:solidFill>
              <a:prstDash val="solid"/>
              <a:round/>
              <a:headEnd type="none" w="med" len="med"/>
              <a:tailEnd type="arrow"/>
            </a:ln>
            <a:effectLst/>
          </p:spPr>
        </p:cxnSp>
        <p:sp>
          <p:nvSpPr>
            <p:cNvPr id="42" name="TextBox 41"/>
            <p:cNvSpPr txBox="1"/>
            <p:nvPr/>
          </p:nvSpPr>
          <p:spPr>
            <a:xfrm>
              <a:off x="76200" y="3179583"/>
              <a:ext cx="561372" cy="461665"/>
            </a:xfrm>
            <a:prstGeom prst="rect">
              <a:avLst/>
            </a:prstGeom>
            <a:noFill/>
          </p:spPr>
          <p:txBody>
            <a:bodyPr wrap="none" rtlCol="0">
              <a:spAutoFit/>
            </a:bodyPr>
            <a:lstStyle/>
            <a:p>
              <a:r>
                <a:rPr lang="en-US" altLang="zh-CN" sz="2400" dirty="0" smtClean="0"/>
                <a:t>S</a:t>
              </a:r>
              <a:r>
                <a:rPr lang="en-US" altLang="zh-CN" sz="1600" dirty="0" smtClean="0"/>
                <a:t>12</a:t>
              </a:r>
              <a:endParaRPr lang="en-US" sz="2400" dirty="0"/>
            </a:p>
          </p:txBody>
        </p:sp>
      </p:grpSp>
      <p:pic>
        <p:nvPicPr>
          <p:cNvPr id="43" name="图片 1"/>
          <p:cNvPicPr>
            <a:picLocks noChangeAspect="1" noChangeArrowheads="1"/>
          </p:cNvPicPr>
          <p:nvPr/>
        </p:nvPicPr>
        <p:blipFill>
          <a:blip r:embed="rId3"/>
          <a:srcRect l="3304" t="5302" r="5859" b="1370"/>
          <a:stretch>
            <a:fillRect/>
          </a:stretch>
        </p:blipFill>
        <p:spPr bwMode="auto">
          <a:xfrm>
            <a:off x="4481134" y="1237989"/>
            <a:ext cx="4662866" cy="3312368"/>
          </a:xfrm>
          <a:prstGeom prst="rect">
            <a:avLst/>
          </a:prstGeom>
          <a:noFill/>
        </p:spPr>
      </p:pic>
      <p:graphicFrame>
        <p:nvGraphicFramePr>
          <p:cNvPr id="45" name="表格 79"/>
          <p:cNvGraphicFramePr>
            <a:graphicFrameLocks noGrp="1"/>
          </p:cNvGraphicFramePr>
          <p:nvPr>
            <p:extLst>
              <p:ext uri="{D42A27DB-BD31-4B8C-83A1-F6EECF244321}">
                <p14:modId xmlns:p14="http://schemas.microsoft.com/office/powerpoint/2010/main" val="622335598"/>
              </p:ext>
            </p:extLst>
          </p:nvPr>
        </p:nvGraphicFramePr>
        <p:xfrm>
          <a:off x="5767957" y="6050182"/>
          <a:ext cx="3309190" cy="706120"/>
        </p:xfrm>
        <a:graphic>
          <a:graphicData uri="http://schemas.openxmlformats.org/drawingml/2006/table">
            <a:tbl>
              <a:tblPr firstRow="1" bandRow="1">
                <a:tableStyleId>{073A0DAA-6AF3-43AB-8588-CEC1D06C72B9}</a:tableStyleId>
              </a:tblPr>
              <a:tblGrid>
                <a:gridCol w="369926"/>
                <a:gridCol w="734816"/>
                <a:gridCol w="734816"/>
                <a:gridCol w="734816"/>
                <a:gridCol w="734816"/>
              </a:tblGrid>
              <a:tr h="317088">
                <a:tc>
                  <a:txBody>
                    <a:bodyPr/>
                    <a:lstStyle/>
                    <a:p>
                      <a:r>
                        <a:rPr lang="en-US" altLang="zh-CN" sz="1600" dirty="0" smtClean="0"/>
                        <a:t>K</a:t>
                      </a:r>
                      <a:endParaRPr lang="zh-CN" altLang="en-US" sz="1600" dirty="0"/>
                    </a:p>
                  </a:txBody>
                  <a:tcPr/>
                </a:tc>
                <a:tc>
                  <a:txBody>
                    <a:bodyPr/>
                    <a:lstStyle/>
                    <a:p>
                      <a:r>
                        <a:rPr lang="en-US" altLang="zh-CN" sz="1600" dirty="0" smtClean="0"/>
                        <a:t>1</a:t>
                      </a:r>
                      <a:endParaRPr lang="zh-CN" altLang="en-US" sz="1600" dirty="0"/>
                    </a:p>
                  </a:txBody>
                  <a:tcPr/>
                </a:tc>
                <a:tc>
                  <a:txBody>
                    <a:bodyPr/>
                    <a:lstStyle/>
                    <a:p>
                      <a:r>
                        <a:rPr lang="en-US" altLang="zh-CN" sz="1600" dirty="0" smtClean="0"/>
                        <a:t>2</a:t>
                      </a:r>
                      <a:endParaRPr lang="zh-CN" altLang="en-US" sz="1600" dirty="0"/>
                    </a:p>
                  </a:txBody>
                  <a:tcPr/>
                </a:tc>
                <a:tc>
                  <a:txBody>
                    <a:bodyPr/>
                    <a:lstStyle/>
                    <a:p>
                      <a:r>
                        <a:rPr lang="en-US" altLang="zh-CN" sz="1600" smtClean="0"/>
                        <a:t>3</a:t>
                      </a:r>
                      <a:endParaRPr lang="zh-CN" altLang="en-US" sz="1600"/>
                    </a:p>
                  </a:txBody>
                  <a:tcPr/>
                </a:tc>
                <a:tc>
                  <a:txBody>
                    <a:bodyPr/>
                    <a:lstStyle/>
                    <a:p>
                      <a:r>
                        <a:rPr lang="en-US" altLang="zh-CN" sz="1600" dirty="0" smtClean="0"/>
                        <a:t>4</a:t>
                      </a:r>
                      <a:endParaRPr lang="zh-CN" altLang="en-US" sz="1600" dirty="0"/>
                    </a:p>
                  </a:txBody>
                  <a:tcPr/>
                </a:tc>
              </a:tr>
              <a:tr h="370840">
                <a:tc>
                  <a:txBody>
                    <a:bodyPr/>
                    <a:lstStyle/>
                    <a:p>
                      <a:r>
                        <a:rPr lang="en-US" altLang="zh-CN" sz="1600" smtClean="0"/>
                        <a:t>f2</a:t>
                      </a:r>
                      <a:endParaRPr lang="zh-CN" altLang="en-US" sz="1600"/>
                    </a:p>
                  </a:txBody>
                  <a:tcPr/>
                </a:tc>
                <a:tc>
                  <a:txBody>
                    <a:bodyPr/>
                    <a:lstStyle/>
                    <a:p>
                      <a:r>
                        <a:rPr lang="en-US" altLang="zh-CN" sz="1600" dirty="0" smtClean="0"/>
                        <a:t>36GHz</a:t>
                      </a:r>
                      <a:endParaRPr lang="zh-CN" altLang="en-US" sz="1600" dirty="0"/>
                    </a:p>
                  </a:txBody>
                  <a:tcPr/>
                </a:tc>
                <a:tc>
                  <a:txBody>
                    <a:bodyPr/>
                    <a:lstStyle/>
                    <a:p>
                      <a:r>
                        <a:rPr lang="en-US" altLang="zh-CN" sz="1600" dirty="0" smtClean="0"/>
                        <a:t>49GHz</a:t>
                      </a:r>
                      <a:endParaRPr lang="zh-CN" altLang="en-US" sz="1600" dirty="0"/>
                    </a:p>
                  </a:txBody>
                  <a:tcPr/>
                </a:tc>
                <a:tc>
                  <a:txBody>
                    <a:bodyPr/>
                    <a:lstStyle/>
                    <a:p>
                      <a:r>
                        <a:rPr lang="en-US" altLang="zh-CN" sz="1600" dirty="0" smtClean="0"/>
                        <a:t>60GHz</a:t>
                      </a:r>
                      <a:endParaRPr lang="zh-CN" altLang="en-US" sz="1600" dirty="0"/>
                    </a:p>
                  </a:txBody>
                  <a:tcPr/>
                </a:tc>
                <a:tc>
                  <a:txBody>
                    <a:bodyPr/>
                    <a:lstStyle/>
                    <a:p>
                      <a:r>
                        <a:rPr lang="en-US" altLang="zh-CN" sz="1600" dirty="0" smtClean="0"/>
                        <a:t>69GHz</a:t>
                      </a:r>
                      <a:endParaRPr lang="zh-CN" altLang="en-US" sz="1600" dirty="0"/>
                    </a:p>
                  </a:txBody>
                  <a:tcPr/>
                </a:tc>
              </a:tr>
            </a:tbl>
          </a:graphicData>
        </a:graphic>
      </p:graphicFrame>
      <p:grpSp>
        <p:nvGrpSpPr>
          <p:cNvPr id="56" name="Group 55"/>
          <p:cNvGrpSpPr/>
          <p:nvPr/>
        </p:nvGrpSpPr>
        <p:grpSpPr>
          <a:xfrm>
            <a:off x="1600200" y="3127434"/>
            <a:ext cx="2880935" cy="1719484"/>
            <a:chOff x="1600200" y="3127434"/>
            <a:chExt cx="2880935" cy="1719484"/>
          </a:xfrm>
        </p:grpSpPr>
        <p:sp>
          <p:nvSpPr>
            <p:cNvPr id="46" name="TextBox 45"/>
            <p:cNvSpPr txBox="1"/>
            <p:nvPr/>
          </p:nvSpPr>
          <p:spPr>
            <a:xfrm>
              <a:off x="1600200" y="3127434"/>
              <a:ext cx="2880935" cy="923330"/>
            </a:xfrm>
            <a:prstGeom prst="rect">
              <a:avLst/>
            </a:prstGeom>
            <a:noFill/>
            <a:ln>
              <a:noFill/>
            </a:ln>
          </p:spPr>
          <p:txBody>
            <a:bodyPr wrap="square" rtlCol="0">
              <a:spAutoFit/>
            </a:bodyPr>
            <a:lstStyle/>
            <a:p>
              <a:r>
                <a:rPr lang="en-GB" b="1" dirty="0"/>
                <a:t>T</a:t>
              </a:r>
              <a:r>
                <a:rPr lang="en-GB" b="1" dirty="0" smtClean="0"/>
                <a:t>he joint planes (Plane A and Plane D) are equivalent as impedance transformers</a:t>
              </a:r>
              <a:endParaRPr lang="en-GB" b="1" dirty="0"/>
            </a:p>
          </p:txBody>
        </p:sp>
        <p:cxnSp>
          <p:nvCxnSpPr>
            <p:cNvPr id="48" name="Straight Arrow Connector 47"/>
            <p:cNvCxnSpPr>
              <a:stCxn id="46" idx="2"/>
            </p:cNvCxnSpPr>
            <p:nvPr/>
          </p:nvCxnSpPr>
          <p:spPr>
            <a:xfrm flipH="1">
              <a:off x="2154936" y="4050764"/>
              <a:ext cx="885732" cy="79615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46" idx="2"/>
              <a:endCxn id="39" idx="0"/>
            </p:cNvCxnSpPr>
            <p:nvPr/>
          </p:nvCxnSpPr>
          <p:spPr>
            <a:xfrm>
              <a:off x="3040668" y="4050764"/>
              <a:ext cx="558257" cy="76830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57" name="TextBox 56"/>
          <p:cNvSpPr txBox="1"/>
          <p:nvPr/>
        </p:nvSpPr>
        <p:spPr>
          <a:xfrm>
            <a:off x="0" y="1371600"/>
            <a:ext cx="4536028" cy="1569660"/>
          </a:xfrm>
          <a:prstGeom prst="rect">
            <a:avLst/>
          </a:prstGeom>
          <a:noFill/>
          <a:ln>
            <a:noFill/>
          </a:ln>
        </p:spPr>
        <p:txBody>
          <a:bodyPr wrap="square" rtlCol="0">
            <a:spAutoFit/>
          </a:bodyPr>
          <a:lstStyle/>
          <a:p>
            <a:r>
              <a:rPr lang="en-GB" sz="2400" b="1" dirty="0" smtClean="0"/>
              <a:t>Purpose of thin-neck design:</a:t>
            </a:r>
          </a:p>
          <a:p>
            <a:pPr marL="342900" indent="-342900">
              <a:buAutoNum type="arabicParenBoth"/>
            </a:pPr>
            <a:r>
              <a:rPr lang="en-GB" sz="2400" b="1" dirty="0" smtClean="0"/>
              <a:t> Increase the 2</a:t>
            </a:r>
            <a:r>
              <a:rPr lang="en-GB" sz="2400" b="1" baseline="30000" dirty="0" smtClean="0"/>
              <a:t>nd</a:t>
            </a:r>
            <a:r>
              <a:rPr lang="en-GB" sz="2400" b="1" dirty="0" smtClean="0"/>
              <a:t> fully reflected frequency</a:t>
            </a:r>
          </a:p>
          <a:p>
            <a:pPr marL="342900" indent="-342900">
              <a:buAutoNum type="arabicParenBoth"/>
            </a:pPr>
            <a:r>
              <a:rPr lang="en-GB" sz="2400" b="1" dirty="0" smtClean="0"/>
              <a:t> Reduce reactance of HOMs</a:t>
            </a:r>
            <a:endParaRPr lang="en-GB" sz="2400" b="1" dirty="0"/>
          </a:p>
        </p:txBody>
      </p:sp>
    </p:spTree>
    <p:extLst>
      <p:ext uri="{BB962C8B-B14F-4D97-AF65-F5344CB8AC3E}">
        <p14:creationId xmlns:p14="http://schemas.microsoft.com/office/powerpoint/2010/main" val="251778372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229600" cy="868362"/>
          </a:xfrm>
        </p:spPr>
        <p:txBody>
          <a:bodyPr/>
          <a:lstStyle/>
          <a:p>
            <a:pPr algn="l"/>
            <a:r>
              <a:rPr lang="en-GB" dirty="0" smtClean="0"/>
              <a:t>Wakefield simulation results</a:t>
            </a:r>
            <a:endParaRPr lang="en-GB" dirty="0"/>
          </a:p>
        </p:txBody>
      </p:sp>
      <p:pic>
        <p:nvPicPr>
          <p:cNvPr id="4" name="Picture 4"/>
          <p:cNvPicPr>
            <a:picLocks noChangeAspect="1" noChangeArrowheads="1"/>
          </p:cNvPicPr>
          <p:nvPr/>
        </p:nvPicPr>
        <p:blipFill>
          <a:blip r:embed="rId2"/>
          <a:srcRect l="3837" t="5727" r="6891" b="2638"/>
          <a:stretch>
            <a:fillRect/>
          </a:stretch>
        </p:blipFill>
        <p:spPr bwMode="auto">
          <a:xfrm>
            <a:off x="-5668" y="762000"/>
            <a:ext cx="4833938" cy="2667000"/>
          </a:xfrm>
          <a:prstGeom prst="rect">
            <a:avLst/>
          </a:prstGeom>
          <a:noFill/>
          <a:ln w="9525">
            <a:noFill/>
            <a:miter lim="800000"/>
            <a:headEnd/>
            <a:tailEnd/>
          </a:ln>
          <a:effectLst/>
        </p:spPr>
      </p:pic>
      <p:graphicFrame>
        <p:nvGraphicFramePr>
          <p:cNvPr id="6" name="内容占位符 9"/>
          <p:cNvGraphicFramePr>
            <a:graphicFrameLocks/>
          </p:cNvGraphicFramePr>
          <p:nvPr>
            <p:extLst>
              <p:ext uri="{D42A27DB-BD31-4B8C-83A1-F6EECF244321}">
                <p14:modId xmlns:p14="http://schemas.microsoft.com/office/powerpoint/2010/main" val="733841881"/>
              </p:ext>
            </p:extLst>
          </p:nvPr>
        </p:nvGraphicFramePr>
        <p:xfrm>
          <a:off x="4955407" y="862760"/>
          <a:ext cx="3805187" cy="2011680"/>
        </p:xfrm>
        <a:graphic>
          <a:graphicData uri="http://schemas.openxmlformats.org/drawingml/2006/table">
            <a:tbl>
              <a:tblPr firstRow="1" bandRow="1">
                <a:tableStyleId>{5C22544A-7EE6-4342-B048-85BDC9FD1C3A}</a:tableStyleId>
              </a:tblPr>
              <a:tblGrid>
                <a:gridCol w="2306960"/>
                <a:gridCol w="1498227"/>
              </a:tblGrid>
              <a:tr h="254271">
                <a:tc>
                  <a:txBody>
                    <a:bodyPr/>
                    <a:lstStyle/>
                    <a:p>
                      <a:endParaRPr lang="zh-CN" altLang="en-US" sz="1600" dirty="0"/>
                    </a:p>
                  </a:txBody>
                  <a:tcPr/>
                </a:tc>
                <a:tc>
                  <a:txBody>
                    <a:bodyPr/>
                    <a:lstStyle/>
                    <a:p>
                      <a:pPr marL="0" marR="0" indent="0" algn="l" defTabSz="321457" rtl="0" eaLnBrk="1" fontAlgn="auto" latinLnBrk="0" hangingPunct="1">
                        <a:lnSpc>
                          <a:spcPct val="100000"/>
                        </a:lnSpc>
                        <a:spcBef>
                          <a:spcPts val="0"/>
                        </a:spcBef>
                        <a:spcAft>
                          <a:spcPts val="0"/>
                        </a:spcAft>
                        <a:buClrTx/>
                        <a:buSzTx/>
                        <a:buFontTx/>
                        <a:buNone/>
                        <a:tabLst/>
                        <a:defRPr/>
                      </a:pPr>
                      <a:r>
                        <a:rPr lang="en-US" altLang="zh-CN" sz="1600" dirty="0" smtClean="0"/>
                        <a:t>W</a:t>
                      </a:r>
                      <a:r>
                        <a:rPr lang="en-US" altLang="zh-CN" sz="1400" dirty="0" smtClean="0"/>
                        <a:t>⊥</a:t>
                      </a:r>
                      <a:r>
                        <a:rPr lang="en-US" altLang="zh-CN" sz="1600" dirty="0" smtClean="0"/>
                        <a:t> (s=0.15m)</a:t>
                      </a:r>
                      <a:endParaRPr lang="zh-CN" altLang="en-US" sz="1600" dirty="0"/>
                    </a:p>
                  </a:txBody>
                  <a:tcPr/>
                </a:tc>
              </a:tr>
              <a:tr h="254271">
                <a:tc>
                  <a:txBody>
                    <a:bodyPr/>
                    <a:lstStyle/>
                    <a:p>
                      <a:r>
                        <a:rPr lang="en-US" altLang="zh-CN" sz="1600" smtClean="0"/>
                        <a:t>WDS</a:t>
                      </a:r>
                      <a:endParaRPr lang="zh-CN" altLang="en-US" sz="1600"/>
                    </a:p>
                  </a:txBody>
                  <a:tcPr/>
                </a:tc>
                <a:tc>
                  <a:txBody>
                    <a:bodyPr/>
                    <a:lstStyle/>
                    <a:p>
                      <a:r>
                        <a:rPr lang="en-US" altLang="zh-CN" sz="1600" dirty="0" smtClean="0"/>
                        <a:t>5</a:t>
                      </a:r>
                      <a:endParaRPr lang="zh-CN" altLang="en-US" sz="1600" dirty="0"/>
                    </a:p>
                  </a:txBody>
                  <a:tcPr/>
                </a:tc>
              </a:tr>
              <a:tr h="254271">
                <a:tc>
                  <a:txBody>
                    <a:bodyPr/>
                    <a:lstStyle/>
                    <a:p>
                      <a:r>
                        <a:rPr lang="en-US" altLang="zh-CN" sz="1600" smtClean="0"/>
                        <a:t>CDS-A</a:t>
                      </a:r>
                      <a:endParaRPr lang="zh-CN" altLang="en-US" sz="1600"/>
                    </a:p>
                  </a:txBody>
                  <a:tcPr/>
                </a:tc>
                <a:tc>
                  <a:txBody>
                    <a:bodyPr/>
                    <a:lstStyle/>
                    <a:p>
                      <a:r>
                        <a:rPr lang="en-US" altLang="zh-CN" sz="1600" dirty="0" smtClean="0"/>
                        <a:t>20~30</a:t>
                      </a:r>
                      <a:endParaRPr lang="zh-CN" altLang="en-US" sz="1600" dirty="0"/>
                    </a:p>
                  </a:txBody>
                  <a:tcPr/>
                </a:tc>
              </a:tr>
              <a:tr h="254271">
                <a:tc>
                  <a:txBody>
                    <a:bodyPr/>
                    <a:lstStyle/>
                    <a:p>
                      <a:r>
                        <a:rPr lang="en-US" altLang="zh-CN" sz="1600" dirty="0" smtClean="0"/>
                        <a:t>+</a:t>
                      </a:r>
                      <a:r>
                        <a:rPr lang="en-GB" altLang="zh-CN" sz="1600" dirty="0" smtClean="0"/>
                        <a:t>Thin-neck</a:t>
                      </a:r>
                      <a:endParaRPr lang="zh-CN" altLang="en-US" sz="1600" dirty="0"/>
                    </a:p>
                  </a:txBody>
                  <a:tcPr/>
                </a:tc>
                <a:tc>
                  <a:txBody>
                    <a:bodyPr/>
                    <a:lstStyle/>
                    <a:p>
                      <a:r>
                        <a:rPr lang="en-US" altLang="zh-CN" sz="1600" dirty="0" smtClean="0"/>
                        <a:t>10~17</a:t>
                      </a:r>
                      <a:endParaRPr lang="zh-CN" altLang="en-US" sz="1600" dirty="0"/>
                    </a:p>
                  </a:txBody>
                  <a:tcPr/>
                </a:tc>
              </a:tr>
              <a:tr h="254271">
                <a:tc>
                  <a:txBody>
                    <a:bodyPr/>
                    <a:lstStyle/>
                    <a:p>
                      <a:r>
                        <a:rPr lang="en-US" altLang="zh-CN" sz="1600" dirty="0" smtClean="0"/>
                        <a:t>+</a:t>
                      </a:r>
                      <a:r>
                        <a:rPr lang="en-GB" altLang="zh-CN" sz="1600" dirty="0" smtClean="0"/>
                        <a:t>Matching step</a:t>
                      </a:r>
                      <a:endParaRPr lang="zh-CN" altLang="en-US" sz="1600" dirty="0"/>
                    </a:p>
                  </a:txBody>
                  <a:tcPr/>
                </a:tc>
                <a:tc>
                  <a:txBody>
                    <a:bodyPr/>
                    <a:lstStyle/>
                    <a:p>
                      <a:r>
                        <a:rPr lang="en-US" altLang="zh-CN" sz="1600" dirty="0" smtClean="0"/>
                        <a:t>7~10</a:t>
                      </a:r>
                      <a:endParaRPr lang="zh-CN" altLang="en-US" sz="1600" dirty="0"/>
                    </a:p>
                  </a:txBody>
                  <a:tcPr/>
                </a:tc>
              </a:tr>
              <a:tr h="254271">
                <a:tc>
                  <a:txBody>
                    <a:bodyPr/>
                    <a:lstStyle/>
                    <a:p>
                      <a:r>
                        <a:rPr lang="en-US" altLang="zh-CN" sz="1600" b="1" dirty="0" smtClean="0"/>
                        <a:t>+Dipole </a:t>
                      </a:r>
                      <a:r>
                        <a:rPr lang="en-GB" altLang="zh-CN" sz="1600" b="1" dirty="0" smtClean="0"/>
                        <a:t>detuning</a:t>
                      </a:r>
                      <a:r>
                        <a:rPr lang="en-GB" altLang="zh-CN" sz="1600" b="1" baseline="0" dirty="0" smtClean="0"/>
                        <a:t> (CDS-C)</a:t>
                      </a:r>
                      <a:endParaRPr lang="zh-CN" altLang="en-US" sz="1600" b="1" dirty="0">
                        <a:solidFill>
                          <a:srgbClr val="C00000"/>
                        </a:solidFill>
                      </a:endParaRPr>
                    </a:p>
                  </a:txBody>
                  <a:tcPr/>
                </a:tc>
                <a:tc>
                  <a:txBody>
                    <a:bodyPr/>
                    <a:lstStyle/>
                    <a:p>
                      <a:r>
                        <a:rPr lang="en-US" altLang="zh-CN" sz="1600" b="1" dirty="0" smtClean="0"/>
                        <a:t>5~6</a:t>
                      </a:r>
                      <a:endParaRPr lang="zh-CN" altLang="en-US" sz="1600" b="1" dirty="0">
                        <a:solidFill>
                          <a:srgbClr val="C00000"/>
                        </a:solidFill>
                      </a:endParaRPr>
                    </a:p>
                  </a:txBody>
                  <a:tcPr/>
                </a:tc>
              </a:tr>
            </a:tbl>
          </a:graphicData>
        </a:graphic>
      </p:graphicFrame>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3276600"/>
            <a:ext cx="4572000" cy="3570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9" name="Table 10"/>
          <p:cNvGraphicFramePr>
            <a:graphicFrameLocks noGrp="1"/>
          </p:cNvGraphicFramePr>
          <p:nvPr>
            <p:extLst>
              <p:ext uri="{D42A27DB-BD31-4B8C-83A1-F6EECF244321}">
                <p14:modId xmlns:p14="http://schemas.microsoft.com/office/powerpoint/2010/main" val="1477611033"/>
              </p:ext>
            </p:extLst>
          </p:nvPr>
        </p:nvGraphicFramePr>
        <p:xfrm>
          <a:off x="1143000" y="4226532"/>
          <a:ext cx="2160240" cy="1670460"/>
        </p:xfrm>
        <a:graphic>
          <a:graphicData uri="http://schemas.openxmlformats.org/drawingml/2006/table">
            <a:tbl>
              <a:tblPr firstRow="1" bandRow="1">
                <a:tableStyleId>{5C22544A-7EE6-4342-B048-85BDC9FD1C3A}</a:tableStyleId>
              </a:tblPr>
              <a:tblGrid>
                <a:gridCol w="789220"/>
                <a:gridCol w="655653"/>
                <a:gridCol w="715367"/>
              </a:tblGrid>
              <a:tr h="381000">
                <a:tc>
                  <a:txBody>
                    <a:bodyPr/>
                    <a:lstStyle/>
                    <a:p>
                      <a:endParaRPr lang="en-US" sz="2000" dirty="0"/>
                    </a:p>
                  </a:txBody>
                  <a:tcPr/>
                </a:tc>
                <a:tc>
                  <a:txBody>
                    <a:bodyPr/>
                    <a:lstStyle/>
                    <a:p>
                      <a:r>
                        <a:rPr lang="en-US" sz="2000" smtClean="0"/>
                        <a:t>CDS</a:t>
                      </a:r>
                      <a:endParaRPr lang="en-US" sz="200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2000" smtClean="0"/>
                        <a:t>WDS</a:t>
                      </a:r>
                      <a:endParaRPr lang="en-US" sz="2000" smtClean="0"/>
                    </a:p>
                  </a:txBody>
                  <a:tcPr/>
                </a:tc>
              </a:tr>
              <a:tr h="4247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smtClean="0"/>
                        <a:t>F</a:t>
                      </a:r>
                      <a:r>
                        <a:rPr lang="en-US" sz="1400" smtClean="0"/>
                        <a:t>c</a:t>
                      </a:r>
                      <a:endParaRPr lang="en-US" sz="2000" smtClean="0"/>
                    </a:p>
                  </a:txBody>
                  <a:tcPr/>
                </a:tc>
                <a:tc>
                  <a:txBody>
                    <a:bodyPr/>
                    <a:lstStyle/>
                    <a:p>
                      <a:r>
                        <a:rPr lang="en-US" sz="2000" smtClean="0"/>
                        <a:t>1</a:t>
                      </a:r>
                      <a:endParaRPr lang="en-US" sz="2000"/>
                    </a:p>
                  </a:txBody>
                  <a:tcPr/>
                </a:tc>
                <a:tc>
                  <a:txBody>
                    <a:bodyPr/>
                    <a:lstStyle/>
                    <a:p>
                      <a:r>
                        <a:rPr lang="en-US" sz="2000" smtClean="0"/>
                        <a:t>1</a:t>
                      </a:r>
                      <a:endParaRPr lang="en-US" sz="2000"/>
                    </a:p>
                  </a:txBody>
                  <a:tcPr/>
                </a:tc>
              </a:tr>
              <a:tr h="4247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smtClean="0"/>
                        <a:t>F</a:t>
                      </a:r>
                      <a:r>
                        <a:rPr lang="en-US" sz="1400" smtClean="0"/>
                        <a:t>rms</a:t>
                      </a:r>
                      <a:endParaRPr lang="en-US" sz="2000" smtClean="0"/>
                    </a:p>
                  </a:txBody>
                  <a:tcPr/>
                </a:tc>
                <a:tc>
                  <a:txBody>
                    <a:bodyPr/>
                    <a:lstStyle/>
                    <a:p>
                      <a:r>
                        <a:rPr lang="en-US" sz="2000" dirty="0" smtClean="0"/>
                        <a:t>4</a:t>
                      </a:r>
                    </a:p>
                  </a:txBody>
                  <a:tcPr/>
                </a:tc>
                <a:tc>
                  <a:txBody>
                    <a:bodyPr/>
                    <a:lstStyle/>
                    <a:p>
                      <a:r>
                        <a:rPr lang="en-US" sz="2000" smtClean="0"/>
                        <a:t>5</a:t>
                      </a:r>
                      <a:endParaRPr lang="en-US" sz="2000"/>
                    </a:p>
                  </a:txBody>
                  <a:tcPr/>
                </a:tc>
              </a:tr>
              <a:tr h="4247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smtClean="0"/>
                        <a:t>F</a:t>
                      </a:r>
                      <a:r>
                        <a:rPr lang="en-US" sz="1400" smtClean="0"/>
                        <a:t>worst</a:t>
                      </a:r>
                      <a:endParaRPr lang="en-US" sz="2000" smtClean="0"/>
                    </a:p>
                  </a:txBody>
                  <a:tcPr/>
                </a:tc>
                <a:tc>
                  <a:txBody>
                    <a:bodyPr/>
                    <a:lstStyle/>
                    <a:p>
                      <a:r>
                        <a:rPr lang="en-US" sz="2000" dirty="0" smtClean="0"/>
                        <a:t>25</a:t>
                      </a:r>
                      <a:endParaRPr lang="en-US" sz="2000" dirty="0"/>
                    </a:p>
                  </a:txBody>
                  <a:tcPr/>
                </a:tc>
                <a:tc>
                  <a:txBody>
                    <a:bodyPr/>
                    <a:lstStyle/>
                    <a:p>
                      <a:r>
                        <a:rPr lang="en-US" sz="2000" dirty="0" smtClean="0"/>
                        <a:t>20</a:t>
                      </a:r>
                      <a:endParaRPr lang="en-US" sz="2000" dirty="0"/>
                    </a:p>
                  </a:txBody>
                  <a:tcPr/>
                </a:tc>
              </a:tr>
            </a:tbl>
          </a:graphicData>
        </a:graphic>
      </p:graphicFrame>
    </p:spTree>
    <p:extLst>
      <p:ext uri="{BB962C8B-B14F-4D97-AF65-F5344CB8AC3E}">
        <p14:creationId xmlns:p14="http://schemas.microsoft.com/office/powerpoint/2010/main" val="69603140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GB" dirty="0" smtClean="0"/>
              <a:t>Radial line experiments</a:t>
            </a:r>
            <a:endParaRPr lang="zh-CN" altLang="en-US" dirty="0"/>
          </a:p>
        </p:txBody>
      </p:sp>
      <p:pic>
        <p:nvPicPr>
          <p:cNvPr id="25603" name="Picture 3"/>
          <p:cNvPicPr>
            <a:picLocks noChangeAspect="1" noChangeArrowheads="1"/>
          </p:cNvPicPr>
          <p:nvPr/>
        </p:nvPicPr>
        <p:blipFill>
          <a:blip r:embed="rId2"/>
          <a:srcRect/>
          <a:stretch>
            <a:fillRect/>
          </a:stretch>
        </p:blipFill>
        <p:spPr bwMode="auto">
          <a:xfrm>
            <a:off x="6159705" y="3657600"/>
            <a:ext cx="2984295" cy="3200400"/>
          </a:xfrm>
          <a:prstGeom prst="rect">
            <a:avLst/>
          </a:prstGeom>
          <a:noFill/>
          <a:ln w="9525">
            <a:noFill/>
            <a:miter lim="800000"/>
            <a:headEnd/>
            <a:tailEnd/>
          </a:ln>
          <a:effectLst/>
        </p:spPr>
      </p:pic>
      <p:pic>
        <p:nvPicPr>
          <p:cNvPr id="25604" name="Picture 4"/>
          <p:cNvPicPr>
            <a:picLocks noChangeAspect="1" noChangeArrowheads="1"/>
          </p:cNvPicPr>
          <p:nvPr/>
        </p:nvPicPr>
        <p:blipFill>
          <a:blip r:embed="rId3"/>
          <a:srcRect/>
          <a:stretch>
            <a:fillRect/>
          </a:stretch>
        </p:blipFill>
        <p:spPr bwMode="auto">
          <a:xfrm>
            <a:off x="3810000" y="3600450"/>
            <a:ext cx="2362200" cy="3257550"/>
          </a:xfrm>
          <a:prstGeom prst="rect">
            <a:avLst/>
          </a:prstGeom>
          <a:noFill/>
          <a:ln w="9525">
            <a:noFill/>
            <a:miter lim="800000"/>
            <a:headEnd/>
            <a:tailEnd/>
          </a:ln>
          <a:effectLst/>
        </p:spPr>
      </p:pic>
      <p:pic>
        <p:nvPicPr>
          <p:cNvPr id="7" name="Picture 2"/>
          <p:cNvPicPr>
            <a:picLocks noChangeAspect="1" noChangeArrowheads="1"/>
          </p:cNvPicPr>
          <p:nvPr/>
        </p:nvPicPr>
        <p:blipFill>
          <a:blip r:embed="rId4" cstate="print"/>
          <a:srcRect/>
          <a:stretch>
            <a:fillRect/>
          </a:stretch>
        </p:blipFill>
        <p:spPr bwMode="auto">
          <a:xfrm>
            <a:off x="-1" y="3581400"/>
            <a:ext cx="3681457" cy="3124200"/>
          </a:xfrm>
          <a:prstGeom prst="rect">
            <a:avLst/>
          </a:prstGeom>
          <a:noFill/>
          <a:ln w="9525">
            <a:noFill/>
            <a:miter lim="800000"/>
            <a:headEnd/>
            <a:tailEnd/>
          </a:ln>
        </p:spPr>
      </p:pic>
      <p:pic>
        <p:nvPicPr>
          <p:cNvPr id="8" name="Picture 3"/>
          <p:cNvPicPr>
            <a:picLocks noChangeAspect="1" noChangeArrowheads="1"/>
          </p:cNvPicPr>
          <p:nvPr/>
        </p:nvPicPr>
        <p:blipFill>
          <a:blip r:embed="rId5"/>
          <a:srcRect/>
          <a:stretch>
            <a:fillRect/>
          </a:stretch>
        </p:blipFill>
        <p:spPr bwMode="auto">
          <a:xfrm>
            <a:off x="2590800" y="1600200"/>
            <a:ext cx="2165515" cy="1756792"/>
          </a:xfrm>
          <a:prstGeom prst="rect">
            <a:avLst/>
          </a:prstGeom>
          <a:noFill/>
          <a:ln w="9525">
            <a:noFill/>
            <a:miter lim="800000"/>
            <a:headEnd/>
            <a:tailEnd/>
          </a:ln>
        </p:spPr>
      </p:pic>
      <p:pic>
        <p:nvPicPr>
          <p:cNvPr id="9" name="Picture 5"/>
          <p:cNvPicPr>
            <a:picLocks noChangeAspect="1" noChangeArrowheads="1"/>
          </p:cNvPicPr>
          <p:nvPr/>
        </p:nvPicPr>
        <p:blipFill>
          <a:blip r:embed="rId6"/>
          <a:srcRect/>
          <a:stretch>
            <a:fillRect/>
          </a:stretch>
        </p:blipFill>
        <p:spPr bwMode="auto">
          <a:xfrm>
            <a:off x="6906049" y="1600200"/>
            <a:ext cx="2237951" cy="1756792"/>
          </a:xfrm>
          <a:prstGeom prst="rect">
            <a:avLst/>
          </a:prstGeom>
          <a:noFill/>
          <a:ln w="9525">
            <a:noFill/>
            <a:miter lim="800000"/>
            <a:headEnd/>
            <a:tailEnd/>
          </a:ln>
        </p:spPr>
      </p:pic>
      <p:pic>
        <p:nvPicPr>
          <p:cNvPr id="10" name="Picture 6"/>
          <p:cNvPicPr>
            <a:picLocks noChangeAspect="1" noChangeArrowheads="1"/>
          </p:cNvPicPr>
          <p:nvPr/>
        </p:nvPicPr>
        <p:blipFill>
          <a:blip r:embed="rId7"/>
          <a:srcRect/>
          <a:stretch>
            <a:fillRect/>
          </a:stretch>
        </p:blipFill>
        <p:spPr bwMode="auto">
          <a:xfrm>
            <a:off x="4876800" y="1600200"/>
            <a:ext cx="1985110" cy="1756791"/>
          </a:xfrm>
          <a:prstGeom prst="rect">
            <a:avLst/>
          </a:prstGeom>
          <a:noFill/>
          <a:ln w="9525">
            <a:noFill/>
            <a:miter lim="800000"/>
            <a:headEnd/>
            <a:tailEnd/>
          </a:ln>
        </p:spPr>
      </p:pic>
      <p:pic>
        <p:nvPicPr>
          <p:cNvPr id="205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200" y="1600200"/>
            <a:ext cx="2590800"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07504" y="75982"/>
            <a:ext cx="2705164" cy="369332"/>
          </a:xfrm>
          <a:prstGeom prst="rect">
            <a:avLst/>
          </a:prstGeom>
          <a:noFill/>
        </p:spPr>
        <p:txBody>
          <a:bodyPr wrap="none" rtlCol="0">
            <a:spAutoFit/>
          </a:bodyPr>
          <a:lstStyle/>
          <a:p>
            <a:r>
              <a:rPr lang="en-GB" dirty="0" smtClean="0"/>
              <a:t>H. Zha, Tsinghua University</a:t>
            </a:r>
            <a:endParaRPr lang="en-GB" dirty="0"/>
          </a:p>
        </p:txBody>
      </p:sp>
    </p:spTree>
    <p:extLst>
      <p:ext uri="{BB962C8B-B14F-4D97-AF65-F5344CB8AC3E}">
        <p14:creationId xmlns:p14="http://schemas.microsoft.com/office/powerpoint/2010/main" val="215688302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Elliptical-rod Design at 11 GHz</a:t>
            </a:r>
            <a:endParaRPr lang="en-US" dirty="0"/>
          </a:p>
        </p:txBody>
      </p:sp>
      <p:sp>
        <p:nvSpPr>
          <p:cNvPr id="3" name="Content Placeholder 2"/>
          <p:cNvSpPr>
            <a:spLocks noGrp="1"/>
          </p:cNvSpPr>
          <p:nvPr>
            <p:ph idx="1"/>
          </p:nvPr>
        </p:nvSpPr>
        <p:spPr>
          <a:xfrm>
            <a:off x="304800" y="762000"/>
            <a:ext cx="8229600" cy="4525963"/>
          </a:xfrm>
        </p:spPr>
        <p:txBody>
          <a:bodyPr/>
          <a:lstStyle/>
          <a:p>
            <a:r>
              <a:rPr lang="en-US" sz="2800" dirty="0" smtClean="0"/>
              <a:t>Standing wave design with 2 matching cells, one test cell</a:t>
            </a:r>
          </a:p>
          <a:p>
            <a:r>
              <a:rPr lang="en-US" sz="2800" dirty="0" smtClean="0"/>
              <a:t>Axially powered via TM</a:t>
            </a:r>
            <a:r>
              <a:rPr lang="en-US" sz="2800" baseline="-25000" dirty="0" smtClean="0"/>
              <a:t>01</a:t>
            </a:r>
            <a:r>
              <a:rPr lang="en-US" sz="2800" dirty="0" smtClean="0"/>
              <a:t> mode launcher</a:t>
            </a:r>
          </a:p>
          <a:p>
            <a:r>
              <a:rPr lang="en-US" sz="2800" dirty="0" smtClean="0"/>
              <a:t>Structure has elliptical inner rods</a:t>
            </a:r>
          </a:p>
          <a:p>
            <a:pPr lvl="1"/>
            <a:r>
              <a:rPr lang="en-US" sz="2400" dirty="0" smtClean="0"/>
              <a:t>Spread large H field over larger region</a:t>
            </a:r>
            <a:br>
              <a:rPr lang="en-US" sz="2400" dirty="0" smtClean="0"/>
            </a:br>
            <a:r>
              <a:rPr lang="en-US" sz="2400" dirty="0" smtClean="0"/>
              <a:t>→ reduce pulsed heating</a:t>
            </a:r>
          </a:p>
          <a:p>
            <a:pPr lvl="1"/>
            <a:endParaRPr lang="en-US" sz="2400" dirty="0"/>
          </a:p>
        </p:txBody>
      </p:sp>
      <p:graphicFrame>
        <p:nvGraphicFramePr>
          <p:cNvPr id="17" name="Table 16"/>
          <p:cNvGraphicFramePr>
            <a:graphicFrameLocks noGrp="1"/>
          </p:cNvGraphicFramePr>
          <p:nvPr/>
        </p:nvGraphicFramePr>
        <p:xfrm>
          <a:off x="304800" y="3779520"/>
          <a:ext cx="4572000" cy="3078480"/>
        </p:xfrm>
        <a:graphic>
          <a:graphicData uri="http://schemas.openxmlformats.org/drawingml/2006/table">
            <a:tbl>
              <a:tblPr firstRow="1" bandRow="1">
                <a:tableStyleId>{F5AB1C69-6EDB-4FF4-983F-18BD219EF322}</a:tableStyleId>
              </a:tblPr>
              <a:tblGrid>
                <a:gridCol w="1975959"/>
                <a:gridCol w="1244122"/>
                <a:gridCol w="1351919"/>
              </a:tblGrid>
              <a:tr h="400243">
                <a:tc gridSpan="3">
                  <a:txBody>
                    <a:bodyPr/>
                    <a:lstStyle/>
                    <a:p>
                      <a:pPr algn="ctr"/>
                      <a:r>
                        <a:rPr lang="en-US" sz="2200" dirty="0" smtClean="0">
                          <a:solidFill>
                            <a:schemeClr val="tx1"/>
                          </a:solidFill>
                          <a:latin typeface="Calibri" pitchFamily="34" charset="0"/>
                        </a:rPr>
                        <a:t>Performance at 100 MV/m</a:t>
                      </a:r>
                      <a:endParaRPr lang="en-US" sz="2200" dirty="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tc>
                <a:tc hMerge="1">
                  <a:txBody>
                    <a:bodyPr/>
                    <a:lstStyle/>
                    <a:p>
                      <a:endParaRPr lang="en-US" dirty="0"/>
                    </a:p>
                  </a:txBody>
                  <a:tcPr/>
                </a:tc>
              </a:tr>
              <a:tr h="343066">
                <a:tc>
                  <a:txBody>
                    <a:bodyPr/>
                    <a:lstStyle/>
                    <a:p>
                      <a:pPr algn="ctr"/>
                      <a:endParaRPr lang="en-US"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latin typeface="Calibri" pitchFamily="34" charset="0"/>
                        </a:rPr>
                        <a:t>Round</a:t>
                      </a:r>
                      <a:endParaRPr lang="en-US"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latin typeface="Calibri" pitchFamily="34" charset="0"/>
                        </a:rPr>
                        <a:t>Elliptical</a:t>
                      </a:r>
                      <a:endParaRPr lang="en-US"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3066">
                <a:tc>
                  <a:txBody>
                    <a:bodyPr/>
                    <a:lstStyle/>
                    <a:p>
                      <a:pPr algn="ctr"/>
                      <a:r>
                        <a:rPr lang="en-US" dirty="0" smtClean="0">
                          <a:latin typeface="Calibri" pitchFamily="34" charset="0"/>
                        </a:rPr>
                        <a:t>Power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latin typeface="Calibri" pitchFamily="34" charset="0"/>
                        </a:rPr>
                        <a:t>5.9</a:t>
                      </a:r>
                      <a:r>
                        <a:rPr lang="en-US" baseline="0" dirty="0" smtClean="0">
                          <a:latin typeface="Calibri" pitchFamily="34" charset="0"/>
                        </a:rPr>
                        <a:t> MW</a:t>
                      </a:r>
                      <a:endParaRPr lang="en-US"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latin typeface="Calibri" pitchFamily="34" charset="0"/>
                        </a:rPr>
                        <a:t>4.4 MW</a:t>
                      </a:r>
                      <a:endParaRPr lang="en-US"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3066">
                <a:tc>
                  <a:txBody>
                    <a:bodyPr/>
                    <a:lstStyle/>
                    <a:p>
                      <a:pPr algn="ctr"/>
                      <a:r>
                        <a:rPr lang="en-US" dirty="0" smtClean="0">
                          <a:latin typeface="Calibri" pitchFamily="34" charset="0"/>
                        </a:rPr>
                        <a:t>Peak</a:t>
                      </a:r>
                      <a:r>
                        <a:rPr lang="en-US" baseline="0" dirty="0" smtClean="0">
                          <a:latin typeface="Calibri" pitchFamily="34" charset="0"/>
                        </a:rPr>
                        <a:t> Surface E Field</a:t>
                      </a:r>
                      <a:endParaRPr lang="en-US"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latin typeface="Calibri" pitchFamily="34" charset="0"/>
                        </a:rPr>
                        <a:t>208 MV/m</a:t>
                      </a:r>
                      <a:endParaRPr lang="en-US"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latin typeface="Calibri" pitchFamily="34" charset="0"/>
                        </a:rPr>
                        <a:t>207 MV/m</a:t>
                      </a:r>
                      <a:endParaRPr lang="en-US"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3066">
                <a:tc>
                  <a:txBody>
                    <a:bodyPr/>
                    <a:lstStyle/>
                    <a:p>
                      <a:pPr algn="ctr"/>
                      <a:r>
                        <a:rPr lang="en-US" dirty="0" smtClean="0">
                          <a:latin typeface="Calibri" pitchFamily="34" charset="0"/>
                        </a:rPr>
                        <a:t>Peak Surface Magnetic Field</a:t>
                      </a:r>
                      <a:endParaRPr lang="en-US"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b="1" dirty="0" smtClean="0">
                          <a:latin typeface="Calibri" pitchFamily="34" charset="0"/>
                        </a:rPr>
                        <a:t>890 kA/m</a:t>
                      </a:r>
                      <a:endParaRPr lang="en-US" b="1"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b="1" dirty="0" smtClean="0">
                          <a:latin typeface="Calibri" pitchFamily="34" charset="0"/>
                        </a:rPr>
                        <a:t>713 kA/m</a:t>
                      </a:r>
                      <a:endParaRPr lang="en-US" b="1"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7293">
                <a:tc>
                  <a:txBody>
                    <a:bodyPr/>
                    <a:lstStyle/>
                    <a:p>
                      <a:pPr algn="ctr"/>
                      <a:r>
                        <a:rPr lang="en-US" dirty="0" smtClean="0">
                          <a:latin typeface="Calibri" pitchFamily="34" charset="0"/>
                        </a:rPr>
                        <a:t>Pulsed Heating</a:t>
                      </a:r>
                      <a:r>
                        <a:rPr lang="en-US" baseline="0" dirty="0" smtClean="0">
                          <a:latin typeface="Calibri" pitchFamily="34" charset="0"/>
                        </a:rPr>
                        <a:t> for 150ns Flat Pulse</a:t>
                      </a:r>
                      <a:endParaRPr lang="en-US"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latin typeface="Calibri" pitchFamily="34" charset="0"/>
                        </a:rPr>
                        <a:t>131</a:t>
                      </a:r>
                      <a:r>
                        <a:rPr lang="en-US" baseline="0" dirty="0" smtClean="0">
                          <a:latin typeface="Calibri" pitchFamily="34" charset="0"/>
                        </a:rPr>
                        <a:t> K</a:t>
                      </a:r>
                      <a:endParaRPr lang="en-US"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latin typeface="Calibri" pitchFamily="34" charset="0"/>
                        </a:rPr>
                        <a:t>84</a:t>
                      </a:r>
                      <a:r>
                        <a:rPr lang="en-US" baseline="0" dirty="0" smtClean="0">
                          <a:latin typeface="Calibri" pitchFamily="34" charset="0"/>
                        </a:rPr>
                        <a:t> K</a:t>
                      </a:r>
                      <a:endParaRPr lang="en-US"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pic>
        <p:nvPicPr>
          <p:cNvPr id="16" name="Picture 15" descr="re-lattice"/>
          <p:cNvPicPr>
            <a:picLocks noChangeAspect="1" noChangeArrowheads="1"/>
          </p:cNvPicPr>
          <p:nvPr/>
        </p:nvPicPr>
        <p:blipFill>
          <a:blip r:embed="rId3" cstate="print"/>
          <a:srcRect/>
          <a:stretch>
            <a:fillRect/>
          </a:stretch>
        </p:blipFill>
        <p:spPr bwMode="auto">
          <a:xfrm>
            <a:off x="5105400" y="3738563"/>
            <a:ext cx="2770187" cy="2738437"/>
          </a:xfrm>
          <a:prstGeom prst="rect">
            <a:avLst/>
          </a:prstGeom>
          <a:noFill/>
          <a:ln w="9525">
            <a:noFill/>
            <a:miter lim="800000"/>
            <a:headEnd/>
            <a:tailEnd/>
          </a:ln>
        </p:spPr>
      </p:pic>
      <p:pic>
        <p:nvPicPr>
          <p:cNvPr id="14" name="Picture 13" descr="re-geometry"/>
          <p:cNvPicPr>
            <a:picLocks noChangeAspect="1" noChangeArrowheads="1"/>
          </p:cNvPicPr>
          <p:nvPr/>
        </p:nvPicPr>
        <p:blipFill>
          <a:blip r:embed="rId4" cstate="print"/>
          <a:srcRect l="5520" r="6153"/>
          <a:stretch>
            <a:fillRect/>
          </a:stretch>
        </p:blipFill>
        <p:spPr bwMode="auto">
          <a:xfrm>
            <a:off x="6705600" y="1295400"/>
            <a:ext cx="2209800" cy="2483148"/>
          </a:xfrm>
          <a:prstGeom prst="rect">
            <a:avLst/>
          </a:prstGeom>
          <a:noFill/>
          <a:ln w="9525">
            <a:noFill/>
            <a:miter lim="800000"/>
            <a:headEnd/>
            <a:tailEnd/>
          </a:ln>
        </p:spPr>
      </p:pic>
      <p:sp>
        <p:nvSpPr>
          <p:cNvPr id="7" name="Rectangle 6"/>
          <p:cNvSpPr/>
          <p:nvPr/>
        </p:nvSpPr>
        <p:spPr>
          <a:xfrm>
            <a:off x="7157559" y="6488668"/>
            <a:ext cx="1887696" cy="369332"/>
          </a:xfrm>
          <a:prstGeom prst="rect">
            <a:avLst/>
          </a:prstGeom>
        </p:spPr>
        <p:txBody>
          <a:bodyPr wrap="none">
            <a:spAutoFit/>
          </a:bodyPr>
          <a:lstStyle/>
          <a:p>
            <a:pPr fontAlgn="base">
              <a:spcBef>
                <a:spcPct val="0"/>
              </a:spcBef>
              <a:spcAft>
                <a:spcPct val="0"/>
              </a:spcAft>
            </a:pPr>
            <a:r>
              <a:rPr lang="en-US" dirty="0" smtClean="0">
                <a:solidFill>
                  <a:srgbClr val="000000"/>
                </a:solidFill>
                <a:latin typeface="Calibri" pitchFamily="34" charset="0"/>
              </a:rPr>
              <a:t>B. J. Munroe, MIT</a:t>
            </a:r>
            <a:endParaRPr lang="en-US" dirty="0">
              <a:solidFill>
                <a:srgbClr val="000000"/>
              </a:solidFill>
              <a:latin typeface="Calibri" pitchFamily="34"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idx="4294967295"/>
          </p:nvPr>
        </p:nvSpPr>
        <p:spPr/>
        <p:txBody>
          <a:bodyPr/>
          <a:lstStyle/>
          <a:p>
            <a:r>
              <a:rPr lang="en-US" smtClean="0"/>
              <a:t>PBG Structure Fabricated at SLAC</a:t>
            </a:r>
          </a:p>
        </p:txBody>
      </p:sp>
      <p:pic>
        <p:nvPicPr>
          <p:cNvPr id="26627" name="Picture 7" descr="DSC00038-copy_edited-1"/>
          <p:cNvPicPr>
            <a:picLocks noChangeAspect="1" noChangeArrowheads="1"/>
          </p:cNvPicPr>
          <p:nvPr/>
        </p:nvPicPr>
        <p:blipFill>
          <a:blip r:embed="rId3" cstate="print"/>
          <a:srcRect/>
          <a:stretch>
            <a:fillRect/>
          </a:stretch>
        </p:blipFill>
        <p:spPr bwMode="auto">
          <a:xfrm>
            <a:off x="457200" y="741363"/>
            <a:ext cx="8228013" cy="548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6</a:t>
            </a:fld>
            <a:endParaRPr lang="en-US"/>
          </a:p>
        </p:txBody>
      </p:sp>
      <p:sp>
        <p:nvSpPr>
          <p:cNvPr id="3" name="Rectangle 2"/>
          <p:cNvSpPr/>
          <p:nvPr/>
        </p:nvSpPr>
        <p:spPr>
          <a:xfrm>
            <a:off x="467544" y="548680"/>
            <a:ext cx="8496944" cy="5940088"/>
          </a:xfrm>
          <a:prstGeom prst="rect">
            <a:avLst/>
          </a:prstGeom>
        </p:spPr>
        <p:txBody>
          <a:bodyPr wrap="square">
            <a:spAutoFit/>
          </a:bodyPr>
          <a:lstStyle/>
          <a:p>
            <a:r>
              <a:rPr lang="en-GB" sz="2000" dirty="0" smtClean="0"/>
              <a:t>How the </a:t>
            </a:r>
            <a:r>
              <a:rPr lang="en-GB" sz="2000" dirty="0"/>
              <a:t>most popular E&amp;M codes </a:t>
            </a:r>
            <a:r>
              <a:rPr lang="en-GB" sz="2000" dirty="0" smtClean="0"/>
              <a:t>are used </a:t>
            </a:r>
            <a:r>
              <a:rPr lang="en-GB" sz="2000" dirty="0"/>
              <a:t>in the CLIC study </a:t>
            </a:r>
            <a:r>
              <a:rPr lang="en-GB" sz="2000" dirty="0" smtClean="0"/>
              <a:t>:</a:t>
            </a:r>
            <a:endParaRPr lang="en-GB" sz="2000" dirty="0"/>
          </a:p>
          <a:p>
            <a:r>
              <a:rPr lang="en-GB" sz="2000" dirty="0"/>
              <a:t> </a:t>
            </a:r>
          </a:p>
          <a:p>
            <a:pPr marL="285750" indent="-285750">
              <a:buFont typeface="Arial" pitchFamily="34" charset="0"/>
              <a:buChar char="•"/>
            </a:pPr>
            <a:r>
              <a:rPr lang="en-GB" sz="2000" dirty="0"/>
              <a:t>HFSS </a:t>
            </a:r>
            <a:r>
              <a:rPr lang="en-GB" sz="2000" dirty="0" smtClean="0"/>
              <a:t>– Eigenvalue and driven solution. Accelerating structures, PETS and waveguide components. For understanding how fields look and very </a:t>
            </a:r>
            <a:r>
              <a:rPr lang="en-GB" sz="2000" dirty="0" err="1" smtClean="0"/>
              <a:t>very</a:t>
            </a:r>
            <a:r>
              <a:rPr lang="en-GB" sz="2000" dirty="0" smtClean="0"/>
              <a:t> accurate determination of solutions. Tetrahedral meshing for high accuracy. Likes computers with lots of RAM.</a:t>
            </a:r>
            <a:endParaRPr lang="en-GB" sz="2000" dirty="0"/>
          </a:p>
          <a:p>
            <a:pPr marL="285750" indent="-285750">
              <a:buFont typeface="Arial" pitchFamily="34" charset="0"/>
              <a:buChar char="•"/>
            </a:pPr>
            <a:r>
              <a:rPr lang="en-GB" sz="2000" dirty="0" err="1"/>
              <a:t>GdfidL</a:t>
            </a:r>
            <a:r>
              <a:rPr lang="en-GB" sz="2000" dirty="0"/>
              <a:t> </a:t>
            </a:r>
            <a:r>
              <a:rPr lang="en-GB" sz="2000" dirty="0" smtClean="0"/>
              <a:t>– Time-domain. Super-efficient work-horse code for wake-field calculations. Very well parallelized so well adapted to clusters of PCs. Also can do PIC.</a:t>
            </a:r>
            <a:endParaRPr lang="en-GB" sz="2000" dirty="0"/>
          </a:p>
          <a:p>
            <a:pPr marL="285750" indent="-285750">
              <a:buFont typeface="Arial" pitchFamily="34" charset="0"/>
              <a:buChar char="•"/>
            </a:pPr>
            <a:r>
              <a:rPr lang="en-GB" sz="2000" dirty="0" smtClean="0"/>
              <a:t>CST Microwave and Particle Studio – Eigenvalue, driven and </a:t>
            </a:r>
            <a:r>
              <a:rPr lang="en-GB" sz="2000" dirty="0" err="1" smtClean="0"/>
              <a:t>wakefield</a:t>
            </a:r>
            <a:r>
              <a:rPr lang="en-GB" sz="2000" dirty="0" smtClean="0"/>
              <a:t>. Very easy to get started doing accelerator applications with built in functions. Popular with youngsters.</a:t>
            </a:r>
            <a:endParaRPr lang="en-GB" sz="2000" dirty="0"/>
          </a:p>
          <a:p>
            <a:pPr marL="285750" indent="-285750">
              <a:buFont typeface="Arial" pitchFamily="34" charset="0"/>
              <a:buChar char="•"/>
            </a:pPr>
            <a:r>
              <a:rPr lang="en-GB" sz="2000" dirty="0" smtClean="0"/>
              <a:t>ACE3P – Supercomputer super code developed at SLAC for the ultimate calculations. Everything - eigenvalue solver, time </a:t>
            </a:r>
            <a:r>
              <a:rPr lang="en-GB" sz="2000" dirty="0"/>
              <a:t>d</a:t>
            </a:r>
            <a:r>
              <a:rPr lang="en-GB" sz="2000" dirty="0" smtClean="0"/>
              <a:t>omain, tracker (for </a:t>
            </a:r>
            <a:r>
              <a:rPr lang="en-GB" sz="2000" dirty="0" err="1" smtClean="0"/>
              <a:t>multipactor</a:t>
            </a:r>
            <a:r>
              <a:rPr lang="en-GB" sz="2000" dirty="0" smtClean="0"/>
              <a:t> for example) through PIC. Tricky to use, tricky to get access to… For specialists only.</a:t>
            </a:r>
          </a:p>
          <a:p>
            <a:pPr marL="285750" indent="-285750">
              <a:buFont typeface="Arial" pitchFamily="34" charset="0"/>
              <a:buChar char="•"/>
            </a:pPr>
            <a:r>
              <a:rPr lang="en-GB" sz="2000" dirty="0" smtClean="0"/>
              <a:t>COMSOL – Multi physics also.</a:t>
            </a:r>
          </a:p>
          <a:p>
            <a:pPr marL="285750" indent="-285750">
              <a:buFont typeface="Arial" pitchFamily="34" charset="0"/>
              <a:buChar char="•"/>
            </a:pPr>
            <a:endParaRPr lang="en-GB" sz="2000" dirty="0"/>
          </a:p>
          <a:p>
            <a:r>
              <a:rPr lang="en-GB" sz="2000" dirty="0" smtClean="0"/>
              <a:t>**** Huge field and I give you only a very specific perspective from CLIC ****</a:t>
            </a:r>
            <a:endParaRPr lang="en-GB" sz="2000" dirty="0"/>
          </a:p>
        </p:txBody>
      </p:sp>
    </p:spTree>
    <p:extLst>
      <p:ext uri="{BB962C8B-B14F-4D97-AF65-F5344CB8AC3E}">
        <p14:creationId xmlns:p14="http://schemas.microsoft.com/office/powerpoint/2010/main" val="1808354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7</a:t>
            </a:fld>
            <a:endParaRPr lang="en-US"/>
          </a:p>
        </p:txBody>
      </p:sp>
      <p:sp>
        <p:nvSpPr>
          <p:cNvPr id="3" name="TextBox 2"/>
          <p:cNvSpPr txBox="1"/>
          <p:nvPr/>
        </p:nvSpPr>
        <p:spPr>
          <a:xfrm>
            <a:off x="0" y="-27384"/>
            <a:ext cx="9036496" cy="4524315"/>
          </a:xfrm>
          <a:prstGeom prst="rect">
            <a:avLst/>
          </a:prstGeom>
          <a:noFill/>
        </p:spPr>
        <p:txBody>
          <a:bodyPr wrap="square" rtlCol="0">
            <a:spAutoFit/>
          </a:bodyPr>
          <a:lstStyle/>
          <a:p>
            <a:r>
              <a:rPr lang="en-US" dirty="0" smtClean="0"/>
              <a:t>The fundamental issue:</a:t>
            </a:r>
          </a:p>
          <a:p>
            <a:endParaRPr lang="en-US" dirty="0" smtClean="0"/>
          </a:p>
          <a:p>
            <a:r>
              <a:rPr lang="en-US" dirty="0" smtClean="0"/>
              <a:t>Misalignments between the beam and rf structures will result in the excitation of higher-order transverse modes. For example TM</a:t>
            </a:r>
            <a:r>
              <a:rPr lang="en-US" baseline="-25000" dirty="0" smtClean="0"/>
              <a:t>110</a:t>
            </a:r>
            <a:r>
              <a:rPr lang="en-US" dirty="0" smtClean="0"/>
              <a:t>-like modes.</a:t>
            </a:r>
          </a:p>
          <a:p>
            <a:endParaRPr lang="en-US" dirty="0" smtClean="0"/>
          </a:p>
          <a:p>
            <a:r>
              <a:rPr lang="en-US" dirty="0" smtClean="0"/>
              <a:t>Because linear collider beams consist of trains of bunches, these modes which are excited by a bunch, will act on following bunches.</a:t>
            </a:r>
          </a:p>
          <a:p>
            <a:endParaRPr lang="en-US" dirty="0" smtClean="0"/>
          </a:p>
          <a:p>
            <a:r>
              <a:rPr lang="en-US" dirty="0" smtClean="0"/>
              <a:t>Because the modes are transverse, they will cause deflections of following bunches.</a:t>
            </a:r>
          </a:p>
          <a:p>
            <a:endParaRPr lang="en-US" dirty="0" smtClean="0"/>
          </a:p>
          <a:p>
            <a:r>
              <a:rPr lang="en-US" dirty="0" smtClean="0"/>
              <a:t>And because the beam is intense, in order to have high efficiency, this effect is quite strong. </a:t>
            </a:r>
          </a:p>
          <a:p>
            <a:endParaRPr lang="en-US" dirty="0" smtClean="0"/>
          </a:p>
          <a:p>
            <a:r>
              <a:rPr lang="en-US" dirty="0" smtClean="0"/>
              <a:t>Hence we have the potential for a transverse instability.</a:t>
            </a:r>
          </a:p>
          <a:p>
            <a:endParaRPr lang="en-US" dirty="0" smtClean="0"/>
          </a:p>
          <a:p>
            <a:r>
              <a:rPr lang="en-US" dirty="0" smtClean="0"/>
              <a:t>There are also high-order longitudinal modes which affect energy spread but we will not speak much about them – they mostly get taken care of automatically.</a:t>
            </a:r>
          </a:p>
        </p:txBody>
      </p:sp>
      <p:sp>
        <p:nvSpPr>
          <p:cNvPr id="4" name="Oval 3"/>
          <p:cNvSpPr/>
          <p:nvPr/>
        </p:nvSpPr>
        <p:spPr>
          <a:xfrm>
            <a:off x="2123728" y="5579948"/>
            <a:ext cx="144016" cy="7200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627784" y="6156012"/>
            <a:ext cx="144016" cy="7200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131840" y="5651956"/>
            <a:ext cx="144016" cy="7200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635896" y="5291916"/>
            <a:ext cx="144016" cy="7200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139952" y="5867980"/>
            <a:ext cx="144016" cy="7200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644008" y="5723964"/>
            <a:ext cx="144016" cy="7200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5148064" y="5507940"/>
            <a:ext cx="144016" cy="7200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5652120" y="5579948"/>
            <a:ext cx="144016" cy="7200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p:nvPr/>
        </p:nvCxnSpPr>
        <p:spPr>
          <a:xfrm>
            <a:off x="6228184" y="5867980"/>
            <a:ext cx="1224136"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012160" y="6300028"/>
            <a:ext cx="2422138" cy="369332"/>
          </a:xfrm>
          <a:prstGeom prst="rect">
            <a:avLst/>
          </a:prstGeom>
          <a:noFill/>
        </p:spPr>
        <p:txBody>
          <a:bodyPr wrap="none" rtlCol="0">
            <a:spAutoFit/>
          </a:bodyPr>
          <a:lstStyle/>
          <a:p>
            <a:r>
              <a:rPr lang="en-US" dirty="0" smtClean="0"/>
              <a:t>Beam direction and axis</a:t>
            </a:r>
            <a:endParaRPr lang="en-US" dirty="0"/>
          </a:p>
        </p:txBody>
      </p:sp>
      <p:sp>
        <p:nvSpPr>
          <p:cNvPr id="22" name="Curved Up Arrow 21"/>
          <p:cNvSpPr/>
          <p:nvPr/>
        </p:nvSpPr>
        <p:spPr>
          <a:xfrm rot="10800000">
            <a:off x="5220072" y="4859868"/>
            <a:ext cx="648072" cy="288032"/>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TextBox 22"/>
          <p:cNvSpPr txBox="1"/>
          <p:nvPr/>
        </p:nvSpPr>
        <p:spPr>
          <a:xfrm>
            <a:off x="6156176" y="4571836"/>
            <a:ext cx="1973682" cy="369332"/>
          </a:xfrm>
          <a:prstGeom prst="rect">
            <a:avLst/>
          </a:prstGeom>
          <a:noFill/>
        </p:spPr>
        <p:txBody>
          <a:bodyPr wrap="none" rtlCol="0">
            <a:spAutoFit/>
          </a:bodyPr>
          <a:lstStyle/>
          <a:p>
            <a:r>
              <a:rPr lang="en-US" dirty="0" smtClean="0"/>
              <a:t>Higher order mode</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8</a:t>
            </a:fld>
            <a:endParaRPr lang="en-US"/>
          </a:p>
        </p:txBody>
      </p:sp>
      <p:sp>
        <p:nvSpPr>
          <p:cNvPr id="3" name="TextBox 2"/>
          <p:cNvSpPr txBox="1"/>
          <p:nvPr/>
        </p:nvSpPr>
        <p:spPr>
          <a:xfrm>
            <a:off x="395536" y="548680"/>
            <a:ext cx="8280920" cy="5632311"/>
          </a:xfrm>
          <a:prstGeom prst="rect">
            <a:avLst/>
          </a:prstGeom>
          <a:noFill/>
        </p:spPr>
        <p:txBody>
          <a:bodyPr wrap="square" rtlCol="0">
            <a:spAutoFit/>
          </a:bodyPr>
          <a:lstStyle/>
          <a:p>
            <a:r>
              <a:rPr lang="en-US" dirty="0" smtClean="0"/>
              <a:t>In order to prevent the beam instability, we need to act on the transverse mode while minimizing the effect on the fundamental, accelerating, mode.</a:t>
            </a:r>
          </a:p>
          <a:p>
            <a:endParaRPr lang="en-US" dirty="0" smtClean="0"/>
          </a:p>
          <a:p>
            <a:r>
              <a:rPr lang="en-US" dirty="0" smtClean="0"/>
              <a:t>We can do this in two ways.</a:t>
            </a:r>
          </a:p>
          <a:p>
            <a:endParaRPr lang="en-US" dirty="0" smtClean="0"/>
          </a:p>
          <a:p>
            <a:pPr marL="342900" indent="-342900">
              <a:buFont typeface="+mj-lt"/>
              <a:buAutoNum type="arabicPeriod"/>
            </a:pPr>
            <a:r>
              <a:rPr lang="en-US" dirty="0" smtClean="0"/>
              <a:t>Selectively </a:t>
            </a:r>
            <a:r>
              <a:rPr lang="en-US" b="1" dirty="0" smtClean="0"/>
              <a:t>damp</a:t>
            </a:r>
            <a:r>
              <a:rPr lang="en-US" dirty="0" smtClean="0"/>
              <a:t> the transverse, higher-order, modes. This means adding features to the cells which selectively couple to the unwanted modes. Lowering their </a:t>
            </a:r>
            <a:r>
              <a:rPr lang="en-US" i="1" dirty="0" smtClean="0"/>
              <a:t>Q</a:t>
            </a:r>
            <a:r>
              <a:rPr lang="en-US" dirty="0" smtClean="0"/>
              <a:t> so the amplitude of the mode is suppressed between bunches. In a linear collider this means reducing the dipole mode </a:t>
            </a:r>
            <a:r>
              <a:rPr lang="en-US" i="1" dirty="0" smtClean="0"/>
              <a:t>Q</a:t>
            </a:r>
            <a:r>
              <a:rPr lang="en-US" dirty="0" smtClean="0"/>
              <a:t>’s to values below 10.</a:t>
            </a:r>
          </a:p>
          <a:p>
            <a:pPr marL="342900" indent="-342900">
              <a:buFont typeface="+mj-lt"/>
              <a:buAutoNum type="arabicPeriod"/>
            </a:pPr>
            <a:r>
              <a:rPr lang="en-US" dirty="0" smtClean="0"/>
              <a:t>Messing around with the dipole mode frequencies, while leaving the fundamental unchanged, so that bunches get kicks from different parts of the structure with different phases. This causes a net wakefield cancellation and is called </a:t>
            </a:r>
            <a:r>
              <a:rPr lang="en-US" b="1" dirty="0" smtClean="0"/>
              <a:t>detuning</a:t>
            </a:r>
            <a:r>
              <a:rPr lang="en-US" dirty="0" smtClean="0"/>
              <a:t>.</a:t>
            </a:r>
          </a:p>
          <a:p>
            <a:pPr marL="342900" indent="-342900"/>
            <a:endParaRPr lang="en-US" dirty="0" smtClean="0"/>
          </a:p>
          <a:p>
            <a:pPr marL="342900" indent="-342900"/>
            <a:r>
              <a:rPr lang="en-US" dirty="0" smtClean="0"/>
              <a:t>In reality we almost always do a bit of both.</a:t>
            </a:r>
          </a:p>
          <a:p>
            <a:endParaRPr lang="en-US" dirty="0" smtClean="0"/>
          </a:p>
          <a:p>
            <a:r>
              <a:rPr lang="en-US" dirty="0" smtClean="0"/>
              <a:t>In order to do this in practice we need to address the question:</a:t>
            </a:r>
          </a:p>
          <a:p>
            <a:endParaRPr lang="en-US" dirty="0" smtClean="0"/>
          </a:p>
          <a:p>
            <a:r>
              <a:rPr lang="en-US" dirty="0" smtClean="0"/>
              <a:t>How do the modes differ?</a:t>
            </a:r>
          </a:p>
          <a:p>
            <a:endParaRPr lang="en-US" dirty="0" smtClean="0"/>
          </a:p>
          <a:p>
            <a:r>
              <a:rPr lang="en-US" dirty="0" smtClean="0"/>
              <a:t>Damping first. Then detuning.</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59832" y="116632"/>
            <a:ext cx="2637325" cy="369332"/>
          </a:xfrm>
          <a:prstGeom prst="rect">
            <a:avLst/>
          </a:prstGeom>
          <a:noFill/>
        </p:spPr>
        <p:txBody>
          <a:bodyPr wrap="none" rtlCol="0">
            <a:spAutoFit/>
          </a:bodyPr>
          <a:lstStyle/>
          <a:p>
            <a:r>
              <a:rPr lang="en-US" dirty="0" smtClean="0"/>
              <a:t>What the modes look like:</a:t>
            </a:r>
            <a:endParaRPr lang="en-US" dirty="0"/>
          </a:p>
        </p:txBody>
      </p:sp>
      <p:sp>
        <p:nvSpPr>
          <p:cNvPr id="10" name="TextBox 9"/>
          <p:cNvSpPr txBox="1"/>
          <p:nvPr/>
        </p:nvSpPr>
        <p:spPr>
          <a:xfrm>
            <a:off x="323528" y="260648"/>
            <a:ext cx="2425664" cy="369332"/>
          </a:xfrm>
          <a:prstGeom prst="rect">
            <a:avLst/>
          </a:prstGeom>
          <a:noFill/>
        </p:spPr>
        <p:txBody>
          <a:bodyPr wrap="none" rtlCol="0">
            <a:spAutoFit/>
          </a:bodyPr>
          <a:lstStyle/>
          <a:p>
            <a:r>
              <a:rPr lang="en-US" dirty="0" smtClean="0"/>
              <a:t>longitudinal, m=0 mode</a:t>
            </a:r>
            <a:endParaRPr lang="en-US" dirty="0"/>
          </a:p>
        </p:txBody>
      </p:sp>
      <p:sp>
        <p:nvSpPr>
          <p:cNvPr id="11" name="TextBox 10"/>
          <p:cNvSpPr txBox="1"/>
          <p:nvPr/>
        </p:nvSpPr>
        <p:spPr>
          <a:xfrm>
            <a:off x="6156176" y="188640"/>
            <a:ext cx="2299156" cy="369332"/>
          </a:xfrm>
          <a:prstGeom prst="rect">
            <a:avLst/>
          </a:prstGeom>
          <a:noFill/>
        </p:spPr>
        <p:txBody>
          <a:bodyPr wrap="none" rtlCol="0">
            <a:spAutoFit/>
          </a:bodyPr>
          <a:lstStyle/>
          <a:p>
            <a:r>
              <a:rPr lang="en-US" dirty="0" smtClean="0"/>
              <a:t>Transverse, m=1 mode</a:t>
            </a:r>
            <a:endParaRPr lang="en-US" dirty="0"/>
          </a:p>
        </p:txBody>
      </p:sp>
      <p:pic>
        <p:nvPicPr>
          <p:cNvPr id="7169" name="Picture 1"/>
          <p:cNvPicPr>
            <a:picLocks noChangeAspect="1" noChangeArrowheads="1"/>
          </p:cNvPicPr>
          <p:nvPr/>
        </p:nvPicPr>
        <p:blipFill>
          <a:blip r:embed="rId3" cstate="print"/>
          <a:srcRect/>
          <a:stretch>
            <a:fillRect/>
          </a:stretch>
        </p:blipFill>
        <p:spPr bwMode="auto">
          <a:xfrm>
            <a:off x="5435153" y="3818806"/>
            <a:ext cx="3708847" cy="3039194"/>
          </a:xfrm>
          <a:prstGeom prst="rect">
            <a:avLst/>
          </a:prstGeom>
          <a:noFill/>
          <a:ln w="9525">
            <a:noFill/>
            <a:miter lim="800000"/>
            <a:headEnd/>
            <a:tailEnd/>
          </a:ln>
        </p:spPr>
      </p:pic>
      <p:pic>
        <p:nvPicPr>
          <p:cNvPr id="7170" name="Picture 2"/>
          <p:cNvPicPr>
            <a:picLocks noChangeAspect="1" noChangeArrowheads="1"/>
          </p:cNvPicPr>
          <p:nvPr/>
        </p:nvPicPr>
        <p:blipFill>
          <a:blip r:embed="rId4" cstate="print"/>
          <a:srcRect/>
          <a:stretch>
            <a:fillRect/>
          </a:stretch>
        </p:blipFill>
        <p:spPr bwMode="auto">
          <a:xfrm>
            <a:off x="5436096" y="764704"/>
            <a:ext cx="3602841" cy="2952328"/>
          </a:xfrm>
          <a:prstGeom prst="rect">
            <a:avLst/>
          </a:prstGeom>
          <a:noFill/>
          <a:ln w="9525">
            <a:noFill/>
            <a:miter lim="800000"/>
            <a:headEnd/>
            <a:tailEnd/>
          </a:ln>
        </p:spPr>
      </p:pic>
      <p:pic>
        <p:nvPicPr>
          <p:cNvPr id="7171" name="Picture 3"/>
          <p:cNvPicPr>
            <a:picLocks noChangeAspect="1" noChangeArrowheads="1"/>
          </p:cNvPicPr>
          <p:nvPr/>
        </p:nvPicPr>
        <p:blipFill>
          <a:blip r:embed="rId5" cstate="print"/>
          <a:srcRect/>
          <a:stretch>
            <a:fillRect/>
          </a:stretch>
        </p:blipFill>
        <p:spPr bwMode="auto">
          <a:xfrm>
            <a:off x="179512" y="908720"/>
            <a:ext cx="3514966" cy="2880320"/>
          </a:xfrm>
          <a:prstGeom prst="rect">
            <a:avLst/>
          </a:prstGeom>
          <a:noFill/>
          <a:ln w="9525">
            <a:noFill/>
            <a:miter lim="800000"/>
            <a:headEnd/>
            <a:tailEnd/>
          </a:ln>
        </p:spPr>
      </p:pic>
      <p:sp>
        <p:nvSpPr>
          <p:cNvPr id="12" name="TextBox 11"/>
          <p:cNvSpPr txBox="1"/>
          <p:nvPr/>
        </p:nvSpPr>
        <p:spPr>
          <a:xfrm>
            <a:off x="3491880" y="1052736"/>
            <a:ext cx="2074927" cy="369332"/>
          </a:xfrm>
          <a:prstGeom prst="rect">
            <a:avLst/>
          </a:prstGeom>
          <a:noFill/>
        </p:spPr>
        <p:txBody>
          <a:bodyPr wrap="none" rtlCol="0">
            <a:spAutoFit/>
          </a:bodyPr>
          <a:lstStyle/>
          <a:p>
            <a:r>
              <a:rPr lang="en-US" dirty="0" smtClean="0"/>
              <a:t>surface electric field</a:t>
            </a:r>
            <a:endParaRPr lang="en-US" dirty="0"/>
          </a:p>
        </p:txBody>
      </p:sp>
      <p:pic>
        <p:nvPicPr>
          <p:cNvPr id="7172" name="Picture 4"/>
          <p:cNvPicPr>
            <a:picLocks noChangeAspect="1" noChangeArrowheads="1"/>
          </p:cNvPicPr>
          <p:nvPr/>
        </p:nvPicPr>
        <p:blipFill>
          <a:blip r:embed="rId6" cstate="print"/>
          <a:srcRect/>
          <a:stretch>
            <a:fillRect/>
          </a:stretch>
        </p:blipFill>
        <p:spPr bwMode="auto">
          <a:xfrm>
            <a:off x="251520" y="3746798"/>
            <a:ext cx="3796722" cy="3111202"/>
          </a:xfrm>
          <a:prstGeom prst="rect">
            <a:avLst/>
          </a:prstGeom>
          <a:noFill/>
          <a:ln w="9525">
            <a:noFill/>
            <a:miter lim="800000"/>
            <a:headEnd/>
            <a:tailEnd/>
          </a:ln>
        </p:spPr>
      </p:pic>
      <p:sp>
        <p:nvSpPr>
          <p:cNvPr id="18" name="TextBox 17"/>
          <p:cNvSpPr txBox="1"/>
          <p:nvPr/>
        </p:nvSpPr>
        <p:spPr>
          <a:xfrm>
            <a:off x="107504" y="3645024"/>
            <a:ext cx="1447832" cy="369332"/>
          </a:xfrm>
          <a:prstGeom prst="rect">
            <a:avLst/>
          </a:prstGeom>
          <a:noFill/>
        </p:spPr>
        <p:txBody>
          <a:bodyPr wrap="none" rtlCol="0">
            <a:spAutoFit/>
          </a:bodyPr>
          <a:lstStyle/>
          <a:p>
            <a:r>
              <a:rPr lang="en-US" dirty="0" smtClean="0"/>
              <a:t>f=11.994 GHz</a:t>
            </a:r>
            <a:endParaRPr lang="en-US" dirty="0"/>
          </a:p>
        </p:txBody>
      </p:sp>
      <p:sp>
        <p:nvSpPr>
          <p:cNvPr id="19" name="TextBox 18"/>
          <p:cNvSpPr txBox="1"/>
          <p:nvPr/>
        </p:nvSpPr>
        <p:spPr>
          <a:xfrm>
            <a:off x="4572000" y="3717032"/>
            <a:ext cx="1447832" cy="369332"/>
          </a:xfrm>
          <a:prstGeom prst="rect">
            <a:avLst/>
          </a:prstGeom>
          <a:noFill/>
        </p:spPr>
        <p:txBody>
          <a:bodyPr wrap="none" rtlCol="0">
            <a:spAutoFit/>
          </a:bodyPr>
          <a:lstStyle/>
          <a:p>
            <a:r>
              <a:rPr lang="en-US" dirty="0" smtClean="0"/>
              <a:t>f=18.014 GHz</a:t>
            </a:r>
            <a:endParaRPr lang="en-US" dirty="0"/>
          </a:p>
        </p:txBody>
      </p:sp>
      <p:sp>
        <p:nvSpPr>
          <p:cNvPr id="20" name="TextBox 19"/>
          <p:cNvSpPr txBox="1"/>
          <p:nvPr/>
        </p:nvSpPr>
        <p:spPr>
          <a:xfrm>
            <a:off x="3491880" y="4427820"/>
            <a:ext cx="2253246" cy="369332"/>
          </a:xfrm>
          <a:prstGeom prst="rect">
            <a:avLst/>
          </a:prstGeom>
          <a:noFill/>
        </p:spPr>
        <p:txBody>
          <a:bodyPr wrap="none" rtlCol="0">
            <a:spAutoFit/>
          </a:bodyPr>
          <a:lstStyle/>
          <a:p>
            <a:r>
              <a:rPr lang="en-US" dirty="0" smtClean="0"/>
              <a:t>surface magnetic field</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Arial Unicode MS"/>
        <a:cs typeface="Arial Unicode MS"/>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25400"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Dbllinec">
  <a:themeElements>
    <a:clrScheme name="Dbllinec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fontScheme name="Dbllinec">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0" fontAlgn="base" latinLnBrk="0" hangingPunct="0">
          <a:lnSpc>
            <a:spcPct val="100000"/>
          </a:lnSpc>
          <a:spcBef>
            <a:spcPct val="20000"/>
          </a:spcBef>
          <a:spcAft>
            <a:spcPct val="0"/>
          </a:spcAft>
          <a:buClr>
            <a:srgbClr val="FF3300"/>
          </a:buClr>
          <a:buSzPct val="90000"/>
          <a:buFontTx/>
          <a:buNone/>
          <a:tabLst/>
          <a:defRPr kumimoji="0" lang="en-US" sz="2000" b="0" i="0" u="none" strike="noStrike" cap="none" normalizeH="0" baseline="0" smtClean="0">
            <a:ln>
              <a:noFill/>
            </a:ln>
            <a:solidFill>
              <a:srgbClr val="0000FF"/>
            </a:solidFill>
            <a:effectLst/>
            <a:latin typeface="Comic Sans MS" pitchFamily="66"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0" fontAlgn="base" latinLnBrk="0" hangingPunct="0">
          <a:lnSpc>
            <a:spcPct val="100000"/>
          </a:lnSpc>
          <a:spcBef>
            <a:spcPct val="20000"/>
          </a:spcBef>
          <a:spcAft>
            <a:spcPct val="0"/>
          </a:spcAft>
          <a:buClr>
            <a:srgbClr val="FF3300"/>
          </a:buClr>
          <a:buSzPct val="90000"/>
          <a:buFontTx/>
          <a:buNone/>
          <a:tabLst/>
          <a:defRPr kumimoji="0" lang="en-US" sz="2000" b="0" i="0" u="none" strike="noStrike" cap="none" normalizeH="0" baseline="0" smtClean="0">
            <a:ln>
              <a:noFill/>
            </a:ln>
            <a:solidFill>
              <a:srgbClr val="0000FF"/>
            </a:solidFill>
            <a:effectLst/>
            <a:latin typeface="Comic Sans MS" pitchFamily="66" charset="0"/>
          </a:defRPr>
        </a:defPPr>
      </a:lstStyle>
    </a:lnDef>
  </a:objectDefaults>
  <a:extraClrSchemeLst>
    <a:extraClrScheme>
      <a:clrScheme name="Dbllinec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bllinec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Dbllinec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bllinec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bllinec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bllinec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Dbllinec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964</TotalTime>
  <Words>2356</Words>
  <Application>Microsoft Office PowerPoint</Application>
  <PresentationFormat>On-screen Show (4:3)</PresentationFormat>
  <Paragraphs>459</Paragraphs>
  <Slides>54</Slides>
  <Notes>36</Notes>
  <HiddenSlides>0</HiddenSlides>
  <MMClips>0</MMClips>
  <ScaleCrop>false</ScaleCrop>
  <HeadingPairs>
    <vt:vector size="8" baseType="variant">
      <vt:variant>
        <vt:lpstr>Fonts Used</vt:lpstr>
      </vt:variant>
      <vt:variant>
        <vt:i4>9</vt:i4>
      </vt:variant>
      <vt:variant>
        <vt:lpstr>Theme</vt:lpstr>
      </vt:variant>
      <vt:variant>
        <vt:i4>9</vt:i4>
      </vt:variant>
      <vt:variant>
        <vt:lpstr>Embedded OLE Servers</vt:lpstr>
      </vt:variant>
      <vt:variant>
        <vt:i4>1</vt:i4>
      </vt:variant>
      <vt:variant>
        <vt:lpstr>Slide Titles</vt:lpstr>
      </vt:variant>
      <vt:variant>
        <vt:i4>54</vt:i4>
      </vt:variant>
    </vt:vector>
  </HeadingPairs>
  <TitlesOfParts>
    <vt:vector size="73" baseType="lpstr">
      <vt:lpstr>Arial Unicode MS</vt:lpstr>
      <vt:lpstr>宋体</vt:lpstr>
      <vt:lpstr>Arial</vt:lpstr>
      <vt:lpstr>Calibri</vt:lpstr>
      <vt:lpstr>Cambria Math</vt:lpstr>
      <vt:lpstr>Comic Sans MS</vt:lpstr>
      <vt:lpstr>Times New Roman</vt:lpstr>
      <vt:lpstr>Verdana</vt:lpstr>
      <vt:lpstr>Wingdings</vt:lpstr>
      <vt:lpstr>Office Theme</vt:lpstr>
      <vt:lpstr>Default Design</vt:lpstr>
      <vt:lpstr>1_Default Design</vt:lpstr>
      <vt:lpstr>2_Default Design</vt:lpstr>
      <vt:lpstr>1_Office Theme</vt:lpstr>
      <vt:lpstr>4_Office Theme</vt:lpstr>
      <vt:lpstr>5_Office Theme</vt:lpstr>
      <vt:lpstr>2_Office Theme</vt:lpstr>
      <vt:lpstr>Dbllinec</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Bunch Passage through TD26</vt:lpstr>
      <vt:lpstr>PowerPoint Presentation</vt:lpstr>
      <vt:lpstr>CST Particle Studio</vt:lpstr>
      <vt:lpstr>PowerPoint Presentation</vt:lpstr>
      <vt:lpstr>PowerPoint Presentation</vt:lpstr>
      <vt:lpstr>Hybrid Damped Structure (HDS)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Full length TDS results comparison</vt:lpstr>
      <vt:lpstr>Transverse long-range Wakefield in CLIC-G structure</vt:lpstr>
      <vt:lpstr>Direct wakefield measurement in FACET</vt:lpstr>
      <vt:lpstr>PowerPoint Presentation</vt:lpstr>
      <vt:lpstr>Measurement of R_12</vt:lpstr>
      <vt:lpstr>Final results</vt:lpstr>
      <vt:lpstr>Timing correction</vt:lpstr>
      <vt:lpstr>PowerPoint Presentation</vt:lpstr>
      <vt:lpstr>PowerPoint Presentation</vt:lpstr>
      <vt:lpstr>PowerPoint Presentation</vt:lpstr>
      <vt:lpstr>Equivalent circuit model</vt:lpstr>
      <vt:lpstr>Thin-neck choke design</vt:lpstr>
      <vt:lpstr>Wakefield simulation results</vt:lpstr>
      <vt:lpstr>Radial line experiments</vt:lpstr>
      <vt:lpstr>Elliptical-rod Design at 11 GHz</vt:lpstr>
      <vt:lpstr>PBG Structure Fabricated at SLAC</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wuenschw</dc:creator>
  <cp:lastModifiedBy>Walter Wuensch</cp:lastModifiedBy>
  <cp:revision>138</cp:revision>
  <dcterms:created xsi:type="dcterms:W3CDTF">2011-06-09T08:54:41Z</dcterms:created>
  <dcterms:modified xsi:type="dcterms:W3CDTF">2015-10-14T11:16:50Z</dcterms:modified>
</cp:coreProperties>
</file>