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6" r:id="rId2"/>
    <p:sldId id="257" r:id="rId3"/>
    <p:sldId id="283" r:id="rId4"/>
    <p:sldId id="286" r:id="rId5"/>
    <p:sldId id="281" r:id="rId6"/>
    <p:sldId id="287" r:id="rId7"/>
    <p:sldId id="280" r:id="rId8"/>
  </p:sldIdLst>
  <p:sldSz cx="9144000" cy="6858000" type="screen4x3"/>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E7EFFF"/>
    <a:srgbClr val="E1EBFF"/>
    <a:srgbClr val="E1F4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autoAdjust="0"/>
  </p:normalViewPr>
  <p:slideViewPr>
    <p:cSldViewPr>
      <p:cViewPr>
        <p:scale>
          <a:sx n="107" d="100"/>
          <a:sy n="107" d="100"/>
        </p:scale>
        <p:origin x="-9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ea typeface="ＭＳ Ｐゴシック" pitchFamily="50" charset="-128"/>
              </a:defRPr>
            </a:lvl1pPr>
          </a:lstStyle>
          <a:p>
            <a:pPr>
              <a:defRPr/>
            </a:pPr>
            <a:endParaRPr lang="ja-JP" altLang="en-US"/>
          </a:p>
        </p:txBody>
      </p:sp>
      <p:sp>
        <p:nvSpPr>
          <p:cNvPr id="3" name="日付プレースホルダー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ea typeface="ＭＳ Ｐゴシック" pitchFamily="50" charset="-128"/>
              </a:defRPr>
            </a:lvl1pPr>
          </a:lstStyle>
          <a:p>
            <a:pPr>
              <a:defRPr/>
            </a:pPr>
            <a:fld id="{231ACB3D-BF0F-4AD5-876C-D91E6EC11F77}" type="datetimeFigureOut">
              <a:rPr lang="ja-JP" altLang="en-US"/>
              <a:pPr>
                <a:defRPr/>
              </a:pPr>
              <a:t>2015/10/29</a:t>
            </a:fld>
            <a:endParaRPr lang="ja-JP" altLang="en-US"/>
          </a:p>
        </p:txBody>
      </p:sp>
      <p:sp>
        <p:nvSpPr>
          <p:cNvPr id="4" name="スライド イメージ プレースホルダー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ja-JP" altLang="en-US" noProof="0" smtClean="0"/>
          </a:p>
        </p:txBody>
      </p:sp>
      <p:sp>
        <p:nvSpPr>
          <p:cNvPr id="5" name="ノート プレースホルダー 4"/>
          <p:cNvSpPr>
            <a:spLocks noGrp="1"/>
          </p:cNvSpPr>
          <p:nvPr>
            <p:ph type="body" sz="quarter" idx="3"/>
          </p:nvPr>
        </p:nvSpPr>
        <p:spPr>
          <a:xfrm>
            <a:off x="681038" y="4721225"/>
            <a:ext cx="5445125" cy="4471988"/>
          </a:xfrm>
          <a:prstGeom prst="rect">
            <a:avLst/>
          </a:prstGeom>
        </p:spPr>
        <p:txBody>
          <a:bodyPr vert="horz" lIns="91440" tIns="45720" rIns="91440" bIns="45720" rtlCol="0"/>
          <a:lstStyle/>
          <a:p>
            <a:pPr lvl="0"/>
            <a:r>
              <a:rPr lang="ja-JP" altLang="en-US" noProof="0" smtClean="0"/>
              <a:t>マスター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6" name="フッター プレースホルダー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ea typeface="ＭＳ Ｐゴシック" pitchFamily="50" charset="-128"/>
              </a:defRPr>
            </a:lvl1pPr>
          </a:lstStyle>
          <a:p>
            <a:pPr>
              <a:defRPr/>
            </a:pPr>
            <a:endParaRPr lang="ja-JP" altLang="en-US"/>
          </a:p>
        </p:txBody>
      </p:sp>
      <p:sp>
        <p:nvSpPr>
          <p:cNvPr id="7" name="スライド番号プレースホルダー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ea typeface="ＭＳ Ｐゴシック" pitchFamily="50" charset="-128"/>
              </a:defRPr>
            </a:lvl1pPr>
          </a:lstStyle>
          <a:p>
            <a:pPr>
              <a:defRPr/>
            </a:pPr>
            <a:fld id="{3E65AA28-AAF6-4AA6-8B23-99724AB98663}" type="slidenum">
              <a:rPr lang="ja-JP" altLang="en-US"/>
              <a:pPr>
                <a:defRPr/>
              </a:pPr>
              <a:t>‹#›</a:t>
            </a:fld>
            <a:endParaRPr lang="ja-JP" altLang="en-US"/>
          </a:p>
        </p:txBody>
      </p:sp>
    </p:spTree>
    <p:extLst>
      <p:ext uri="{BB962C8B-B14F-4D97-AF65-F5344CB8AC3E}">
        <p14:creationId xmlns:p14="http://schemas.microsoft.com/office/powerpoint/2010/main" val="42940621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mn-lt"/>
        <a:ea typeface="+mn-ea"/>
        <a:cs typeface="+mn-cs"/>
      </a:defRPr>
    </a:lvl1pPr>
    <a:lvl2pPr marL="457200" algn="l" rtl="0" eaLnBrk="0" fontAlgn="base" hangingPunct="0">
      <a:spcBef>
        <a:spcPct val="30000"/>
      </a:spcBef>
      <a:spcAft>
        <a:spcPct val="0"/>
      </a:spcAft>
      <a:defRPr kumimoji="1" sz="1200" kern="1200">
        <a:solidFill>
          <a:schemeClr val="tx1"/>
        </a:solidFill>
        <a:latin typeface="+mn-lt"/>
        <a:ea typeface="+mn-ea"/>
        <a:cs typeface="+mn-cs"/>
      </a:defRPr>
    </a:lvl2pPr>
    <a:lvl3pPr marL="914400" algn="l" rtl="0" eaLnBrk="0" fontAlgn="base" hangingPunct="0">
      <a:spcBef>
        <a:spcPct val="30000"/>
      </a:spcBef>
      <a:spcAft>
        <a:spcPct val="0"/>
      </a:spcAft>
      <a:defRPr kumimoji="1" sz="1200" kern="1200">
        <a:solidFill>
          <a:schemeClr val="tx1"/>
        </a:solidFill>
        <a:latin typeface="+mn-lt"/>
        <a:ea typeface="+mn-ea"/>
        <a:cs typeface="+mn-cs"/>
      </a:defRPr>
    </a:lvl3pPr>
    <a:lvl4pPr marL="1371600" algn="l" rtl="0" eaLnBrk="0" fontAlgn="base" hangingPunct="0">
      <a:spcBef>
        <a:spcPct val="30000"/>
      </a:spcBef>
      <a:spcAft>
        <a:spcPct val="0"/>
      </a:spcAft>
      <a:defRPr kumimoji="1" sz="1200" kern="1200">
        <a:solidFill>
          <a:schemeClr val="tx1"/>
        </a:solidFill>
        <a:latin typeface="+mn-lt"/>
        <a:ea typeface="+mn-ea"/>
        <a:cs typeface="+mn-cs"/>
      </a:defRPr>
    </a:lvl4pPr>
    <a:lvl5pPr marL="1828800" algn="l" rtl="0" eaLnBrk="0" fontAlgn="base" hangingPunct="0">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Rectangle 8"/>
          <p:cNvSpPr>
            <a:spLocks noChangeArrowheads="1"/>
          </p:cNvSpPr>
          <p:nvPr userDrawn="1"/>
        </p:nvSpPr>
        <p:spPr bwMode="auto">
          <a:xfrm>
            <a:off x="0" y="-26988"/>
            <a:ext cx="9144000" cy="2232026"/>
          </a:xfrm>
          <a:prstGeom prst="rect">
            <a:avLst/>
          </a:prstGeom>
          <a:gradFill rotWithShape="1">
            <a:gsLst>
              <a:gs pos="0">
                <a:srgbClr val="33CCFF"/>
              </a:gs>
              <a:gs pos="100000">
                <a:srgbClr val="FFFFFF"/>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endParaRPr lang="ja-JP" altLang="en-US" smtClean="0"/>
          </a:p>
        </p:txBody>
      </p:sp>
      <p:sp>
        <p:nvSpPr>
          <p:cNvPr id="5" name="Rectangle 15"/>
          <p:cNvSpPr>
            <a:spLocks noChangeArrowheads="1"/>
          </p:cNvSpPr>
          <p:nvPr userDrawn="1"/>
        </p:nvSpPr>
        <p:spPr bwMode="auto">
          <a:xfrm>
            <a:off x="1588" y="6742113"/>
            <a:ext cx="9144000" cy="142875"/>
          </a:xfrm>
          <a:prstGeom prst="rect">
            <a:avLst/>
          </a:prstGeom>
          <a:solidFill>
            <a:schemeClr val="accent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defRPr/>
            </a:pPr>
            <a:endParaRPr lang="ja-JP" altLang="en-US" smtClean="0"/>
          </a:p>
        </p:txBody>
      </p:sp>
      <p:pic>
        <p:nvPicPr>
          <p:cNvPr id="6" name="Picture 16" descr="英文タテ小"/>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3981450" y="5237163"/>
            <a:ext cx="1162050"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4" name="Rectangle 2"/>
          <p:cNvSpPr>
            <a:spLocks noGrp="1" noChangeArrowheads="1"/>
          </p:cNvSpPr>
          <p:nvPr>
            <p:ph type="ctrTitle"/>
          </p:nvPr>
        </p:nvSpPr>
        <p:spPr>
          <a:xfrm>
            <a:off x="395288" y="1557338"/>
            <a:ext cx="8353425" cy="1079500"/>
          </a:xfrm>
        </p:spPr>
        <p:txBody>
          <a:bodyPr/>
          <a:lstStyle>
            <a:lvl1pPr>
              <a:defRPr/>
            </a:lvl1pPr>
          </a:lstStyle>
          <a:p>
            <a:pPr lvl="0"/>
            <a:endParaRPr lang="ja-JP" altLang="ja-JP" noProof="0" smtClean="0"/>
          </a:p>
        </p:txBody>
      </p:sp>
      <p:sp>
        <p:nvSpPr>
          <p:cNvPr id="3075" name="Rectangle 3"/>
          <p:cNvSpPr>
            <a:spLocks noGrp="1" noChangeArrowheads="1"/>
          </p:cNvSpPr>
          <p:nvPr>
            <p:ph type="subTitle" idx="1"/>
          </p:nvPr>
        </p:nvSpPr>
        <p:spPr>
          <a:xfrm>
            <a:off x="395288" y="2636838"/>
            <a:ext cx="8353425" cy="935037"/>
          </a:xfrm>
        </p:spPr>
        <p:txBody>
          <a:bodyPr anchor="ctr"/>
          <a:lstStyle>
            <a:lvl1pPr marL="0" indent="0" algn="ctr">
              <a:buFontTx/>
              <a:buNone/>
              <a:defRPr kumimoji="0" sz="2000"/>
            </a:lvl1pPr>
          </a:lstStyle>
          <a:p>
            <a:pPr lvl="0"/>
            <a:endParaRPr lang="ja-JP" altLang="ja-JP" noProof="0" smtClean="0"/>
          </a:p>
        </p:txBody>
      </p:sp>
    </p:spTree>
    <p:extLst>
      <p:ext uri="{BB962C8B-B14F-4D97-AF65-F5344CB8AC3E}">
        <p14:creationId xmlns:p14="http://schemas.microsoft.com/office/powerpoint/2010/main" val="25951549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9" name="タイトル 1"/>
          <p:cNvSpPr>
            <a:spLocks noGrp="1"/>
          </p:cNvSpPr>
          <p:nvPr>
            <p:ph type="title"/>
          </p:nvPr>
        </p:nvSpPr>
        <p:spPr>
          <a:xfrm>
            <a:off x="0" y="0"/>
            <a:ext cx="9144000" cy="908720"/>
          </a:xfrm>
          <a:solidFill>
            <a:srgbClr val="0070C0"/>
          </a:solidFill>
        </p:spPr>
        <p:txBody>
          <a:bodyPr/>
          <a:lstStyle>
            <a:lvl1pPr>
              <a:defRPr baseline="0">
                <a:solidFill>
                  <a:schemeClr val="bg1"/>
                </a:solidFill>
              </a:defRPr>
            </a:lvl1pPr>
          </a:lstStyle>
          <a:p>
            <a:r>
              <a:rPr lang="ja-JP" altLang="en-US" dirty="0" smtClean="0"/>
              <a:t>マスター タイトルの書式設定</a:t>
            </a:r>
            <a:endParaRPr lang="ja-JP" altLang="en-US" dirty="0"/>
          </a:p>
        </p:txBody>
      </p:sp>
      <p:sp>
        <p:nvSpPr>
          <p:cNvPr id="4" name="スライド番号プレースホルダー 5"/>
          <p:cNvSpPr>
            <a:spLocks noGrp="1"/>
          </p:cNvSpPr>
          <p:nvPr>
            <p:ph type="sldNum" sz="quarter" idx="10"/>
          </p:nvPr>
        </p:nvSpPr>
        <p:spPr>
          <a:xfrm>
            <a:off x="6983413" y="6264275"/>
            <a:ext cx="2133600" cy="476250"/>
          </a:xfrm>
        </p:spPr>
        <p:txBody>
          <a:bodyPr/>
          <a:lstStyle>
            <a:lvl1pPr>
              <a:defRPr/>
            </a:lvl1pPr>
          </a:lstStyle>
          <a:p>
            <a:pPr>
              <a:defRPr/>
            </a:pPr>
            <a:fld id="{624F98EE-8D71-408F-BF0C-685A4B27EF22}" type="slidenum">
              <a:rPr lang="en-US" altLang="ja-JP"/>
              <a:pPr>
                <a:defRPr/>
              </a:pPr>
              <a:t>‹#›</a:t>
            </a:fld>
            <a:endParaRPr lang="en-US" altLang="ja-JP"/>
          </a:p>
        </p:txBody>
      </p:sp>
    </p:spTree>
    <p:extLst>
      <p:ext uri="{BB962C8B-B14F-4D97-AF65-F5344CB8AC3E}">
        <p14:creationId xmlns:p14="http://schemas.microsoft.com/office/powerpoint/2010/main" val="7830029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つのコンテンツ">
    <p:spTree>
      <p:nvGrpSpPr>
        <p:cNvPr id="1" name=""/>
        <p:cNvGrpSpPr/>
        <p:nvPr/>
      </p:nvGrpSpPr>
      <p:grpSpPr>
        <a:xfrm>
          <a:off x="0" y="0"/>
          <a:ext cx="0" cy="0"/>
          <a:chOff x="0" y="0"/>
          <a:chExt cx="0" cy="0"/>
        </a:xfrm>
      </p:grpSpPr>
      <p:sp>
        <p:nvSpPr>
          <p:cNvPr id="5" name="タイトル 1"/>
          <p:cNvSpPr txBox="1">
            <a:spLocks/>
          </p:cNvSpPr>
          <p:nvPr userDrawn="1"/>
        </p:nvSpPr>
        <p:spPr bwMode="auto">
          <a:xfrm>
            <a:off x="0" y="0"/>
            <a:ext cx="9144000" cy="765175"/>
          </a:xfrm>
          <a:prstGeom prst="rect">
            <a:avLst/>
          </a:prstGeom>
          <a:solidFill>
            <a:srgbClr val="0070C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algn="ctr" eaLnBrk="1" hangingPunct="1">
              <a:defRPr/>
            </a:pPr>
            <a:r>
              <a:rPr lang="ja-JP" altLang="en-US" sz="2800" smtClean="0">
                <a:solidFill>
                  <a:schemeClr val="bg1"/>
                </a:solidFill>
                <a:latin typeface="Lucida Sans" pitchFamily="34" charset="0"/>
                <a:ea typeface="HGPｺﾞｼｯｸM" pitchFamily="50" charset="-128"/>
              </a:rPr>
              <a:t>マスター タイトルの書式設定</a:t>
            </a:r>
          </a:p>
        </p:txBody>
      </p:sp>
      <p:sp>
        <p:nvSpPr>
          <p:cNvPr id="3" name="コンテンツ プレースホルダー 2"/>
          <p:cNvSpPr>
            <a:spLocks noGrp="1"/>
          </p:cNvSpPr>
          <p:nvPr>
            <p:ph sz="half" idx="1"/>
          </p:nvPr>
        </p:nvSpPr>
        <p:spPr>
          <a:xfrm>
            <a:off x="457200" y="1196975"/>
            <a:ext cx="4038600"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4648200" y="1196975"/>
            <a:ext cx="4038600" cy="49291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日付プレースホルダー 4"/>
          <p:cNvSpPr>
            <a:spLocks noGrp="1"/>
          </p:cNvSpPr>
          <p:nvPr>
            <p:ph type="dt" sz="half" idx="10"/>
          </p:nvPr>
        </p:nvSpPr>
        <p:spPr/>
        <p:txBody>
          <a:bodyPr/>
          <a:lstStyle>
            <a:lvl1pPr>
              <a:defRPr/>
            </a:lvl1pPr>
          </a:lstStyle>
          <a:p>
            <a:pPr>
              <a:defRPr/>
            </a:pPr>
            <a:endParaRPr lang="en-US" altLang="ja-JP"/>
          </a:p>
        </p:txBody>
      </p:sp>
      <p:sp>
        <p:nvSpPr>
          <p:cNvPr id="7" name="フッター プレースホルダー 5"/>
          <p:cNvSpPr>
            <a:spLocks noGrp="1"/>
          </p:cNvSpPr>
          <p:nvPr>
            <p:ph type="ftr" sz="quarter" idx="11"/>
          </p:nvPr>
        </p:nvSpPr>
        <p:spPr/>
        <p:txBody>
          <a:bodyPr/>
          <a:lstStyle>
            <a:lvl1pPr>
              <a:defRPr/>
            </a:lvl1pPr>
          </a:lstStyle>
          <a:p>
            <a:pPr>
              <a:defRPr/>
            </a:pPr>
            <a:endParaRPr lang="en-US" altLang="ja-JP"/>
          </a:p>
        </p:txBody>
      </p:sp>
      <p:sp>
        <p:nvSpPr>
          <p:cNvPr id="8" name="スライド番号プレースホルダー 6"/>
          <p:cNvSpPr>
            <a:spLocks noGrp="1"/>
          </p:cNvSpPr>
          <p:nvPr>
            <p:ph type="sldNum" sz="quarter" idx="12"/>
          </p:nvPr>
        </p:nvSpPr>
        <p:spPr/>
        <p:txBody>
          <a:bodyPr/>
          <a:lstStyle>
            <a:lvl1pPr>
              <a:defRPr/>
            </a:lvl1pPr>
          </a:lstStyle>
          <a:p>
            <a:pPr>
              <a:defRPr/>
            </a:pPr>
            <a:fld id="{CE5A6CCD-C8F4-430C-B70A-BF8B4D6E5932}" type="slidenum">
              <a:rPr lang="en-US" altLang="ja-JP"/>
              <a:pPr>
                <a:defRPr/>
              </a:pPr>
              <a:t>‹#›</a:t>
            </a:fld>
            <a:endParaRPr lang="en-US" altLang="ja-JP"/>
          </a:p>
        </p:txBody>
      </p:sp>
    </p:spTree>
    <p:extLst>
      <p:ext uri="{BB962C8B-B14F-4D97-AF65-F5344CB8AC3E}">
        <p14:creationId xmlns:p14="http://schemas.microsoft.com/office/powerpoint/2010/main" val="2283468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0" y="0"/>
            <a:ext cx="9144000" cy="763200"/>
          </a:xfrm>
          <a:solidFill>
            <a:srgbClr val="0070C0"/>
          </a:solidFill>
        </p:spPr>
        <p:txBody>
          <a:bodyPr/>
          <a:lstStyle>
            <a:lvl1pPr>
              <a:defRPr baseline="0">
                <a:solidFill>
                  <a:schemeClr val="bg1"/>
                </a:solidFill>
              </a:defRPr>
            </a:lvl1pPr>
          </a:lstStyle>
          <a:p>
            <a:r>
              <a:rPr lang="ja-JP" altLang="en-US" dirty="0" smtClean="0"/>
              <a:t>マスター タイトルの書式設定</a:t>
            </a:r>
            <a:endParaRPr lang="ja-JP" altLang="en-US" dirty="0"/>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8"/>
          <p:cNvSpPr>
            <a:spLocks noGrp="1"/>
          </p:cNvSpPr>
          <p:nvPr>
            <p:ph type="sldNum" sz="quarter" idx="10"/>
          </p:nvPr>
        </p:nvSpPr>
        <p:spPr>
          <a:xfrm>
            <a:off x="6983413" y="6264275"/>
            <a:ext cx="2133600" cy="476250"/>
          </a:xfrm>
        </p:spPr>
        <p:txBody>
          <a:bodyPr/>
          <a:lstStyle>
            <a:lvl1pPr>
              <a:defRPr/>
            </a:lvl1pPr>
          </a:lstStyle>
          <a:p>
            <a:pPr>
              <a:defRPr/>
            </a:pPr>
            <a:fld id="{BE28DFAE-5A83-4430-BDB6-23E726596DF0}" type="slidenum">
              <a:rPr lang="en-US" altLang="ja-JP"/>
              <a:pPr>
                <a:defRPr/>
              </a:pPr>
              <a:t>‹#›</a:t>
            </a:fld>
            <a:endParaRPr lang="en-US" altLang="ja-JP"/>
          </a:p>
        </p:txBody>
      </p:sp>
    </p:spTree>
    <p:extLst>
      <p:ext uri="{BB962C8B-B14F-4D97-AF65-F5344CB8AC3E}">
        <p14:creationId xmlns:p14="http://schemas.microsoft.com/office/powerpoint/2010/main" val="18829792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8" name="Rectangle 4"/>
          <p:cNvSpPr>
            <a:spLocks noGrp="1" noChangeArrowheads="1"/>
          </p:cNvSpPr>
          <p:nvPr>
            <p:ph type="dt" sz="half" idx="2"/>
          </p:nvPr>
        </p:nvSpPr>
        <p:spPr bwMode="auto">
          <a:xfrm>
            <a:off x="457200" y="5516563"/>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ea typeface="ＭＳ Ｐゴシック"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3124200" y="5516563"/>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ea typeface="ＭＳ Ｐゴシック"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5516563"/>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ea typeface="ＭＳ Ｐゴシック" charset="-128"/>
              </a:defRPr>
            </a:lvl1pPr>
          </a:lstStyle>
          <a:p>
            <a:pPr>
              <a:defRPr/>
            </a:pPr>
            <a:fld id="{D7229940-F94A-4EA1-822A-FB64149984E8}" type="slidenum">
              <a:rPr lang="en-US" altLang="ja-JP"/>
              <a:pPr>
                <a:defRPr/>
              </a:pPr>
              <a:t>‹#›</a:t>
            </a:fld>
            <a:endParaRPr lang="en-US" altLang="ja-JP"/>
          </a:p>
        </p:txBody>
      </p:sp>
      <p:sp>
        <p:nvSpPr>
          <p:cNvPr id="2" name="Rectangle 9"/>
          <p:cNvSpPr>
            <a:spLocks noGrp="1" noChangeArrowheads="1"/>
          </p:cNvSpPr>
          <p:nvPr>
            <p:ph type="title"/>
          </p:nvPr>
        </p:nvSpPr>
        <p:spPr bwMode="auto">
          <a:xfrm>
            <a:off x="457200" y="274638"/>
            <a:ext cx="82296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3" name="Rectangle 10"/>
          <p:cNvSpPr>
            <a:spLocks noGrp="1" noChangeArrowheads="1"/>
          </p:cNvSpPr>
          <p:nvPr>
            <p:ph type="body" idx="1"/>
          </p:nvPr>
        </p:nvSpPr>
        <p:spPr bwMode="auto">
          <a:xfrm>
            <a:off x="457200" y="1196975"/>
            <a:ext cx="8229600" cy="4929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pic>
        <p:nvPicPr>
          <p:cNvPr id="1031" name="Picture 13" descr="プレゼン中頁用_英2#87EA"/>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0" y="6223000"/>
            <a:ext cx="9144000" cy="661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Lst>
  <p:hf hdr="0" dt="0"/>
  <p:txStyles>
    <p:titleStyle>
      <a:lvl1pPr algn="ctr" rtl="0" eaLnBrk="0" fontAlgn="base" hangingPunct="0">
        <a:spcBef>
          <a:spcPct val="0"/>
        </a:spcBef>
        <a:spcAft>
          <a:spcPct val="0"/>
        </a:spcAft>
        <a:defRPr kumimoji="1" sz="2800">
          <a:solidFill>
            <a:schemeClr val="tx2"/>
          </a:solidFill>
          <a:latin typeface="+mj-lt"/>
          <a:ea typeface="+mj-ea"/>
          <a:cs typeface="+mj-cs"/>
        </a:defRPr>
      </a:lvl1pPr>
      <a:lvl2pPr algn="ctr" rtl="0" eaLnBrk="0" fontAlgn="base" hangingPunct="0">
        <a:spcBef>
          <a:spcPct val="0"/>
        </a:spcBef>
        <a:spcAft>
          <a:spcPct val="0"/>
        </a:spcAft>
        <a:defRPr kumimoji="1" sz="2800">
          <a:solidFill>
            <a:schemeClr val="tx2"/>
          </a:solidFill>
          <a:latin typeface="Lucida Sans" pitchFamily="34" charset="0"/>
          <a:ea typeface="HGPｺﾞｼｯｸM" pitchFamily="50" charset="-128"/>
        </a:defRPr>
      </a:lvl2pPr>
      <a:lvl3pPr algn="ctr" rtl="0" eaLnBrk="0" fontAlgn="base" hangingPunct="0">
        <a:spcBef>
          <a:spcPct val="0"/>
        </a:spcBef>
        <a:spcAft>
          <a:spcPct val="0"/>
        </a:spcAft>
        <a:defRPr kumimoji="1" sz="2800">
          <a:solidFill>
            <a:schemeClr val="tx2"/>
          </a:solidFill>
          <a:latin typeface="Lucida Sans" pitchFamily="34" charset="0"/>
          <a:ea typeface="HGPｺﾞｼｯｸM" pitchFamily="50" charset="-128"/>
        </a:defRPr>
      </a:lvl3pPr>
      <a:lvl4pPr algn="ctr" rtl="0" eaLnBrk="0" fontAlgn="base" hangingPunct="0">
        <a:spcBef>
          <a:spcPct val="0"/>
        </a:spcBef>
        <a:spcAft>
          <a:spcPct val="0"/>
        </a:spcAft>
        <a:defRPr kumimoji="1" sz="2800">
          <a:solidFill>
            <a:schemeClr val="tx2"/>
          </a:solidFill>
          <a:latin typeface="Lucida Sans" pitchFamily="34" charset="0"/>
          <a:ea typeface="HGPｺﾞｼｯｸM" pitchFamily="50" charset="-128"/>
        </a:defRPr>
      </a:lvl4pPr>
      <a:lvl5pPr algn="ctr" rtl="0" eaLnBrk="0" fontAlgn="base" hangingPunct="0">
        <a:spcBef>
          <a:spcPct val="0"/>
        </a:spcBef>
        <a:spcAft>
          <a:spcPct val="0"/>
        </a:spcAft>
        <a:defRPr kumimoji="1" sz="2800">
          <a:solidFill>
            <a:schemeClr val="tx2"/>
          </a:solidFill>
          <a:latin typeface="Lucida Sans" pitchFamily="34" charset="0"/>
          <a:ea typeface="HGPｺﾞｼｯｸM" pitchFamily="50" charset="-128"/>
        </a:defRPr>
      </a:lvl5pPr>
      <a:lvl6pPr marL="457200" algn="ctr" rtl="0" fontAlgn="base">
        <a:spcBef>
          <a:spcPct val="0"/>
        </a:spcBef>
        <a:spcAft>
          <a:spcPct val="0"/>
        </a:spcAft>
        <a:defRPr kumimoji="1" sz="2800">
          <a:solidFill>
            <a:schemeClr val="tx2"/>
          </a:solidFill>
          <a:latin typeface="Lucida Sans" pitchFamily="34" charset="0"/>
          <a:ea typeface="HGPｺﾞｼｯｸM" pitchFamily="50" charset="-128"/>
        </a:defRPr>
      </a:lvl6pPr>
      <a:lvl7pPr marL="914400" algn="ctr" rtl="0" fontAlgn="base">
        <a:spcBef>
          <a:spcPct val="0"/>
        </a:spcBef>
        <a:spcAft>
          <a:spcPct val="0"/>
        </a:spcAft>
        <a:defRPr kumimoji="1" sz="2800">
          <a:solidFill>
            <a:schemeClr val="tx2"/>
          </a:solidFill>
          <a:latin typeface="Lucida Sans" pitchFamily="34" charset="0"/>
          <a:ea typeface="HGPｺﾞｼｯｸM" pitchFamily="50" charset="-128"/>
        </a:defRPr>
      </a:lvl7pPr>
      <a:lvl8pPr marL="1371600" algn="ctr" rtl="0" fontAlgn="base">
        <a:spcBef>
          <a:spcPct val="0"/>
        </a:spcBef>
        <a:spcAft>
          <a:spcPct val="0"/>
        </a:spcAft>
        <a:defRPr kumimoji="1" sz="2800">
          <a:solidFill>
            <a:schemeClr val="tx2"/>
          </a:solidFill>
          <a:latin typeface="Lucida Sans" pitchFamily="34" charset="0"/>
          <a:ea typeface="HGPｺﾞｼｯｸM" pitchFamily="50" charset="-128"/>
        </a:defRPr>
      </a:lvl8pPr>
      <a:lvl9pPr marL="1828800" algn="ctr" rtl="0" fontAlgn="base">
        <a:spcBef>
          <a:spcPct val="0"/>
        </a:spcBef>
        <a:spcAft>
          <a:spcPct val="0"/>
        </a:spcAft>
        <a:defRPr kumimoji="1" sz="2800">
          <a:solidFill>
            <a:schemeClr val="tx2"/>
          </a:solidFill>
          <a:latin typeface="Lucida Sans" pitchFamily="34" charset="0"/>
          <a:ea typeface="HGPｺﾞｼｯｸM" pitchFamily="50" charset="-128"/>
        </a:defRPr>
      </a:lvl9pPr>
    </p:titleStyle>
    <p:bodyStyle>
      <a:lvl1pPr marL="342900" indent="-342900" algn="l" rtl="0" eaLnBrk="0" fontAlgn="base" hangingPunct="0">
        <a:spcBef>
          <a:spcPct val="20000"/>
        </a:spcBef>
        <a:spcAft>
          <a:spcPct val="0"/>
        </a:spcAft>
        <a:buChar char="•"/>
        <a:defRPr kumimoji="1"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4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400">
          <a:solidFill>
            <a:schemeClr val="tx1"/>
          </a:solidFill>
          <a:latin typeface="+mn-lt"/>
          <a:ea typeface="+mn-ea"/>
        </a:defRPr>
      </a:lvl4pPr>
      <a:lvl5pPr marL="2057400" indent="-228600" algn="l" rtl="0" eaLnBrk="0" fontAlgn="base" hangingPunct="0">
        <a:spcBef>
          <a:spcPct val="20000"/>
        </a:spcBef>
        <a:spcAft>
          <a:spcPct val="0"/>
        </a:spcAft>
        <a:buChar char="»"/>
        <a:defRPr kumimoji="1" sz="2400">
          <a:solidFill>
            <a:schemeClr val="tx1"/>
          </a:solidFill>
          <a:latin typeface="+mn-lt"/>
          <a:ea typeface="+mn-ea"/>
        </a:defRPr>
      </a:lvl5pPr>
      <a:lvl6pPr marL="2514600" indent="-228600" algn="l" rtl="0" fontAlgn="base">
        <a:spcBef>
          <a:spcPct val="20000"/>
        </a:spcBef>
        <a:spcAft>
          <a:spcPct val="0"/>
        </a:spcAft>
        <a:buChar char="»"/>
        <a:defRPr kumimoji="1" sz="2400">
          <a:solidFill>
            <a:schemeClr val="tx1"/>
          </a:solidFill>
          <a:latin typeface="+mn-lt"/>
          <a:ea typeface="+mn-ea"/>
        </a:defRPr>
      </a:lvl6pPr>
      <a:lvl7pPr marL="2971800" indent="-228600" algn="l" rtl="0" fontAlgn="base">
        <a:spcBef>
          <a:spcPct val="20000"/>
        </a:spcBef>
        <a:spcAft>
          <a:spcPct val="0"/>
        </a:spcAft>
        <a:buChar char="»"/>
        <a:defRPr kumimoji="1" sz="2400">
          <a:solidFill>
            <a:schemeClr val="tx1"/>
          </a:solidFill>
          <a:latin typeface="+mn-lt"/>
          <a:ea typeface="+mn-ea"/>
        </a:defRPr>
      </a:lvl7pPr>
      <a:lvl8pPr marL="3429000" indent="-228600" algn="l" rtl="0" fontAlgn="base">
        <a:spcBef>
          <a:spcPct val="20000"/>
        </a:spcBef>
        <a:spcAft>
          <a:spcPct val="0"/>
        </a:spcAft>
        <a:buChar char="»"/>
        <a:defRPr kumimoji="1" sz="2400">
          <a:solidFill>
            <a:schemeClr val="tx1"/>
          </a:solidFill>
          <a:latin typeface="+mn-lt"/>
          <a:ea typeface="+mn-ea"/>
        </a:defRPr>
      </a:lvl8pPr>
      <a:lvl9pPr marL="3886200" indent="-228600" algn="l" rtl="0" fontAlgn="base">
        <a:spcBef>
          <a:spcPct val="20000"/>
        </a:spcBef>
        <a:spcAft>
          <a:spcPct val="0"/>
        </a:spcAft>
        <a:buChar char="»"/>
        <a:defRPr kumimoji="1" sz="24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4"/>
          <p:cNvSpPr>
            <a:spLocks noGrp="1" noChangeArrowheads="1"/>
          </p:cNvSpPr>
          <p:nvPr>
            <p:ph type="ctrTitle"/>
          </p:nvPr>
        </p:nvSpPr>
        <p:spPr/>
        <p:txBody>
          <a:bodyPr/>
          <a:lstStyle/>
          <a:p>
            <a:r>
              <a:rPr lang="en-US" altLang="ja-JP" sz="3600" dirty="0"/>
              <a:t>Progress of Investigation</a:t>
            </a:r>
            <a:br>
              <a:rPr lang="en-US" altLang="ja-JP" sz="3600" dirty="0"/>
            </a:br>
            <a:r>
              <a:rPr lang="en-US" altLang="ja-JP" sz="3600" dirty="0"/>
              <a:t> on ILC Project in Japan</a:t>
            </a:r>
            <a:endParaRPr lang="ja-JP" altLang="en-US" sz="3600" dirty="0"/>
          </a:p>
        </p:txBody>
      </p:sp>
      <p:sp>
        <p:nvSpPr>
          <p:cNvPr id="2053" name="Rectangle 5"/>
          <p:cNvSpPr>
            <a:spLocks noGrp="1" noChangeArrowheads="1"/>
          </p:cNvSpPr>
          <p:nvPr>
            <p:ph type="subTitle" idx="1"/>
          </p:nvPr>
        </p:nvSpPr>
        <p:spPr>
          <a:xfrm>
            <a:off x="1677988" y="3357563"/>
            <a:ext cx="5788025" cy="1046162"/>
          </a:xfrm>
        </p:spPr>
        <p:txBody>
          <a:bodyPr wrap="none">
            <a:spAutoFit/>
          </a:bodyPr>
          <a:lstStyle/>
          <a:p>
            <a:pPr eaLnBrk="1" hangingPunct="1">
              <a:spcAft>
                <a:spcPts val="600"/>
              </a:spcAft>
              <a:defRPr/>
            </a:pPr>
            <a:r>
              <a:rPr lang="en-US" altLang="ja-JP" sz="2400" dirty="0" smtClean="0"/>
              <a:t>Sadahiro HAGIWARA</a:t>
            </a:r>
            <a:endParaRPr lang="en-US" altLang="ja-JP" sz="2400" dirty="0"/>
          </a:p>
          <a:p>
            <a:pPr eaLnBrk="1" hangingPunct="1">
              <a:lnSpc>
                <a:spcPts val="1600"/>
              </a:lnSpc>
              <a:defRPr/>
            </a:pPr>
            <a:r>
              <a:rPr kumimoji="1" lang="en-US" altLang="ja-JP" sz="1600" spc="300" dirty="0"/>
              <a:t>Director, Office for Particle and Nuclear </a:t>
            </a:r>
          </a:p>
          <a:p>
            <a:pPr eaLnBrk="1" hangingPunct="1">
              <a:lnSpc>
                <a:spcPts val="1600"/>
              </a:lnSpc>
              <a:defRPr/>
            </a:pPr>
            <a:r>
              <a:rPr kumimoji="1" lang="en-US" altLang="ja-JP" sz="1600" spc="300" dirty="0"/>
              <a:t>Research Promotion</a:t>
            </a:r>
          </a:p>
        </p:txBody>
      </p:sp>
      <p:sp>
        <p:nvSpPr>
          <p:cNvPr id="6148" name="Text Box 6"/>
          <p:cNvSpPr txBox="1">
            <a:spLocks noChangeArrowheads="1"/>
          </p:cNvSpPr>
          <p:nvPr/>
        </p:nvSpPr>
        <p:spPr bwMode="auto">
          <a:xfrm>
            <a:off x="395288" y="4575175"/>
            <a:ext cx="83534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algn="ctr" eaLnBrk="1" hangingPunct="1">
              <a:spcBef>
                <a:spcPct val="50000"/>
              </a:spcBef>
              <a:buFontTx/>
              <a:buNone/>
            </a:pPr>
            <a:r>
              <a:rPr lang="en-US" altLang="ja-JP" sz="1800" dirty="0" smtClean="0"/>
              <a:t>November 3, </a:t>
            </a:r>
            <a:r>
              <a:rPr lang="en-US" altLang="ja-JP" sz="1800" dirty="0"/>
              <a:t>2015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タイトル 6"/>
          <p:cNvSpPr>
            <a:spLocks noGrp="1"/>
          </p:cNvSpPr>
          <p:nvPr>
            <p:ph type="title"/>
          </p:nvPr>
        </p:nvSpPr>
        <p:spPr>
          <a:xfrm>
            <a:off x="0" y="0"/>
            <a:ext cx="9144000" cy="765175"/>
          </a:xfrm>
        </p:spPr>
        <p:txBody>
          <a:bodyPr/>
          <a:lstStyle/>
          <a:p>
            <a:r>
              <a:rPr lang="en-US" altLang="ja-JP" dirty="0"/>
              <a:t>Outline of MEXT’s Investigation to Date</a:t>
            </a:r>
            <a:endParaRPr lang="ja-JP" altLang="en-US" dirty="0"/>
          </a:p>
        </p:txBody>
      </p:sp>
      <p:sp>
        <p:nvSpPr>
          <p:cNvPr id="7172" name="スライド番号プレースホルダー 1"/>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0F054AC7-147D-4B59-8551-61E803286EF5}" type="slidenum">
              <a:rPr lang="en-US" altLang="ja-JP" sz="1400" smtClean="0">
                <a:latin typeface="Arial" charset="0"/>
                <a:ea typeface="ＭＳ Ｐゴシック" charset="-128"/>
              </a:rPr>
              <a:pPr eaLnBrk="1" hangingPunct="1">
                <a:spcBef>
                  <a:spcPct val="0"/>
                </a:spcBef>
                <a:buFontTx/>
                <a:buNone/>
              </a:pPr>
              <a:t>2</a:t>
            </a:fld>
            <a:endParaRPr lang="en-US" altLang="ja-JP" sz="1400" smtClean="0">
              <a:latin typeface="Arial" charset="0"/>
              <a:ea typeface="ＭＳ Ｐゴシック" charset="-128"/>
            </a:endParaRPr>
          </a:p>
        </p:txBody>
      </p:sp>
      <p:sp>
        <p:nvSpPr>
          <p:cNvPr id="6" name="テキスト ボックス 5"/>
          <p:cNvSpPr txBox="1"/>
          <p:nvPr/>
        </p:nvSpPr>
        <p:spPr>
          <a:xfrm>
            <a:off x="0" y="908720"/>
            <a:ext cx="9144000" cy="5008230"/>
          </a:xfrm>
          <a:prstGeom prst="rect">
            <a:avLst/>
          </a:prstGeom>
          <a:noFill/>
        </p:spPr>
        <p:txBody>
          <a:bodyPr wrap="square" rtlCol="0">
            <a:spAutoFit/>
          </a:bodyPr>
          <a:lstStyle/>
          <a:p>
            <a:pPr marL="342900" indent="-342900">
              <a:lnSpc>
                <a:spcPct val="150000"/>
              </a:lnSpc>
              <a:buFont typeface="Wingdings" panose="05000000000000000000" pitchFamily="2" charset="2"/>
              <a:buChar char="ü"/>
            </a:pPr>
            <a:r>
              <a:rPr kumimoji="1" lang="en-US" altLang="ja-JP" sz="2400" dirty="0" smtClean="0">
                <a:latin typeface="+mn-lt"/>
                <a:cs typeface="Times New Roman" panose="02020603050405020304" pitchFamily="18" charset="0"/>
              </a:rPr>
              <a:t>MEXT established the expert panel “International Linear Collider (ILC) Advisory Panel” in order to investigate relevant issues of ILC project, such as validation of Technical Design Report (TDR), cost estimation, and evaluation of scientific merit and social effect.</a:t>
            </a:r>
          </a:p>
          <a:p>
            <a:pPr marL="342900" indent="-342900">
              <a:lnSpc>
                <a:spcPct val="150000"/>
              </a:lnSpc>
              <a:buFont typeface="Wingdings" panose="05000000000000000000" pitchFamily="2" charset="2"/>
              <a:buChar char="ü"/>
            </a:pPr>
            <a:r>
              <a:rPr lang="en-US" altLang="ja-JP" sz="2400" dirty="0" smtClean="0">
                <a:latin typeface="+mn-lt"/>
                <a:cs typeface="Times New Roman" panose="02020603050405020304" pitchFamily="18" charset="0"/>
              </a:rPr>
              <a:t>There have been held four meetings of the panel and 14 meetings of its subpanels so far.</a:t>
            </a:r>
          </a:p>
          <a:p>
            <a:pPr marL="342900" indent="-342900">
              <a:lnSpc>
                <a:spcPct val="150000"/>
              </a:lnSpc>
              <a:buFont typeface="Wingdings" panose="05000000000000000000" pitchFamily="2" charset="2"/>
              <a:buChar char="ü"/>
            </a:pPr>
            <a:r>
              <a:rPr kumimoji="1" lang="en-US" altLang="ja-JP" sz="2400" dirty="0" smtClean="0">
                <a:latin typeface="+mn-lt"/>
                <a:cs typeface="Times New Roman" panose="02020603050405020304" pitchFamily="18" charset="0"/>
              </a:rPr>
              <a:t>Then, the panel issued the interim report “Summary of ILC Advisory Panel’s Discussion to Date” this summer.</a:t>
            </a:r>
            <a:endParaRPr kumimoji="1" lang="ja-JP" altLang="en-US" sz="2400" dirty="0">
              <a:latin typeface="+mn-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タイトル 2"/>
          <p:cNvSpPr>
            <a:spLocks noGrp="1"/>
          </p:cNvSpPr>
          <p:nvPr>
            <p:ph type="title"/>
          </p:nvPr>
        </p:nvSpPr>
        <p:spPr>
          <a:xfrm>
            <a:off x="0" y="0"/>
            <a:ext cx="9144000" cy="765175"/>
          </a:xfrm>
        </p:spPr>
        <p:txBody>
          <a:bodyPr/>
          <a:lstStyle/>
          <a:p>
            <a:r>
              <a:rPr lang="en-US" altLang="ja-JP" dirty="0"/>
              <a:t>Recommendations in the Interim Report</a:t>
            </a:r>
            <a:endParaRPr lang="ja-JP" altLang="en-US" dirty="0"/>
          </a:p>
        </p:txBody>
      </p:sp>
      <p:sp>
        <p:nvSpPr>
          <p:cNvPr id="8207" name="スライド番号プレースホルダー 2"/>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AE030FAE-0955-4F09-9E46-8EB407E96E21}" type="slidenum">
              <a:rPr lang="en-US" altLang="ja-JP" sz="1400" smtClean="0">
                <a:latin typeface="Arial" charset="0"/>
                <a:ea typeface="ＭＳ Ｐゴシック" charset="-128"/>
              </a:rPr>
              <a:pPr eaLnBrk="1" hangingPunct="1">
                <a:spcBef>
                  <a:spcPct val="0"/>
                </a:spcBef>
                <a:buFontTx/>
                <a:buNone/>
              </a:pPr>
              <a:t>3</a:t>
            </a:fld>
            <a:endParaRPr lang="en-US" altLang="ja-JP" sz="1400" smtClean="0">
              <a:latin typeface="Arial" charset="0"/>
              <a:ea typeface="ＭＳ Ｐゴシック" charset="-128"/>
            </a:endParaRPr>
          </a:p>
        </p:txBody>
      </p:sp>
      <p:sp>
        <p:nvSpPr>
          <p:cNvPr id="21" name="テキスト ボックス 20"/>
          <p:cNvSpPr txBox="1"/>
          <p:nvPr/>
        </p:nvSpPr>
        <p:spPr>
          <a:xfrm>
            <a:off x="0" y="1484784"/>
            <a:ext cx="9144000" cy="3654590"/>
          </a:xfrm>
          <a:prstGeom prst="rect">
            <a:avLst/>
          </a:prstGeom>
          <a:noFill/>
        </p:spPr>
        <p:txBody>
          <a:bodyPr wrap="square" rtlCol="0">
            <a:spAutoFit/>
          </a:bodyPr>
          <a:lstStyle/>
          <a:p>
            <a:pPr>
              <a:lnSpc>
                <a:spcPts val="2800"/>
              </a:lnSpc>
            </a:pPr>
            <a:r>
              <a:rPr kumimoji="1" lang="en-US" altLang="ja-JP" sz="2150" dirty="0" smtClean="0">
                <a:latin typeface="+mn-lt"/>
                <a:cs typeface="Times New Roman" panose="02020603050405020304" pitchFamily="18" charset="0"/>
              </a:rPr>
              <a:t>[Recommendation 1]	</a:t>
            </a:r>
          </a:p>
          <a:p>
            <a:pPr>
              <a:lnSpc>
                <a:spcPts val="2800"/>
              </a:lnSpc>
            </a:pPr>
            <a:r>
              <a:rPr kumimoji="1" lang="en-US" altLang="ja-JP" sz="2150" dirty="0" smtClean="0">
                <a:latin typeface="+mn-lt"/>
                <a:cs typeface="Times New Roman" panose="02020603050405020304" pitchFamily="18" charset="0"/>
              </a:rPr>
              <a:t>The ILC project requires huge investment that is </a:t>
            </a:r>
            <a:r>
              <a:rPr kumimoji="1" lang="en-US" altLang="ja-JP" sz="2150" u="sng" dirty="0" smtClean="0">
                <a:latin typeface="+mn-lt"/>
                <a:cs typeface="Times New Roman" panose="02020603050405020304" pitchFamily="18" charset="0"/>
              </a:rPr>
              <a:t>so huge that a single country cannot cover</a:t>
            </a:r>
            <a:r>
              <a:rPr kumimoji="1" lang="en-US" altLang="ja-JP" sz="2150" dirty="0" smtClean="0">
                <a:latin typeface="+mn-lt"/>
                <a:cs typeface="Times New Roman" panose="02020603050405020304" pitchFamily="18" charset="0"/>
              </a:rPr>
              <a:t>, thus it is </a:t>
            </a:r>
            <a:r>
              <a:rPr kumimoji="1" lang="en-US" altLang="ja-JP" sz="2150" u="sng" dirty="0" smtClean="0">
                <a:latin typeface="+mn-lt"/>
                <a:cs typeface="Times New Roman" panose="02020603050405020304" pitchFamily="18" charset="0"/>
              </a:rPr>
              <a:t>indispensable to share the cost internationally</a:t>
            </a:r>
            <a:r>
              <a:rPr kumimoji="1" lang="en-US" altLang="ja-JP" sz="2150" dirty="0" smtClean="0">
                <a:latin typeface="+mn-lt"/>
                <a:cs typeface="Times New Roman" panose="02020603050405020304" pitchFamily="18" charset="0"/>
              </a:rPr>
              <a:t>.  From the viewpoint that the huge investments in new science projects must be weighed based upon the scientific merit of the project, </a:t>
            </a:r>
            <a:r>
              <a:rPr kumimoji="1" lang="en-US" altLang="ja-JP" sz="2150" u="sng" dirty="0" smtClean="0">
                <a:latin typeface="+mn-lt"/>
                <a:cs typeface="Times New Roman" panose="02020603050405020304" pitchFamily="18" charset="0"/>
              </a:rPr>
              <a:t>a clear vision on the discovery potential of new particles</a:t>
            </a:r>
            <a:r>
              <a:rPr kumimoji="1" lang="en-US" altLang="ja-JP" sz="2150" dirty="0" smtClean="0">
                <a:latin typeface="+mn-lt"/>
                <a:cs typeface="Times New Roman" panose="02020603050405020304" pitchFamily="18" charset="0"/>
              </a:rPr>
              <a:t> as well as that of precision measurement of the Higgs boson and the top quark </a:t>
            </a:r>
            <a:r>
              <a:rPr kumimoji="1" lang="en-US" altLang="ja-JP" sz="2150" u="sng" dirty="0" smtClean="0">
                <a:latin typeface="+mn-lt"/>
                <a:cs typeface="Times New Roman" panose="02020603050405020304" pitchFamily="18" charset="0"/>
              </a:rPr>
              <a:t>has to be shown</a:t>
            </a:r>
            <a:r>
              <a:rPr kumimoji="1" lang="en-US" altLang="ja-JP" sz="2150" dirty="0" smtClean="0">
                <a:latin typeface="+mn-lt"/>
                <a:cs typeface="Times New Roman" panose="02020603050405020304" pitchFamily="18" charset="0"/>
              </a:rPr>
              <a:t> so as to bring about novel development that goes beyond the Standard Model of the particl</a:t>
            </a:r>
            <a:r>
              <a:rPr lang="en-US" altLang="ja-JP" sz="2150" dirty="0" smtClean="0">
                <a:latin typeface="+mn-lt"/>
                <a:cs typeface="Times New Roman" panose="02020603050405020304" pitchFamily="18" charset="0"/>
              </a:rPr>
              <a:t>e physics.</a:t>
            </a:r>
            <a:endParaRPr lang="ja-JP" altLang="en-US" sz="2150" dirty="0">
              <a:latin typeface="+mn-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タイトル 2"/>
          <p:cNvSpPr>
            <a:spLocks noGrp="1"/>
          </p:cNvSpPr>
          <p:nvPr>
            <p:ph type="title"/>
          </p:nvPr>
        </p:nvSpPr>
        <p:spPr>
          <a:xfrm>
            <a:off x="0" y="0"/>
            <a:ext cx="9144000" cy="765175"/>
          </a:xfrm>
        </p:spPr>
        <p:txBody>
          <a:bodyPr/>
          <a:lstStyle/>
          <a:p>
            <a:r>
              <a:rPr lang="en-US" altLang="ja-JP" dirty="0"/>
              <a:t>Recommendations in the Interim Report (Cont.)</a:t>
            </a:r>
            <a:endParaRPr lang="ja-JP" altLang="en-US" dirty="0"/>
          </a:p>
        </p:txBody>
      </p:sp>
      <p:sp>
        <p:nvSpPr>
          <p:cNvPr id="9220" name="スライド番号プレースホルダー 2"/>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CE928811-85AF-4FF3-8261-74245F3ED2A7}" type="slidenum">
              <a:rPr lang="en-US" altLang="ja-JP" sz="1400" smtClean="0">
                <a:latin typeface="Arial" charset="0"/>
                <a:ea typeface="ＭＳ Ｐゴシック" charset="-128"/>
              </a:rPr>
              <a:pPr eaLnBrk="1" hangingPunct="1">
                <a:spcBef>
                  <a:spcPct val="0"/>
                </a:spcBef>
                <a:buFontTx/>
                <a:buNone/>
              </a:pPr>
              <a:t>4</a:t>
            </a:fld>
            <a:endParaRPr lang="en-US" altLang="ja-JP" sz="1400" smtClean="0">
              <a:latin typeface="Arial" charset="0"/>
              <a:ea typeface="ＭＳ Ｐゴシック" charset="-128"/>
            </a:endParaRPr>
          </a:p>
        </p:txBody>
      </p:sp>
      <p:sp>
        <p:nvSpPr>
          <p:cNvPr id="6" name="テキスト ボックス 5"/>
          <p:cNvSpPr txBox="1"/>
          <p:nvPr/>
        </p:nvSpPr>
        <p:spPr>
          <a:xfrm>
            <a:off x="26881" y="764704"/>
            <a:ext cx="9153631" cy="5449953"/>
          </a:xfrm>
          <a:prstGeom prst="rect">
            <a:avLst/>
          </a:prstGeom>
          <a:noFill/>
        </p:spPr>
        <p:txBody>
          <a:bodyPr wrap="square" rtlCol="0">
            <a:spAutoFit/>
          </a:bodyPr>
          <a:lstStyle/>
          <a:p>
            <a:pPr>
              <a:lnSpc>
                <a:spcPts val="2800"/>
              </a:lnSpc>
            </a:pPr>
            <a:r>
              <a:rPr lang="en-US" altLang="ja-JP" sz="2150" dirty="0" smtClean="0">
                <a:latin typeface="+mn-lt"/>
                <a:cs typeface="Times New Roman" panose="02020603050405020304" pitchFamily="18" charset="0"/>
              </a:rPr>
              <a:t>[</a:t>
            </a:r>
            <a:r>
              <a:rPr lang="en-US" altLang="ja-JP" sz="2150" dirty="0">
                <a:latin typeface="+mn-lt"/>
                <a:cs typeface="Times New Roman" panose="02020603050405020304" pitchFamily="18" charset="0"/>
              </a:rPr>
              <a:t>Recommendation </a:t>
            </a:r>
            <a:r>
              <a:rPr lang="en-US" altLang="ja-JP" sz="2150" dirty="0" smtClean="0">
                <a:latin typeface="+mn-lt"/>
                <a:cs typeface="Times New Roman" panose="02020603050405020304" pitchFamily="18" charset="0"/>
              </a:rPr>
              <a:t>2]</a:t>
            </a:r>
          </a:p>
          <a:p>
            <a:pPr>
              <a:lnSpc>
                <a:spcPts val="2800"/>
              </a:lnSpc>
            </a:pPr>
            <a:r>
              <a:rPr lang="en-US" altLang="ja-JP" sz="2150" dirty="0" smtClean="0">
                <a:latin typeface="+mn-lt"/>
                <a:cs typeface="Times New Roman" panose="02020603050405020304" pitchFamily="18" charset="0"/>
              </a:rPr>
              <a:t>Since </a:t>
            </a:r>
            <a:r>
              <a:rPr lang="en-US" altLang="ja-JP" sz="2150" u="sng" dirty="0" smtClean="0">
                <a:latin typeface="+mn-lt"/>
                <a:cs typeface="Times New Roman" panose="02020603050405020304" pitchFamily="18" charset="0"/>
              </a:rPr>
              <a:t>the specifications of the performance and the scientific achievements of the ILC are considered to be designed based on the results of LHC experiments</a:t>
            </a:r>
            <a:r>
              <a:rPr lang="en-US" altLang="ja-JP" sz="2150" dirty="0" smtClean="0">
                <a:latin typeface="+mn-lt"/>
                <a:cs typeface="Times New Roman" panose="02020603050405020304" pitchFamily="18" charset="0"/>
              </a:rPr>
              <a:t>, which are planned to be executed through the end of 2017, it is </a:t>
            </a:r>
            <a:r>
              <a:rPr lang="en-US" altLang="ja-JP" sz="2150" u="sng" dirty="0" smtClean="0">
                <a:latin typeface="+mn-lt"/>
                <a:cs typeface="Times New Roman" panose="02020603050405020304" pitchFamily="18" charset="0"/>
              </a:rPr>
              <a:t>necessary to closely monitor, analyze and examine the development of LHC experiments</a:t>
            </a:r>
            <a:r>
              <a:rPr lang="en-US" altLang="ja-JP" sz="2150" dirty="0" smtClean="0">
                <a:latin typeface="+mn-lt"/>
                <a:cs typeface="Times New Roman" panose="02020603050405020304" pitchFamily="18" charset="0"/>
              </a:rPr>
              <a:t>.  Furthermore, it is necessary to clarify how to solve technical issues and how to mitigate cost risk associated with the project.</a:t>
            </a:r>
          </a:p>
          <a:p>
            <a:pPr>
              <a:lnSpc>
                <a:spcPts val="2800"/>
              </a:lnSpc>
            </a:pPr>
            <a:endParaRPr lang="ja-JP" altLang="en-US" sz="2150" dirty="0">
              <a:latin typeface="+mn-lt"/>
              <a:cs typeface="Times New Roman" panose="02020603050405020304" pitchFamily="18" charset="0"/>
            </a:endParaRPr>
          </a:p>
          <a:p>
            <a:pPr>
              <a:lnSpc>
                <a:spcPts val="2800"/>
              </a:lnSpc>
            </a:pPr>
            <a:r>
              <a:rPr lang="en-US" altLang="ja-JP" sz="2150" dirty="0">
                <a:latin typeface="+mn-lt"/>
                <a:cs typeface="Times New Roman" panose="02020603050405020304" pitchFamily="18" charset="0"/>
              </a:rPr>
              <a:t>[Recommendation </a:t>
            </a:r>
            <a:r>
              <a:rPr lang="en-US" altLang="ja-JP" sz="2150" dirty="0" smtClean="0">
                <a:latin typeface="+mn-lt"/>
                <a:cs typeface="Times New Roman" panose="02020603050405020304" pitchFamily="18" charset="0"/>
              </a:rPr>
              <a:t>3]</a:t>
            </a:r>
          </a:p>
          <a:p>
            <a:pPr>
              <a:lnSpc>
                <a:spcPts val="2800"/>
              </a:lnSpc>
            </a:pPr>
            <a:r>
              <a:rPr lang="en-US" altLang="ja-JP" sz="2150" dirty="0" smtClean="0">
                <a:latin typeface="+mn-lt"/>
                <a:cs typeface="Times New Roman" panose="02020603050405020304" pitchFamily="18" charset="0"/>
              </a:rPr>
              <a:t>While presenting the total project plan, including not only the plan for the accelerator and related facilities but also the plan for other infrastructure as well as efforts pointed out in Recommendations 1&amp;2, it is important to have general understanding on the project by the public and science communities.</a:t>
            </a:r>
            <a:endParaRPr lang="ja-JP" altLang="en-US" sz="2150" dirty="0">
              <a:latin typeface="+mn-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タイトル 2"/>
          <p:cNvSpPr>
            <a:spLocks noGrp="1"/>
          </p:cNvSpPr>
          <p:nvPr>
            <p:ph type="title"/>
          </p:nvPr>
        </p:nvSpPr>
        <p:spPr>
          <a:xfrm>
            <a:off x="0" y="0"/>
            <a:ext cx="9144000" cy="908050"/>
          </a:xfrm>
        </p:spPr>
        <p:txBody>
          <a:bodyPr/>
          <a:lstStyle/>
          <a:p>
            <a:r>
              <a:rPr lang="en-US" altLang="ja-JP" dirty="0"/>
              <a:t>Stance of MEXT at This Present</a:t>
            </a:r>
            <a:endParaRPr lang="ja-JP" altLang="en-US" dirty="0"/>
          </a:p>
        </p:txBody>
      </p:sp>
      <p:sp>
        <p:nvSpPr>
          <p:cNvPr id="10244" name="スライド番号プレースホルダー 3"/>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668A8A23-AAD7-43E5-8C39-32E144F87F56}" type="slidenum">
              <a:rPr lang="en-US" altLang="ja-JP" sz="1400" smtClean="0">
                <a:latin typeface="Arial" charset="0"/>
                <a:ea typeface="ＭＳ Ｐゴシック" charset="-128"/>
              </a:rPr>
              <a:pPr eaLnBrk="1" hangingPunct="1">
                <a:spcBef>
                  <a:spcPct val="0"/>
                </a:spcBef>
                <a:buFontTx/>
                <a:buNone/>
              </a:pPr>
              <a:t>5</a:t>
            </a:fld>
            <a:endParaRPr lang="en-US" altLang="ja-JP" sz="1400" smtClean="0">
              <a:latin typeface="Arial" charset="0"/>
              <a:ea typeface="ＭＳ Ｐゴシック" charset="-128"/>
            </a:endParaRPr>
          </a:p>
        </p:txBody>
      </p:sp>
      <p:sp>
        <p:nvSpPr>
          <p:cNvPr id="6" name="テキスト ボックス 5"/>
          <p:cNvSpPr txBox="1"/>
          <p:nvPr/>
        </p:nvSpPr>
        <p:spPr>
          <a:xfrm>
            <a:off x="0" y="908720"/>
            <a:ext cx="9144000" cy="5283947"/>
          </a:xfrm>
          <a:prstGeom prst="rect">
            <a:avLst/>
          </a:prstGeom>
          <a:noFill/>
        </p:spPr>
        <p:txBody>
          <a:bodyPr wrap="square" rtlCol="0">
            <a:spAutoFit/>
          </a:bodyPr>
          <a:lstStyle/>
          <a:p>
            <a:pPr marL="342900" indent="-342900">
              <a:lnSpc>
                <a:spcPts val="3400"/>
              </a:lnSpc>
              <a:buFont typeface="Wingdings" panose="05000000000000000000" pitchFamily="2" charset="2"/>
              <a:buChar char="ü"/>
            </a:pPr>
            <a:r>
              <a:rPr lang="en-US" altLang="ja-JP" sz="2400" dirty="0" smtClean="0">
                <a:latin typeface="+mn-lt"/>
                <a:cs typeface="Times New Roman" panose="02020603050405020304" pitchFamily="18" charset="0"/>
              </a:rPr>
              <a:t>It is too difficult to make immediately “Go/No-Go” decision on ILC project because of its huge budgetary scale and uncertainties about cost estimation, technical readiness, and expected achievements</a:t>
            </a:r>
            <a:r>
              <a:rPr kumimoji="1" lang="en-US" altLang="ja-JP" sz="2400" dirty="0" smtClean="0">
                <a:latin typeface="+mn-lt"/>
                <a:cs typeface="Times New Roman" panose="02020603050405020304" pitchFamily="18" charset="0"/>
              </a:rPr>
              <a:t>.</a:t>
            </a:r>
          </a:p>
          <a:p>
            <a:pPr marL="342900" indent="-342900">
              <a:lnSpc>
                <a:spcPts val="3400"/>
              </a:lnSpc>
              <a:buFont typeface="Wingdings" panose="05000000000000000000" pitchFamily="2" charset="2"/>
              <a:buChar char="ü"/>
            </a:pPr>
            <a:r>
              <a:rPr lang="en-US" altLang="ja-JP" sz="2400" dirty="0" smtClean="0">
                <a:latin typeface="+mn-lt"/>
                <a:cs typeface="Times New Roman" panose="02020603050405020304" pitchFamily="18" charset="0"/>
              </a:rPr>
              <a:t>In 2 to 3 years, it will be decided whether to launch ILC project or not based upon the results of LHC experiments, taking into consideration cost estimation and anticipated science merit at that present.</a:t>
            </a:r>
          </a:p>
          <a:p>
            <a:pPr marL="342900" indent="-342900">
              <a:lnSpc>
                <a:spcPts val="3400"/>
              </a:lnSpc>
              <a:buFont typeface="Wingdings" panose="05000000000000000000" pitchFamily="2" charset="2"/>
              <a:buChar char="ü"/>
            </a:pPr>
            <a:r>
              <a:rPr kumimoji="1" lang="en-US" altLang="ja-JP" sz="2400" dirty="0" smtClean="0">
                <a:latin typeface="+mn-lt"/>
                <a:cs typeface="Times New Roman" panose="02020603050405020304" pitchFamily="18" charset="0"/>
              </a:rPr>
              <a:t>Also, </a:t>
            </a:r>
            <a:r>
              <a:rPr lang="en-US" altLang="ja-JP" sz="2400" dirty="0" smtClean="0">
                <a:latin typeface="+mn-lt"/>
                <a:cs typeface="Times New Roman" panose="02020603050405020304" pitchFamily="18" charset="0"/>
              </a:rPr>
              <a:t>further investigation on ILC project, such as clarifying risk factors which might lead to cost overrun and/or schedule delay, should be made in preparation for the above decision</a:t>
            </a:r>
            <a:r>
              <a:rPr kumimoji="1" lang="en-US" altLang="ja-JP" sz="2400" dirty="0" smtClean="0">
                <a:latin typeface="+mn-lt"/>
                <a:cs typeface="Times New Roman" panose="02020603050405020304" pitchFamily="18" charset="0"/>
              </a:rPr>
              <a:t>.</a:t>
            </a:r>
            <a:endParaRPr kumimoji="1" lang="ja-JP" altLang="en-US" sz="2400" dirty="0">
              <a:latin typeface="+mn-lt"/>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タイトル 2"/>
          <p:cNvSpPr>
            <a:spLocks noGrp="1"/>
          </p:cNvSpPr>
          <p:nvPr>
            <p:ph type="title"/>
          </p:nvPr>
        </p:nvSpPr>
        <p:spPr>
          <a:xfrm>
            <a:off x="0" y="0"/>
            <a:ext cx="9144000" cy="908050"/>
          </a:xfrm>
        </p:spPr>
        <p:txBody>
          <a:bodyPr/>
          <a:lstStyle/>
          <a:p>
            <a:r>
              <a:rPr lang="en-US" altLang="ja-JP" dirty="0"/>
              <a:t>Schedule and Next Steps</a:t>
            </a:r>
            <a:endParaRPr lang="ja-JP" altLang="en-US" dirty="0"/>
          </a:p>
        </p:txBody>
      </p:sp>
      <p:sp>
        <p:nvSpPr>
          <p:cNvPr id="11267" name="スライド番号プレースホルダー 3"/>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7F04102D-04BC-4D76-ADEF-AE2DED9D27A5}" type="slidenum">
              <a:rPr lang="en-US" altLang="ja-JP" sz="1400" smtClean="0">
                <a:latin typeface="Arial" charset="0"/>
                <a:ea typeface="ＭＳ Ｐゴシック" charset="-128"/>
              </a:rPr>
              <a:pPr eaLnBrk="1" hangingPunct="1">
                <a:spcBef>
                  <a:spcPct val="0"/>
                </a:spcBef>
                <a:buFontTx/>
                <a:buNone/>
              </a:pPr>
              <a:t>6</a:t>
            </a:fld>
            <a:endParaRPr lang="en-US" altLang="ja-JP" sz="1400" smtClean="0">
              <a:latin typeface="Arial" charset="0"/>
              <a:ea typeface="ＭＳ Ｐゴシック" charset="-128"/>
            </a:endParaRPr>
          </a:p>
        </p:txBody>
      </p:sp>
      <p:sp>
        <p:nvSpPr>
          <p:cNvPr id="6" name="テキスト ボックス 5"/>
          <p:cNvSpPr txBox="1"/>
          <p:nvPr/>
        </p:nvSpPr>
        <p:spPr>
          <a:xfrm>
            <a:off x="0" y="980728"/>
            <a:ext cx="9144000" cy="5123647"/>
          </a:xfrm>
          <a:prstGeom prst="rect">
            <a:avLst/>
          </a:prstGeom>
          <a:noFill/>
        </p:spPr>
        <p:txBody>
          <a:bodyPr wrap="square" rtlCol="0">
            <a:spAutoFit/>
          </a:bodyPr>
          <a:lstStyle/>
          <a:p>
            <a:pPr>
              <a:lnSpc>
                <a:spcPts val="3600"/>
              </a:lnSpc>
            </a:pPr>
            <a:r>
              <a:rPr kumimoji="1" lang="en-US" altLang="ja-JP" sz="2400" dirty="0" smtClean="0">
                <a:latin typeface="+mn-lt"/>
                <a:cs typeface="Times New Roman" panose="02020603050405020304" pitchFamily="18" charset="0"/>
              </a:rPr>
              <a:t>[FY2015 (Apr 2015 – Mar 2016)]</a:t>
            </a:r>
          </a:p>
          <a:p>
            <a:pPr marL="342900" indent="-342900">
              <a:lnSpc>
                <a:spcPts val="3600"/>
              </a:lnSpc>
              <a:buFont typeface="Wingdings" panose="05000000000000000000" pitchFamily="2" charset="2"/>
              <a:buChar char="Ø"/>
            </a:pPr>
            <a:r>
              <a:rPr lang="en-US" altLang="ja-JP" sz="2400" dirty="0" smtClean="0">
                <a:latin typeface="+mn-lt"/>
                <a:cs typeface="Times New Roman" panose="02020603050405020304" pitchFamily="18" charset="0"/>
              </a:rPr>
              <a:t>MEXT will set up a new subpanel under the expert panel in order to deliberate human resource issues such as fostering and ensuring highly skilled engineers necessary for construction and operation of the ILC research complex.</a:t>
            </a:r>
          </a:p>
          <a:p>
            <a:pPr marL="342900" indent="-342900">
              <a:lnSpc>
                <a:spcPts val="3600"/>
              </a:lnSpc>
              <a:buFont typeface="Wingdings" panose="05000000000000000000" pitchFamily="2" charset="2"/>
              <a:buChar char="Ø"/>
            </a:pPr>
            <a:endParaRPr kumimoji="1" lang="en-US" altLang="ja-JP" sz="2400" dirty="0">
              <a:latin typeface="+mn-lt"/>
              <a:cs typeface="Times New Roman" panose="02020603050405020304" pitchFamily="18" charset="0"/>
            </a:endParaRPr>
          </a:p>
          <a:p>
            <a:pPr marL="342900" indent="-342900">
              <a:lnSpc>
                <a:spcPts val="3600"/>
              </a:lnSpc>
              <a:buFont typeface="Wingdings" panose="05000000000000000000" pitchFamily="2" charset="2"/>
              <a:buChar char="Ø"/>
            </a:pPr>
            <a:r>
              <a:rPr lang="en-US" altLang="ja-JP" sz="2400" dirty="0" smtClean="0">
                <a:latin typeface="+mn-lt"/>
                <a:cs typeface="Times New Roman" panose="02020603050405020304" pitchFamily="18" charset="0"/>
              </a:rPr>
              <a:t>In addition, MEXT makes a feasibility study on ILC project mainly from technical points of view, which is conducted by the Japanese consulting firm, Nomura Research Institute (NRI).</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タイトル 2"/>
          <p:cNvSpPr>
            <a:spLocks noGrp="1"/>
          </p:cNvSpPr>
          <p:nvPr>
            <p:ph type="title"/>
          </p:nvPr>
        </p:nvSpPr>
        <p:spPr>
          <a:xfrm>
            <a:off x="0" y="0"/>
            <a:ext cx="9144000" cy="908050"/>
          </a:xfrm>
        </p:spPr>
        <p:txBody>
          <a:bodyPr/>
          <a:lstStyle/>
          <a:p>
            <a:r>
              <a:rPr lang="en-US" altLang="ja-JP" dirty="0"/>
              <a:t>Schedule and Next Steps (Cont.)</a:t>
            </a:r>
            <a:endParaRPr lang="ja-JP" altLang="en-US" dirty="0"/>
          </a:p>
        </p:txBody>
      </p:sp>
      <p:sp>
        <p:nvSpPr>
          <p:cNvPr id="12291" name="スライド番号プレースホルダー 3"/>
          <p:cNvSpPr>
            <a:spLocks noGrp="1"/>
          </p:cNvSpPr>
          <p:nvPr>
            <p:ph type="sldNum" sz="quarter" idx="10"/>
          </p:nvPr>
        </p:nvSpPr>
        <p:spPr>
          <a:noFill/>
        </p:spPr>
        <p:txBody>
          <a:bodyPr/>
          <a:lstStyle>
            <a:lvl1pPr eaLnBrk="0" hangingPunct="0">
              <a:spcBef>
                <a:spcPct val="20000"/>
              </a:spcBef>
              <a:buChar char="•"/>
              <a:defRPr kumimoji="1" sz="2400">
                <a:solidFill>
                  <a:schemeClr val="tx1"/>
                </a:solidFill>
                <a:latin typeface="Lucida Sans" pitchFamily="34" charset="0"/>
                <a:ea typeface="HGPｺﾞｼｯｸM" pitchFamily="50" charset="-128"/>
              </a:defRPr>
            </a:lvl1pPr>
            <a:lvl2pPr marL="742950" indent="-285750" eaLnBrk="0" hangingPunct="0">
              <a:spcBef>
                <a:spcPct val="20000"/>
              </a:spcBef>
              <a:buChar char="–"/>
              <a:defRPr kumimoji="1" sz="2400">
                <a:solidFill>
                  <a:schemeClr val="tx1"/>
                </a:solidFill>
                <a:latin typeface="Lucida Sans" pitchFamily="34" charset="0"/>
                <a:ea typeface="HGPｺﾞｼｯｸM" pitchFamily="50" charset="-128"/>
              </a:defRPr>
            </a:lvl2pPr>
            <a:lvl3pPr marL="1143000" indent="-228600" eaLnBrk="0" hangingPunct="0">
              <a:spcBef>
                <a:spcPct val="20000"/>
              </a:spcBef>
              <a:buChar char="•"/>
              <a:defRPr kumimoji="1" sz="2400">
                <a:solidFill>
                  <a:schemeClr val="tx1"/>
                </a:solidFill>
                <a:latin typeface="Lucida Sans" pitchFamily="34" charset="0"/>
                <a:ea typeface="HGPｺﾞｼｯｸM" pitchFamily="50" charset="-128"/>
              </a:defRPr>
            </a:lvl3pPr>
            <a:lvl4pPr marL="1600200" indent="-228600" eaLnBrk="0" hangingPunct="0">
              <a:spcBef>
                <a:spcPct val="20000"/>
              </a:spcBef>
              <a:buChar char="–"/>
              <a:defRPr kumimoji="1" sz="2400">
                <a:solidFill>
                  <a:schemeClr val="tx1"/>
                </a:solidFill>
                <a:latin typeface="Lucida Sans" pitchFamily="34" charset="0"/>
                <a:ea typeface="HGPｺﾞｼｯｸM" pitchFamily="50" charset="-128"/>
              </a:defRPr>
            </a:lvl4pPr>
            <a:lvl5pPr marL="2057400" indent="-228600" eaLnBrk="0" hangingPunct="0">
              <a:spcBef>
                <a:spcPct val="20000"/>
              </a:spcBef>
              <a:buChar char="»"/>
              <a:defRPr kumimoji="1" sz="2400">
                <a:solidFill>
                  <a:schemeClr val="tx1"/>
                </a:solidFill>
                <a:latin typeface="Lucida Sans" pitchFamily="34" charset="0"/>
                <a:ea typeface="HGPｺﾞｼｯｸM" pitchFamily="50" charset="-128"/>
              </a:defRPr>
            </a:lvl5pPr>
            <a:lvl6pPr marL="25146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6pPr>
            <a:lvl7pPr marL="29718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7pPr>
            <a:lvl8pPr marL="34290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8pPr>
            <a:lvl9pPr marL="3886200" indent="-228600" eaLnBrk="0" fontAlgn="base" hangingPunct="0">
              <a:spcBef>
                <a:spcPct val="20000"/>
              </a:spcBef>
              <a:spcAft>
                <a:spcPct val="0"/>
              </a:spcAft>
              <a:buChar char="»"/>
              <a:defRPr kumimoji="1" sz="2400">
                <a:solidFill>
                  <a:schemeClr val="tx1"/>
                </a:solidFill>
                <a:latin typeface="Lucida Sans" pitchFamily="34" charset="0"/>
                <a:ea typeface="HGPｺﾞｼｯｸM" pitchFamily="50" charset="-128"/>
              </a:defRPr>
            </a:lvl9pPr>
          </a:lstStyle>
          <a:p>
            <a:pPr eaLnBrk="1" hangingPunct="1">
              <a:spcBef>
                <a:spcPct val="0"/>
              </a:spcBef>
              <a:buFontTx/>
              <a:buNone/>
            </a:pPr>
            <a:fld id="{FB200804-B924-4A72-853F-571F33656081}" type="slidenum">
              <a:rPr lang="en-US" altLang="ja-JP" sz="1400" smtClean="0">
                <a:latin typeface="Arial" charset="0"/>
                <a:ea typeface="ＭＳ Ｐゴシック" charset="-128"/>
              </a:rPr>
              <a:pPr eaLnBrk="1" hangingPunct="1">
                <a:spcBef>
                  <a:spcPct val="0"/>
                </a:spcBef>
                <a:buFontTx/>
                <a:buNone/>
              </a:pPr>
              <a:t>7</a:t>
            </a:fld>
            <a:endParaRPr lang="en-US" altLang="ja-JP" sz="1400" smtClean="0">
              <a:latin typeface="Arial" charset="0"/>
              <a:ea typeface="ＭＳ Ｐゴシック" charset="-128"/>
            </a:endParaRPr>
          </a:p>
        </p:txBody>
      </p:sp>
      <p:sp>
        <p:nvSpPr>
          <p:cNvPr id="6" name="テキスト ボックス 5"/>
          <p:cNvSpPr txBox="1"/>
          <p:nvPr/>
        </p:nvSpPr>
        <p:spPr>
          <a:xfrm>
            <a:off x="0" y="908720"/>
            <a:ext cx="9144000" cy="5324535"/>
          </a:xfrm>
          <a:prstGeom prst="rect">
            <a:avLst/>
          </a:prstGeom>
          <a:noFill/>
        </p:spPr>
        <p:txBody>
          <a:bodyPr wrap="square" rtlCol="0">
            <a:spAutoFit/>
          </a:bodyPr>
          <a:lstStyle/>
          <a:p>
            <a:pPr>
              <a:lnSpc>
                <a:spcPts val="3400"/>
              </a:lnSpc>
            </a:pPr>
            <a:r>
              <a:rPr kumimoji="1" lang="en-US" altLang="ja-JP" sz="2400" dirty="0" smtClean="0">
                <a:latin typeface="+mn-lt"/>
                <a:cs typeface="Times New Roman" panose="02020603050405020304" pitchFamily="18" charset="0"/>
              </a:rPr>
              <a:t>[FY2016 (Apr 2016 – Mar 2017)]</a:t>
            </a:r>
          </a:p>
          <a:p>
            <a:pPr marL="342900" indent="-342900">
              <a:lnSpc>
                <a:spcPts val="3400"/>
              </a:lnSpc>
              <a:buFont typeface="Wingdings" panose="05000000000000000000" pitchFamily="2" charset="2"/>
              <a:buChar char="Ø"/>
            </a:pPr>
            <a:r>
              <a:rPr lang="en-US" altLang="ja-JP" sz="2400" dirty="0" smtClean="0">
                <a:latin typeface="+mn-lt"/>
                <a:cs typeface="Times New Roman" panose="02020603050405020304" pitchFamily="18" charset="0"/>
              </a:rPr>
              <a:t>MEXT plans to fund advanced technology development for accelerators, which might lead to </a:t>
            </a:r>
            <a:r>
              <a:rPr lang="en-US" altLang="ja-JP" sz="2400" dirty="0">
                <a:latin typeface="+mn-lt"/>
                <a:cs typeface="Times New Roman" panose="02020603050405020304" pitchFamily="18" charset="0"/>
              </a:rPr>
              <a:t>risk </a:t>
            </a:r>
            <a:r>
              <a:rPr lang="en-US" altLang="ja-JP" sz="2400" dirty="0" smtClean="0">
                <a:latin typeface="+mn-lt"/>
                <a:cs typeface="Times New Roman" panose="02020603050405020304" pitchFamily="18" charset="0"/>
              </a:rPr>
              <a:t>mitigation and/or cost reduction.</a:t>
            </a:r>
          </a:p>
          <a:p>
            <a:pPr marL="342900" indent="-342900">
              <a:lnSpc>
                <a:spcPts val="3400"/>
              </a:lnSpc>
              <a:buFont typeface="Wingdings" panose="05000000000000000000" pitchFamily="2" charset="2"/>
              <a:buChar char="Ø"/>
            </a:pPr>
            <a:endParaRPr kumimoji="1" lang="en-US" altLang="ja-JP" sz="2400" dirty="0">
              <a:latin typeface="+mn-lt"/>
              <a:cs typeface="Times New Roman" panose="02020603050405020304" pitchFamily="18" charset="0"/>
            </a:endParaRPr>
          </a:p>
          <a:p>
            <a:pPr marL="342900" indent="-342900">
              <a:lnSpc>
                <a:spcPts val="3400"/>
              </a:lnSpc>
              <a:buFont typeface="Wingdings" panose="05000000000000000000" pitchFamily="2" charset="2"/>
              <a:buChar char="Ø"/>
            </a:pPr>
            <a:r>
              <a:rPr lang="en-US" altLang="ja-JP" sz="2400" dirty="0" smtClean="0">
                <a:latin typeface="+mn-lt"/>
                <a:cs typeface="Times New Roman" panose="02020603050405020304" pitchFamily="18" charset="0"/>
              </a:rPr>
              <a:t>Also, MEXT plans to make a case study on major large-scale internationally collaborative project, such as LHC of CERN, International Space Station (ISS), and International Thermonuclear Experimental Reactor (ITER), in order to discuss how to negotiate and/or coordinate an international big project in the future.</a:t>
            </a:r>
          </a:p>
          <a:p>
            <a:pPr algn="r">
              <a:lnSpc>
                <a:spcPts val="3400"/>
              </a:lnSpc>
            </a:pPr>
            <a:r>
              <a:rPr lang="en-US" altLang="ja-JP" sz="1600" i="1" dirty="0" smtClean="0">
                <a:latin typeface="+mn-lt"/>
                <a:cs typeface="Times New Roman" panose="02020603050405020304" pitchFamily="18" charset="0"/>
              </a:rPr>
              <a:t>*Related budget is now on request.</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Lucida Sans"/>
        <a:ea typeface="HGPｺﾞｼｯｸM"/>
        <a:cs typeface=""/>
      </a:majorFont>
      <a:minorFont>
        <a:latin typeface="Lucida Sans"/>
        <a:ea typeface="HGPｺﾞｼｯｸM"/>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11857</TotalTime>
  <Words>560</Words>
  <Application>Microsoft Office PowerPoint</Application>
  <PresentationFormat>画面に合わせる (4:3)</PresentationFormat>
  <Paragraphs>39</Paragraphs>
  <Slides>7</Slides>
  <Notes>0</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標準デザイン</vt:lpstr>
      <vt:lpstr>Progress of Investigation  on ILC Project in Japan</vt:lpstr>
      <vt:lpstr>Outline of MEXT’s Investigation to Date</vt:lpstr>
      <vt:lpstr>Recommendations in the Interim Report</vt:lpstr>
      <vt:lpstr>Recommendations in the Interim Report (Cont.)</vt:lpstr>
      <vt:lpstr>Stance of MEXT at This Present</vt:lpstr>
      <vt:lpstr>Schedule and Next Steps</vt:lpstr>
      <vt:lpstr>Schedule and Next Steps (Cont.)</vt:lpstr>
    </vt:vector>
  </TitlesOfParts>
  <Company>文部科学省</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文部科学省</dc:creator>
  <cp:lastModifiedBy>kekpcadmin</cp:lastModifiedBy>
  <cp:revision>107</cp:revision>
  <cp:lastPrinted>2015-10-02T05:20:03Z</cp:lastPrinted>
  <dcterms:created xsi:type="dcterms:W3CDTF">2008-01-21T09:12:12Z</dcterms:created>
  <dcterms:modified xsi:type="dcterms:W3CDTF">2015-10-29T05:57:49Z</dcterms:modified>
</cp:coreProperties>
</file>