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6"/>
  </p:notesMasterIdLst>
  <p:handoutMasterIdLst>
    <p:handoutMasterId r:id="rId27"/>
  </p:handoutMasterIdLst>
  <p:sldIdLst>
    <p:sldId id="365" r:id="rId2"/>
    <p:sldId id="375" r:id="rId3"/>
    <p:sldId id="376" r:id="rId4"/>
    <p:sldId id="379" r:id="rId5"/>
    <p:sldId id="380" r:id="rId6"/>
    <p:sldId id="395" r:id="rId7"/>
    <p:sldId id="396" r:id="rId8"/>
    <p:sldId id="397" r:id="rId9"/>
    <p:sldId id="386" r:id="rId10"/>
    <p:sldId id="387" r:id="rId11"/>
    <p:sldId id="394" r:id="rId12"/>
    <p:sldId id="390" r:id="rId13"/>
    <p:sldId id="383" r:id="rId14"/>
    <p:sldId id="381" r:id="rId15"/>
    <p:sldId id="391" r:id="rId16"/>
    <p:sldId id="384" r:id="rId17"/>
    <p:sldId id="382" r:id="rId18"/>
    <p:sldId id="392" r:id="rId19"/>
    <p:sldId id="385" r:id="rId20"/>
    <p:sldId id="389" r:id="rId21"/>
    <p:sldId id="393" r:id="rId22"/>
    <p:sldId id="388" r:id="rId23"/>
    <p:sldId id="377" r:id="rId24"/>
    <p:sldId id="39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387AA"/>
    <a:srgbClr val="5D416D"/>
    <a:srgbClr val="9C85C0"/>
    <a:srgbClr val="AFEFAB"/>
    <a:srgbClr val="4BB157"/>
    <a:srgbClr val="24A60C"/>
    <a:srgbClr val="892AAD"/>
    <a:srgbClr val="DED9E8"/>
    <a:srgbClr val="EF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60" autoAdjust="0"/>
    <p:restoredTop sz="91509" autoAdjust="0"/>
  </p:normalViewPr>
  <p:slideViewPr>
    <p:cSldViewPr snapToObjects="1">
      <p:cViewPr>
        <p:scale>
          <a:sx n="95" d="100"/>
          <a:sy n="95" d="100"/>
        </p:scale>
        <p:origin x="-1008" y="-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197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4E335-0CEC-0349-9AD0-F166F8C905B5}" type="datetimeFigureOut">
              <a:rPr lang="en-US" smtClean="0"/>
              <a:t>21/10/15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DC1B6-4CAF-4440-B2C9-FF4585645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76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86E3-73B1-D243-94A4-667AA841BEF1}" type="datetimeFigureOut">
              <a:rPr lang="en-US" smtClean="0"/>
              <a:t>21/10/15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D4526-F213-6945-A73E-9CC6B360E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3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22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22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Thursday, 22 October 2015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22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22 October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22 October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22 October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22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Thursday, 22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10287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4864"/>
            <a:ext cx="8229600" cy="4272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4048" y="188640"/>
            <a:ext cx="936104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 i="0">
                <a:solidFill>
                  <a:srgbClr val="FFFFFF"/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1676110" y="188640"/>
            <a:ext cx="5704202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i="0" kern="1200">
                <a:solidFill>
                  <a:srgbClr val="FFFFFF"/>
                </a:solidFill>
                <a:latin typeface="Helvetica"/>
                <a:ea typeface="+mn-ea"/>
                <a:cs typeface="Helvetic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 BPM </a:t>
            </a:r>
            <a:r>
              <a:rPr lang="en-US" dirty="0" smtClean="0">
                <a:solidFill>
                  <a:srgbClr val="FFFFFF"/>
                </a:solidFill>
              </a:rPr>
              <a:t>RESOLUTION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907704" y="1484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000" b="0" i="0" kern="1200" spc="-100" baseline="0">
          <a:solidFill>
            <a:schemeClr val="tx2"/>
          </a:solidFill>
          <a:latin typeface="Helvetica Light"/>
          <a:ea typeface="+mj-ea"/>
          <a:cs typeface="Helvetica Light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b="0" i="0" kern="1200">
          <a:solidFill>
            <a:schemeClr val="tx1"/>
          </a:solidFill>
          <a:latin typeface="Helvetica Light"/>
          <a:ea typeface="+mn-ea"/>
          <a:cs typeface="Helvetica Light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b="0" i="0" kern="1200">
          <a:solidFill>
            <a:schemeClr val="tx1"/>
          </a:solidFill>
          <a:latin typeface="Helvetica Light"/>
          <a:ea typeface="+mn-ea"/>
          <a:cs typeface="Helvetica Light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b="0" i="0" kern="1200">
          <a:solidFill>
            <a:schemeClr val="tx1"/>
          </a:solidFill>
          <a:latin typeface="Helvetica Light"/>
          <a:ea typeface="+mn-ea"/>
          <a:cs typeface="Helvetica Light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b="0" i="0" kern="1200">
          <a:solidFill>
            <a:schemeClr val="tx1"/>
          </a:solidFill>
          <a:latin typeface="Helvetica Light"/>
          <a:ea typeface="+mn-ea"/>
          <a:cs typeface="Helvetica Light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b="0" i="0" kern="1200" baseline="0">
          <a:solidFill>
            <a:schemeClr val="tx1"/>
          </a:solidFill>
          <a:latin typeface="Helvetica Light"/>
          <a:ea typeface="+mn-ea"/>
          <a:cs typeface="Helvetica Light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 BPM Resolution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702624" cy="2516088"/>
          </a:xfrm>
        </p:spPr>
        <p:txBody>
          <a:bodyPr>
            <a:normAutofit/>
          </a:bodyPr>
          <a:lstStyle/>
          <a:p>
            <a:r>
              <a:rPr lang="en-US" dirty="0" smtClean="0"/>
              <a:t>Data cuts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Geometric </a:t>
            </a:r>
            <a:r>
              <a:rPr lang="en-US" dirty="0" smtClean="0"/>
              <a:t>/ Fitting / Multi-</a:t>
            </a:r>
            <a:r>
              <a:rPr lang="en-US" dirty="0"/>
              <a:t>parameter </a:t>
            </a:r>
            <a:r>
              <a:rPr lang="en-US" dirty="0" smtClean="0"/>
              <a:t>fits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Single sample / integration / multi-sample averaging</a:t>
            </a:r>
          </a:p>
          <a:p>
            <a:endParaRPr lang="en-US" dirty="0"/>
          </a:p>
          <a:p>
            <a:r>
              <a:rPr lang="en-US" sz="1800" dirty="0" smtClean="0"/>
              <a:t>T</a:t>
            </a:r>
            <a:r>
              <a:rPr lang="en-US" sz="1800" dirty="0"/>
              <a:t>. Bromwich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666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334759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4 data sets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3888432" cy="2016224"/>
          </a:xfrm>
        </p:spPr>
        <p:txBody>
          <a:bodyPr>
            <a:normAutofit/>
          </a:bodyPr>
          <a:lstStyle/>
          <a:p>
            <a:r>
              <a:rPr lang="en-US" i="1" dirty="0" smtClean="0"/>
              <a:t>No BPFs</a:t>
            </a:r>
          </a:p>
          <a:p>
            <a:r>
              <a:rPr lang="en-US" i="1" dirty="0" smtClean="0"/>
              <a:t>714 MHz BPFs</a:t>
            </a:r>
          </a:p>
          <a:p>
            <a:r>
              <a:rPr lang="en-US" i="1" dirty="0" smtClean="0"/>
              <a:t>C-band BPFs</a:t>
            </a:r>
          </a:p>
          <a:p>
            <a:r>
              <a:rPr lang="en-US" i="1" dirty="0" smtClean="0"/>
              <a:t>December 714MHz BPFs</a:t>
            </a:r>
            <a:endParaRPr lang="en-US" i="1" dirty="0"/>
          </a:p>
          <a:p>
            <a:endParaRPr lang="en-US" i="1" dirty="0" smtClean="0"/>
          </a:p>
          <a:p>
            <a:endParaRPr lang="en-US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36567" y="1700808"/>
            <a:ext cx="4017801" cy="44644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i="1" dirty="0" smtClean="0"/>
              <a:t>ANALYSIS METHOD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sz="2000" dirty="0" smtClean="0"/>
              <a:t>(1) Geometric method 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Fitting </a:t>
            </a:r>
            <a:r>
              <a:rPr lang="en-US" sz="2000" dirty="0" err="1" smtClean="0"/>
              <a:t>methodS</a:t>
            </a:r>
            <a:r>
              <a:rPr lang="en-US" sz="2000" dirty="0" smtClean="0"/>
              <a:t>: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(2)  y = ay + by 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(3)  y = ay + by +c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(4)  y = ay + by + cy’ + </a:t>
            </a:r>
            <a:r>
              <a:rPr lang="en-US" sz="2000" dirty="0" err="1" smtClean="0"/>
              <a:t>dy</a:t>
            </a:r>
            <a:r>
              <a:rPr lang="en-US" sz="2000" dirty="0" smtClean="0"/>
              <a:t>’ + e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(5)  I’ = </a:t>
            </a:r>
            <a:r>
              <a:rPr lang="en-US" sz="2000" dirty="0" err="1" smtClean="0"/>
              <a:t>aI</a:t>
            </a:r>
            <a:r>
              <a:rPr lang="en-US" sz="2000" dirty="0" smtClean="0"/>
              <a:t>’ + </a:t>
            </a:r>
            <a:r>
              <a:rPr lang="en-US" sz="2000" dirty="0" err="1" smtClean="0"/>
              <a:t>bI</a:t>
            </a:r>
            <a:r>
              <a:rPr lang="en-US" sz="2000" dirty="0" smtClean="0"/>
              <a:t>’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(6)  I’ = </a:t>
            </a:r>
            <a:r>
              <a:rPr lang="en-US" sz="2000" dirty="0" err="1" smtClean="0"/>
              <a:t>aI</a:t>
            </a:r>
            <a:r>
              <a:rPr lang="en-US" sz="2000" dirty="0" smtClean="0"/>
              <a:t>’ + </a:t>
            </a:r>
            <a:r>
              <a:rPr lang="en-US" sz="2000" dirty="0" err="1" smtClean="0"/>
              <a:t>bI</a:t>
            </a:r>
            <a:r>
              <a:rPr lang="en-US" sz="2000" dirty="0" smtClean="0"/>
              <a:t>’ + c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(7)  I’ = </a:t>
            </a:r>
            <a:r>
              <a:rPr lang="en-US" sz="2000" dirty="0" err="1" smtClean="0"/>
              <a:t>aI</a:t>
            </a:r>
            <a:r>
              <a:rPr lang="en-US" sz="2000" dirty="0" smtClean="0"/>
              <a:t>’ + </a:t>
            </a:r>
            <a:r>
              <a:rPr lang="en-US" sz="2000" dirty="0" err="1" smtClean="0"/>
              <a:t>bI</a:t>
            </a:r>
            <a:r>
              <a:rPr lang="en-US" sz="2000" dirty="0" smtClean="0"/>
              <a:t>’ + </a:t>
            </a:r>
            <a:r>
              <a:rPr lang="en-US" sz="2000" dirty="0" err="1" smtClean="0"/>
              <a:t>cQ</a:t>
            </a:r>
            <a:r>
              <a:rPr lang="en-US" sz="2000" dirty="0" smtClean="0"/>
              <a:t>’ + </a:t>
            </a:r>
            <a:r>
              <a:rPr lang="en-US" sz="2000" dirty="0" err="1" smtClean="0"/>
              <a:t>dQ</a:t>
            </a:r>
            <a:r>
              <a:rPr lang="en-US" sz="2000" dirty="0" smtClean="0"/>
              <a:t>’ + e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(8)  I’ = </a:t>
            </a:r>
            <a:r>
              <a:rPr lang="en-US" sz="2000" dirty="0" err="1" smtClean="0"/>
              <a:t>aI</a:t>
            </a:r>
            <a:r>
              <a:rPr lang="en-US" sz="2000" dirty="0" smtClean="0"/>
              <a:t> + </a:t>
            </a:r>
            <a:r>
              <a:rPr lang="en-US" sz="2000" dirty="0" err="1" smtClean="0"/>
              <a:t>bI</a:t>
            </a:r>
            <a:r>
              <a:rPr lang="en-US" sz="2000" dirty="0" smtClean="0"/>
              <a:t> + </a:t>
            </a:r>
            <a:r>
              <a:rPr lang="en-US" sz="2000" dirty="0" err="1" smtClean="0"/>
              <a:t>cQ</a:t>
            </a:r>
            <a:r>
              <a:rPr lang="en-US" sz="2000" dirty="0" smtClean="0"/>
              <a:t> + </a:t>
            </a:r>
            <a:r>
              <a:rPr lang="en-US" sz="2000" dirty="0" err="1" smtClean="0"/>
              <a:t>dQ</a:t>
            </a:r>
            <a:r>
              <a:rPr lang="en-US" sz="2000" dirty="0" smtClean="0"/>
              <a:t> + e</a:t>
            </a:r>
            <a:endParaRPr lang="en-US" sz="20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55576" y="4437112"/>
            <a:ext cx="3302025" cy="172819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SAMPLING METHOD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Single sample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Multi-sample averaging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Integration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880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/>
              <a:t>jitRun3_0dB_ipbpm_150612</a:t>
            </a:r>
          </a:p>
        </p:txBody>
      </p:sp>
      <p:pic>
        <p:nvPicPr>
          <p:cNvPr id="3" name="Picture 2" descr="jitRun3_0dB_ipbpm_1506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19925"/>
            <a:ext cx="7884368" cy="4207098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No band pass filters</a:t>
            </a:r>
          </a:p>
        </p:txBody>
      </p:sp>
    </p:spTree>
    <p:extLst>
      <p:ext uri="{BB962C8B-B14F-4D97-AF65-F5344CB8AC3E}">
        <p14:creationId xmlns:p14="http://schemas.microsoft.com/office/powerpoint/2010/main" val="441210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/>
              <a:t>jitRun3_0dB_ipbpm_150612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2619925"/>
            <a:ext cx="7884366" cy="4207098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No band pass filters</a:t>
            </a:r>
          </a:p>
        </p:txBody>
      </p:sp>
    </p:spTree>
    <p:extLst>
      <p:ext uri="{BB962C8B-B14F-4D97-AF65-F5344CB8AC3E}">
        <p14:creationId xmlns:p14="http://schemas.microsoft.com/office/powerpoint/2010/main" val="191488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/>
              <a:t>jitRun3_0dB_ipbpm_150612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413259"/>
              </p:ext>
            </p:extLst>
          </p:nvPr>
        </p:nvGraphicFramePr>
        <p:xfrm>
          <a:off x="596051" y="1914743"/>
          <a:ext cx="5482947" cy="4848207"/>
        </p:xfrm>
        <a:graphic>
          <a:graphicData uri="http://schemas.openxmlformats.org/drawingml/2006/table">
            <a:tbl>
              <a:tblPr/>
              <a:tblGrid>
                <a:gridCol w="831835"/>
                <a:gridCol w="581389"/>
                <a:gridCol w="581389"/>
                <a:gridCol w="581389"/>
                <a:gridCol w="581389"/>
                <a:gridCol w="581389"/>
                <a:gridCol w="581389"/>
                <a:gridCol w="581389"/>
                <a:gridCol w="581389"/>
              </a:tblGrid>
              <a:tr h="23079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Single Sample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after_c</a:t>
                      </a:r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afterIQPr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no.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after_c 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afterIQPr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start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finish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318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Multi-Sample Averaging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start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finish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17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jitRun7_0dB_ipbpm_150612</a:t>
            </a:r>
            <a:endParaRPr lang="en-US" dirty="0"/>
          </a:p>
        </p:txBody>
      </p:sp>
      <p:pic>
        <p:nvPicPr>
          <p:cNvPr id="2" name="Picture 1" descr="jitRun7_0dB_ipbpm_1506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2" y="2551832"/>
            <a:ext cx="8057948" cy="4306168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714 MHz BPF on the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stage electronics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901712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jitRun7_0dB_ipbpm_150612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2" y="2555055"/>
            <a:ext cx="8057948" cy="4299721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714 MHz BPF on the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stage electronics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375604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jitRun7_0dB_ipbpm_150612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84949"/>
              </p:ext>
            </p:extLst>
          </p:nvPr>
        </p:nvGraphicFramePr>
        <p:xfrm>
          <a:off x="457197" y="1916832"/>
          <a:ext cx="5338938" cy="4680516"/>
        </p:xfrm>
        <a:graphic>
          <a:graphicData uri="http://schemas.openxmlformats.org/drawingml/2006/table">
            <a:tbl>
              <a:tblPr/>
              <a:tblGrid>
                <a:gridCol w="809986"/>
                <a:gridCol w="566119"/>
                <a:gridCol w="566119"/>
                <a:gridCol w="566119"/>
                <a:gridCol w="566119"/>
                <a:gridCol w="566119"/>
                <a:gridCol w="566119"/>
                <a:gridCol w="566119"/>
                <a:gridCol w="566119"/>
              </a:tblGrid>
              <a:tr h="240217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Single Sample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after_c 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afterIQPr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no.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after_c 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afterIQPr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start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finish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6465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Multi-Sample Averaging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start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finish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2080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hr-HR" dirty="0" smtClean="0"/>
              <a:t>jitRun16_0dB_045_ipbpm_150619</a:t>
            </a:r>
            <a:endParaRPr lang="hr-HR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C-band BPFs between the hybrid and variable attenuator inside tunnel</a:t>
            </a:r>
            <a:endParaRPr lang="en-US" sz="1800" dirty="0" smtClean="0"/>
          </a:p>
        </p:txBody>
      </p:sp>
      <p:pic>
        <p:nvPicPr>
          <p:cNvPr id="2" name="Picture 1" descr="jitRun16_0dB_045_ipbpm_1506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97" y="2509005"/>
            <a:ext cx="7622165" cy="406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610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hr-HR" dirty="0" smtClean="0"/>
              <a:t>jitRun16_0dB_045_ipbpm_150619</a:t>
            </a:r>
            <a:endParaRPr lang="hr-HR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C-band BPFs between the hybrid and variable attenuator inside tunnel</a:t>
            </a:r>
            <a:endParaRPr lang="en-US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97" y="2509005"/>
            <a:ext cx="7622164" cy="406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860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hr-HR" dirty="0"/>
              <a:t>jitRun16_0dB_045_ipbpm_150619</a:t>
            </a:r>
            <a:endParaRPr lang="hr-H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18471"/>
              </p:ext>
            </p:extLst>
          </p:nvPr>
        </p:nvGraphicFramePr>
        <p:xfrm>
          <a:off x="467546" y="1910915"/>
          <a:ext cx="4896542" cy="4758445"/>
        </p:xfrm>
        <a:graphic>
          <a:graphicData uri="http://schemas.openxmlformats.org/drawingml/2006/table">
            <a:tbl>
              <a:tblPr/>
              <a:tblGrid>
                <a:gridCol w="742870"/>
                <a:gridCol w="519209"/>
                <a:gridCol w="519209"/>
                <a:gridCol w="519209"/>
                <a:gridCol w="519209"/>
                <a:gridCol w="519209"/>
                <a:gridCol w="519209"/>
                <a:gridCol w="519209"/>
                <a:gridCol w="519209"/>
              </a:tblGrid>
              <a:tr h="22652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Single Sample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after_c 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afterIQPr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no.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after_c 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afterIQPr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start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finish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5980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Multi-Sample Averaging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start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finish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3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4" marR="6824" marT="6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803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Data cuts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Previously observed that on bad data sets, 3 sigma cuts have large impact on resolution result. Colin suggested trying randomly removing </a:t>
            </a:r>
            <a:r>
              <a:rPr lang="en-US" sz="1800" dirty="0" smtClean="0"/>
              <a:t>pulses and </a:t>
            </a:r>
            <a:r>
              <a:rPr lang="en-US" sz="1800" dirty="0" smtClean="0"/>
              <a:t>checking the resolution distribution.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jitRun3_0dB_ipbpm_150612 </a:t>
            </a:r>
            <a:br>
              <a:rPr lang="en-US" sz="1800" dirty="0" smtClean="0"/>
            </a:br>
            <a:r>
              <a:rPr lang="en-US" sz="1800" dirty="0" smtClean="0"/>
              <a:t>201 triggers</a:t>
            </a:r>
            <a:br>
              <a:rPr lang="en-US" sz="1800" dirty="0" smtClean="0"/>
            </a:br>
            <a:r>
              <a:rPr lang="en-US" sz="1800" dirty="0" smtClean="0"/>
              <a:t>Geometric method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S</a:t>
            </a:r>
            <a:r>
              <a:rPr lang="en-US" sz="1800" dirty="0" smtClean="0"/>
              <a:t>ingle sample (57)</a:t>
            </a:r>
          </a:p>
          <a:p>
            <a:pPr marL="0" indent="0"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Removal of 1 </a:t>
            </a:r>
            <a:r>
              <a:rPr lang="en-US" sz="1800" dirty="0" smtClean="0"/>
              <a:t>pulse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causes ~20 nm drop in </a:t>
            </a:r>
            <a:br>
              <a:rPr lang="en-US" sz="1800" dirty="0" smtClean="0"/>
            </a:br>
            <a:r>
              <a:rPr lang="en-US" sz="1800" dirty="0" smtClean="0"/>
              <a:t>resolution. This point is</a:t>
            </a:r>
            <a:br>
              <a:rPr lang="en-US" sz="1800" dirty="0" smtClean="0"/>
            </a:br>
            <a:r>
              <a:rPr lang="en-US" sz="1800" dirty="0" smtClean="0"/>
              <a:t>removed by 3-sigma cut</a:t>
            </a:r>
            <a:br>
              <a:rPr lang="en-US" sz="1800" dirty="0" smtClean="0"/>
            </a:br>
            <a:r>
              <a:rPr lang="en-US" sz="1800" dirty="0" smtClean="0"/>
              <a:t>on I-signal.</a:t>
            </a:r>
          </a:p>
        </p:txBody>
      </p:sp>
      <p:pic>
        <p:nvPicPr>
          <p:cNvPr id="3" name="Picture 2" descr="1 c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199051"/>
            <a:ext cx="4932293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78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/>
              <a:t>resol_0dB_8_FB_off_ipbpm_141220</a:t>
            </a:r>
            <a:endParaRPr lang="hr-HR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December run – 714 MHz BPFs</a:t>
            </a:r>
            <a:endParaRPr lang="en-US" sz="1800" dirty="0" smtClean="0"/>
          </a:p>
        </p:txBody>
      </p:sp>
      <p:pic>
        <p:nvPicPr>
          <p:cNvPr id="3" name="Picture 2" descr="resol_0dB_8_FB_off_ipbpm_14122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81" y="2453164"/>
            <a:ext cx="7720943" cy="412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924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/>
              <a:t>resol_0dB_8_FB_off_ipbpm_141220</a:t>
            </a:r>
            <a:endParaRPr lang="hr-HR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December run – 714 MHz BPFs</a:t>
            </a:r>
            <a:endParaRPr lang="en-US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81" y="2456253"/>
            <a:ext cx="7720943" cy="411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835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/>
              <a:t>resol_0dB_8_FB_off_ipbpm_141220</a:t>
            </a:r>
            <a:endParaRPr lang="hr-HR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58520"/>
              </p:ext>
            </p:extLst>
          </p:nvPr>
        </p:nvGraphicFramePr>
        <p:xfrm>
          <a:off x="273342" y="1885887"/>
          <a:ext cx="4874719" cy="4711462"/>
        </p:xfrm>
        <a:graphic>
          <a:graphicData uri="http://schemas.openxmlformats.org/drawingml/2006/table">
            <a:tbl>
              <a:tblPr/>
              <a:tblGrid>
                <a:gridCol w="739559"/>
                <a:gridCol w="516895"/>
                <a:gridCol w="516895"/>
                <a:gridCol w="516895"/>
                <a:gridCol w="516895"/>
                <a:gridCol w="516895"/>
                <a:gridCol w="516895"/>
                <a:gridCol w="516895"/>
                <a:gridCol w="516895"/>
              </a:tblGrid>
              <a:tr h="241805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Single Sample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after_c 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afterIQPr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no.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after_c 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afterIQPr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afterIQ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start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finish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821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Multi-Sample Averaging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before_IQ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start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Sample finish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85" marR="7085" marT="7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257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The fitting analysis </a:t>
            </a:r>
            <a:r>
              <a:rPr lang="en-US" sz="1800" dirty="0" smtClean="0"/>
              <a:t>method with raw I and </a:t>
            </a:r>
            <a:r>
              <a:rPr lang="en-US" sz="1800" dirty="0" smtClean="0"/>
              <a:t>Q data, sampled using integration, always produces the smallest resolution.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All of these results are in nanometers, and have an uncertainty of +/- 1 nm from propagated uncertainties in the calibration factors and uncertainties in the measured geometric distances.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I am still looking into incorporating uncertainties on the fit parameters. At the moment the uncertainty in the </a:t>
            </a:r>
            <a:r>
              <a:rPr lang="en-US" sz="1800" dirty="0" err="1" smtClean="0"/>
              <a:t>std</a:t>
            </a:r>
            <a:r>
              <a:rPr lang="en-US" sz="1800" dirty="0" smtClean="0"/>
              <a:t>(residual) is just the statistical variation.</a:t>
            </a:r>
            <a:endParaRPr lang="en-US" sz="18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838197"/>
              </p:ext>
            </p:extLst>
          </p:nvPr>
        </p:nvGraphicFramePr>
        <p:xfrm>
          <a:off x="1916499" y="2564904"/>
          <a:ext cx="4851400" cy="1752600"/>
        </p:xfrm>
        <a:graphic>
          <a:graphicData uri="http://schemas.openxmlformats.org/drawingml/2006/table">
            <a:tbl>
              <a:tblPr/>
              <a:tblGrid>
                <a:gridCol w="1155700"/>
                <a:gridCol w="1320800"/>
                <a:gridCol w="1168400"/>
                <a:gridCol w="1206500"/>
              </a:tblGrid>
              <a:tr h="2921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Single sample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Multi-sample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 BPFs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714 MHz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C-band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Dec 714 MHz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706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112726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08512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It is vital to include a 3-sigma cut </a:t>
            </a:r>
            <a:r>
              <a:rPr lang="en-US" sz="1800" dirty="0" smtClean="0"/>
              <a:t>on the I and Q signals, as well as on the Reference signal, to remove outliers.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Including Q in a fit to the raw BPM signals has the largest impact on the position resolution calculation </a:t>
            </a:r>
            <a:r>
              <a:rPr lang="en-US" sz="1800" dirty="0" smtClean="0">
                <a:sym typeface="Wingdings"/>
              </a:rPr>
              <a:t> suggests the Q </a:t>
            </a:r>
            <a:r>
              <a:rPr lang="en-US" sz="1800" dirty="0" err="1" smtClean="0">
                <a:sym typeface="Wingdings"/>
              </a:rPr>
              <a:t>vs</a:t>
            </a:r>
            <a:r>
              <a:rPr lang="en-US" sz="1800" dirty="0" smtClean="0">
                <a:sym typeface="Wingdings"/>
              </a:rPr>
              <a:t> I phase rotation in analysis is not sufficient to isolate all position dependence in I’.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err="1" smtClean="0"/>
              <a:t>Optimised</a:t>
            </a:r>
            <a:r>
              <a:rPr lang="en-US" sz="1800" dirty="0" smtClean="0"/>
              <a:t> integration sampling appears to always produce the lowest overall resolution result, regardless of the pulse shape (with or without BPFs).</a:t>
            </a:r>
          </a:p>
          <a:p>
            <a:endParaRPr lang="en-US" sz="1800" dirty="0"/>
          </a:p>
          <a:p>
            <a:r>
              <a:rPr lang="en-US" sz="1800" dirty="0" smtClean="0"/>
              <a:t>It is not clear if including x-port and charge information in fits is a valid mathematical method due to contradictory assumptions - unless we accept that the position signal dependence and actual position relationships can </a:t>
            </a:r>
            <a:br>
              <a:rPr lang="en-US" sz="1800" dirty="0" smtClean="0"/>
            </a:br>
            <a:r>
              <a:rPr lang="en-US" sz="1800" dirty="0" smtClean="0"/>
              <a:t>both be simultaneously valid (?)</a:t>
            </a:r>
          </a:p>
          <a:p>
            <a:endParaRPr lang="en-US" sz="1800" dirty="0"/>
          </a:p>
          <a:p>
            <a:r>
              <a:rPr lang="en-US" sz="1800" dirty="0" smtClean="0"/>
              <a:t>Including BPFs (either 714 MHz or C-band) at various locations in the electronics to remove the static signal in pulses does not improve position resolution.</a:t>
            </a:r>
          </a:p>
        </p:txBody>
      </p:sp>
    </p:spTree>
    <p:extLst>
      <p:ext uri="{BB962C8B-B14F-4D97-AF65-F5344CB8AC3E}">
        <p14:creationId xmlns:p14="http://schemas.microsoft.com/office/powerpoint/2010/main" val="1540034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908720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3BPM resolution study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Trying to measure the resolution of the three ATF interaction point (IP) beam position monitors (BPMs).</a:t>
            </a:r>
          </a:p>
        </p:txBody>
      </p:sp>
      <p:pic>
        <p:nvPicPr>
          <p:cNvPr id="5" name="Picture 4" descr="Screen Shot 2015-10-21 at 22.20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17316"/>
            <a:ext cx="3733800" cy="2755900"/>
          </a:xfrm>
          <a:prstGeom prst="rect">
            <a:avLst/>
          </a:prstGeom>
        </p:spPr>
      </p:pic>
      <p:pic>
        <p:nvPicPr>
          <p:cNvPr id="8" name="Picture 7" descr="Screen Shot 2015-10-21 at 22.26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280" y="2616161"/>
            <a:ext cx="4414475" cy="2757055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09600" y="5601607"/>
            <a:ext cx="8229600" cy="779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U</a:t>
            </a:r>
            <a:r>
              <a:rPr lang="en-US" sz="1800" dirty="0" smtClean="0"/>
              <a:t>se </a:t>
            </a:r>
            <a:r>
              <a:rPr lang="en-US" sz="1800" dirty="0"/>
              <a:t>the measured </a:t>
            </a:r>
            <a:r>
              <a:rPr lang="en-US" sz="1800" dirty="0" smtClean="0"/>
              <a:t>position </a:t>
            </a:r>
            <a:r>
              <a:rPr lang="en-US" sz="1800" dirty="0"/>
              <a:t>at two of the three BPMs to predict the position at the </a:t>
            </a:r>
            <a:r>
              <a:rPr lang="en-US" sz="1800" dirty="0" smtClean="0"/>
              <a:t>third. Then compare with what was actually measured at that third BPM.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8902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908720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Geometric method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5085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Use known separations of the BPMs to predict vertical position </a:t>
            </a:r>
            <a:br>
              <a:rPr lang="en-US" sz="1600" dirty="0" smtClean="0"/>
            </a:br>
            <a:r>
              <a:rPr lang="en-US" sz="1600" dirty="0" smtClean="0"/>
              <a:t>at BPM 2: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Residual is the difference between the predicted and measured position: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Apply error propagation to find standard deviation of the residual in terms of the resolution at the BPMs: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Assume resolution the same at all three BPMs and rearrange: </a:t>
            </a:r>
          </a:p>
        </p:txBody>
      </p:sp>
      <p:pic>
        <p:nvPicPr>
          <p:cNvPr id="8" name="Picture 7" descr="Screen Shot 2015-10-21 at 22.26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93" y="1080412"/>
            <a:ext cx="2607495" cy="1628508"/>
          </a:xfrm>
          <a:prstGeom prst="rect">
            <a:avLst/>
          </a:prstGeom>
        </p:spPr>
      </p:pic>
      <p:pic>
        <p:nvPicPr>
          <p:cNvPr id="3" name="Picture 2" descr="Screen Shot 2015-10-21 at 22.38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412480"/>
            <a:ext cx="1244600" cy="381000"/>
          </a:xfrm>
          <a:prstGeom prst="rect">
            <a:avLst/>
          </a:prstGeom>
        </p:spPr>
      </p:pic>
      <p:pic>
        <p:nvPicPr>
          <p:cNvPr id="4" name="Picture 3" descr="Screen Shot 2015-10-21 at 22.33.2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82" b="7121"/>
          <a:stretch/>
        </p:blipFill>
        <p:spPr>
          <a:xfrm>
            <a:off x="2123728" y="2239192"/>
            <a:ext cx="3096344" cy="441158"/>
          </a:xfrm>
          <a:prstGeom prst="rect">
            <a:avLst/>
          </a:prstGeom>
        </p:spPr>
      </p:pic>
      <p:pic>
        <p:nvPicPr>
          <p:cNvPr id="9" name="Picture 8" descr="Screen Shot 2015-10-21 at 22.43.28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5"/>
          <a:stretch/>
        </p:blipFill>
        <p:spPr>
          <a:xfrm>
            <a:off x="3340375" y="3268464"/>
            <a:ext cx="3031825" cy="736600"/>
          </a:xfrm>
          <a:prstGeom prst="rect">
            <a:avLst/>
          </a:prstGeom>
        </p:spPr>
      </p:pic>
      <p:pic>
        <p:nvPicPr>
          <p:cNvPr id="12" name="Picture 11" descr="Screen Shot 2015-10-21 at 22.44.3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505" y="4653136"/>
            <a:ext cx="4521200" cy="749300"/>
          </a:xfrm>
          <a:prstGeom prst="rect">
            <a:avLst/>
          </a:prstGeom>
        </p:spPr>
      </p:pic>
      <p:pic>
        <p:nvPicPr>
          <p:cNvPr id="14" name="Picture 13" descr="Screen Shot 2015-10-21 at 22.48.0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5852368"/>
            <a:ext cx="31750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639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908720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Fitting method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5085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Instead of constraining the position prediction to the known geometric </a:t>
            </a:r>
            <a:r>
              <a:rPr lang="en-US" sz="1600" dirty="0" smtClean="0"/>
              <a:t>separations, apply a linear fit: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Following exactly the same logic as for the geometric method, the resolution becomes: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Allowing the </a:t>
            </a:r>
            <a:r>
              <a:rPr lang="en-US" sz="1600" dirty="0"/>
              <a:t>fitting coefficients for different </a:t>
            </a:r>
            <a:r>
              <a:rPr lang="en-US" sz="1600" dirty="0" smtClean="0"/>
              <a:t>BPMs to be unconstrained, </a:t>
            </a:r>
            <a:r>
              <a:rPr lang="en-US" sz="1600" dirty="0"/>
              <a:t>means the three different calculations for residuals at different BPMs will result in three different BPM vertical position </a:t>
            </a:r>
            <a:r>
              <a:rPr lang="en-US" sz="1600" dirty="0" smtClean="0"/>
              <a:t>resolutions (</a:t>
            </a:r>
            <a:r>
              <a:rPr lang="en-US" sz="1600" dirty="0"/>
              <a:t>unlike the geometric method which </a:t>
            </a:r>
            <a:r>
              <a:rPr lang="en-US" sz="1600" dirty="0" smtClean="0"/>
              <a:t>produces </a:t>
            </a:r>
            <a:r>
              <a:rPr lang="en-US" sz="1600" dirty="0"/>
              <a:t>only one</a:t>
            </a:r>
            <a:r>
              <a:rPr lang="en-US" sz="1600" dirty="0" smtClean="0"/>
              <a:t>)</a:t>
            </a:r>
            <a:r>
              <a:rPr lang="en-US" sz="1600" dirty="0" smtClean="0"/>
              <a:t>.</a:t>
            </a:r>
          </a:p>
        </p:txBody>
      </p:sp>
      <p:pic>
        <p:nvPicPr>
          <p:cNvPr id="2" name="Picture 1" descr="Screen Shot 2015-10-21 at 23.01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227935"/>
            <a:ext cx="1930400" cy="342900"/>
          </a:xfrm>
          <a:prstGeom prst="rect">
            <a:avLst/>
          </a:prstGeom>
        </p:spPr>
      </p:pic>
      <p:pic>
        <p:nvPicPr>
          <p:cNvPr id="5" name="Picture 4" descr="Screen Shot 2015-10-21 at 23.02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068960"/>
            <a:ext cx="21717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2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908720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Fitting before calibrating to position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59408" y="1719808"/>
            <a:ext cx="8705080" cy="49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Positions at the BPMs are determined from the I and Q electronic signals and the charge, q.</a:t>
            </a:r>
            <a:endParaRPr lang="en-US" sz="1600" dirty="0"/>
          </a:p>
        </p:txBody>
      </p:sp>
      <p:pic>
        <p:nvPicPr>
          <p:cNvPr id="8" name="Picture 7" descr="Screen Shot 2015-10-21 at 22.23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08" y="2564904"/>
            <a:ext cx="5729328" cy="3869547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6156176" y="2223864"/>
            <a:ext cx="2808312" cy="458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600" dirty="0" err="1" smtClean="0"/>
              <a:t>Normalise</a:t>
            </a:r>
            <a:r>
              <a:rPr lang="en-US" sz="1600" dirty="0" smtClean="0"/>
              <a:t> I and Q to remove charge dependence.</a:t>
            </a:r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Convert I and Q into I’ and Q’, so all position information is contained in I’.</a:t>
            </a:r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  <a:p>
            <a:pPr marL="0" indent="0">
              <a:buFont typeface="Arial" pitchFamily="34" charset="0"/>
              <a:buNone/>
            </a:pPr>
            <a:endParaRPr lang="en-US" sz="1600" dirty="0" smtClean="0"/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  <a:p>
            <a:pPr marL="0" indent="0">
              <a:buFont typeface="Arial" pitchFamily="34" charset="0"/>
              <a:buNone/>
            </a:pPr>
            <a:endParaRPr lang="en-US" sz="1600" dirty="0" smtClean="0"/>
          </a:p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Use calibration constant, k, from calibration run to convert I’ into a position.</a:t>
            </a:r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</p:txBody>
      </p:sp>
      <p:pic>
        <p:nvPicPr>
          <p:cNvPr id="13" name="Picture 12" descr="Screen Shot 2015-10-22 at 08.52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47" y="4024064"/>
            <a:ext cx="2235200" cy="825500"/>
          </a:xfrm>
          <a:prstGeom prst="rect">
            <a:avLst/>
          </a:prstGeom>
        </p:spPr>
      </p:pic>
      <p:pic>
        <p:nvPicPr>
          <p:cNvPr id="15" name="Picture 14" descr="Screen Shot 2015-10-22 at 08.52.4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474" y="5968280"/>
            <a:ext cx="76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21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908720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Fitting before calibrating to position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Instead of converting signals into a position, y, and then applying the geometric or fitting method to find the resolution, others in the ATF IPBPM collaboration instead apply a fit to the I’ and Q’ or raw I and Q signals, and </a:t>
            </a:r>
            <a:r>
              <a:rPr lang="en-US" sz="1600" dirty="0"/>
              <a:t>convert to a position measurement after the residual has been determined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Fitting with I’ and Q’ means using only one calibration constant for the BPM where you are predicting, instead of all three required to convert to positions at the beginning. </a:t>
            </a:r>
            <a:br>
              <a:rPr lang="en-US" sz="1600" dirty="0" smtClean="0"/>
            </a:br>
            <a:r>
              <a:rPr lang="en-US" sz="1600" dirty="0" smtClean="0"/>
              <a:t>It also means any remaining position dependence in the Q’ signal is incorporated.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Fitting with I and Q means there is additionally no phase rotation step (determined from a Q </a:t>
            </a:r>
            <a:r>
              <a:rPr lang="en-US" sz="1600" dirty="0" err="1" smtClean="0"/>
              <a:t>vs</a:t>
            </a:r>
            <a:r>
              <a:rPr lang="en-US" sz="1600" dirty="0" smtClean="0"/>
              <a:t> I calibration run).</a:t>
            </a:r>
            <a:endParaRPr lang="en-US" sz="1600" dirty="0"/>
          </a:p>
        </p:txBody>
      </p:sp>
      <p:pic>
        <p:nvPicPr>
          <p:cNvPr id="10" name="Picture 9" descr="Screen Shot 2015-10-21 at 23.43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301208"/>
            <a:ext cx="2552700" cy="457200"/>
          </a:xfrm>
          <a:prstGeom prst="rect">
            <a:avLst/>
          </a:prstGeom>
        </p:spPr>
      </p:pic>
      <p:pic>
        <p:nvPicPr>
          <p:cNvPr id="11" name="Picture 10" descr="Screen Shot 2015-10-21 at 23.43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163598"/>
            <a:ext cx="33147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083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908720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Multi-parameter fit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It is possible to include additional fit terms, such as x-port signals, or the beam charge.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This involves making separate assumptions about the predicted position signal and actual position. Here you include x and and q in the definition of predicted y: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But once the fit has been performed, the resolution must then be calculated by adopting a geometric-dependent model of the actual position: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You have no choice but to do this if you include additional parameters, and it is not clear to me that these two separate assumptions are not contradictory.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3" name="Picture 2" descr="Screen Shot 2015-10-22 at 09.09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180" y="2420888"/>
            <a:ext cx="6172200" cy="419100"/>
          </a:xfrm>
          <a:prstGeom prst="rect">
            <a:avLst/>
          </a:prstGeom>
        </p:spPr>
      </p:pic>
      <p:pic>
        <p:nvPicPr>
          <p:cNvPr id="4" name="Picture 3" descr="Screen Shot 2015-10-22 at 09.09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574" y="3814688"/>
            <a:ext cx="3479800" cy="406400"/>
          </a:xfrm>
          <a:prstGeom prst="rect">
            <a:avLst/>
          </a:prstGeom>
        </p:spPr>
      </p:pic>
      <p:pic>
        <p:nvPicPr>
          <p:cNvPr id="12" name="Picture 11" descr="Screen Shot 2015-10-21 at 22.33.2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82" b="7121"/>
          <a:stretch/>
        </p:blipFill>
        <p:spPr>
          <a:xfrm>
            <a:off x="2757086" y="5207142"/>
            <a:ext cx="3096344" cy="44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316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Thursday, 22 October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1040718"/>
            <a:ext cx="8229600" cy="732098"/>
          </a:xfrm>
        </p:spPr>
        <p:txBody>
          <a:bodyPr>
            <a:normAutofit/>
          </a:bodyPr>
          <a:lstStyle/>
          <a:p>
            <a:r>
              <a:rPr lang="en-US" dirty="0" smtClean="0"/>
              <a:t>Different sampling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7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/>
              <a:t>Single sample </a:t>
            </a:r>
            <a:r>
              <a:rPr lang="en-US" dirty="0" smtClean="0"/>
              <a:t>– use one sample </a:t>
            </a:r>
            <a:br>
              <a:rPr lang="en-US" dirty="0" smtClean="0"/>
            </a:br>
            <a:r>
              <a:rPr lang="en-US" dirty="0" smtClean="0"/>
              <a:t>from each pulse</a:t>
            </a:r>
            <a:r>
              <a:rPr lang="en-US" dirty="0"/>
              <a:t> </a:t>
            </a:r>
            <a:r>
              <a:rPr lang="en-US" dirty="0" smtClean="0"/>
              <a:t>– calibrate and </a:t>
            </a:r>
            <a:br>
              <a:rPr lang="en-US" dirty="0" smtClean="0"/>
            </a:br>
            <a:r>
              <a:rPr lang="en-US" dirty="0" smtClean="0"/>
              <a:t>find position from I and Q signals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 smtClean="0"/>
              <a:t>Multi-sample averaging </a:t>
            </a:r>
            <a:r>
              <a:rPr lang="en-US" dirty="0" smtClean="0"/>
              <a:t>– use </a:t>
            </a:r>
            <a:br>
              <a:rPr lang="en-US" dirty="0" smtClean="0"/>
            </a:br>
            <a:r>
              <a:rPr lang="en-US" dirty="0" smtClean="0"/>
              <a:t>multiple samples from each pulse – calibrate each sample individually to find positions, then average the positions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 smtClean="0"/>
              <a:t>Integration</a:t>
            </a:r>
            <a:r>
              <a:rPr lang="en-US" dirty="0" smtClean="0"/>
              <a:t> – use the sum of multiple samples from one pulse – calibrate the combined samples into one position</a:t>
            </a:r>
            <a:endParaRPr lang="en-US" dirty="0" smtClean="0"/>
          </a:p>
        </p:txBody>
      </p:sp>
      <p:pic>
        <p:nvPicPr>
          <p:cNvPr id="8" name="Picture 7" descr="jitRun3_0dB_ipbpm_1506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t="3820" r="63437" b="51694"/>
          <a:stretch/>
        </p:blipFill>
        <p:spPr>
          <a:xfrm>
            <a:off x="5364088" y="1125058"/>
            <a:ext cx="3518340" cy="278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137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C85C0"/>
      </a:accent1>
      <a:accent2>
        <a:srgbClr val="D092A7"/>
      </a:accent2>
      <a:accent3>
        <a:srgbClr val="0A85BA"/>
      </a:accent3>
      <a:accent4>
        <a:srgbClr val="E7BC29"/>
      </a:accent4>
      <a:accent5>
        <a:srgbClr val="9C85C0"/>
      </a:accent5>
      <a:accent6>
        <a:srgbClr val="809EC2"/>
      </a:accent6>
      <a:hlink>
        <a:srgbClr val="9367AD"/>
      </a:hlink>
      <a:folHlink>
        <a:srgbClr val="7F6F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27830</TotalTime>
  <Words>1600</Words>
  <Application>Microsoft Macintosh PowerPoint</Application>
  <PresentationFormat>On-screen Show (4:3)</PresentationFormat>
  <Paragraphs>801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Clarity</vt:lpstr>
      <vt:lpstr>3 BPM Resolution</vt:lpstr>
      <vt:lpstr>Data cuts</vt:lpstr>
      <vt:lpstr>3BPM resolution study</vt:lpstr>
      <vt:lpstr>Geometric method</vt:lpstr>
      <vt:lpstr>Fitting method</vt:lpstr>
      <vt:lpstr>Fitting before calibrating to position</vt:lpstr>
      <vt:lpstr>Fitting before calibrating to position</vt:lpstr>
      <vt:lpstr>Multi-parameter fit</vt:lpstr>
      <vt:lpstr>Different sampling</vt:lpstr>
      <vt:lpstr>4 data sets</vt:lpstr>
      <vt:lpstr>jitRun3_0dB_ipbpm_150612</vt:lpstr>
      <vt:lpstr>jitRun3_0dB_ipbpm_150612</vt:lpstr>
      <vt:lpstr>jitRun3_0dB_ipbpm_150612</vt:lpstr>
      <vt:lpstr>jitRun7_0dB_ipbpm_150612</vt:lpstr>
      <vt:lpstr>jitRun7_0dB_ipbpm_150612</vt:lpstr>
      <vt:lpstr>jitRun7_0dB_ipbpm_150612</vt:lpstr>
      <vt:lpstr>jitRun16_0dB_045_ipbpm_150619</vt:lpstr>
      <vt:lpstr>jitRun16_0dB_045_ipbpm_150619</vt:lpstr>
      <vt:lpstr>jitRun16_0dB_045_ipbpm_150619</vt:lpstr>
      <vt:lpstr>resol_0dB_8_FB_off_ipbpm_141220</vt:lpstr>
      <vt:lpstr>resol_0dB_8_FB_off_ipbpm_141220</vt:lpstr>
      <vt:lpstr>resol_0dB_8_FB_off_ipbpm_141220</vt:lpstr>
      <vt:lpstr>Results</vt:lpstr>
      <vt:lpstr>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Talitha Bromwich</dc:creator>
  <cp:lastModifiedBy>Talitha Bromwich</cp:lastModifiedBy>
  <cp:revision>537</cp:revision>
  <dcterms:created xsi:type="dcterms:W3CDTF">2015-03-10T13:54:04Z</dcterms:created>
  <dcterms:modified xsi:type="dcterms:W3CDTF">2015-10-22T08:33:52Z</dcterms:modified>
</cp:coreProperties>
</file>