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66" r:id="rId3"/>
    <p:sldId id="265" r:id="rId4"/>
    <p:sldId id="262" r:id="rId5"/>
    <p:sldId id="263" r:id="rId6"/>
    <p:sldId id="264" r:id="rId7"/>
    <p:sldId id="267" r:id="rId8"/>
    <p:sldId id="268" r:id="rId9"/>
    <p:sldId id="269" r:id="rId10"/>
    <p:sldId id="270" r:id="rId11"/>
    <p:sldId id="272" r:id="rId12"/>
    <p:sldId id="273" r:id="rId13"/>
    <p:sldId id="274" r:id="rId14"/>
    <p:sldId id="276" r:id="rId15"/>
    <p:sldId id="275" r:id="rId16"/>
    <p:sldId id="27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E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58" autoAdjust="0"/>
    <p:restoredTop sz="94660"/>
  </p:normalViewPr>
  <p:slideViewPr>
    <p:cSldViewPr snapToGrid="0">
      <p:cViewPr varScale="1">
        <p:scale>
          <a:sx n="98" d="100"/>
          <a:sy n="98" d="100"/>
        </p:scale>
        <p:origin x="102" y="8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146EA6-B5D8-4491-A5A9-7627DBF2EFC1}" type="datetimeFigureOut">
              <a:rPr lang="en-GB" smtClean="0"/>
              <a:t>22/10/2015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67A35-840E-4CF9-BF9B-EAE3A4A0580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5654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B67A35-840E-4CF9-BF9B-EAE3A4A0580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6076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9AC6B552-D7A8-4A0C-A16B-99C9CB558255}" type="datetime1">
              <a:rPr lang="en-GB" smtClean="0"/>
              <a:t>22/10/2015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fld id="{EB7B8E69-8B42-4F23-B178-0E684E1219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827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96C14-BB23-4407-BA36-A513516A4CD1}" type="datetime1">
              <a:rPr lang="en-GB" smtClean="0"/>
              <a:t>22/10/2015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54910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D1D63-255F-4000-A25B-75F58CCB364F}" type="datetime1">
              <a:rPr lang="en-GB" smtClean="0"/>
              <a:t>22/10/2015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93224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/>
            </a:lvl1pPr>
          </a:lstStyle>
          <a:p>
            <a:fld id="{4F066789-D043-47B7-85FE-C89BDAF6C301}" type="datetime1">
              <a:rPr lang="en-GB" smtClean="0"/>
              <a:t>22/10/2015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03712" y="6542570"/>
            <a:ext cx="5088565" cy="270805"/>
          </a:xfrm>
        </p:spPr>
        <p:txBody>
          <a:bodyPr/>
          <a:lstStyle>
            <a:lvl1pPr>
              <a:defRPr b="1"/>
            </a:lvl1pPr>
          </a:lstStyle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/>
            </a:lvl1pPr>
          </a:lstStyle>
          <a:p>
            <a:fld id="{EB7B8E69-8B42-4F23-B178-0E684E1219F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3063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E7042-BBE2-4EC8-A074-7D47D77FD694}" type="datetime1">
              <a:rPr lang="en-GB" smtClean="0"/>
              <a:t>22/10/2015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6346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D44A22-227B-43A0-9EA4-CD51A7F51188}" type="datetime1">
              <a:rPr lang="en-GB" smtClean="0"/>
              <a:t>22/10/2015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8601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12EC0B-FF3F-4C49-B0A5-EB6455312FDB}" type="datetime1">
              <a:rPr lang="en-GB" smtClean="0"/>
              <a:t>22/10/2015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29289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44EA45-F289-4FAA-A77D-54D521178B3D}" type="datetime1">
              <a:rPr lang="en-GB" smtClean="0"/>
              <a:t>22/10/2015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61891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C9BD-D74A-4626-BEA1-6A4C097B17F8}" type="datetime1">
              <a:rPr lang="en-GB" smtClean="0"/>
              <a:t>22/10/2015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6240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A9C0-E394-4BBE-BCB2-286542529006}" type="datetime1">
              <a:rPr lang="en-GB" smtClean="0"/>
              <a:t>22/10/2015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3725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DC48EA-47D9-4D56-9ED1-D8D35E9B8579}" type="datetime1">
              <a:rPr lang="en-GB" smtClean="0"/>
              <a:t>22/10/2015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4538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 userDrawn="1"/>
        </p:nvSpPr>
        <p:spPr>
          <a:xfrm>
            <a:off x="119336" y="6525344"/>
            <a:ext cx="11953327" cy="270805"/>
          </a:xfrm>
          <a:prstGeom prst="roundRect">
            <a:avLst>
              <a:gd name="adj" fmla="val 28447"/>
            </a:avLst>
          </a:prstGeom>
          <a:solidFill>
            <a:srgbClr val="FF0000"/>
          </a:solidFill>
          <a:ln>
            <a:solidFill>
              <a:schemeClr val="bg1"/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ounded Rectangle 6"/>
          <p:cNvSpPr/>
          <p:nvPr userDrawn="1"/>
        </p:nvSpPr>
        <p:spPr>
          <a:xfrm>
            <a:off x="119336" y="116631"/>
            <a:ext cx="11953327" cy="789003"/>
          </a:xfrm>
          <a:prstGeom prst="roundRect">
            <a:avLst/>
          </a:prstGeom>
          <a:solidFill>
            <a:srgbClr val="FF0000"/>
          </a:solidFill>
          <a:ln>
            <a:solidFill>
              <a:schemeClr val="bg1">
                <a:lumMod val="95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328" y="41538"/>
            <a:ext cx="12097344" cy="864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3392" y="6542571"/>
            <a:ext cx="1440160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defRPr>
            </a:lvl1pPr>
          </a:lstStyle>
          <a:p>
            <a:fld id="{07F84A30-D877-4FDE-BB99-345EE39C6C14}" type="datetime1">
              <a:rPr lang="en-GB" smtClean="0"/>
              <a:t>22/10/2015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79776" y="6525344"/>
            <a:ext cx="3956811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defRPr>
            </a:lvl1pPr>
          </a:lstStyle>
          <a:p>
            <a:r>
              <a:rPr lang="en-GB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72331" y="6542571"/>
            <a:ext cx="2496277" cy="27080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anose="020B0603020202020204" pitchFamily="34" charset="0"/>
              </a:defRPr>
            </a:lvl1pPr>
          </a:lstStyle>
          <a:p>
            <a:fld id="{EB7B8E69-8B42-4F23-B178-0E684E1219F7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2548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3600" b="0" kern="1200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Franklin Gothic Heavy" panose="020B0903020102020204" pitchFamily="34" charset="0"/>
          <a:ea typeface="Gulim" panose="020B0600000101010101" pitchFamily="34" charset="-127"/>
          <a:cs typeface="Aharoni" panose="02010803020104030203" pitchFamily="2" charset="-79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1800" kern="1200">
          <a:solidFill>
            <a:schemeClr val="tx1"/>
          </a:solidFill>
          <a:latin typeface="Trebuchet MS" panose="020B0603020202020204" pitchFamily="34" charset="0"/>
          <a:ea typeface="Gulim" panose="020B0600000101010101" pitchFamily="34" charset="-127"/>
          <a:cs typeface="Kalinga" panose="020B0502040204020203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Phase Monitor Calibrations Vs. Sample No.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Jack Roberts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1EBD8-657D-40A8-9C9A-6749BF97D946}" type="datetime1">
              <a:rPr lang="en-GB" smtClean="0"/>
              <a:t>22/10/2015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FONT Meeting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6291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Fit Examples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22/10/2015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677324" y="937900"/>
            <a:ext cx="1156086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MON1</a:t>
            </a:r>
            <a:endParaRPr lang="en-GB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607482" y="937900"/>
            <a:ext cx="1156086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MON2</a:t>
            </a:r>
            <a:endParaRPr lang="en-GB" sz="2800" b="1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28" y="1486585"/>
            <a:ext cx="5959164" cy="446937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492" y="1680152"/>
            <a:ext cx="6191180" cy="4643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9623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Fit Examples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22/10/2015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2324543" y="980741"/>
            <a:ext cx="2358338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MON3 - Good</a:t>
            </a:r>
            <a:endParaRPr lang="en-GB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8014990" y="1038062"/>
            <a:ext cx="2114681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MON3 - Bad</a:t>
            </a:r>
            <a:endParaRPr lang="en-GB" sz="28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9" y="1493386"/>
            <a:ext cx="6363036" cy="47722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127" y="1770442"/>
            <a:ext cx="5950408" cy="4462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45952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Calibration Amplitude vs. Sample (A)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691" y="1600200"/>
            <a:ext cx="6034617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22/10/2015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68616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Calibration Frequency vs. Sample (b)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691" y="1600200"/>
            <a:ext cx="6034617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22/10/2015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1068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Calibration Phase Offset vs. Sample (c)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691" y="1600200"/>
            <a:ext cx="6034617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22/10/2015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0203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Calibration Amplitude Offset vs. Sample (d)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78691" y="1600200"/>
            <a:ext cx="6034617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22/10/2015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432738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Need to work on the fitting procedure.</a:t>
            </a:r>
          </a:p>
          <a:p>
            <a:endParaRPr lang="en-GB" dirty="0"/>
          </a:p>
          <a:p>
            <a:r>
              <a:rPr lang="en-GB" dirty="0" smtClean="0"/>
              <a:t>Initial impressions: </a:t>
            </a:r>
          </a:p>
          <a:p>
            <a:pPr lvl="1"/>
            <a:r>
              <a:rPr lang="en-GB" dirty="0" smtClean="0"/>
              <a:t>Calibrations done with the phase adjusters are worse than with the “proper” shifter.</a:t>
            </a:r>
          </a:p>
          <a:p>
            <a:pPr lvl="1"/>
            <a:r>
              <a:rPr lang="en-GB" dirty="0" smtClean="0"/>
              <a:t>Mon2 (with shifter) calibration vs. sample no. seems fairly flat along the pulse.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22/10/2015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4561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941" y="1145739"/>
            <a:ext cx="9091528" cy="45665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Brief Phase Monitor Intro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22/10/2015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44366" y="1929214"/>
            <a:ext cx="75693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Mon1</a:t>
            </a:r>
            <a:endParaRPr lang="en-GB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3245796" y="1929214"/>
            <a:ext cx="75693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Mon2</a:t>
            </a:r>
            <a:endParaRPr lang="en-GB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344366" y="4163332"/>
            <a:ext cx="75693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b="1" dirty="0" smtClean="0"/>
              <a:t>Mon3</a:t>
            </a:r>
            <a:endParaRPr lang="en-GB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174894" y="5619240"/>
            <a:ext cx="78422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Measure arrival time of beam compared to ideal.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Expressed as phase: 360 degrees of 12 GHz ~80 </a:t>
            </a:r>
            <a:r>
              <a:rPr lang="en-GB" dirty="0" err="1" smtClean="0"/>
              <a:t>pico</a:t>
            </a:r>
            <a:r>
              <a:rPr lang="en-GB" dirty="0" smtClean="0"/>
              <a:t> seconds.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3 phase monitors: 2 upstream (Mon1 and Mon2), 1 downstream (Mon3).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35881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Rough Phase Monitor Electronics Schematic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0030" y="6548284"/>
            <a:ext cx="1440160" cy="270805"/>
          </a:xfrm>
        </p:spPr>
        <p:txBody>
          <a:bodyPr/>
          <a:lstStyle/>
          <a:p>
            <a:fld id="{4F066789-D043-47B7-85FE-C89BDAF6C301}" type="datetime1">
              <a:rPr lang="en-GB" smtClean="0"/>
              <a:t>22/10/2015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400350" y="6548283"/>
            <a:ext cx="5088565" cy="270805"/>
          </a:xfrm>
        </p:spPr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68969" y="6548284"/>
            <a:ext cx="2496277" cy="270805"/>
          </a:xfrm>
        </p:spPr>
        <p:txBody>
          <a:bodyPr/>
          <a:lstStyle/>
          <a:p>
            <a:fld id="{EB7B8E69-8B42-4F23-B178-0E684E1219F7}" type="slidenum">
              <a:rPr lang="en-GB" smtClean="0"/>
              <a:pPr/>
              <a:t>3</a:t>
            </a:fld>
            <a:endParaRPr lang="en-GB"/>
          </a:p>
        </p:txBody>
      </p:sp>
      <p:grpSp>
        <p:nvGrpSpPr>
          <p:cNvPr id="28" name="Group 27"/>
          <p:cNvGrpSpPr/>
          <p:nvPr/>
        </p:nvGrpSpPr>
        <p:grpSpPr>
          <a:xfrm>
            <a:off x="3897610" y="1663101"/>
            <a:ext cx="643467" cy="950428"/>
            <a:chOff x="762000" y="2344186"/>
            <a:chExt cx="643467" cy="950428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000" y="2344186"/>
              <a:ext cx="643467" cy="950428"/>
            </a:xfrm>
            <a:prstGeom prst="rect">
              <a:avLst/>
            </a:prstGeom>
          </p:spPr>
        </p:pic>
        <p:sp>
          <p:nvSpPr>
            <p:cNvPr id="7" name="Rectangle 6"/>
            <p:cNvSpPr/>
            <p:nvPr/>
          </p:nvSpPr>
          <p:spPr>
            <a:xfrm>
              <a:off x="762000" y="2489200"/>
              <a:ext cx="643467" cy="6604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3041492" y="3422094"/>
            <a:ext cx="1625600" cy="6096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Connector 14"/>
          <p:cNvCxnSpPr>
            <a:stCxn id="9" idx="2"/>
          </p:cNvCxnSpPr>
          <p:nvPr/>
        </p:nvCxnSpPr>
        <p:spPr>
          <a:xfrm>
            <a:off x="3854292" y="4031694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854292" y="4336494"/>
            <a:ext cx="1659467" cy="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5248563" y="3422094"/>
            <a:ext cx="643467" cy="6604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l-GR" sz="2400" b="1" dirty="0" smtClean="0">
                <a:solidFill>
                  <a:schemeClr val="tx1"/>
                </a:solidFill>
              </a:rPr>
              <a:t>Σ</a:t>
            </a:r>
            <a:endParaRPr lang="en-GB" sz="2400" b="1" dirty="0">
              <a:solidFill>
                <a:schemeClr val="tx1"/>
              </a:solidFill>
            </a:endParaRPr>
          </a:p>
        </p:txBody>
      </p:sp>
      <p:cxnSp>
        <p:nvCxnSpPr>
          <p:cNvPr id="23" name="Straight Connector 22"/>
          <p:cNvCxnSpPr>
            <a:endCxn id="19" idx="2"/>
          </p:cNvCxnSpPr>
          <p:nvPr/>
        </p:nvCxnSpPr>
        <p:spPr>
          <a:xfrm flipV="1">
            <a:off x="5513759" y="4082494"/>
            <a:ext cx="56538" cy="254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837358" y="3117293"/>
            <a:ext cx="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3837358" y="3123241"/>
            <a:ext cx="1659467" cy="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9" idx="0"/>
          </p:cNvCxnSpPr>
          <p:nvPr/>
        </p:nvCxnSpPr>
        <p:spPr>
          <a:xfrm flipH="1" flipV="1">
            <a:off x="5496825" y="3126903"/>
            <a:ext cx="73472" cy="29519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>
            <a:off x="5167083" y="1725250"/>
            <a:ext cx="877241" cy="831864"/>
            <a:chOff x="4170450" y="2153418"/>
            <a:chExt cx="877241" cy="831864"/>
          </a:xfrm>
        </p:grpSpPr>
        <p:sp>
          <p:nvSpPr>
            <p:cNvPr id="29" name="Oval 28"/>
            <p:cNvSpPr/>
            <p:nvPr/>
          </p:nvSpPr>
          <p:spPr>
            <a:xfrm>
              <a:off x="4283676" y="2236283"/>
              <a:ext cx="650789" cy="660400"/>
            </a:xfrm>
            <a:prstGeom prst="ellipse">
              <a:avLst/>
            </a:prstGeom>
            <a:noFill/>
            <a:ln cap="rnd">
              <a:solidFill>
                <a:schemeClr val="tx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Arc 34"/>
            <p:cNvSpPr/>
            <p:nvPr/>
          </p:nvSpPr>
          <p:spPr>
            <a:xfrm>
              <a:off x="4170450" y="2294618"/>
              <a:ext cx="690664" cy="690664"/>
            </a:xfrm>
            <a:prstGeom prst="arc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Arc 35"/>
            <p:cNvSpPr/>
            <p:nvPr/>
          </p:nvSpPr>
          <p:spPr>
            <a:xfrm rot="10800000">
              <a:off x="4357027" y="2153418"/>
              <a:ext cx="690664" cy="690664"/>
            </a:xfrm>
            <a:prstGeom prst="arc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8" name="Rectangle 37"/>
          <p:cNvSpPr/>
          <p:nvPr/>
        </p:nvSpPr>
        <p:spPr>
          <a:xfrm>
            <a:off x="6517531" y="1637011"/>
            <a:ext cx="1352145" cy="255200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6643991" y="3604818"/>
            <a:ext cx="162760" cy="1792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/>
          <p:cNvSpPr/>
          <p:nvPr/>
        </p:nvSpPr>
        <p:spPr>
          <a:xfrm>
            <a:off x="6656310" y="2038726"/>
            <a:ext cx="162760" cy="1792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7586923" y="2543603"/>
            <a:ext cx="162760" cy="1792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7586923" y="3122217"/>
            <a:ext cx="162760" cy="1792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4" name="Straight Connector 43"/>
          <p:cNvCxnSpPr>
            <a:endCxn id="29" idx="2"/>
          </p:cNvCxnSpPr>
          <p:nvPr/>
        </p:nvCxnSpPr>
        <p:spPr>
          <a:xfrm>
            <a:off x="4541077" y="2138315"/>
            <a:ext cx="739232" cy="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5931098" y="2138315"/>
            <a:ext cx="739232" cy="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5904759" y="3710953"/>
            <a:ext cx="739232" cy="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7749683" y="2627972"/>
            <a:ext cx="7392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7749683" y="3198662"/>
            <a:ext cx="7392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529460" y="2448329"/>
            <a:ext cx="17091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Mixer ~ </a:t>
            </a:r>
            <a:r>
              <a:rPr lang="en-GB" dirty="0" err="1" smtClean="0"/>
              <a:t>Asin</a:t>
            </a:r>
            <a:r>
              <a:rPr lang="en-GB" dirty="0" smtClean="0"/>
              <a:t>(</a:t>
            </a:r>
            <a:r>
              <a:rPr lang="el-GR" dirty="0" smtClean="0"/>
              <a:t>θ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51" name="TextBox 50"/>
          <p:cNvSpPr txBox="1"/>
          <p:nvPr/>
        </p:nvSpPr>
        <p:spPr>
          <a:xfrm>
            <a:off x="8529460" y="3013996"/>
            <a:ext cx="132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Diode~ A^2</a:t>
            </a:r>
            <a:endParaRPr lang="en-GB" dirty="0"/>
          </a:p>
        </p:txBody>
      </p:sp>
      <p:sp>
        <p:nvSpPr>
          <p:cNvPr id="52" name="TextBox 51"/>
          <p:cNvSpPr txBox="1"/>
          <p:nvPr/>
        </p:nvSpPr>
        <p:spPr>
          <a:xfrm>
            <a:off x="1041929" y="1782403"/>
            <a:ext cx="28799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LO</a:t>
            </a:r>
          </a:p>
          <a:p>
            <a:pPr algn="ctr"/>
            <a:r>
              <a:rPr lang="en-GB" dirty="0" smtClean="0"/>
              <a:t>(12 GHz Reference phase)</a:t>
            </a:r>
            <a:endParaRPr lang="en-GB" dirty="0"/>
          </a:p>
        </p:txBody>
      </p:sp>
      <p:sp>
        <p:nvSpPr>
          <p:cNvPr id="53" name="TextBox 52"/>
          <p:cNvSpPr txBox="1"/>
          <p:nvPr/>
        </p:nvSpPr>
        <p:spPr>
          <a:xfrm>
            <a:off x="4907882" y="1221448"/>
            <a:ext cx="13928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Phase Shifter</a:t>
            </a:r>
            <a:endParaRPr lang="en-GB" dirty="0"/>
          </a:p>
        </p:txBody>
      </p:sp>
      <p:sp>
        <p:nvSpPr>
          <p:cNvPr id="54" name="TextBox 53"/>
          <p:cNvSpPr txBox="1"/>
          <p:nvPr/>
        </p:nvSpPr>
        <p:spPr>
          <a:xfrm>
            <a:off x="1855543" y="3117293"/>
            <a:ext cx="2173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Phase Monitor</a:t>
            </a:r>
            <a:endParaRPr lang="en-GB" dirty="0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2432888" y="3726894"/>
            <a:ext cx="2548646" cy="0"/>
          </a:xfrm>
          <a:prstGeom prst="straightConnector1">
            <a:avLst/>
          </a:prstGeom>
          <a:ln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2118627" y="3509772"/>
            <a:ext cx="396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e</a:t>
            </a:r>
            <a:r>
              <a:rPr lang="en-GB" dirty="0" smtClean="0">
                <a:solidFill>
                  <a:srgbClr val="FF0000"/>
                </a:solidFill>
              </a:rPr>
              <a:t>-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547989" y="4084219"/>
            <a:ext cx="7104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Hybrid</a:t>
            </a:r>
            <a:endParaRPr lang="en-GB" sz="1400" dirty="0"/>
          </a:p>
        </p:txBody>
      </p:sp>
      <p:sp>
        <p:nvSpPr>
          <p:cNvPr id="59" name="TextBox 58"/>
          <p:cNvSpPr txBox="1"/>
          <p:nvPr/>
        </p:nvSpPr>
        <p:spPr>
          <a:xfrm>
            <a:off x="5991495" y="1036395"/>
            <a:ext cx="2404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Phase Monitor Electronics (mixers)</a:t>
            </a:r>
            <a:endParaRPr lang="en-GB" dirty="0"/>
          </a:p>
        </p:txBody>
      </p:sp>
      <p:sp>
        <p:nvSpPr>
          <p:cNvPr id="60" name="TextBox 59"/>
          <p:cNvSpPr txBox="1"/>
          <p:nvPr/>
        </p:nvSpPr>
        <p:spPr>
          <a:xfrm>
            <a:off x="1660752" y="5088413"/>
            <a:ext cx="8767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Calibration procedure: Measure mixer output for a range of phase shifter values.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09318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Calibration Procedure: Data Taking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68401"/>
            <a:ext cx="10972800" cy="5198532"/>
          </a:xfrm>
        </p:spPr>
        <p:txBody>
          <a:bodyPr>
            <a:normAutofit/>
          </a:bodyPr>
          <a:lstStyle/>
          <a:p>
            <a:r>
              <a:rPr lang="en-GB" dirty="0" smtClean="0"/>
              <a:t>Phase shifters:</a:t>
            </a:r>
          </a:p>
          <a:p>
            <a:pPr lvl="1"/>
            <a:r>
              <a:rPr lang="en-GB" dirty="0" smtClean="0"/>
              <a:t>1 x phase shifter, dial with readings in 1 GHz degrees (Mon2).</a:t>
            </a:r>
          </a:p>
          <a:p>
            <a:pPr lvl="1"/>
            <a:r>
              <a:rPr lang="en-GB" dirty="0" smtClean="0"/>
              <a:t>2 x phase adjusters, no reading so count turns of nut (Mon1 and Mon3).</a:t>
            </a:r>
          </a:p>
          <a:p>
            <a:pPr lvl="1"/>
            <a:endParaRPr lang="en-GB" dirty="0"/>
          </a:p>
          <a:p>
            <a:r>
              <a:rPr lang="en-GB" dirty="0" smtClean="0"/>
              <a:t>Usually take 20 pulses at these shifter settings (~10 points total):</a:t>
            </a:r>
          </a:p>
          <a:p>
            <a:pPr lvl="1"/>
            <a:r>
              <a:rPr lang="en-GB" dirty="0" smtClean="0"/>
              <a:t>Mon1 and Mon3: 100 – 130</a:t>
            </a:r>
            <a:r>
              <a:rPr lang="en-GB" baseline="50000" dirty="0" smtClean="0"/>
              <a:t>o </a:t>
            </a:r>
            <a:r>
              <a:rPr lang="en-GB" dirty="0" smtClean="0"/>
              <a:t>in steps of 3</a:t>
            </a:r>
            <a:r>
              <a:rPr lang="en-GB" baseline="50000" dirty="0" smtClean="0"/>
              <a:t>o</a:t>
            </a:r>
            <a:r>
              <a:rPr lang="en-GB" dirty="0" smtClean="0"/>
              <a:t>(360</a:t>
            </a:r>
            <a:r>
              <a:rPr lang="en-GB" baseline="50000" dirty="0" smtClean="0"/>
              <a:t>o </a:t>
            </a:r>
            <a:r>
              <a:rPr lang="en-GB" dirty="0" smtClean="0"/>
              <a:t>of 12 GHz in steps of 36</a:t>
            </a:r>
            <a:r>
              <a:rPr lang="en-GB" baseline="50000" dirty="0" smtClean="0"/>
              <a:t>o</a:t>
            </a:r>
            <a:r>
              <a:rPr lang="en-GB" dirty="0" smtClean="0"/>
              <a:t>).</a:t>
            </a:r>
          </a:p>
          <a:p>
            <a:pPr lvl="1"/>
            <a:r>
              <a:rPr lang="en-GB" dirty="0" smtClean="0"/>
              <a:t>Mon2: 0 to 16.75 turns of the nut in steps of 2 turns (~260</a:t>
            </a:r>
            <a:r>
              <a:rPr lang="en-GB" baseline="50000" dirty="0" smtClean="0"/>
              <a:t>o</a:t>
            </a:r>
            <a:r>
              <a:rPr lang="en-GB" dirty="0" smtClean="0"/>
              <a:t> in steps of ~31</a:t>
            </a:r>
            <a:r>
              <a:rPr lang="en-GB" baseline="50000" dirty="0"/>
              <a:t>o</a:t>
            </a:r>
            <a:r>
              <a:rPr lang="en-GB" dirty="0" smtClean="0"/>
              <a:t>).</a:t>
            </a:r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542EE-DA8E-4DEB-9684-8EA168BF7A41}" type="datetime1">
              <a:rPr lang="en-GB" smtClean="0"/>
              <a:t>22/10/2015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Update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498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Calibration Procedure: Data Processing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168401"/>
            <a:ext cx="10972800" cy="5198532"/>
          </a:xfrm>
        </p:spPr>
        <p:txBody>
          <a:bodyPr>
            <a:normAutofit fontScale="92500"/>
          </a:bodyPr>
          <a:lstStyle/>
          <a:p>
            <a:r>
              <a:rPr lang="en-GB" dirty="0" smtClean="0"/>
              <a:t>Convert raw signals in </a:t>
            </a:r>
            <a:r>
              <a:rPr lang="en-GB" dirty="0" err="1" smtClean="0"/>
              <a:t>SiS</a:t>
            </a:r>
            <a:r>
              <a:rPr lang="en-GB" dirty="0" smtClean="0"/>
              <a:t> counts to volts.</a:t>
            </a:r>
          </a:p>
          <a:p>
            <a:endParaRPr lang="en-GB" dirty="0"/>
          </a:p>
          <a:p>
            <a:r>
              <a:rPr lang="en-GB" dirty="0" smtClean="0"/>
              <a:t>Subtract mean baseline noise.</a:t>
            </a:r>
          </a:p>
          <a:p>
            <a:endParaRPr lang="en-GB" dirty="0" smtClean="0"/>
          </a:p>
          <a:p>
            <a:r>
              <a:rPr lang="en-GB" dirty="0" smtClean="0"/>
              <a:t>Pick a sample range to use: usually take mean of 3 samples in a stable part of the pulse (same range for all monitors).</a:t>
            </a:r>
          </a:p>
          <a:p>
            <a:endParaRPr lang="en-GB" dirty="0"/>
          </a:p>
          <a:p>
            <a:r>
              <a:rPr lang="en-GB" dirty="0" smtClean="0"/>
              <a:t>Remove any points &gt;3 sigma away from mean at that shifter setting.</a:t>
            </a:r>
          </a:p>
          <a:p>
            <a:endParaRPr lang="en-GB" dirty="0"/>
          </a:p>
          <a:p>
            <a:r>
              <a:rPr lang="en-GB" dirty="0" smtClean="0"/>
              <a:t>Calculate mean and </a:t>
            </a:r>
            <a:r>
              <a:rPr lang="en-GB" dirty="0" err="1" smtClean="0"/>
              <a:t>std</a:t>
            </a:r>
            <a:r>
              <a:rPr lang="en-GB" dirty="0" smtClean="0"/>
              <a:t> at each shifter setting.</a:t>
            </a:r>
          </a:p>
          <a:p>
            <a:pPr lvl="1"/>
            <a:r>
              <a:rPr lang="en-GB" dirty="0" smtClean="0"/>
              <a:t>1/std^2 used as fit weights.</a:t>
            </a:r>
          </a:p>
          <a:p>
            <a:endParaRPr lang="en-GB" dirty="0"/>
          </a:p>
          <a:p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6542EE-DA8E-4DEB-9684-8EA168BF7A41}" type="datetime1">
              <a:rPr lang="en-GB" smtClean="0"/>
              <a:t>22/10/2015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PFF Update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60391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Calibration Procedure: Fit (without diode)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24931" y="3064980"/>
            <a:ext cx="10972800" cy="3335820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/>
              <a:t>Make initial estimate for parameters:</a:t>
            </a:r>
          </a:p>
          <a:p>
            <a:pPr lvl="1"/>
            <a:r>
              <a:rPr lang="en-GB" sz="1600" dirty="0" smtClean="0"/>
              <a:t>A: (|</a:t>
            </a:r>
            <a:r>
              <a:rPr lang="en-GB" sz="1600" dirty="0" err="1" smtClean="0"/>
              <a:t>maxMixer</a:t>
            </a:r>
            <a:r>
              <a:rPr lang="en-GB" sz="1600" dirty="0" smtClean="0"/>
              <a:t>|+|</a:t>
            </a:r>
            <a:r>
              <a:rPr lang="en-GB" sz="1600" dirty="0" err="1" smtClean="0"/>
              <a:t>minMixer</a:t>
            </a:r>
            <a:r>
              <a:rPr lang="en-GB" sz="1600" dirty="0" smtClean="0"/>
              <a:t>|)/2</a:t>
            </a:r>
          </a:p>
          <a:p>
            <a:pPr lvl="1"/>
            <a:r>
              <a:rPr lang="en-GB" sz="1600" dirty="0"/>
              <a:t>b</a:t>
            </a:r>
            <a:r>
              <a:rPr lang="en-GB" sz="1600" dirty="0" smtClean="0"/>
              <a:t>: (12/</a:t>
            </a:r>
            <a:r>
              <a:rPr lang="en-GB" sz="1600" dirty="0" err="1" smtClean="0"/>
              <a:t>shifterFrequency</a:t>
            </a:r>
            <a:r>
              <a:rPr lang="en-GB" sz="1600" dirty="0" smtClean="0"/>
              <a:t>)*(pi/180)</a:t>
            </a:r>
          </a:p>
          <a:p>
            <a:pPr lvl="1"/>
            <a:r>
              <a:rPr lang="en-GB" sz="1600" dirty="0" smtClean="0"/>
              <a:t>c: based on mixer output at first point -&gt; NOT WORKING CORRECTLY!</a:t>
            </a:r>
          </a:p>
          <a:p>
            <a:pPr lvl="1"/>
            <a:r>
              <a:rPr lang="en-GB" sz="1600" dirty="0" smtClean="0"/>
              <a:t>d: (|</a:t>
            </a:r>
            <a:r>
              <a:rPr lang="en-GB" sz="1600" dirty="0" err="1" smtClean="0"/>
              <a:t>maxMixer</a:t>
            </a:r>
            <a:r>
              <a:rPr lang="en-GB" sz="1600" dirty="0" smtClean="0"/>
              <a:t>|-|</a:t>
            </a:r>
            <a:r>
              <a:rPr lang="en-GB" sz="1600" dirty="0" err="1" smtClean="0"/>
              <a:t>minMixer</a:t>
            </a:r>
            <a:r>
              <a:rPr lang="en-GB" sz="1600" dirty="0" smtClean="0"/>
              <a:t>|)/2</a:t>
            </a:r>
          </a:p>
          <a:p>
            <a:pPr lvl="1"/>
            <a:endParaRPr lang="en-GB" sz="1600" dirty="0"/>
          </a:p>
          <a:p>
            <a:r>
              <a:rPr lang="en-GB" sz="2000" dirty="0" err="1" smtClean="0"/>
              <a:t>MatLab</a:t>
            </a:r>
            <a:r>
              <a:rPr lang="en-GB" sz="2000" dirty="0" smtClean="0"/>
              <a:t> custom equation fit (uses finite differencing) with confidence intervals on parameters.</a:t>
            </a:r>
          </a:p>
          <a:p>
            <a:pPr lvl="1"/>
            <a:r>
              <a:rPr lang="en-GB" sz="1600" dirty="0" smtClean="0"/>
              <a:t>Found that fit is failing in some cases this week, mostly for Mon3 and at least partly due to incorrect choice of initial value for c.</a:t>
            </a:r>
          </a:p>
          <a:p>
            <a:pPr lvl="1"/>
            <a:r>
              <a:rPr lang="en-GB" sz="1600" dirty="0" smtClean="0"/>
              <a:t>Will fix / investigate difference methods.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22/10/2015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6</a:t>
            </a:fld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3932094" y="1106596"/>
                <a:ext cx="4231799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𝑀𝑖𝑥𝑒𝑟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</a:rPr>
                        <m:t>𝐴</m:t>
                      </m:r>
                      <m:func>
                        <m:funcPr>
                          <m:ctrlPr>
                            <a:rPr lang="en-GB" sz="2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GB" sz="2800" b="0" i="0" smtClean="0"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𝑏𝑥</m:t>
                              </m:r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28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</m:d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GB" sz="2800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</m:func>
                    </m:oMath>
                  </m:oMathPara>
                </a14:m>
                <a:endParaRPr lang="en-GB" sz="2800" dirty="0"/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2094" y="1106596"/>
                <a:ext cx="4231799" cy="430887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321041" y="1509802"/>
            <a:ext cx="5549917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/>
              <a:t>Mixer: mixer output at each shifter setting.</a:t>
            </a:r>
          </a:p>
          <a:p>
            <a:pPr algn="ctr"/>
            <a:r>
              <a:rPr lang="en-GB" sz="1600" dirty="0"/>
              <a:t>A: amplitude of sine curve.</a:t>
            </a:r>
          </a:p>
          <a:p>
            <a:pPr algn="ctr"/>
            <a:r>
              <a:rPr lang="en-GB" sz="1600" dirty="0"/>
              <a:t>b: conversion between shifter setting and 12 GHz radians.</a:t>
            </a:r>
          </a:p>
          <a:p>
            <a:pPr algn="ctr"/>
            <a:r>
              <a:rPr lang="en-GB" sz="1600" dirty="0"/>
              <a:t>x: shifter setting</a:t>
            </a:r>
          </a:p>
          <a:p>
            <a:pPr algn="ctr"/>
            <a:r>
              <a:rPr lang="en-GB" sz="1600" dirty="0"/>
              <a:t>c: phase offset of sine at shifter=0.</a:t>
            </a:r>
          </a:p>
          <a:p>
            <a:pPr algn="ctr"/>
            <a:r>
              <a:rPr lang="en-GB" sz="1600" dirty="0"/>
              <a:t>d: zero offset of sine curve.</a:t>
            </a:r>
          </a:p>
          <a:p>
            <a:pPr algn="ctr"/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9389942" y="2326316"/>
            <a:ext cx="2596110" cy="73866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NB: Baseline noise already subtracted so d should be small.</a:t>
            </a:r>
            <a:endParaRPr lang="en-GB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9389942" y="3429000"/>
            <a:ext cx="2596110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A and d are most critical for phase reconstruction. I don’t normally use b and c after the fit.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1030952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Initial Results (considering fit issues): 20151001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807238"/>
            <a:ext cx="10972800" cy="4111887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22/10/2015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469951" y="1141796"/>
            <a:ext cx="1156086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MON1</a:t>
            </a:r>
            <a:endParaRPr lang="en-GB" sz="2800" b="1" dirty="0"/>
          </a:p>
        </p:txBody>
      </p:sp>
    </p:spTree>
    <p:extLst>
      <p:ext uri="{BB962C8B-B14F-4D97-AF65-F5344CB8AC3E}">
        <p14:creationId xmlns:p14="http://schemas.microsoft.com/office/powerpoint/2010/main" val="41886880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Initial Results (considering fit issues): 20151001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22/10/2015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469951" y="1141796"/>
            <a:ext cx="1156086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MON2</a:t>
            </a:r>
            <a:endParaRPr lang="en-GB" sz="2800" b="1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928704"/>
            <a:ext cx="10972800" cy="3868954"/>
          </a:xfrm>
        </p:spPr>
      </p:pic>
    </p:spTree>
    <p:extLst>
      <p:ext uri="{BB962C8B-B14F-4D97-AF65-F5344CB8AC3E}">
        <p14:creationId xmlns:p14="http://schemas.microsoft.com/office/powerpoint/2010/main" val="368848997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Initial Results (considering fit issues): 20151001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66789-D043-47B7-85FE-C89BDAF6C301}" type="datetime1">
              <a:rPr lang="en-GB" smtClean="0"/>
              <a:t>22/10/2015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FONT Meeting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7B8E69-8B42-4F23-B178-0E684E1219F7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5469951" y="1141796"/>
            <a:ext cx="1156086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2800" b="1" dirty="0" smtClean="0"/>
              <a:t>MON3</a:t>
            </a:r>
            <a:endParaRPr lang="en-GB" sz="2800" b="1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928704"/>
            <a:ext cx="10972800" cy="3868954"/>
          </a:xfrm>
        </p:spPr>
      </p:pic>
      <p:sp>
        <p:nvSpPr>
          <p:cNvPr id="10" name="TextBox 9"/>
          <p:cNvSpPr txBox="1"/>
          <p:nvPr/>
        </p:nvSpPr>
        <p:spPr>
          <a:xfrm>
            <a:off x="4805464" y="6061346"/>
            <a:ext cx="339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Pretty poor beam downstream.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0017459"/>
      </p:ext>
    </p:extLst>
  </p:cSld>
  <p:clrMapOvr>
    <a:masterClrMapping/>
  </p:clrMapOvr>
</p:sld>
</file>

<file path=ppt/theme/theme1.xml><?xml version="1.0" encoding="utf-8"?>
<a:theme xmlns:a="http://schemas.openxmlformats.org/drawingml/2006/main" name="Roberts_LCWS14_PhaseFeedforwardCTF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rebuchet MS"/>
        <a:ea typeface=""/>
        <a:cs typeface=""/>
      </a:majorFont>
      <a:minorFont>
        <a:latin typeface="Trebuchet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Roberts_FONT_20150619_MechanicalShifters</Template>
  <TotalTime>2587</TotalTime>
  <Words>646</Words>
  <Application>Microsoft Office PowerPoint</Application>
  <PresentationFormat>Widescreen</PresentationFormat>
  <Paragraphs>132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Gulim</vt:lpstr>
      <vt:lpstr>Aharoni</vt:lpstr>
      <vt:lpstr>Arial</vt:lpstr>
      <vt:lpstr>Calibri</vt:lpstr>
      <vt:lpstr>Cambria Math</vt:lpstr>
      <vt:lpstr>Franklin Gothic Heavy</vt:lpstr>
      <vt:lpstr>Kalinga</vt:lpstr>
      <vt:lpstr>Trebuchet MS</vt:lpstr>
      <vt:lpstr>Roberts_LCWS14_PhaseFeedforwardCTF3</vt:lpstr>
      <vt:lpstr>Phase Monitor Calibrations Vs. Sample No.</vt:lpstr>
      <vt:lpstr>Brief Phase Monitor Intro</vt:lpstr>
      <vt:lpstr>Rough Phase Monitor Electronics Schematic</vt:lpstr>
      <vt:lpstr>Calibration Procedure: Data Taking</vt:lpstr>
      <vt:lpstr>Calibration Procedure: Data Processing</vt:lpstr>
      <vt:lpstr>Calibration Procedure: Fit (without diode)</vt:lpstr>
      <vt:lpstr>Initial Results (considering fit issues): 20151001</vt:lpstr>
      <vt:lpstr>Initial Results (considering fit issues): 20151001</vt:lpstr>
      <vt:lpstr>Initial Results (considering fit issues): 20151001</vt:lpstr>
      <vt:lpstr>Fit Examples</vt:lpstr>
      <vt:lpstr>Fit Examples</vt:lpstr>
      <vt:lpstr>Calibration Amplitude vs. Sample (A)</vt:lpstr>
      <vt:lpstr>Calibration Frequency vs. Sample (b)</vt:lpstr>
      <vt:lpstr>Calibration Phase Offset vs. Sample (c)</vt:lpstr>
      <vt:lpstr>Calibration Amplitude Offset vs. Sample (d)</vt:lpstr>
      <vt:lpstr>Summary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Resolution Measurements with Two Mechanical Phase Shifters</dc:title>
  <dc:creator>Jack Roberts</dc:creator>
  <cp:lastModifiedBy>Jack Roberts</cp:lastModifiedBy>
  <cp:revision>182</cp:revision>
  <dcterms:created xsi:type="dcterms:W3CDTF">2015-07-02T22:06:55Z</dcterms:created>
  <dcterms:modified xsi:type="dcterms:W3CDTF">2015-10-22T08:57:51Z</dcterms:modified>
</cp:coreProperties>
</file>