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8" r:id="rId3"/>
    <p:sldId id="259" r:id="rId4"/>
    <p:sldId id="260" r:id="rId5"/>
    <p:sldId id="262" r:id="rId6"/>
    <p:sldId id="263" r:id="rId7"/>
    <p:sldId id="261" r:id="rId8"/>
    <p:sldId id="265" r:id="rId9"/>
    <p:sldId id="264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26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C75792-D220-4386-A95B-E6BAF92457EF}" type="datetimeFigureOut">
              <a:rPr lang="fr-FR" smtClean="0"/>
              <a:t>12/11/2015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E0A090-625E-4039-A4F8-55AAC6026E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9929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12/11/2015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LCWS2015 and PDAP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F8A90-3D83-4C0F-8E5B-687B2F0F4C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2428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12/11/2015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LCWS2015 and PDAP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F8A90-3D83-4C0F-8E5B-687B2F0F4C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5286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12/11/2015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LCWS2015 and PDAP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F8A90-3D83-4C0F-8E5B-687B2F0F4C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1939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12/11/2015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LCWS2015 and PDAP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F8A90-3D83-4C0F-8E5B-687B2F0F4C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0891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12/11/2015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LCWS2015 and PDAP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F8A90-3D83-4C0F-8E5B-687B2F0F4C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0643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12/11/2015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LCWS2015 and PDAP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F8A90-3D83-4C0F-8E5B-687B2F0F4C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4513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12/11/2015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LCWS2015 and PDAP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F8A90-3D83-4C0F-8E5B-687B2F0F4C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2689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12/11/2015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LCWS2015 and PDAP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F8A90-3D83-4C0F-8E5B-687B2F0F4C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99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12/11/2015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LCWS2015 and PDAP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F8A90-3D83-4C0F-8E5B-687B2F0F4C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1205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12/11/2015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LCWS2015 and PDAP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F8A90-3D83-4C0F-8E5B-687B2F0F4C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1335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12/11/2015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LCWS2015 and PDAP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F8A90-3D83-4C0F-8E5B-687B2F0F4C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859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12/11/2015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P. Colas - LCWS2015 and PDAP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F8A90-3D83-4C0F-8E5B-687B2F0F4C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6545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3568" y="3212976"/>
            <a:ext cx="6400800" cy="1752600"/>
          </a:xfrm>
        </p:spPr>
        <p:txBody>
          <a:bodyPr/>
          <a:lstStyle/>
          <a:p>
            <a:pPr algn="l"/>
            <a:r>
              <a:rPr lang="fr-FR" dirty="0" smtClean="0"/>
              <a:t>ILD </a:t>
            </a:r>
            <a:r>
              <a:rPr lang="fr-FR" dirty="0" err="1" smtClean="0"/>
              <a:t>tracking</a:t>
            </a:r>
            <a:endParaRPr lang="fr-FR" dirty="0" smtClean="0"/>
          </a:p>
          <a:p>
            <a:pPr algn="l"/>
            <a:r>
              <a:rPr lang="fr-FR" dirty="0" smtClean="0"/>
              <a:t>PDAP meeting and LCB report</a:t>
            </a:r>
          </a:p>
          <a:p>
            <a:pPr algn="l"/>
            <a:r>
              <a:rPr lang="fr-FR" dirty="0" smtClean="0"/>
              <a:t>ILD meeting</a:t>
            </a:r>
            <a:endParaRPr lang="fr-FR" dirty="0"/>
          </a:p>
        </p:txBody>
      </p:sp>
      <p:pic>
        <p:nvPicPr>
          <p:cNvPr id="1026" name="Picture 2" descr="http://lcws15.triumf.ca/images/LCWS_header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198"/>
            <a:ext cx="8972996" cy="2558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4067944" y="2555612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P. Colas, CEA Saclay, LCTPC Phone meeting Nov. 12 </a:t>
            </a:r>
            <a:endParaRPr lang="fr-FR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LCWS2015 and PDAP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F8A90-3D83-4C0F-8E5B-687B2F0F4CC2}" type="slidenum">
              <a:rPr lang="fr-FR" smtClean="0"/>
              <a:t>1</a:t>
            </a:fld>
            <a:endParaRPr lang="fr-FR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12/11/2015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6076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PDAP</a:t>
            </a:r>
            <a:br>
              <a:rPr lang="fr-FR" dirty="0" smtClean="0"/>
            </a:br>
            <a:r>
              <a:rPr lang="fr-FR" dirty="0" smtClean="0"/>
              <a:t>LCB Report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Discussion on the </a:t>
            </a:r>
            <a:r>
              <a:rPr lang="fr-FR" dirty="0" err="1" smtClean="0"/>
              <a:t>status</a:t>
            </a:r>
            <a:r>
              <a:rPr lang="fr-FR" dirty="0" smtClean="0"/>
              <a:t> : </a:t>
            </a:r>
            <a:r>
              <a:rPr lang="fr-FR" dirty="0" err="1" smtClean="0"/>
              <a:t>several</a:t>
            </a:r>
            <a:r>
              <a:rPr lang="fr-FR" dirty="0" smtClean="0"/>
              <a:t> partial contributions</a:t>
            </a:r>
          </a:p>
          <a:p>
            <a:r>
              <a:rPr lang="fr-FR" dirty="0" smtClean="0"/>
              <a:t>Plan </a:t>
            </a:r>
            <a:r>
              <a:rPr lang="fr-FR" dirty="0" err="1" smtClean="0"/>
              <a:t>was</a:t>
            </a:r>
            <a:r>
              <a:rPr lang="fr-FR" dirty="0" smtClean="0"/>
              <a:t> not </a:t>
            </a:r>
            <a:r>
              <a:rPr lang="fr-FR" dirty="0" err="1" smtClean="0"/>
              <a:t>clear</a:t>
            </a:r>
            <a:r>
              <a:rPr lang="fr-FR" dirty="0" smtClean="0"/>
              <a:t> : by </a:t>
            </a:r>
            <a:r>
              <a:rPr lang="fr-FR" dirty="0" err="1" smtClean="0"/>
              <a:t>institute</a:t>
            </a:r>
            <a:r>
              <a:rPr lang="fr-FR" dirty="0" smtClean="0"/>
              <a:t> or by </a:t>
            </a:r>
            <a:r>
              <a:rPr lang="fr-FR" dirty="0" err="1" smtClean="0"/>
              <a:t>technology</a:t>
            </a:r>
            <a:r>
              <a:rPr lang="fr-FR" dirty="0" smtClean="0"/>
              <a:t>? </a:t>
            </a:r>
            <a:r>
              <a:rPr lang="fr-FR" dirty="0" err="1" smtClean="0"/>
              <a:t>Signatories</a:t>
            </a:r>
            <a:r>
              <a:rPr lang="fr-FR" dirty="0" smtClean="0"/>
              <a:t>?...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sorted</a:t>
            </a:r>
            <a:r>
              <a:rPr lang="fr-FR" dirty="0" smtClean="0"/>
              <a:t> out in the </a:t>
            </a:r>
            <a:r>
              <a:rPr lang="fr-FR" dirty="0" err="1" smtClean="0"/>
              <a:t>coming</a:t>
            </a:r>
            <a:r>
              <a:rPr lang="fr-FR" dirty="0" smtClean="0"/>
              <a:t> </a:t>
            </a:r>
            <a:r>
              <a:rPr lang="fr-FR" dirty="0" err="1" smtClean="0"/>
              <a:t>days</a:t>
            </a:r>
            <a:r>
              <a:rPr lang="fr-FR" dirty="0"/>
              <a:t> </a:t>
            </a:r>
            <a:r>
              <a:rPr lang="fr-FR" dirty="0" smtClean="0"/>
              <a:t>by/</a:t>
            </a:r>
            <a:r>
              <a:rPr lang="fr-FR" dirty="0" err="1" smtClean="0"/>
              <a:t>with</a:t>
            </a:r>
            <a:r>
              <a:rPr lang="fr-FR" dirty="0" smtClean="0"/>
              <a:t> the </a:t>
            </a:r>
            <a:r>
              <a:rPr lang="fr-FR" dirty="0" err="1" smtClean="0"/>
              <a:t>conveners</a:t>
            </a:r>
            <a:r>
              <a:rPr lang="fr-FR" dirty="0" smtClean="0"/>
              <a:t>. </a:t>
            </a:r>
          </a:p>
          <a:p>
            <a:r>
              <a:rPr lang="fr-FR" dirty="0" err="1" smtClean="0"/>
              <a:t>Present</a:t>
            </a:r>
            <a:r>
              <a:rPr lang="fr-FR" dirty="0" smtClean="0"/>
              <a:t> </a:t>
            </a:r>
            <a:r>
              <a:rPr lang="fr-FR" dirty="0" err="1" smtClean="0"/>
              <a:t>status</a:t>
            </a:r>
            <a:r>
              <a:rPr lang="fr-FR" dirty="0" smtClean="0"/>
              <a:t>: </a:t>
            </a:r>
            <a:r>
              <a:rPr lang="fr-FR" dirty="0" err="1" smtClean="0"/>
              <a:t>drafts</a:t>
            </a:r>
            <a:r>
              <a:rPr lang="fr-FR" dirty="0" smtClean="0"/>
              <a:t> by Bonn, Carleton, DESY </a:t>
            </a:r>
            <a:r>
              <a:rPr lang="fr-FR" smtClean="0"/>
              <a:t>and Saclay. </a:t>
            </a:r>
            <a:endParaRPr lang="fr-FR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LCWS2015 and PDAP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F8A90-3D83-4C0F-8E5B-687B2F0F4CC2}" type="slidenum">
              <a:rPr lang="fr-FR" smtClean="0"/>
              <a:t>10</a:t>
            </a:fld>
            <a:endParaRPr lang="fr-FR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12/11/2015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25851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ILD IA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No quorum (31 </a:t>
            </a:r>
            <a:r>
              <a:rPr lang="fr-FR" dirty="0" err="1" smtClean="0"/>
              <a:t>whereas</a:t>
            </a:r>
            <a:r>
              <a:rPr lang="fr-FR" dirty="0" smtClean="0"/>
              <a:t> 35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necesssary</a:t>
            </a:r>
            <a:r>
              <a:rPr lang="fr-FR" dirty="0" smtClean="0"/>
              <a:t>) -&gt; no </a:t>
            </a:r>
            <a:r>
              <a:rPr lang="fr-FR" dirty="0" err="1" smtClean="0"/>
              <a:t>decisions</a:t>
            </a:r>
            <a:r>
              <a:rPr lang="fr-FR" dirty="0" smtClean="0"/>
              <a:t> are </a:t>
            </a:r>
            <a:r>
              <a:rPr lang="fr-FR" dirty="0" err="1" smtClean="0"/>
              <a:t>endorsed</a:t>
            </a:r>
            <a:r>
              <a:rPr lang="fr-FR" dirty="0" smtClean="0"/>
              <a:t> </a:t>
            </a:r>
            <a:r>
              <a:rPr lang="fr-FR" dirty="0" err="1" smtClean="0"/>
              <a:t>yet</a:t>
            </a:r>
            <a:r>
              <a:rPr lang="fr-FR" dirty="0" smtClean="0"/>
              <a:t>. Will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dealt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electronically</a:t>
            </a:r>
            <a:r>
              <a:rPr lang="fr-FR" dirty="0" smtClean="0"/>
              <a:t>.</a:t>
            </a:r>
          </a:p>
          <a:p>
            <a:r>
              <a:rPr lang="fr-FR" dirty="0" smtClean="0"/>
              <a:t>Nomination of </a:t>
            </a:r>
            <a:r>
              <a:rPr lang="fr-FR" dirty="0" err="1" smtClean="0"/>
              <a:t>Tohru</a:t>
            </a:r>
            <a:r>
              <a:rPr lang="fr-FR" dirty="0" smtClean="0"/>
              <a:t> </a:t>
            </a:r>
            <a:r>
              <a:rPr lang="fr-FR" dirty="0" err="1" smtClean="0"/>
              <a:t>Takeshita</a:t>
            </a:r>
            <a:r>
              <a:rPr lang="fr-FR" dirty="0" smtClean="0"/>
              <a:t> (</a:t>
            </a:r>
            <a:r>
              <a:rPr lang="fr-FR" dirty="0" err="1" smtClean="0"/>
              <a:t>deputy</a:t>
            </a:r>
            <a:r>
              <a:rPr lang="fr-FR" dirty="0" smtClean="0"/>
              <a:t> chair of IA), and Kawagoe (</a:t>
            </a:r>
            <a:r>
              <a:rPr lang="fr-FR" dirty="0" err="1" smtClean="0"/>
              <a:t>deputy</a:t>
            </a:r>
            <a:r>
              <a:rPr lang="fr-FR" dirty="0" smtClean="0"/>
              <a:t> </a:t>
            </a:r>
            <a:r>
              <a:rPr lang="fr-FR" dirty="0" err="1" smtClean="0"/>
              <a:t>spokesperson</a:t>
            </a:r>
            <a:r>
              <a:rPr lang="fr-FR" dirty="0" smtClean="0"/>
              <a:t>), K. </a:t>
            </a:r>
            <a:r>
              <a:rPr lang="fr-FR" dirty="0" err="1" smtClean="0"/>
              <a:t>Fujii</a:t>
            </a:r>
            <a:r>
              <a:rPr lang="fr-FR" dirty="0" smtClean="0"/>
              <a:t> (</a:t>
            </a:r>
            <a:r>
              <a:rPr lang="fr-FR" dirty="0" err="1" smtClean="0"/>
              <a:t>Physics</a:t>
            </a:r>
            <a:r>
              <a:rPr lang="fr-FR" dirty="0" smtClean="0"/>
              <a:t>), F. </a:t>
            </a:r>
            <a:r>
              <a:rPr lang="fr-FR" dirty="0" err="1" smtClean="0"/>
              <a:t>Gaede</a:t>
            </a:r>
            <a:r>
              <a:rPr lang="fr-FR" dirty="0" smtClean="0"/>
              <a:t> (software)</a:t>
            </a:r>
          </a:p>
          <a:p>
            <a:r>
              <a:rPr lang="fr-FR" dirty="0" smtClean="0"/>
              <a:t>4 new institutes (1 or 2 </a:t>
            </a:r>
            <a:r>
              <a:rPr lang="fr-FR" dirty="0" err="1" smtClean="0"/>
              <a:t>did</a:t>
            </a:r>
            <a:r>
              <a:rPr lang="fr-FR" dirty="0" smtClean="0"/>
              <a:t> not show up)</a:t>
            </a:r>
          </a:p>
          <a:p>
            <a:r>
              <a:rPr lang="fr-FR" dirty="0" smtClean="0"/>
              <a:t>Call for nominations for 2 </a:t>
            </a:r>
            <a:r>
              <a:rPr lang="fr-FR" dirty="0" err="1" smtClean="0"/>
              <a:t>members</a:t>
            </a:r>
            <a:r>
              <a:rPr lang="fr-FR" dirty="0" smtClean="0"/>
              <a:t> of </a:t>
            </a:r>
            <a:r>
              <a:rPr lang="fr-FR" dirty="0" err="1" smtClean="0"/>
              <a:t>executive</a:t>
            </a:r>
            <a:r>
              <a:rPr lang="fr-FR" dirty="0" smtClean="0"/>
              <a:t> </a:t>
            </a:r>
            <a:r>
              <a:rPr lang="fr-FR" dirty="0" err="1" smtClean="0"/>
              <a:t>board</a:t>
            </a:r>
            <a:r>
              <a:rPr lang="fr-FR" dirty="0"/>
              <a:t> </a:t>
            </a:r>
            <a:r>
              <a:rPr lang="fr-FR" dirty="0" smtClean="0"/>
              <a:t>(</a:t>
            </a:r>
            <a:r>
              <a:rPr lang="fr-FR" dirty="0" err="1" smtClean="0"/>
              <a:t>with</a:t>
            </a:r>
            <a:r>
              <a:rPr lang="fr-FR" dirty="0" smtClean="0"/>
              <a:t> no </a:t>
            </a:r>
            <a:r>
              <a:rPr lang="fr-FR" dirty="0" err="1" smtClean="0"/>
              <a:t>defined</a:t>
            </a:r>
            <a:r>
              <a:rPr lang="fr-FR" dirty="0" smtClean="0"/>
              <a:t> </a:t>
            </a:r>
            <a:r>
              <a:rPr lang="fr-FR" dirty="0" err="1" smtClean="0"/>
              <a:t>role</a:t>
            </a:r>
            <a:r>
              <a:rPr lang="fr-FR" dirty="0" smtClean="0"/>
              <a:t> </a:t>
            </a:r>
            <a:r>
              <a:rPr lang="fr-FR" dirty="0" err="1" smtClean="0"/>
              <a:t>so</a:t>
            </a:r>
            <a:r>
              <a:rPr lang="fr-FR" dirty="0" smtClean="0"/>
              <a:t> far)</a:t>
            </a: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12/11/2015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LCWS2015 and PDAP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F8A90-3D83-4C0F-8E5B-687B2F0F4CC2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46784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LC meetings 2016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CLIC </a:t>
            </a:r>
            <a:r>
              <a:rPr lang="fr-FR" dirty="0" err="1" smtClean="0"/>
              <a:t>January</a:t>
            </a:r>
            <a:endParaRPr lang="fr-FR" dirty="0" smtClean="0"/>
          </a:p>
          <a:p>
            <a:r>
              <a:rPr lang="fr-FR" dirty="0" smtClean="0"/>
              <a:t>ILD </a:t>
            </a:r>
            <a:r>
              <a:rPr lang="fr-FR" dirty="0" err="1" smtClean="0"/>
              <a:t>integration</a:t>
            </a:r>
            <a:r>
              <a:rPr lang="fr-FR" dirty="0" smtClean="0"/>
              <a:t> March 14-15 at KEK</a:t>
            </a:r>
          </a:p>
          <a:p>
            <a:r>
              <a:rPr lang="fr-FR" dirty="0" smtClean="0"/>
              <a:t>ECFA LCWS </a:t>
            </a:r>
            <a:r>
              <a:rPr lang="fr-FR" dirty="0" err="1" smtClean="0"/>
              <a:t>June</a:t>
            </a:r>
            <a:r>
              <a:rPr lang="fr-FR" dirty="0" smtClean="0"/>
              <a:t> 13? (but AIDA </a:t>
            </a:r>
            <a:r>
              <a:rPr lang="fr-FR" dirty="0" err="1" smtClean="0"/>
              <a:t>also</a:t>
            </a:r>
            <a:r>
              <a:rPr lang="fr-FR" dirty="0" smtClean="0"/>
              <a:t>?) Santander</a:t>
            </a:r>
          </a:p>
          <a:p>
            <a:r>
              <a:rPr lang="fr-FR" dirty="0" smtClean="0"/>
              <a:t>LCWS2016 in Asia (</a:t>
            </a:r>
            <a:r>
              <a:rPr lang="fr-FR" dirty="0" err="1" smtClean="0"/>
              <a:t>Japan</a:t>
            </a:r>
            <a:r>
              <a:rPr lang="fr-FR" dirty="0" smtClean="0"/>
              <a:t>? Vietnam?)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12/11/2015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LCWS2015 and PDAP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F8A90-3D83-4C0F-8E5B-687B2F0F4CC2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0453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395536" y="3140968"/>
            <a:ext cx="8136904" cy="654986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r"/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now</a:t>
            </a:r>
            <a:r>
              <a:rPr lang="fr-FR" dirty="0" smtClean="0"/>
              <a:t> have a </a:t>
            </a:r>
            <a:r>
              <a:rPr lang="fr-FR" dirty="0" err="1" smtClean="0"/>
              <a:t>realistic</a:t>
            </a:r>
            <a:r>
              <a:rPr lang="fr-FR" dirty="0" smtClean="0"/>
              <a:t> (</a:t>
            </a:r>
            <a:r>
              <a:rPr lang="fr-FR" dirty="0" err="1" smtClean="0"/>
              <a:t>though</a:t>
            </a:r>
            <a:r>
              <a:rPr lang="fr-FR" dirty="0" smtClean="0"/>
              <a:t> </a:t>
            </a:r>
            <a:r>
              <a:rPr lang="fr-FR" dirty="0" err="1" smtClean="0"/>
              <a:t>unofficial</a:t>
            </a:r>
            <a:r>
              <a:rPr lang="fr-FR" dirty="0" smtClean="0"/>
              <a:t>) </a:t>
            </a:r>
            <a:r>
              <a:rPr lang="fr-FR" dirty="0" err="1" smtClean="0"/>
              <a:t>estimate</a:t>
            </a:r>
            <a:r>
              <a:rPr lang="fr-FR" dirty="0" smtClean="0"/>
              <a:t>  of the </a:t>
            </a:r>
            <a:r>
              <a:rPr lang="fr-FR" dirty="0" err="1" smtClean="0"/>
              <a:t>schedule</a:t>
            </a:r>
            <a:r>
              <a:rPr lang="fr-FR" dirty="0" smtClean="0"/>
              <a:t> (</a:t>
            </a:r>
            <a:r>
              <a:rPr lang="fr-FR" dirty="0" smtClean="0">
                <a:solidFill>
                  <a:srgbClr val="7030A0"/>
                </a:solidFill>
              </a:rPr>
              <a:t>S. </a:t>
            </a:r>
            <a:r>
              <a:rPr lang="fr-FR" dirty="0" err="1" smtClean="0">
                <a:solidFill>
                  <a:srgbClr val="7030A0"/>
                </a:solidFill>
              </a:rPr>
              <a:t>Komamiya</a:t>
            </a:r>
            <a:r>
              <a:rPr lang="fr-FR" dirty="0" smtClean="0"/>
              <a:t>,  Lepton-photon 2015) :</a:t>
            </a:r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207" y="3789040"/>
            <a:ext cx="6345089" cy="2687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7244681" y="3790781"/>
            <a:ext cx="14317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Start </a:t>
            </a:r>
          </a:p>
          <a:p>
            <a:r>
              <a:rPr lang="fr-FR" dirty="0" smtClean="0"/>
              <a:t>2016? 2018?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7236296" y="557994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2033 ?</a:t>
            </a:r>
            <a:endParaRPr lang="fr-FR" dirty="0"/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2481" y="188640"/>
            <a:ext cx="5785983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ZoneTexte 12"/>
          <p:cNvSpPr txBox="1"/>
          <p:nvPr/>
        </p:nvSpPr>
        <p:spPr>
          <a:xfrm>
            <a:off x="323528" y="225802"/>
            <a:ext cx="2566945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err="1" smtClean="0"/>
              <a:t>Tracking</a:t>
            </a:r>
            <a:r>
              <a:rPr lang="fr-FR" sz="2000" b="1" dirty="0" smtClean="0"/>
              <a:t>:</a:t>
            </a:r>
          </a:p>
          <a:p>
            <a:r>
              <a:rPr lang="fr-FR" dirty="0" smtClean="0"/>
              <a:t>Vertex detector</a:t>
            </a:r>
          </a:p>
          <a:p>
            <a:r>
              <a:rPr lang="fr-FR" dirty="0" smtClean="0"/>
              <a:t>TPC</a:t>
            </a:r>
          </a:p>
          <a:p>
            <a:r>
              <a:rPr lang="fr-FR" dirty="0" err="1" smtClean="0"/>
              <a:t>Silicon</a:t>
            </a:r>
            <a:r>
              <a:rPr lang="fr-FR" dirty="0" smtClean="0"/>
              <a:t> →</a:t>
            </a:r>
          </a:p>
          <a:p>
            <a:r>
              <a:rPr lang="fr-FR" dirty="0" smtClean="0"/>
              <a:t>(no one </a:t>
            </a:r>
            <a:r>
              <a:rPr lang="fr-FR" dirty="0" err="1" smtClean="0"/>
              <a:t>working</a:t>
            </a:r>
            <a:r>
              <a:rPr lang="fr-FR" dirty="0" smtClean="0"/>
              <a:t> on SET?)</a:t>
            </a:r>
          </a:p>
          <a:p>
            <a:r>
              <a:rPr lang="fr-FR" dirty="0" err="1" smtClean="0"/>
              <a:t>Magnet</a:t>
            </a:r>
            <a:endParaRPr lang="fr-FR" dirty="0" smtClean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LCWS2015 and PDAP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F8A90-3D83-4C0F-8E5B-687B2F0F4CC2}" type="slidenum">
              <a:rPr lang="fr-FR" smtClean="0"/>
              <a:t>2</a:t>
            </a:fld>
            <a:endParaRPr lang="fr-FR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12/11/2015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60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404664"/>
            <a:ext cx="3826768" cy="6766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ja-JP" dirty="0" smtClean="0"/>
              <a:t> t0 = Ground Breaking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304235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588867"/>
            <a:ext cx="8784976" cy="3818426"/>
          </a:xfrm>
          <a:prstGeom prst="rect">
            <a:avLst/>
          </a:prstGeom>
        </p:spPr>
      </p:pic>
      <p:cxnSp>
        <p:nvCxnSpPr>
          <p:cNvPr id="8" name="Connecteur droit avec flèche 7"/>
          <p:cNvCxnSpPr/>
          <p:nvPr/>
        </p:nvCxnSpPr>
        <p:spPr>
          <a:xfrm>
            <a:off x="1619672" y="937320"/>
            <a:ext cx="0" cy="57606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8172400" y="114405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2033?</a:t>
            </a:r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683568" y="5589240"/>
            <a:ext cx="79641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The </a:t>
            </a:r>
            <a:r>
              <a:rPr lang="fr-FR" dirty="0" err="1" smtClean="0"/>
              <a:t>yoke</a:t>
            </a:r>
            <a:r>
              <a:rPr lang="fr-FR" dirty="0" smtClean="0"/>
              <a:t> and the </a:t>
            </a:r>
            <a:r>
              <a:rPr lang="fr-FR" dirty="0" err="1" smtClean="0"/>
              <a:t>solenoid</a:t>
            </a:r>
            <a:r>
              <a:rPr lang="fr-FR" dirty="0" smtClean="0"/>
              <a:t> have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assembled</a:t>
            </a:r>
            <a:r>
              <a:rPr lang="fr-FR" dirty="0" smtClean="0"/>
              <a:t> on surface site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early</a:t>
            </a:r>
            <a:r>
              <a:rPr lang="fr-FR" dirty="0" smtClean="0"/>
              <a:t> (</a:t>
            </a:r>
            <a:r>
              <a:rPr lang="fr-FR" dirty="0" err="1" smtClean="0"/>
              <a:t>start</a:t>
            </a:r>
            <a:r>
              <a:rPr lang="fr-FR" dirty="0" smtClean="0"/>
              <a:t> Y3)</a:t>
            </a:r>
          </a:p>
          <a:p>
            <a:r>
              <a:rPr lang="fr-FR" dirty="0" smtClean="0"/>
              <a:t>The </a:t>
            </a:r>
            <a:r>
              <a:rPr lang="fr-FR" dirty="0" err="1" smtClean="0"/>
              <a:t>remaining</a:t>
            </a:r>
            <a:r>
              <a:rPr lang="fr-FR" dirty="0" smtClean="0"/>
              <a:t> of the </a:t>
            </a:r>
            <a:r>
              <a:rPr lang="fr-FR" dirty="0" err="1" smtClean="0"/>
              <a:t>tracker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for end of Y8</a:t>
            </a:r>
            <a:endParaRPr lang="fr-FR" dirty="0"/>
          </a:p>
        </p:txBody>
      </p:sp>
      <p:sp>
        <p:nvSpPr>
          <p:cNvPr id="6" name="Ellipse 5"/>
          <p:cNvSpPr/>
          <p:nvPr/>
        </p:nvSpPr>
        <p:spPr>
          <a:xfrm>
            <a:off x="107504" y="4365104"/>
            <a:ext cx="936104" cy="36004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/>
          <p:cNvSpPr/>
          <p:nvPr/>
        </p:nvSpPr>
        <p:spPr>
          <a:xfrm>
            <a:off x="107504" y="3140968"/>
            <a:ext cx="936104" cy="35711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/>
          <p:cNvSpPr/>
          <p:nvPr/>
        </p:nvSpPr>
        <p:spPr>
          <a:xfrm>
            <a:off x="35496" y="2708920"/>
            <a:ext cx="764468" cy="36004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LCWS2015 and PDAP</a:t>
            </a:r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 rot="16200000">
            <a:off x="8023738" y="4216442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After</a:t>
            </a:r>
            <a:r>
              <a:rPr lang="fr-FR" dirty="0" smtClean="0"/>
              <a:t> Y. </a:t>
            </a:r>
            <a:r>
              <a:rPr lang="fr-FR" dirty="0" err="1" smtClean="0"/>
              <a:t>Sugimotos</a:t>
            </a:r>
            <a:endParaRPr lang="fr-FR" dirty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12/11/2015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300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2" descr="Culasse+bmod+coils-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6423" y="1124744"/>
            <a:ext cx="5872855" cy="2808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346423" y="404664"/>
            <a:ext cx="5097785" cy="52321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lIns="91435" tIns="45718" rIns="91435" bIns="45718">
            <a:spAutoFit/>
          </a:bodyPr>
          <a:lstStyle/>
          <a:p>
            <a:pPr algn="ctr"/>
            <a:r>
              <a:rPr lang="fr-FR" sz="2800" b="1" dirty="0"/>
              <a:t>Anti DID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323528" y="4293096"/>
            <a:ext cx="79208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Recent</a:t>
            </a:r>
            <a:r>
              <a:rPr lang="fr-FR" dirty="0" smtClean="0"/>
              <a:t> </a:t>
            </a:r>
            <a:r>
              <a:rPr lang="fr-FR" dirty="0" err="1" smtClean="0"/>
              <a:t>evolution</a:t>
            </a:r>
            <a:r>
              <a:rPr lang="fr-FR" dirty="0" smtClean="0"/>
              <a:t> : </a:t>
            </a:r>
          </a:p>
          <a:p>
            <a:pPr marL="285750" indent="-285750">
              <a:buFontTx/>
              <a:buChar char="-"/>
            </a:pPr>
            <a:r>
              <a:rPr lang="fr-FR" dirty="0" err="1" smtClean="0"/>
              <a:t>Quadrupole</a:t>
            </a:r>
            <a:r>
              <a:rPr lang="fr-FR" dirty="0" smtClean="0"/>
              <a:t> </a:t>
            </a:r>
            <a:r>
              <a:rPr lang="fr-FR" dirty="0" err="1" smtClean="0"/>
              <a:t>re</a:t>
            </a:r>
            <a:r>
              <a:rPr lang="fr-FR" dirty="0" smtClean="0"/>
              <a:t>-design </a:t>
            </a:r>
            <a:r>
              <a:rPr lang="fr-FR" dirty="0" err="1" smtClean="0"/>
              <a:t>might</a:t>
            </a:r>
            <a:r>
              <a:rPr lang="fr-FR" dirty="0" smtClean="0"/>
              <a:t> </a:t>
            </a:r>
            <a:r>
              <a:rPr lang="fr-FR" dirty="0" err="1" smtClean="0"/>
              <a:t>allow</a:t>
            </a:r>
            <a:r>
              <a:rPr lang="fr-FR" dirty="0" smtClean="0"/>
              <a:t> </a:t>
            </a:r>
            <a:r>
              <a:rPr lang="fr-FR" dirty="0" err="1" smtClean="0"/>
              <a:t>reducing</a:t>
            </a:r>
            <a:r>
              <a:rPr lang="fr-FR" dirty="0" smtClean="0"/>
              <a:t> the </a:t>
            </a:r>
            <a:r>
              <a:rPr lang="fr-FR" dirty="0" err="1" smtClean="0"/>
              <a:t>crossing</a:t>
            </a:r>
            <a:r>
              <a:rPr lang="fr-FR" dirty="0" smtClean="0"/>
              <a:t> angle (14  10-12 </a:t>
            </a:r>
            <a:r>
              <a:rPr lang="fr-FR" dirty="0" err="1" smtClean="0"/>
              <a:t>mrad</a:t>
            </a:r>
            <a:r>
              <a:rPr lang="fr-FR" dirty="0" smtClean="0"/>
              <a:t>) (B. Parker at </a:t>
            </a:r>
            <a:r>
              <a:rPr lang="fr-FR" dirty="0" err="1" smtClean="0"/>
              <a:t>Oshu</a:t>
            </a:r>
            <a:r>
              <a:rPr lang="fr-FR" dirty="0" smtClean="0"/>
              <a:t>, 9/2014)</a:t>
            </a:r>
          </a:p>
          <a:p>
            <a:pPr marL="285750" indent="-285750">
              <a:buFontTx/>
              <a:buChar char="-"/>
            </a:pPr>
            <a:r>
              <a:rPr lang="fr-FR" dirty="0" err="1" smtClean="0"/>
              <a:t>Anti-DID</a:t>
            </a:r>
            <a:r>
              <a:rPr lang="fr-FR" dirty="0" smtClean="0"/>
              <a:t> </a:t>
            </a:r>
            <a:r>
              <a:rPr lang="fr-FR" dirty="0" err="1" smtClean="0"/>
              <a:t>might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around</a:t>
            </a:r>
            <a:r>
              <a:rPr lang="fr-FR" dirty="0" smtClean="0"/>
              <a:t> the </a:t>
            </a:r>
            <a:r>
              <a:rPr lang="fr-FR" dirty="0" err="1" smtClean="0"/>
              <a:t>beam</a:t>
            </a:r>
            <a:r>
              <a:rPr lang="fr-FR" dirty="0" smtClean="0"/>
              <a:t> pipe</a:t>
            </a:r>
          </a:p>
          <a:p>
            <a:pPr marL="285750" indent="-285750">
              <a:buFontTx/>
              <a:buChar char="-"/>
            </a:pPr>
            <a:r>
              <a:rPr lang="fr-FR" dirty="0" err="1" smtClean="0"/>
              <a:t>Disaligning</a:t>
            </a:r>
            <a:r>
              <a:rPr lang="fr-FR" dirty="0" smtClean="0"/>
              <a:t> the </a:t>
            </a:r>
            <a:r>
              <a:rPr lang="fr-FR" dirty="0" err="1" smtClean="0"/>
              <a:t>two</a:t>
            </a:r>
            <a:r>
              <a:rPr lang="fr-FR" dirty="0" smtClean="0"/>
              <a:t> </a:t>
            </a:r>
            <a:r>
              <a:rPr lang="fr-FR" dirty="0" err="1" smtClean="0"/>
              <a:t>halfs</a:t>
            </a:r>
            <a:r>
              <a:rPr lang="fr-FR" dirty="0" smtClean="0"/>
              <a:t> of the </a:t>
            </a:r>
            <a:r>
              <a:rPr lang="fr-FR" dirty="0" err="1" smtClean="0"/>
              <a:t>solenoid</a:t>
            </a:r>
            <a:r>
              <a:rPr lang="fr-FR" dirty="0" smtClean="0"/>
              <a:t> </a:t>
            </a:r>
            <a:r>
              <a:rPr lang="fr-FR" dirty="0" err="1" smtClean="0"/>
              <a:t>might</a:t>
            </a:r>
            <a:r>
              <a:rPr lang="fr-FR" dirty="0" smtClean="0"/>
              <a:t>  </a:t>
            </a:r>
            <a:r>
              <a:rPr lang="fr-FR" dirty="0" err="1" smtClean="0"/>
              <a:t>play</a:t>
            </a:r>
            <a:r>
              <a:rPr lang="fr-FR" dirty="0" smtClean="0"/>
              <a:t> the </a:t>
            </a:r>
            <a:r>
              <a:rPr lang="fr-FR" dirty="0" err="1" smtClean="0"/>
              <a:t>role</a:t>
            </a:r>
            <a:r>
              <a:rPr lang="fr-FR" dirty="0" smtClean="0"/>
              <a:t> of the </a:t>
            </a:r>
            <a:r>
              <a:rPr lang="fr-FR" dirty="0" err="1" smtClean="0"/>
              <a:t>anti-DID</a:t>
            </a:r>
            <a:endParaRPr lang="fr-FR" dirty="0"/>
          </a:p>
          <a:p>
            <a:pPr marL="285750" indent="-285750">
              <a:buFontTx/>
              <a:buChar char="-"/>
            </a:pPr>
            <a:r>
              <a:rPr lang="fr-FR" dirty="0" err="1" smtClean="0"/>
              <a:t>Re</a:t>
            </a:r>
            <a:r>
              <a:rPr lang="fr-FR" dirty="0" smtClean="0"/>
              <a:t>-estimation 2013 of the </a:t>
            </a:r>
            <a:r>
              <a:rPr lang="fr-FR" dirty="0" err="1" smtClean="0"/>
              <a:t>cost</a:t>
            </a:r>
            <a:r>
              <a:rPr lang="fr-FR" dirty="0" smtClean="0"/>
              <a:t> : 131 MILCU (</a:t>
            </a:r>
            <a:r>
              <a:rPr lang="fr-FR" dirty="0" err="1" smtClean="0"/>
              <a:t>including</a:t>
            </a:r>
            <a:r>
              <a:rPr lang="fr-FR" dirty="0" smtClean="0"/>
              <a:t> </a:t>
            </a:r>
            <a:r>
              <a:rPr lang="fr-FR" dirty="0" err="1" smtClean="0"/>
              <a:t>yoke</a:t>
            </a:r>
            <a:r>
              <a:rPr lang="fr-FR" dirty="0" smtClean="0"/>
              <a:t>) </a:t>
            </a:r>
          </a:p>
        </p:txBody>
      </p:sp>
      <p:sp>
        <p:nvSpPr>
          <p:cNvPr id="6" name="Rectangle 5"/>
          <p:cNvSpPr/>
          <p:nvPr/>
        </p:nvSpPr>
        <p:spPr>
          <a:xfrm>
            <a:off x="5369593" y="3695129"/>
            <a:ext cx="1074615" cy="30993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5906900" y="927880"/>
            <a:ext cx="1977468" cy="2069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LCWS2015 and PDAP</a:t>
            </a:r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5580112" y="3645024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DBD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F8A90-3D83-4C0F-8E5B-687B2F0F4CC2}" type="slidenum">
              <a:rPr lang="fr-FR" smtClean="0"/>
              <a:t>4</a:t>
            </a:fld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12/11/2015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176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 descr="sim_vs_data_laser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501" y="778000"/>
            <a:ext cx="4542979" cy="3277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4" name="Rectangle 2"/>
          <p:cNvSpPr>
            <a:spLocks/>
          </p:cNvSpPr>
          <p:nvPr/>
        </p:nvSpPr>
        <p:spPr bwMode="auto">
          <a:xfrm>
            <a:off x="556990" y="293127"/>
            <a:ext cx="5778822" cy="349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r>
              <a:rPr lang="en-US" altLang="en-US" b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Micro-Channel Cooling on ultra-thin Silicon sensors</a:t>
            </a:r>
          </a:p>
        </p:txBody>
      </p:sp>
      <p:pic>
        <p:nvPicPr>
          <p:cNvPr id="3075" name="Picture 3" descr="Kipp1-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723" y="1849562"/>
            <a:ext cx="2057177" cy="1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4" descr="corto_entero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96" r="15338"/>
          <a:stretch>
            <a:fillRect/>
          </a:stretch>
        </p:blipFill>
        <p:spPr bwMode="auto">
          <a:xfrm>
            <a:off x="2569517" y="1849562"/>
            <a:ext cx="1795984" cy="2159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7" name="Rectangle 5"/>
          <p:cNvSpPr>
            <a:spLocks/>
          </p:cNvSpPr>
          <p:nvPr/>
        </p:nvSpPr>
        <p:spPr bwMode="auto">
          <a:xfrm>
            <a:off x="5065365" y="3880570"/>
            <a:ext cx="3683100" cy="2072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35717" tIns="35717" rIns="35717" bIns="35717" anchor="ctr">
            <a:spAutoFit/>
          </a:bodyPr>
          <a:lstStyle/>
          <a:p>
            <a:pPr algn="l"/>
            <a:r>
              <a:rPr lang="en-US" altLang="en-US" sz="1300" b="1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Low cost mono-phase fluid: </a:t>
            </a:r>
            <a:r>
              <a:rPr lang="en-US" altLang="en-US" sz="1300" b="1" dirty="0">
                <a:solidFill>
                  <a:srgbClr val="FF26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H</a:t>
            </a:r>
            <a:r>
              <a:rPr lang="en-US" altLang="en-US" sz="1300" b="1" baseline="-6000" dirty="0">
                <a:solidFill>
                  <a:srgbClr val="FF26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2</a:t>
            </a:r>
            <a:r>
              <a:rPr lang="en-US" altLang="en-US" sz="1300" b="1" dirty="0">
                <a:solidFill>
                  <a:srgbClr val="FF26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O</a:t>
            </a:r>
            <a:endParaRPr lang="en-US" altLang="en-US" sz="1300" b="1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algn="l"/>
            <a:endParaRPr lang="en-US" altLang="en-US" sz="1300" b="1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algn="l"/>
            <a:r>
              <a:rPr lang="en-US" altLang="en-US" sz="1300" b="1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Low volumetric flow (</a:t>
            </a:r>
            <a:r>
              <a:rPr lang="en-US" altLang="en-US" sz="1300" b="1" dirty="0">
                <a:solidFill>
                  <a:srgbClr val="FF26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~1l/h</a:t>
            </a:r>
            <a:r>
              <a:rPr lang="en-US" altLang="en-US" sz="1300" b="1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) and low pressure (</a:t>
            </a:r>
            <a:r>
              <a:rPr lang="en-US" altLang="en-US" sz="1300" b="1" dirty="0">
                <a:solidFill>
                  <a:srgbClr val="FF26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&lt; 1bar</a:t>
            </a:r>
            <a:r>
              <a:rPr lang="en-US" altLang="en-US" sz="1300" b="1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) are enough to dissipate the heat in the front end</a:t>
            </a:r>
          </a:p>
          <a:p>
            <a:pPr algn="l"/>
            <a:endParaRPr lang="en-US" altLang="en-US" sz="1300" b="1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algn="l"/>
            <a:r>
              <a:rPr lang="en-US" altLang="en-US" sz="1300" b="1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Good agreement with the FE simulation inside an error area of 10%</a:t>
            </a:r>
          </a:p>
          <a:p>
            <a:pPr algn="l"/>
            <a:endParaRPr lang="en-US" altLang="en-US" sz="1300" b="1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algn="l"/>
            <a:r>
              <a:rPr lang="en-US" altLang="en-US" sz="1300" b="1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Thermal Figure of Merit (TFM) of  ~ </a:t>
            </a:r>
            <a:r>
              <a:rPr lang="en-US" altLang="en-US" sz="1300" b="1" dirty="0">
                <a:solidFill>
                  <a:srgbClr val="FF26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1 K·cm</a:t>
            </a:r>
            <a:r>
              <a:rPr lang="en-US" altLang="en-US" sz="1300" b="1" baseline="32000" dirty="0">
                <a:solidFill>
                  <a:srgbClr val="FF26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2</a:t>
            </a:r>
            <a:r>
              <a:rPr lang="en-US" altLang="en-US" sz="1300" b="1" dirty="0">
                <a:solidFill>
                  <a:srgbClr val="FF26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/W</a:t>
            </a:r>
            <a:endParaRPr lang="en-US" altLang="en-US" sz="1300" b="1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  <p:pic>
        <p:nvPicPr>
          <p:cNvPr id="3078" name="Picture 6" descr="IMG_1263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74453"/>
            <a:ext cx="3747120" cy="523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9" name="AutoShape 7"/>
          <p:cNvSpPr>
            <a:spLocks/>
          </p:cNvSpPr>
          <p:nvPr/>
        </p:nvSpPr>
        <p:spPr bwMode="auto">
          <a:xfrm>
            <a:off x="907480" y="930920"/>
            <a:ext cx="661913" cy="59270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6263" y="0"/>
                </a:lnTo>
                <a:lnTo>
                  <a:pt x="21600" y="107"/>
                </a:lnTo>
                <a:lnTo>
                  <a:pt x="16476" y="21414"/>
                </a:lnTo>
                <a:lnTo>
                  <a:pt x="0" y="21600"/>
                </a:lnTo>
                <a:close/>
              </a:path>
            </a:pathLst>
          </a:custGeom>
          <a:noFill/>
          <a:ln w="63500" cap="flat" cmpd="sng">
            <a:solidFill>
              <a:srgbClr val="FF2600"/>
            </a:solidFill>
            <a:prstDash val="solid"/>
            <a:miter lim="4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endParaRPr lang="en-US" altLang="en-US" sz="1700">
              <a:solidFill>
                <a:srgbClr val="FF2600"/>
              </a:solidFill>
            </a:endParaRPr>
          </a:p>
        </p:txBody>
      </p:sp>
      <p:sp>
        <p:nvSpPr>
          <p:cNvPr id="3080" name="Oval 8"/>
          <p:cNvSpPr>
            <a:spLocks/>
          </p:cNvSpPr>
          <p:nvPr/>
        </p:nvSpPr>
        <p:spPr bwMode="auto">
          <a:xfrm>
            <a:off x="1348383" y="1103933"/>
            <a:ext cx="65857" cy="66973"/>
          </a:xfrm>
          <a:prstGeom prst="ellipse">
            <a:avLst/>
          </a:prstGeom>
          <a:solidFill>
            <a:srgbClr val="FF2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endParaRPr lang="en-US" altLang="en-US" sz="1700">
              <a:solidFill>
                <a:srgbClr val="FFFFFF"/>
              </a:solidFill>
            </a:endParaRPr>
          </a:p>
        </p:txBody>
      </p:sp>
      <p:sp>
        <p:nvSpPr>
          <p:cNvPr id="3081" name="Rectangle 9"/>
          <p:cNvSpPr>
            <a:spLocks/>
          </p:cNvSpPr>
          <p:nvPr/>
        </p:nvSpPr>
        <p:spPr bwMode="auto">
          <a:xfrm>
            <a:off x="1543720" y="1027594"/>
            <a:ext cx="418380" cy="349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r>
              <a:rPr lang="en-US" altLang="en-US" b="1">
                <a:solidFill>
                  <a:srgbClr val="FF26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6W</a:t>
            </a:r>
          </a:p>
        </p:txBody>
      </p:sp>
      <p:grpSp>
        <p:nvGrpSpPr>
          <p:cNvPr id="3082" name="Group 10"/>
          <p:cNvGrpSpPr>
            <a:grpSpLocks/>
          </p:cNvGrpSpPr>
          <p:nvPr/>
        </p:nvGrpSpPr>
        <p:grpSpPr bwMode="auto">
          <a:xfrm>
            <a:off x="77019" y="1082725"/>
            <a:ext cx="799207" cy="564306"/>
            <a:chOff x="-1" y="0"/>
            <a:chExt cx="1136229" cy="803781"/>
          </a:xfrm>
        </p:grpSpPr>
        <p:sp>
          <p:nvSpPr>
            <p:cNvPr id="3083" name="Line 11"/>
            <p:cNvSpPr>
              <a:spLocks noChangeShapeType="1"/>
            </p:cNvSpPr>
            <p:nvPr/>
          </p:nvSpPr>
          <p:spPr bwMode="auto">
            <a:xfrm flipH="1" flipV="1">
              <a:off x="201556" y="0"/>
              <a:ext cx="934672" cy="1"/>
            </a:xfrm>
            <a:prstGeom prst="line">
              <a:avLst/>
            </a:prstGeom>
            <a:noFill/>
            <a:ln w="63500" cap="flat" cmpd="sng">
              <a:solidFill>
                <a:srgbClr val="51D0FF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endParaRPr lang="en-US" altLang="en-US" sz="1700"/>
            </a:p>
          </p:txBody>
        </p:sp>
        <p:sp>
          <p:nvSpPr>
            <p:cNvPr id="3084" name="Line 12"/>
            <p:cNvSpPr>
              <a:spLocks noChangeShapeType="1"/>
            </p:cNvSpPr>
            <p:nvPr/>
          </p:nvSpPr>
          <p:spPr bwMode="auto">
            <a:xfrm>
              <a:off x="201556" y="391159"/>
              <a:ext cx="934672" cy="1"/>
            </a:xfrm>
            <a:prstGeom prst="line">
              <a:avLst/>
            </a:prstGeom>
            <a:noFill/>
            <a:ln w="63500" cap="flat" cmpd="sng">
              <a:solidFill>
                <a:srgbClr val="51D0FF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endParaRPr lang="en-US" altLang="en-US" sz="1700"/>
            </a:p>
          </p:txBody>
        </p:sp>
        <p:sp>
          <p:nvSpPr>
            <p:cNvPr id="3085" name="Rectangle 13"/>
            <p:cNvSpPr>
              <a:spLocks/>
            </p:cNvSpPr>
            <p:nvPr/>
          </p:nvSpPr>
          <p:spPr bwMode="auto">
            <a:xfrm>
              <a:off x="-1" y="328860"/>
              <a:ext cx="656347" cy="4749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50800" tIns="50800" rIns="50800" bIns="50800" anchor="ctr">
              <a:spAutoFit/>
            </a:bodyPr>
            <a:lstStyle/>
            <a:p>
              <a:r>
                <a:rPr lang="en-US" altLang="en-US" sz="1500" b="1">
                  <a:solidFill>
                    <a:srgbClr val="51D0FF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H</a:t>
              </a:r>
              <a:r>
                <a:rPr lang="en-US" altLang="en-US" sz="1500" b="1" baseline="-6000">
                  <a:solidFill>
                    <a:srgbClr val="51D0FF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2</a:t>
              </a:r>
              <a:r>
                <a:rPr lang="en-US" altLang="en-US" sz="1500" b="1">
                  <a:solidFill>
                    <a:srgbClr val="51D0FF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O</a:t>
              </a:r>
            </a:p>
          </p:txBody>
        </p:sp>
      </p:grpSp>
      <p:sp>
        <p:nvSpPr>
          <p:cNvPr id="3086" name="Rectangle 14"/>
          <p:cNvSpPr>
            <a:spLocks/>
          </p:cNvSpPr>
          <p:nvPr/>
        </p:nvSpPr>
        <p:spPr bwMode="auto">
          <a:xfrm>
            <a:off x="352723" y="3545677"/>
            <a:ext cx="2123033" cy="626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>
            <a:spAutoFit/>
          </a:bodyPr>
          <a:lstStyle>
            <a:lvl1pPr defTabSz="4572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defTabSz="4572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defTabSz="4572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defTabSz="4572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defTabSz="4572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457200" indent="914400" algn="ctr" defTabSz="45720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914400" indent="914400" algn="ctr" defTabSz="45720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1371600" indent="914400" algn="ctr" defTabSz="45720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1828800" indent="914400" algn="ctr" defTabSz="45720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algn="l"/>
            <a:r>
              <a:rPr lang="en-US" altLang="en-US" sz="1200">
                <a:latin typeface="Helvetica" charset="0"/>
                <a:ea typeface="Helvetica" charset="0"/>
                <a:cs typeface="Helvetica" charset="0"/>
                <a:sym typeface="Helvetica" charset="0"/>
              </a:rPr>
              <a:t>Micro-channel pattern in handle wafer</a:t>
            </a:r>
          </a:p>
          <a:p>
            <a:pPr algn="l"/>
            <a:r>
              <a:rPr lang="en-US" altLang="en-US" sz="1200">
                <a:latin typeface="Helvetica" charset="0"/>
                <a:ea typeface="Helvetica" charset="0"/>
                <a:cs typeface="Helvetica" charset="0"/>
                <a:sym typeface="Helvetica" charset="0"/>
              </a:rPr>
              <a:t>Standard etching procedure</a:t>
            </a:r>
          </a:p>
        </p:txBody>
      </p:sp>
      <p:pic>
        <p:nvPicPr>
          <p:cNvPr id="3087" name="Picture 15" descr="3D_printed_connector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12" y="4061892"/>
            <a:ext cx="3377654" cy="1746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88" name="Rectangle 16"/>
          <p:cNvSpPr>
            <a:spLocks/>
          </p:cNvSpPr>
          <p:nvPr/>
        </p:nvSpPr>
        <p:spPr bwMode="auto">
          <a:xfrm>
            <a:off x="2273722" y="5427340"/>
            <a:ext cx="1577224" cy="302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r>
              <a:rPr lang="en-US" altLang="en-US" sz="1500"/>
              <a:t>3D-printed adaptor</a:t>
            </a:r>
          </a:p>
        </p:txBody>
      </p:sp>
      <p:sp>
        <p:nvSpPr>
          <p:cNvPr id="3089" name="AutoShape 17"/>
          <p:cNvSpPr>
            <a:spLocks/>
          </p:cNvSpPr>
          <p:nvPr/>
        </p:nvSpPr>
        <p:spPr bwMode="auto">
          <a:xfrm>
            <a:off x="3752701" y="4262810"/>
            <a:ext cx="862831" cy="228823"/>
          </a:xfrm>
          <a:custGeom>
            <a:avLst/>
            <a:gdLst>
              <a:gd name="T0" fmla="*/ 10800 w 21600"/>
              <a:gd name="T1" fmla="+- 0 13332 5064"/>
              <a:gd name="T2" fmla="*/ 13332 h 16536"/>
              <a:gd name="T3" fmla="*/ 10800 w 21600"/>
              <a:gd name="T4" fmla="+- 0 13332 5064"/>
              <a:gd name="T5" fmla="*/ 13332 h 16536"/>
              <a:gd name="T6" fmla="*/ 10800 w 21600"/>
              <a:gd name="T7" fmla="+- 0 13332 5064"/>
              <a:gd name="T8" fmla="*/ 13332 h 16536"/>
              <a:gd name="T9" fmla="*/ 10800 w 21600"/>
              <a:gd name="T10" fmla="+- 0 13332 5064"/>
              <a:gd name="T11" fmla="*/ 13332 h 16536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16536">
                <a:moveTo>
                  <a:pt x="0" y="8448"/>
                </a:moveTo>
                <a:cubicBezTo>
                  <a:pt x="8782" y="-5064"/>
                  <a:pt x="15982" y="-2368"/>
                  <a:pt x="21600" y="16536"/>
                </a:cubicBezTo>
              </a:path>
            </a:pathLst>
          </a:custGeom>
          <a:noFill/>
          <a:ln w="25400" cap="flat" cmpd="sng">
            <a:solidFill>
              <a:srgbClr val="F5D328"/>
            </a:solidFill>
            <a:prstDash val="solid"/>
            <a:miter lim="4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3090" name="Rectangle 18"/>
          <p:cNvSpPr>
            <a:spLocks/>
          </p:cNvSpPr>
          <p:nvPr/>
        </p:nvSpPr>
        <p:spPr bwMode="auto">
          <a:xfrm>
            <a:off x="3623220" y="4375547"/>
            <a:ext cx="1442145" cy="414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altLang="en-US" sz="1200" b="1">
                <a:solidFill>
                  <a:srgbClr val="F5D328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Peek tube</a:t>
            </a:r>
          </a:p>
        </p:txBody>
      </p:sp>
      <p:sp>
        <p:nvSpPr>
          <p:cNvPr id="3091" name="Line 19"/>
          <p:cNvSpPr>
            <a:spLocks noChangeShapeType="1"/>
          </p:cNvSpPr>
          <p:nvPr/>
        </p:nvSpPr>
        <p:spPr bwMode="auto">
          <a:xfrm flipH="1" flipV="1">
            <a:off x="3058418" y="4982766"/>
            <a:ext cx="120551" cy="445369"/>
          </a:xfrm>
          <a:prstGeom prst="line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endParaRPr lang="en-US" altLang="en-US" sz="1700"/>
          </a:p>
        </p:txBody>
      </p:sp>
      <p:grpSp>
        <p:nvGrpSpPr>
          <p:cNvPr id="3092" name="Group 20"/>
          <p:cNvGrpSpPr>
            <a:grpSpLocks/>
          </p:cNvGrpSpPr>
          <p:nvPr/>
        </p:nvGrpSpPr>
        <p:grpSpPr bwMode="auto">
          <a:xfrm>
            <a:off x="400720" y="5808762"/>
            <a:ext cx="4222626" cy="581546"/>
            <a:chOff x="-1" y="-1"/>
            <a:chExt cx="6004592" cy="825849"/>
          </a:xfrm>
        </p:grpSpPr>
        <p:pic>
          <p:nvPicPr>
            <p:cNvPr id="3093" name="Picture 21" descr="pasted-image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4890"/>
            <a:stretch>
              <a:fillRect/>
            </a:stretch>
          </p:blipFill>
          <p:spPr bwMode="auto">
            <a:xfrm>
              <a:off x="0" y="0"/>
              <a:ext cx="1383950" cy="8258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3094" name="Picture 22" descr="Screen Shot 2015-04-15 at 10.58.30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271" t="43745" r="35078" b="15169"/>
            <a:stretch>
              <a:fillRect/>
            </a:stretch>
          </p:blipFill>
          <p:spPr bwMode="auto">
            <a:xfrm>
              <a:off x="2252565" y="550449"/>
              <a:ext cx="878927" cy="2392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3095" name="Picture 23" descr="Screen Shot 2015-04-15 at 10.58.30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8468"/>
            <a:stretch>
              <a:fillRect/>
            </a:stretch>
          </p:blipFill>
          <p:spPr bwMode="auto">
            <a:xfrm>
              <a:off x="1492113" y="221192"/>
              <a:ext cx="848852" cy="5823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3096" name="Picture 24" descr="Screen Shot 2015-04-15 at 10.58.30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279" t="40353" b="13033"/>
            <a:stretch>
              <a:fillRect/>
            </a:stretch>
          </p:blipFill>
          <p:spPr bwMode="auto">
            <a:xfrm>
              <a:off x="2304695" y="252740"/>
              <a:ext cx="826963" cy="2714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3097" name="Picture 25" descr="pasted-image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840"/>
            <a:stretch>
              <a:fillRect/>
            </a:stretch>
          </p:blipFill>
          <p:spPr bwMode="auto">
            <a:xfrm>
              <a:off x="3239873" y="2"/>
              <a:ext cx="2764718" cy="8258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3098" name="Rectangle 26"/>
          <p:cNvSpPr>
            <a:spLocks/>
          </p:cNvSpPr>
          <p:nvPr/>
        </p:nvSpPr>
        <p:spPr bwMode="auto">
          <a:xfrm>
            <a:off x="5065365" y="5929427"/>
            <a:ext cx="3746004" cy="564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>
            <a:spAutoFit/>
          </a:bodyPr>
          <a:lstStyle/>
          <a:p>
            <a:pPr algn="l"/>
            <a:r>
              <a:rPr lang="en-US" altLang="en-US" sz="800" b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See talk in Vertex/Tracking session on Tuesday</a:t>
            </a:r>
          </a:p>
          <a:p>
            <a:pPr algn="l"/>
            <a:r>
              <a:rPr lang="en-US" altLang="en-US" sz="800" b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Advanced vertex detector cooling concepts: from air flow to micro-channel cooling</a:t>
            </a:r>
          </a:p>
          <a:p>
            <a:pPr algn="l"/>
            <a:r>
              <a:rPr lang="en-US" altLang="en-US" sz="800" b="1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Verdana" pitchFamily="34" charset="0"/>
              </a:rPr>
              <a:t>M.A. Villarejo, I. Garcia  (IFIC Valencia)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LCWS2015 and PDAP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F8A90-3D83-4C0F-8E5B-687B2F0F4CC2}" type="slidenum">
              <a:rPr lang="fr-FR" smtClean="0"/>
              <a:t>5</a:t>
            </a:fld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12/11/2015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532250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 descr="sim_vs_data_laser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501" y="778000"/>
            <a:ext cx="4542979" cy="3277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4" name="Rectangle 2"/>
          <p:cNvSpPr>
            <a:spLocks/>
          </p:cNvSpPr>
          <p:nvPr/>
        </p:nvSpPr>
        <p:spPr bwMode="auto">
          <a:xfrm>
            <a:off x="556990" y="293127"/>
            <a:ext cx="5778822" cy="349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r>
              <a:rPr lang="en-US" altLang="en-US" b="1">
                <a:latin typeface="Helvetica" charset="0"/>
                <a:ea typeface="Helvetica" charset="0"/>
                <a:cs typeface="Helvetica" charset="0"/>
                <a:sym typeface="Helvetica" charset="0"/>
              </a:rPr>
              <a:t>Micro-Channel Cooling on ultra-thin Silicon sensors</a:t>
            </a:r>
          </a:p>
        </p:txBody>
      </p:sp>
      <p:pic>
        <p:nvPicPr>
          <p:cNvPr id="3075" name="Picture 3" descr="Kipp1-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723" y="1849562"/>
            <a:ext cx="2057177" cy="1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4" descr="corto_entero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96" r="15338"/>
          <a:stretch>
            <a:fillRect/>
          </a:stretch>
        </p:blipFill>
        <p:spPr bwMode="auto">
          <a:xfrm>
            <a:off x="2569517" y="1849562"/>
            <a:ext cx="1795984" cy="2159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7" name="Rectangle 5"/>
          <p:cNvSpPr>
            <a:spLocks/>
          </p:cNvSpPr>
          <p:nvPr/>
        </p:nvSpPr>
        <p:spPr bwMode="auto">
          <a:xfrm>
            <a:off x="5065365" y="3880570"/>
            <a:ext cx="3683100" cy="2072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35717" tIns="35717" rIns="35717" bIns="35717" anchor="ctr">
            <a:spAutoFit/>
          </a:bodyPr>
          <a:lstStyle/>
          <a:p>
            <a:pPr algn="l"/>
            <a:r>
              <a:rPr lang="en-US" altLang="en-US" sz="1300" b="1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Low cost mono-phase fluid: </a:t>
            </a:r>
            <a:r>
              <a:rPr lang="en-US" altLang="en-US" sz="1300" b="1" dirty="0">
                <a:solidFill>
                  <a:srgbClr val="FF26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H</a:t>
            </a:r>
            <a:r>
              <a:rPr lang="en-US" altLang="en-US" sz="1300" b="1" baseline="-6000" dirty="0">
                <a:solidFill>
                  <a:srgbClr val="FF26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2</a:t>
            </a:r>
            <a:r>
              <a:rPr lang="en-US" altLang="en-US" sz="1300" b="1" dirty="0">
                <a:solidFill>
                  <a:srgbClr val="FF26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O</a:t>
            </a:r>
            <a:endParaRPr lang="en-US" altLang="en-US" sz="1300" b="1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algn="l"/>
            <a:endParaRPr lang="en-US" altLang="en-US" sz="1300" b="1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algn="l"/>
            <a:r>
              <a:rPr lang="en-US" altLang="en-US" sz="1300" b="1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Low volumetric flow (</a:t>
            </a:r>
            <a:r>
              <a:rPr lang="en-US" altLang="en-US" sz="1300" b="1" dirty="0">
                <a:solidFill>
                  <a:srgbClr val="FF26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~1l/h</a:t>
            </a:r>
            <a:r>
              <a:rPr lang="en-US" altLang="en-US" sz="1300" b="1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) and low pressure (</a:t>
            </a:r>
            <a:r>
              <a:rPr lang="en-US" altLang="en-US" sz="1300" b="1" dirty="0">
                <a:solidFill>
                  <a:srgbClr val="FF26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&lt; 1bar</a:t>
            </a:r>
            <a:r>
              <a:rPr lang="en-US" altLang="en-US" sz="1300" b="1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) are enough to dissipate the heat in the front end</a:t>
            </a:r>
          </a:p>
          <a:p>
            <a:pPr algn="l"/>
            <a:endParaRPr lang="en-US" altLang="en-US" sz="1300" b="1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algn="l"/>
            <a:r>
              <a:rPr lang="en-US" altLang="en-US" sz="1300" b="1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Good agreement with the FE simulation inside an error area of 10%</a:t>
            </a:r>
          </a:p>
          <a:p>
            <a:pPr algn="l"/>
            <a:endParaRPr lang="en-US" altLang="en-US" sz="1300" b="1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algn="l"/>
            <a:r>
              <a:rPr lang="en-US" altLang="en-US" sz="1300" b="1" dirty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Thermal Figure of Merit (TFM) of  ~ </a:t>
            </a:r>
            <a:r>
              <a:rPr lang="en-US" altLang="en-US" sz="1300" b="1" dirty="0">
                <a:solidFill>
                  <a:srgbClr val="FF26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1 K·cm</a:t>
            </a:r>
            <a:r>
              <a:rPr lang="en-US" altLang="en-US" sz="1300" b="1" baseline="32000" dirty="0">
                <a:solidFill>
                  <a:srgbClr val="FF26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2</a:t>
            </a:r>
            <a:r>
              <a:rPr lang="en-US" altLang="en-US" sz="1300" b="1" dirty="0">
                <a:solidFill>
                  <a:srgbClr val="FF26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/W</a:t>
            </a:r>
            <a:endParaRPr lang="en-US" altLang="en-US" sz="1300" b="1" dirty="0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  <p:pic>
        <p:nvPicPr>
          <p:cNvPr id="3078" name="Picture 6" descr="IMG_1263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74453"/>
            <a:ext cx="3747120" cy="523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9" name="AutoShape 7"/>
          <p:cNvSpPr>
            <a:spLocks/>
          </p:cNvSpPr>
          <p:nvPr/>
        </p:nvSpPr>
        <p:spPr bwMode="auto">
          <a:xfrm>
            <a:off x="907480" y="930920"/>
            <a:ext cx="661913" cy="59270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6263" y="0"/>
                </a:lnTo>
                <a:lnTo>
                  <a:pt x="21600" y="107"/>
                </a:lnTo>
                <a:lnTo>
                  <a:pt x="16476" y="21414"/>
                </a:lnTo>
                <a:lnTo>
                  <a:pt x="0" y="21600"/>
                </a:lnTo>
                <a:close/>
              </a:path>
            </a:pathLst>
          </a:custGeom>
          <a:noFill/>
          <a:ln w="63500" cap="flat" cmpd="sng">
            <a:solidFill>
              <a:srgbClr val="FF2600"/>
            </a:solidFill>
            <a:prstDash val="solid"/>
            <a:miter lim="4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endParaRPr lang="en-US" altLang="en-US" sz="1700">
              <a:solidFill>
                <a:srgbClr val="FF2600"/>
              </a:solidFill>
            </a:endParaRPr>
          </a:p>
        </p:txBody>
      </p:sp>
      <p:sp>
        <p:nvSpPr>
          <p:cNvPr id="3080" name="Oval 8"/>
          <p:cNvSpPr>
            <a:spLocks/>
          </p:cNvSpPr>
          <p:nvPr/>
        </p:nvSpPr>
        <p:spPr bwMode="auto">
          <a:xfrm>
            <a:off x="1348383" y="1103933"/>
            <a:ext cx="65857" cy="66973"/>
          </a:xfrm>
          <a:prstGeom prst="ellipse">
            <a:avLst/>
          </a:prstGeom>
          <a:solidFill>
            <a:srgbClr val="FF2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endParaRPr lang="en-US" altLang="en-US" sz="1700">
              <a:solidFill>
                <a:srgbClr val="FFFFFF"/>
              </a:solidFill>
            </a:endParaRPr>
          </a:p>
        </p:txBody>
      </p:sp>
      <p:sp>
        <p:nvSpPr>
          <p:cNvPr id="3081" name="Rectangle 9"/>
          <p:cNvSpPr>
            <a:spLocks/>
          </p:cNvSpPr>
          <p:nvPr/>
        </p:nvSpPr>
        <p:spPr bwMode="auto">
          <a:xfrm>
            <a:off x="1543720" y="1027594"/>
            <a:ext cx="418380" cy="349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r>
              <a:rPr lang="en-US" altLang="en-US" b="1">
                <a:solidFill>
                  <a:srgbClr val="FF26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6W</a:t>
            </a:r>
          </a:p>
        </p:txBody>
      </p:sp>
      <p:grpSp>
        <p:nvGrpSpPr>
          <p:cNvPr id="3082" name="Group 10"/>
          <p:cNvGrpSpPr>
            <a:grpSpLocks/>
          </p:cNvGrpSpPr>
          <p:nvPr/>
        </p:nvGrpSpPr>
        <p:grpSpPr bwMode="auto">
          <a:xfrm>
            <a:off x="77019" y="1082725"/>
            <a:ext cx="799207" cy="564306"/>
            <a:chOff x="-1" y="0"/>
            <a:chExt cx="1136229" cy="803781"/>
          </a:xfrm>
        </p:grpSpPr>
        <p:sp>
          <p:nvSpPr>
            <p:cNvPr id="3083" name="Line 11"/>
            <p:cNvSpPr>
              <a:spLocks noChangeShapeType="1"/>
            </p:cNvSpPr>
            <p:nvPr/>
          </p:nvSpPr>
          <p:spPr bwMode="auto">
            <a:xfrm flipH="1" flipV="1">
              <a:off x="201556" y="0"/>
              <a:ext cx="934672" cy="1"/>
            </a:xfrm>
            <a:prstGeom prst="line">
              <a:avLst/>
            </a:prstGeom>
            <a:noFill/>
            <a:ln w="63500" cap="flat" cmpd="sng">
              <a:solidFill>
                <a:srgbClr val="51D0FF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endParaRPr lang="en-US" altLang="en-US" sz="1700"/>
            </a:p>
          </p:txBody>
        </p:sp>
        <p:sp>
          <p:nvSpPr>
            <p:cNvPr id="3084" name="Line 12"/>
            <p:cNvSpPr>
              <a:spLocks noChangeShapeType="1"/>
            </p:cNvSpPr>
            <p:nvPr/>
          </p:nvSpPr>
          <p:spPr bwMode="auto">
            <a:xfrm>
              <a:off x="201556" y="391159"/>
              <a:ext cx="934672" cy="1"/>
            </a:xfrm>
            <a:prstGeom prst="line">
              <a:avLst/>
            </a:prstGeom>
            <a:noFill/>
            <a:ln w="63500" cap="flat" cmpd="sng">
              <a:solidFill>
                <a:srgbClr val="51D0FF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endParaRPr lang="en-US" altLang="en-US" sz="1700"/>
            </a:p>
          </p:txBody>
        </p:sp>
        <p:sp>
          <p:nvSpPr>
            <p:cNvPr id="3085" name="Rectangle 13"/>
            <p:cNvSpPr>
              <a:spLocks/>
            </p:cNvSpPr>
            <p:nvPr/>
          </p:nvSpPr>
          <p:spPr bwMode="auto">
            <a:xfrm>
              <a:off x="-1" y="328860"/>
              <a:ext cx="656347" cy="4749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50800" tIns="50800" rIns="50800" bIns="50800" anchor="ctr">
              <a:spAutoFit/>
            </a:bodyPr>
            <a:lstStyle/>
            <a:p>
              <a:r>
                <a:rPr lang="en-US" altLang="en-US" sz="1500" b="1">
                  <a:solidFill>
                    <a:srgbClr val="51D0FF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H</a:t>
              </a:r>
              <a:r>
                <a:rPr lang="en-US" altLang="en-US" sz="1500" b="1" baseline="-6000">
                  <a:solidFill>
                    <a:srgbClr val="51D0FF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2</a:t>
              </a:r>
              <a:r>
                <a:rPr lang="en-US" altLang="en-US" sz="1500" b="1">
                  <a:solidFill>
                    <a:srgbClr val="51D0FF"/>
                  </a:solidFill>
                  <a:latin typeface="Helvetica" charset="0"/>
                  <a:ea typeface="Helvetica" charset="0"/>
                  <a:cs typeface="Helvetica" charset="0"/>
                  <a:sym typeface="Helvetica" charset="0"/>
                </a:rPr>
                <a:t>O</a:t>
              </a:r>
            </a:p>
          </p:txBody>
        </p:sp>
      </p:grpSp>
      <p:sp>
        <p:nvSpPr>
          <p:cNvPr id="3086" name="Rectangle 14"/>
          <p:cNvSpPr>
            <a:spLocks/>
          </p:cNvSpPr>
          <p:nvPr/>
        </p:nvSpPr>
        <p:spPr bwMode="auto">
          <a:xfrm>
            <a:off x="352723" y="3545677"/>
            <a:ext cx="2123033" cy="626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>
            <a:spAutoFit/>
          </a:bodyPr>
          <a:lstStyle>
            <a:lvl1pPr defTabSz="4572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defTabSz="4572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defTabSz="4572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defTabSz="4572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defTabSz="45720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457200" indent="914400" algn="ctr" defTabSz="45720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914400" indent="914400" algn="ctr" defTabSz="45720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1371600" indent="914400" algn="ctr" defTabSz="45720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1828800" indent="914400" algn="ctr" defTabSz="45720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algn="l"/>
            <a:r>
              <a:rPr lang="en-US" altLang="en-US" sz="1200">
                <a:latin typeface="Helvetica" charset="0"/>
                <a:ea typeface="Helvetica" charset="0"/>
                <a:cs typeface="Helvetica" charset="0"/>
                <a:sym typeface="Helvetica" charset="0"/>
              </a:rPr>
              <a:t>Micro-channel pattern in handle wafer</a:t>
            </a:r>
          </a:p>
          <a:p>
            <a:pPr algn="l"/>
            <a:r>
              <a:rPr lang="en-US" altLang="en-US" sz="1200">
                <a:latin typeface="Helvetica" charset="0"/>
                <a:ea typeface="Helvetica" charset="0"/>
                <a:cs typeface="Helvetica" charset="0"/>
                <a:sym typeface="Helvetica" charset="0"/>
              </a:rPr>
              <a:t>Standard etching procedure</a:t>
            </a:r>
          </a:p>
        </p:txBody>
      </p:sp>
      <p:pic>
        <p:nvPicPr>
          <p:cNvPr id="3087" name="Picture 15" descr="3D_printed_connector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12" y="4061892"/>
            <a:ext cx="3377654" cy="1746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88" name="Rectangle 16"/>
          <p:cNvSpPr>
            <a:spLocks/>
          </p:cNvSpPr>
          <p:nvPr/>
        </p:nvSpPr>
        <p:spPr bwMode="auto">
          <a:xfrm>
            <a:off x="2273722" y="5427340"/>
            <a:ext cx="1577224" cy="302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r>
              <a:rPr lang="en-US" altLang="en-US" sz="1500"/>
              <a:t>3D-printed adaptor</a:t>
            </a:r>
          </a:p>
        </p:txBody>
      </p:sp>
      <p:sp>
        <p:nvSpPr>
          <p:cNvPr id="3089" name="AutoShape 17"/>
          <p:cNvSpPr>
            <a:spLocks/>
          </p:cNvSpPr>
          <p:nvPr/>
        </p:nvSpPr>
        <p:spPr bwMode="auto">
          <a:xfrm>
            <a:off x="3752701" y="4262810"/>
            <a:ext cx="862831" cy="228823"/>
          </a:xfrm>
          <a:custGeom>
            <a:avLst/>
            <a:gdLst>
              <a:gd name="T0" fmla="*/ 10800 w 21600"/>
              <a:gd name="T1" fmla="+- 0 13332 5064"/>
              <a:gd name="T2" fmla="*/ 13332 h 16536"/>
              <a:gd name="T3" fmla="*/ 10800 w 21600"/>
              <a:gd name="T4" fmla="+- 0 13332 5064"/>
              <a:gd name="T5" fmla="*/ 13332 h 16536"/>
              <a:gd name="T6" fmla="*/ 10800 w 21600"/>
              <a:gd name="T7" fmla="+- 0 13332 5064"/>
              <a:gd name="T8" fmla="*/ 13332 h 16536"/>
              <a:gd name="T9" fmla="*/ 10800 w 21600"/>
              <a:gd name="T10" fmla="+- 0 13332 5064"/>
              <a:gd name="T11" fmla="*/ 13332 h 16536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16536">
                <a:moveTo>
                  <a:pt x="0" y="8448"/>
                </a:moveTo>
                <a:cubicBezTo>
                  <a:pt x="8782" y="-5064"/>
                  <a:pt x="15982" y="-2368"/>
                  <a:pt x="21600" y="16536"/>
                </a:cubicBezTo>
              </a:path>
            </a:pathLst>
          </a:custGeom>
          <a:noFill/>
          <a:ln w="25400" cap="flat" cmpd="sng">
            <a:solidFill>
              <a:srgbClr val="F5D328"/>
            </a:solidFill>
            <a:prstDash val="solid"/>
            <a:miter lim="4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3090" name="Rectangle 18"/>
          <p:cNvSpPr>
            <a:spLocks/>
          </p:cNvSpPr>
          <p:nvPr/>
        </p:nvSpPr>
        <p:spPr bwMode="auto">
          <a:xfrm>
            <a:off x="3623220" y="4375547"/>
            <a:ext cx="1442145" cy="414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altLang="en-US" sz="1200" b="1">
                <a:solidFill>
                  <a:srgbClr val="F5D328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Peek tube</a:t>
            </a:r>
          </a:p>
        </p:txBody>
      </p:sp>
      <p:sp>
        <p:nvSpPr>
          <p:cNvPr id="3091" name="Line 19"/>
          <p:cNvSpPr>
            <a:spLocks noChangeShapeType="1"/>
          </p:cNvSpPr>
          <p:nvPr/>
        </p:nvSpPr>
        <p:spPr bwMode="auto">
          <a:xfrm flipH="1" flipV="1">
            <a:off x="3058418" y="4982766"/>
            <a:ext cx="120551" cy="445369"/>
          </a:xfrm>
          <a:prstGeom prst="line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endParaRPr lang="en-US" altLang="en-US" sz="1700"/>
          </a:p>
        </p:txBody>
      </p:sp>
      <p:grpSp>
        <p:nvGrpSpPr>
          <p:cNvPr id="3092" name="Group 20"/>
          <p:cNvGrpSpPr>
            <a:grpSpLocks/>
          </p:cNvGrpSpPr>
          <p:nvPr/>
        </p:nvGrpSpPr>
        <p:grpSpPr bwMode="auto">
          <a:xfrm>
            <a:off x="400720" y="5808762"/>
            <a:ext cx="4222626" cy="581546"/>
            <a:chOff x="-1" y="-1"/>
            <a:chExt cx="6004592" cy="825849"/>
          </a:xfrm>
        </p:grpSpPr>
        <p:pic>
          <p:nvPicPr>
            <p:cNvPr id="3093" name="Picture 21" descr="pasted-image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4890"/>
            <a:stretch>
              <a:fillRect/>
            </a:stretch>
          </p:blipFill>
          <p:spPr bwMode="auto">
            <a:xfrm>
              <a:off x="0" y="0"/>
              <a:ext cx="1383950" cy="8258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3094" name="Picture 22" descr="Screen Shot 2015-04-15 at 10.58.30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271" t="43745" r="35078" b="15169"/>
            <a:stretch>
              <a:fillRect/>
            </a:stretch>
          </p:blipFill>
          <p:spPr bwMode="auto">
            <a:xfrm>
              <a:off x="2252565" y="550449"/>
              <a:ext cx="878927" cy="2392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3095" name="Picture 23" descr="Screen Shot 2015-04-15 at 10.58.30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8468"/>
            <a:stretch>
              <a:fillRect/>
            </a:stretch>
          </p:blipFill>
          <p:spPr bwMode="auto">
            <a:xfrm>
              <a:off x="1492113" y="221192"/>
              <a:ext cx="848852" cy="5823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3096" name="Picture 24" descr="Screen Shot 2015-04-15 at 10.58.30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279" t="40353" b="13033"/>
            <a:stretch>
              <a:fillRect/>
            </a:stretch>
          </p:blipFill>
          <p:spPr bwMode="auto">
            <a:xfrm>
              <a:off x="2304695" y="252740"/>
              <a:ext cx="826963" cy="2714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3097" name="Picture 25" descr="pasted-image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840"/>
            <a:stretch>
              <a:fillRect/>
            </a:stretch>
          </p:blipFill>
          <p:spPr bwMode="auto">
            <a:xfrm>
              <a:off x="3239873" y="2"/>
              <a:ext cx="2764718" cy="8258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3098" name="Rectangle 26"/>
          <p:cNvSpPr>
            <a:spLocks/>
          </p:cNvSpPr>
          <p:nvPr/>
        </p:nvSpPr>
        <p:spPr bwMode="auto">
          <a:xfrm>
            <a:off x="5065365" y="5929427"/>
            <a:ext cx="3746004" cy="564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5717" tIns="35717" rIns="35717" bIns="35717" anchor="ctr">
            <a:spAutoFit/>
          </a:bodyPr>
          <a:lstStyle/>
          <a:p>
            <a:pPr algn="l"/>
            <a:r>
              <a:rPr lang="en-US" altLang="en-US" sz="800" b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See talk in Vertex/Tracking session on Tuesday</a:t>
            </a:r>
          </a:p>
          <a:p>
            <a:pPr algn="l"/>
            <a:r>
              <a:rPr lang="en-US" altLang="en-US" sz="800" b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Advanced vertex detector cooling concepts: from air flow to micro-channel cooling</a:t>
            </a:r>
          </a:p>
          <a:p>
            <a:pPr algn="l"/>
            <a:r>
              <a:rPr lang="en-US" altLang="en-US" sz="800" b="1">
                <a:solidFill>
                  <a:schemeClr val="accent1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Verdana" pitchFamily="34" charset="0"/>
              </a:rPr>
              <a:t>M.A. Villarejo, I. Garcia  (IFIC Valencia)</a:t>
            </a:r>
          </a:p>
        </p:txBody>
      </p:sp>
      <p:sp>
        <p:nvSpPr>
          <p:cNvPr id="2" name="ZoneTexte 1"/>
          <p:cNvSpPr txBox="1"/>
          <p:nvPr/>
        </p:nvSpPr>
        <p:spPr>
          <a:xfrm rot="20442354">
            <a:off x="1930725" y="2041148"/>
            <a:ext cx="5067597" cy="230832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fr-FR" sz="36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fr-F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Air </a:t>
            </a:r>
            <a:r>
              <a:rPr lang="fr-FR" sz="36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cooling</a:t>
            </a:r>
            <a:r>
              <a:rPr lang="fr-F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? </a:t>
            </a:r>
            <a:r>
              <a:rPr lang="fr-FR" sz="36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Unifiy</a:t>
            </a:r>
            <a:r>
              <a:rPr lang="fr-F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technologies for </a:t>
            </a:r>
            <a:r>
              <a:rPr lang="fr-FR" sz="36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cooling</a:t>
            </a:r>
            <a:r>
              <a:rPr lang="fr-F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?</a:t>
            </a:r>
          </a:p>
          <a:p>
            <a:pPr algn="ctr"/>
            <a:endParaRPr lang="fr-FR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LCWS2015 and PDAP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F8A90-3D83-4C0F-8E5B-687B2F0F4CC2}" type="slidenum">
              <a:rPr lang="fr-FR" smtClean="0"/>
              <a:t>6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12/11/2015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4069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Rectángulo"/>
          <p:cNvSpPr/>
          <p:nvPr/>
        </p:nvSpPr>
        <p:spPr>
          <a:xfrm>
            <a:off x="179512" y="2636912"/>
            <a:ext cx="4392488" cy="39604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496" y="116632"/>
            <a:ext cx="6048672" cy="70609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R&amp;D on microstrips: </a:t>
            </a:r>
            <a:r>
              <a:rPr lang="en-US" dirty="0" err="1" smtClean="0"/>
              <a:t>ILGAD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7504" y="1124745"/>
            <a:ext cx="8856984" cy="1675702"/>
          </a:xfrm>
        </p:spPr>
        <p:txBody>
          <a:bodyPr>
            <a:noAutofit/>
          </a:bodyPr>
          <a:lstStyle/>
          <a:p>
            <a:r>
              <a:rPr lang="en-US" sz="1800" dirty="0" smtClean="0"/>
              <a:t>Sensors material dominant contribution to the material budget.</a:t>
            </a:r>
          </a:p>
          <a:p>
            <a:r>
              <a:rPr lang="en-US" sz="1800" dirty="0" smtClean="0"/>
              <a:t>Internal signal amplification in the sensor allows for thinner sensor preserving the SNR.</a:t>
            </a:r>
          </a:p>
          <a:p>
            <a:r>
              <a:rPr lang="en-US" sz="1800" dirty="0" smtClean="0"/>
              <a:t>Developing strip-like Low Gain Avalanche Detectors (reach-trough avalanche photodiode with n++ / p+/p-/p+ structure)  with typical signal gain &lt; 20  with reduced excess noise.</a:t>
            </a:r>
          </a:p>
          <a:p>
            <a:pPr marL="0" indent="0">
              <a:buNone/>
            </a:pPr>
            <a:endParaRPr lang="en-US" sz="1200" dirty="0"/>
          </a:p>
        </p:txBody>
      </p:sp>
      <p:pic>
        <p:nvPicPr>
          <p:cNvPr id="8" name="Imagen 2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69"/>
          <a:stretch/>
        </p:blipFill>
        <p:spPr>
          <a:xfrm>
            <a:off x="323528" y="3689748"/>
            <a:ext cx="4032448" cy="2691580"/>
          </a:xfrm>
          <a:prstGeom prst="rect">
            <a:avLst/>
          </a:prstGeom>
        </p:spPr>
      </p:pic>
      <p:sp>
        <p:nvSpPr>
          <p:cNvPr id="10" name="9 CuadroTexto"/>
          <p:cNvSpPr txBox="1"/>
          <p:nvPr/>
        </p:nvSpPr>
        <p:spPr>
          <a:xfrm>
            <a:off x="1259632" y="5396490"/>
            <a:ext cx="17584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PAD layout</a:t>
            </a:r>
          </a:p>
          <a:p>
            <a:r>
              <a:rPr lang="en-US" dirty="0" smtClean="0"/>
              <a:t>Electron readout</a:t>
            </a:r>
            <a:endParaRPr lang="en-US" dirty="0"/>
          </a:p>
        </p:txBody>
      </p:sp>
      <p:sp>
        <p:nvSpPr>
          <p:cNvPr id="12" name="11 CuadroTexto"/>
          <p:cNvSpPr txBox="1"/>
          <p:nvPr/>
        </p:nvSpPr>
        <p:spPr>
          <a:xfrm>
            <a:off x="462865" y="2636912"/>
            <a:ext cx="3888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Amplification observed in pad and strip like </a:t>
            </a:r>
            <a:r>
              <a:rPr lang="en-US" dirty="0" err="1" smtClean="0">
                <a:solidFill>
                  <a:schemeClr val="bg1"/>
                </a:solidFill>
              </a:rPr>
              <a:t>LGAD</a:t>
            </a:r>
            <a:r>
              <a:rPr lang="en-US" dirty="0" smtClean="0">
                <a:solidFill>
                  <a:schemeClr val="bg1"/>
                </a:solidFill>
              </a:rPr>
              <a:t> with segmented amplification region  and electron readout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4932040" y="2549803"/>
            <a:ext cx="38164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cope with spacial non-uniformities in the amplification:</a:t>
            </a:r>
          </a:p>
          <a:p>
            <a:r>
              <a:rPr lang="en-US" dirty="0" smtClean="0"/>
              <a:t>new prototypes with  non-segmented amplification region </a:t>
            </a:r>
            <a:r>
              <a:rPr lang="en-US" dirty="0" smtClean="0">
                <a:solidFill>
                  <a:srgbClr val="FF0000"/>
                </a:solidFill>
              </a:rPr>
              <a:t>Inverted-</a:t>
            </a:r>
            <a:r>
              <a:rPr lang="en-US" dirty="0" err="1" smtClean="0">
                <a:solidFill>
                  <a:srgbClr val="FF0000"/>
                </a:solidFill>
              </a:rPr>
              <a:t>LGAD</a:t>
            </a:r>
            <a:r>
              <a:rPr lang="en-US" dirty="0" smtClean="0"/>
              <a:t> (with hole readout)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Manufacturing run @ </a:t>
            </a:r>
            <a:r>
              <a:rPr lang="en-US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CNM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ongoing.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8776" y="4587552"/>
            <a:ext cx="4187720" cy="1793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15 CuadroTexto"/>
          <p:cNvSpPr txBox="1"/>
          <p:nvPr/>
        </p:nvSpPr>
        <p:spPr>
          <a:xfrm>
            <a:off x="5148064" y="6237312"/>
            <a:ext cx="405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See talk by I. Vila at Wednesday afternoon tracking session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426" y="188640"/>
            <a:ext cx="1500870" cy="435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0309" y="110947"/>
            <a:ext cx="1544170" cy="1203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16 CuadroTexto"/>
          <p:cNvSpPr txBox="1"/>
          <p:nvPr/>
        </p:nvSpPr>
        <p:spPr>
          <a:xfrm>
            <a:off x="5735426" y="692695"/>
            <a:ext cx="9044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RD50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LCWS2015 and PDAP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D7C2F-52FE-488E-8FB8-F21712C4A245}" type="slidenum">
              <a:rPr lang="fr-FR" smtClean="0"/>
              <a:t>7</a:t>
            </a:fld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179512" y="836712"/>
            <a:ext cx="1008112" cy="2880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12/11/2015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182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r>
              <a:rPr lang="fr-FR" smtClean="0"/>
              <a:t>GridPix</a:t>
            </a:r>
            <a:r>
              <a:rPr lang="fr-FR" dirty="0" smtClean="0"/>
              <a:t> </a:t>
            </a:r>
            <a:r>
              <a:rPr lang="fr-FR" dirty="0" err="1" smtClean="0"/>
              <a:t>progress</a:t>
            </a:r>
            <a:endParaRPr lang="fr-FR" dirty="0"/>
          </a:p>
        </p:txBody>
      </p:sp>
      <p:sp>
        <p:nvSpPr>
          <p:cNvPr id="17" name="Espace réservé du contenu 16"/>
          <p:cNvSpPr>
            <a:spLocks noGrp="1"/>
          </p:cNvSpPr>
          <p:nvPr>
            <p:ph idx="1"/>
          </p:nvPr>
        </p:nvSpPr>
        <p:spPr>
          <a:xfrm>
            <a:off x="395536" y="1484784"/>
            <a:ext cx="5770984" cy="197281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2000" dirty="0" smtClean="0"/>
              <a:t>Wafer-</a:t>
            </a:r>
            <a:r>
              <a:rPr lang="fr-FR" sz="2000" dirty="0" err="1" smtClean="0"/>
              <a:t>based</a:t>
            </a:r>
            <a:r>
              <a:rPr lang="fr-FR" sz="2000" dirty="0" smtClean="0"/>
              <a:t>  post-</a:t>
            </a:r>
            <a:r>
              <a:rPr lang="fr-FR" sz="2000" dirty="0" err="1" smtClean="0"/>
              <a:t>processing</a:t>
            </a:r>
            <a:r>
              <a:rPr lang="fr-FR" sz="2000" dirty="0" smtClean="0"/>
              <a:t> to </a:t>
            </a:r>
            <a:r>
              <a:rPr lang="fr-FR" sz="2000" dirty="0" err="1" smtClean="0"/>
              <a:t>add</a:t>
            </a:r>
            <a:r>
              <a:rPr lang="fr-FR" sz="2000" dirty="0" smtClean="0"/>
              <a:t> a protection layer and a </a:t>
            </a:r>
            <a:r>
              <a:rPr lang="fr-FR" sz="2000" dirty="0" err="1" smtClean="0"/>
              <a:t>mesh</a:t>
            </a:r>
            <a:r>
              <a:rPr lang="fr-FR" sz="2000" dirty="0" smtClean="0"/>
              <a:t> on </a:t>
            </a:r>
            <a:r>
              <a:rPr lang="fr-FR" sz="2000" dirty="0" err="1" smtClean="0"/>
              <a:t>pillars</a:t>
            </a:r>
            <a:r>
              <a:rPr lang="fr-FR" sz="2000" dirty="0" smtClean="0"/>
              <a:t> on top of the chips (107 chips at a time) </a:t>
            </a:r>
          </a:p>
          <a:p>
            <a:pPr marL="0" indent="0">
              <a:buNone/>
            </a:pPr>
            <a:r>
              <a:rPr lang="fr-FR" sz="2000" dirty="0" smtClean="0"/>
              <a:t>March 2015, </a:t>
            </a:r>
            <a:r>
              <a:rPr lang="fr-FR" sz="2000" dirty="0" err="1" smtClean="0"/>
              <a:t>there</a:t>
            </a:r>
            <a:r>
              <a:rPr lang="fr-FR" sz="2000" dirty="0" smtClean="0"/>
              <a:t> </a:t>
            </a:r>
            <a:r>
              <a:rPr lang="fr-FR" sz="2000" dirty="0" err="1" smtClean="0"/>
              <a:t>was</a:t>
            </a:r>
            <a:r>
              <a:rPr lang="fr-FR" sz="2000" dirty="0" smtClean="0"/>
              <a:t> a </a:t>
            </a:r>
            <a:r>
              <a:rPr lang="fr-FR" sz="2000" dirty="0" err="1" smtClean="0"/>
              <a:t>successful</a:t>
            </a:r>
            <a:r>
              <a:rPr lang="fr-FR" sz="2000" dirty="0" smtClean="0"/>
              <a:t> test </a:t>
            </a:r>
            <a:r>
              <a:rPr lang="fr-FR" sz="2000" dirty="0" err="1" smtClean="0"/>
              <a:t>with</a:t>
            </a:r>
            <a:r>
              <a:rPr lang="fr-FR" sz="2000" dirty="0" smtClean="0"/>
              <a:t>  3 modules (96 chip </a:t>
            </a:r>
            <a:r>
              <a:rPr lang="fr-FR" sz="2000" dirty="0" err="1" smtClean="0"/>
              <a:t>each</a:t>
            </a:r>
            <a:r>
              <a:rPr lang="fr-FR" sz="2000" dirty="0" smtClean="0"/>
              <a:t>) </a:t>
            </a:r>
            <a:r>
              <a:rPr lang="fr-FR" sz="2000" dirty="0" err="1" smtClean="0"/>
              <a:t>partially</a:t>
            </a:r>
            <a:r>
              <a:rPr lang="fr-FR" sz="2000" dirty="0" smtClean="0"/>
              <a:t> </a:t>
            </a:r>
            <a:r>
              <a:rPr lang="fr-FR" sz="2000" dirty="0" err="1" smtClean="0"/>
              <a:t>equipped</a:t>
            </a:r>
            <a:r>
              <a:rPr lang="fr-FR" sz="2000" dirty="0"/>
              <a:t> </a:t>
            </a:r>
            <a:r>
              <a:rPr lang="fr-FR" sz="2000" dirty="0" smtClean="0"/>
              <a:t>: 160 chips!</a:t>
            </a:r>
          </a:p>
          <a:p>
            <a:pPr marL="0" indent="0">
              <a:buNone/>
            </a:pPr>
            <a:r>
              <a:rPr lang="fr-FR" sz="2000" dirty="0" smtClean="0"/>
              <a:t>This shows </a:t>
            </a:r>
            <a:r>
              <a:rPr lang="fr-FR" sz="2000" dirty="0" err="1" smtClean="0"/>
              <a:t>that</a:t>
            </a:r>
            <a:r>
              <a:rPr lang="fr-FR" sz="2000" dirty="0" smtClean="0"/>
              <a:t> </a:t>
            </a:r>
            <a:r>
              <a:rPr lang="fr-FR" sz="2000" dirty="0" err="1" smtClean="0"/>
              <a:t>this</a:t>
            </a:r>
            <a:r>
              <a:rPr lang="fr-FR" sz="2000" dirty="0" smtClean="0"/>
              <a:t> technique </a:t>
            </a:r>
            <a:r>
              <a:rPr lang="fr-FR" sz="2000" dirty="0" err="1" smtClean="0"/>
              <a:t>is</a:t>
            </a:r>
            <a:r>
              <a:rPr lang="fr-FR" sz="2000" dirty="0"/>
              <a:t> </a:t>
            </a:r>
            <a:r>
              <a:rPr lang="fr-FR" sz="2000" dirty="0" smtClean="0"/>
              <a:t>applicable to large areas</a:t>
            </a:r>
            <a:endParaRPr lang="fr-F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6178950" y="1615735"/>
            <a:ext cx="2489961" cy="186805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94" t="3730"/>
          <a:stretch/>
        </p:blipFill>
        <p:spPr>
          <a:xfrm rot="5400000">
            <a:off x="2023715" y="2232870"/>
            <a:ext cx="2599065" cy="5711406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6307736" y="4437112"/>
            <a:ext cx="24407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This opens the </a:t>
            </a:r>
            <a:r>
              <a:rPr lang="fr-FR" dirty="0" err="1" smtClean="0"/>
              <a:t>way</a:t>
            </a:r>
            <a:r>
              <a:rPr lang="fr-FR" dirty="0" smtClean="0"/>
              <a:t> for </a:t>
            </a:r>
            <a:r>
              <a:rPr lang="fr-FR" dirty="0" err="1" smtClean="0"/>
              <a:t>ultimate</a:t>
            </a:r>
            <a:r>
              <a:rPr lang="fr-FR" dirty="0" smtClean="0"/>
              <a:t> </a:t>
            </a:r>
            <a:r>
              <a:rPr lang="fr-FR" dirty="0" err="1" smtClean="0"/>
              <a:t>dE</a:t>
            </a:r>
            <a:r>
              <a:rPr lang="fr-FR" dirty="0" smtClean="0"/>
              <a:t>/dx </a:t>
            </a:r>
            <a:r>
              <a:rPr lang="fr-FR" dirty="0" err="1" smtClean="0"/>
              <a:t>resolution</a:t>
            </a:r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7596336" y="6093296"/>
            <a:ext cx="1008112" cy="2880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LCWS2015 and PDAP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F8A90-3D83-4C0F-8E5B-687B2F0F4CC2}" type="slidenum">
              <a:rPr lang="fr-FR" smtClean="0"/>
              <a:t>8</a:t>
            </a:fld>
            <a:endParaRPr lang="fr-FR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12/11/2015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67946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PDAP</a:t>
            </a:r>
            <a:br>
              <a:rPr lang="fr-FR" dirty="0" smtClean="0"/>
            </a:br>
            <a:r>
              <a:rPr lang="fr-FR" dirty="0" smtClean="0"/>
              <a:t>Detector </a:t>
            </a:r>
            <a:r>
              <a:rPr lang="fr-FR" dirty="0" err="1"/>
              <a:t>A</a:t>
            </a:r>
            <a:r>
              <a:rPr lang="fr-FR" dirty="0" err="1" smtClean="0"/>
              <a:t>dvisory</a:t>
            </a:r>
            <a:r>
              <a:rPr lang="fr-FR" dirty="0" smtClean="0"/>
              <a:t> Panel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 smtClean="0"/>
              <a:t>Light-</a:t>
            </a:r>
            <a:r>
              <a:rPr lang="fr-FR" dirty="0" err="1" smtClean="0"/>
              <a:t>weight</a:t>
            </a:r>
            <a:r>
              <a:rPr lang="fr-FR" dirty="0" smtClean="0"/>
              <a:t> </a:t>
            </a:r>
            <a:r>
              <a:rPr lang="fr-FR" dirty="0" err="1" smtClean="0"/>
              <a:t>review</a:t>
            </a:r>
            <a:r>
              <a:rPr lang="fr-FR" dirty="0"/>
              <a:t> </a:t>
            </a:r>
            <a:r>
              <a:rPr lang="fr-FR" dirty="0" err="1" smtClean="0"/>
              <a:t>led</a:t>
            </a:r>
            <a:r>
              <a:rPr lang="fr-FR" dirty="0" smtClean="0"/>
              <a:t> by P. </a:t>
            </a:r>
            <a:r>
              <a:rPr lang="fr-FR" dirty="0" err="1" smtClean="0"/>
              <a:t>Grannis</a:t>
            </a:r>
            <a:r>
              <a:rPr lang="fr-FR" dirty="0" smtClean="0"/>
              <a:t>,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Jungi</a:t>
            </a:r>
            <a:r>
              <a:rPr lang="fr-FR" dirty="0" smtClean="0"/>
              <a:t> Haba and Sandro </a:t>
            </a:r>
            <a:r>
              <a:rPr lang="fr-FR" dirty="0" err="1" smtClean="0"/>
              <a:t>Palestini</a:t>
            </a:r>
            <a:r>
              <a:rPr lang="fr-FR" dirty="0" smtClean="0"/>
              <a:t>. </a:t>
            </a:r>
          </a:p>
          <a:p>
            <a:r>
              <a:rPr lang="fr-FR" dirty="0" err="1" smtClean="0"/>
              <a:t>Also</a:t>
            </a:r>
            <a:r>
              <a:rPr lang="fr-FR" dirty="0" smtClean="0"/>
              <a:t> </a:t>
            </a:r>
            <a:r>
              <a:rPr lang="fr-FR" dirty="0" err="1" smtClean="0"/>
              <a:t>present</a:t>
            </a:r>
            <a:r>
              <a:rPr lang="fr-FR" dirty="0" smtClean="0"/>
              <a:t>: LCB (</a:t>
            </a:r>
            <a:r>
              <a:rPr lang="fr-FR" dirty="0" err="1" smtClean="0"/>
              <a:t>Hitoshi</a:t>
            </a:r>
            <a:r>
              <a:rPr lang="fr-FR" dirty="0" smtClean="0"/>
              <a:t> Yamamoto, Maxim </a:t>
            </a:r>
            <a:r>
              <a:rPr lang="fr-FR" dirty="0" err="1" smtClean="0"/>
              <a:t>Titov</a:t>
            </a:r>
            <a:r>
              <a:rPr lang="fr-FR" dirty="0" smtClean="0"/>
              <a:t> –by phone, Jan </a:t>
            </a:r>
            <a:r>
              <a:rPr lang="fr-FR" dirty="0" err="1" smtClean="0"/>
              <a:t>Strube</a:t>
            </a:r>
            <a:r>
              <a:rPr lang="fr-FR" dirty="0" smtClean="0"/>
              <a:t>)</a:t>
            </a:r>
          </a:p>
          <a:p>
            <a:r>
              <a:rPr lang="fr-FR" dirty="0" smtClean="0"/>
              <a:t>Message </a:t>
            </a:r>
            <a:r>
              <a:rPr lang="fr-FR" dirty="0" err="1" smtClean="0"/>
              <a:t>from</a:t>
            </a:r>
            <a:r>
              <a:rPr lang="fr-FR" dirty="0" smtClean="0"/>
              <a:t> ILD: </a:t>
            </a:r>
            <a:r>
              <a:rPr lang="fr-FR" dirty="0" err="1" smtClean="0"/>
              <a:t>we</a:t>
            </a:r>
            <a:r>
              <a:rPr lang="fr-FR" dirty="0" smtClean="0"/>
              <a:t> are </a:t>
            </a:r>
            <a:r>
              <a:rPr lang="fr-FR" dirty="0" err="1" smtClean="0"/>
              <a:t>ready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proof of </a:t>
            </a:r>
            <a:r>
              <a:rPr lang="fr-FR" dirty="0" err="1" smtClean="0"/>
              <a:t>principle</a:t>
            </a:r>
            <a:r>
              <a:rPr lang="fr-FR" dirty="0" smtClean="0"/>
              <a:t> and part of </a:t>
            </a:r>
            <a:r>
              <a:rPr lang="fr-FR" dirty="0" err="1" smtClean="0"/>
              <a:t>integration</a:t>
            </a:r>
            <a:r>
              <a:rPr lang="fr-FR" dirty="0" smtClean="0"/>
              <a:t> </a:t>
            </a:r>
            <a:r>
              <a:rPr lang="fr-FR" dirty="0" err="1" smtClean="0"/>
              <a:t>work</a:t>
            </a:r>
            <a:r>
              <a:rPr lang="fr-FR" dirty="0" smtClean="0"/>
              <a:t>,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need</a:t>
            </a:r>
            <a:r>
              <a:rPr lang="fr-FR" dirty="0" smtClean="0"/>
              <a:t> </a:t>
            </a:r>
            <a:r>
              <a:rPr lang="fr-FR" dirty="0" err="1" smtClean="0"/>
              <a:t>funds</a:t>
            </a:r>
            <a:r>
              <a:rPr lang="fr-FR" dirty="0" smtClean="0"/>
              <a:t> to </a:t>
            </a:r>
            <a:r>
              <a:rPr lang="fr-FR" dirty="0" err="1" smtClean="0"/>
              <a:t>make</a:t>
            </a:r>
            <a:r>
              <a:rPr lang="fr-FR" dirty="0" smtClean="0"/>
              <a:t> engineering design.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feel</a:t>
            </a:r>
            <a:r>
              <a:rPr lang="fr-FR" dirty="0" smtClean="0"/>
              <a:t>  </a:t>
            </a:r>
            <a:r>
              <a:rPr lang="fr-FR" dirty="0" err="1" smtClean="0"/>
              <a:t>that</a:t>
            </a:r>
            <a:r>
              <a:rPr lang="fr-FR" dirty="0" smtClean="0"/>
              <a:t> a green light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Japan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needed</a:t>
            </a:r>
            <a:r>
              <a:rPr lang="fr-FR" dirty="0" smtClean="0"/>
              <a:t> for </a:t>
            </a:r>
            <a:r>
              <a:rPr lang="fr-FR" dirty="0" err="1" smtClean="0"/>
              <a:t>this</a:t>
            </a:r>
            <a:r>
              <a:rPr lang="fr-FR" dirty="0" smtClean="0"/>
              <a:t>. </a:t>
            </a:r>
          </a:p>
          <a:p>
            <a:r>
              <a:rPr lang="fr-FR" dirty="0" err="1" smtClean="0"/>
              <a:t>Hitoshi</a:t>
            </a:r>
            <a:r>
              <a:rPr lang="fr-FR" dirty="0" smtClean="0"/>
              <a:t>  </a:t>
            </a:r>
            <a:r>
              <a:rPr lang="fr-FR" dirty="0" err="1" smtClean="0"/>
              <a:t>insists</a:t>
            </a:r>
            <a:r>
              <a:rPr lang="fr-FR" dirty="0" smtClean="0"/>
              <a:t> on ‘running in front’ </a:t>
            </a:r>
            <a:r>
              <a:rPr lang="fr-FR" dirty="0" err="1" smtClean="0"/>
              <a:t>improving</a:t>
            </a:r>
            <a:r>
              <a:rPr lang="fr-FR" dirty="0" smtClean="0"/>
              <a:t> the design. </a:t>
            </a:r>
          </a:p>
          <a:p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review</a:t>
            </a:r>
            <a:r>
              <a:rPr lang="fr-FR" dirty="0" smtClean="0"/>
              <a:t> not </a:t>
            </a:r>
            <a:r>
              <a:rPr lang="fr-FR" dirty="0" err="1" smtClean="0"/>
              <a:t>before</a:t>
            </a:r>
            <a:r>
              <a:rPr lang="fr-FR" dirty="0" smtClean="0"/>
              <a:t> 1 and ½ </a:t>
            </a:r>
            <a:r>
              <a:rPr lang="fr-FR" dirty="0" err="1" smtClean="0"/>
              <a:t>years</a:t>
            </a:r>
            <a:r>
              <a:rPr lang="fr-FR" dirty="0" smtClean="0"/>
              <a:t>, or about 1 </a:t>
            </a:r>
            <a:r>
              <a:rPr lang="fr-FR" dirty="0" err="1" smtClean="0"/>
              <a:t>year</a:t>
            </a:r>
            <a:r>
              <a:rPr lang="fr-FR" dirty="0" smtClean="0"/>
              <a:t> </a:t>
            </a:r>
            <a:r>
              <a:rPr lang="fr-FR" dirty="0" err="1" smtClean="0"/>
              <a:t>after</a:t>
            </a:r>
            <a:r>
              <a:rPr lang="fr-FR" dirty="0" smtClean="0"/>
              <a:t> the ‘go’.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LCWS2015 and PDAP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F8A90-3D83-4C0F-8E5B-687B2F0F4CC2}" type="slidenum">
              <a:rPr lang="fr-FR" smtClean="0"/>
              <a:t>9</a:t>
            </a:fld>
            <a:endParaRPr lang="fr-FR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12/11/2015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947871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930</Words>
  <Application>Microsoft Office PowerPoint</Application>
  <PresentationFormat>Affichage à l'écran (4:3)</PresentationFormat>
  <Paragraphs>136</Paragraphs>
  <Slides>12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R&amp;D on microstrips: ILGAD</vt:lpstr>
      <vt:lpstr>GridPix progress</vt:lpstr>
      <vt:lpstr>PDAP Detector Advisory Panel</vt:lpstr>
      <vt:lpstr>PDAP LCB Report</vt:lpstr>
      <vt:lpstr>ILD IA</vt:lpstr>
      <vt:lpstr>LC meetings 2016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Colas Paul</dc:creator>
  <cp:lastModifiedBy>Colas Paul</cp:lastModifiedBy>
  <cp:revision>11</cp:revision>
  <dcterms:created xsi:type="dcterms:W3CDTF">2015-11-12T08:31:57Z</dcterms:created>
  <dcterms:modified xsi:type="dcterms:W3CDTF">2015-11-12T11:58:29Z</dcterms:modified>
</cp:coreProperties>
</file>