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439" r:id="rId3"/>
    <p:sldId id="441" r:id="rId4"/>
    <p:sldId id="440" r:id="rId5"/>
    <p:sldId id="427" r:id="rId6"/>
    <p:sldId id="424" r:id="rId7"/>
    <p:sldId id="431" r:id="rId8"/>
    <p:sldId id="425" r:id="rId9"/>
    <p:sldId id="437" r:id="rId10"/>
    <p:sldId id="435" r:id="rId11"/>
    <p:sldId id="429" r:id="rId12"/>
    <p:sldId id="438" r:id="rId13"/>
    <p:sldId id="436" r:id="rId14"/>
    <p:sldId id="432" r:id="rId15"/>
    <p:sldId id="446" r:id="rId16"/>
    <p:sldId id="447" r:id="rId17"/>
    <p:sldId id="430" r:id="rId18"/>
    <p:sldId id="443" r:id="rId19"/>
    <p:sldId id="422" r:id="rId20"/>
    <p:sldId id="419" r:id="rId21"/>
    <p:sldId id="442" r:id="rId22"/>
    <p:sldId id="416" r:id="rId23"/>
    <p:sldId id="415" r:id="rId24"/>
    <p:sldId id="444" r:id="rId25"/>
    <p:sldId id="445" r:id="rId26"/>
  </p:sldIdLst>
  <p:sldSz cx="9906000" cy="6858000" type="A4"/>
  <p:notesSz cx="6791325" cy="987266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09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3" autoAdjust="0"/>
    <p:restoredTop sz="96149" autoAdjust="0"/>
  </p:normalViewPr>
  <p:slideViewPr>
    <p:cSldViewPr snapToGrid="0" snapToObjects="1">
      <p:cViewPr varScale="1">
        <p:scale>
          <a:sx n="100" d="100"/>
          <a:sy n="100" d="100"/>
        </p:scale>
        <p:origin x="1782" y="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-109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290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6846" y="0"/>
            <a:ext cx="294290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C20C9-5DDD-4FD0-B046-ADAE1BE8EACC}" type="datetimeFigureOut">
              <a:rPr lang="en-US" smtClean="0"/>
              <a:t>12/10/2015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22313" y="739775"/>
            <a:ext cx="534670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133" y="4689515"/>
            <a:ext cx="543306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290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6846" y="9377316"/>
            <a:ext cx="294290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53D41-9658-4489-8C0C-E92BB2DC1CA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902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C1002A"/>
          </a:solidFill>
          <a:ln>
            <a:solidFill>
              <a:srgbClr val="9E0D2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3" name="Bild 4" descr="JGU-Logo_weiss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94088" y="1981200"/>
            <a:ext cx="2921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Bild 5" descr="Schriftzug_weiss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494088" y="5816600"/>
            <a:ext cx="29432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ine Ecke des Rechtecks abrunden 4"/>
          <p:cNvSpPr/>
          <p:nvPr userDrawn="1"/>
        </p:nvSpPr>
        <p:spPr>
          <a:xfrm rot="5400000">
            <a:off x="1790699" y="-1798637"/>
            <a:ext cx="5181601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762000" y="3728206"/>
            <a:ext cx="4572000" cy="1700329"/>
          </a:xfrm>
        </p:spPr>
        <p:txBody>
          <a:bodyPr/>
          <a:lstStyle/>
          <a:p>
            <a:r>
              <a:rPr lang="de-DE" dirty="0" err="1" smtClean="0"/>
              <a:t>Subline</a:t>
            </a:r>
            <a:r>
              <a:rPr lang="de-DE" dirty="0" smtClean="0"/>
              <a:t>: Arial 20 Punkt Schriftgröße, Farbe 20% Schwarz</a:t>
            </a:r>
          </a:p>
          <a:p>
            <a:endParaRPr lang="de-DE" dirty="0" smtClean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762000" y="1143699"/>
            <a:ext cx="8001000" cy="19050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pic>
        <p:nvPicPr>
          <p:cNvPr id="10" name="Bild 14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470898" y="5524637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Bild 16" descr="Schriftzug_hellgra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70030" y="6319748"/>
            <a:ext cx="1785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U:\Diplomarbeit und Projekt CALICE\ETAP\CALICE\Presentation\Cambridge Sep. 2012\Bilder\calice_logo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41" y="5454606"/>
            <a:ext cx="2374763" cy="112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5566350"/>
            <a:ext cx="2329911" cy="894103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031650" y="5238408"/>
            <a:ext cx="1648634" cy="826469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943727" y="6108837"/>
            <a:ext cx="2381593" cy="665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6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11" descr="Wissenschaft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12" descr="Uni2_RGB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3" descr="Uni3_PPT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608263" y="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536575" y="3009900"/>
            <a:ext cx="8313810" cy="2933700"/>
          </a:xfrm>
        </p:spPr>
        <p:txBody>
          <a:bodyPr/>
          <a:lstStyle>
            <a:lvl1pPr>
              <a:buFont typeface="+mj-lt"/>
              <a:buAutoNum type="arabicPeriod"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536575" y="2298700"/>
            <a:ext cx="8313810" cy="47783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638300" y="-1638300"/>
            <a:ext cx="6019800" cy="9296400"/>
          </a:xfrm>
          <a:prstGeom prst="round1Rect">
            <a:avLst>
              <a:gd name="adj" fmla="val 6131"/>
            </a:avLst>
          </a:prstGeom>
          <a:blipFill rotWithShape="0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4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5" name="Bild 6" descr="JG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eck 5"/>
          <p:cNvSpPr/>
          <p:nvPr userDrawn="1"/>
        </p:nvSpPr>
        <p:spPr>
          <a:xfrm>
            <a:off x="0" y="4343400"/>
            <a:ext cx="4572000" cy="838200"/>
          </a:xfrm>
          <a:prstGeom prst="rect">
            <a:avLst/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301625" y="4454525"/>
            <a:ext cx="4017963" cy="595313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rgbClr val="404040"/>
                </a:solidFill>
              </a:rPr>
              <a:t>10.12.2015 </a:t>
            </a:r>
            <a:r>
              <a:rPr lang="de-DE" sz="1000" dirty="0">
                <a:solidFill>
                  <a:srgbClr val="404040"/>
                </a:solidFill>
              </a:rPr>
              <a:t>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609600"/>
            <a:ext cx="9294813" cy="0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14388" y="1697038"/>
            <a:ext cx="7172325" cy="4741862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814388" y="921065"/>
            <a:ext cx="7451725" cy="657570"/>
          </a:xfrm>
        </p:spPr>
        <p:txBody>
          <a:bodyPr/>
          <a:lstStyle>
            <a:lvl1pPr marL="0" indent="0">
              <a:buNone/>
              <a:defRPr>
                <a:solidFill>
                  <a:srgbClr val="C1092D"/>
                </a:solidFill>
                <a:latin typeface="Garamond" pitchFamily="18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814388" y="78536"/>
            <a:ext cx="7880350" cy="706467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>
                <a:solidFill>
                  <a:srgbClr val="404040"/>
                </a:solidFill>
              </a:rPr>
              <a:t>26. Mai 2011 | 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6" name="Bild 7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Bild 8" descr="Wissenschaft_ppt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21288" y="609600"/>
            <a:ext cx="2532062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Bild 9" descr="Uni2_RGB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09600"/>
            <a:ext cx="2540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Bild 10" descr="Uni3_PPT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2608263" y="609600"/>
            <a:ext cx="2535237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platzhalter 12"/>
          <p:cNvSpPr>
            <a:spLocks noGrp="1"/>
          </p:cNvSpPr>
          <p:nvPr>
            <p:ph type="body" sz="quarter" idx="12"/>
          </p:nvPr>
        </p:nvSpPr>
        <p:spPr>
          <a:xfrm>
            <a:off x="814388" y="78536"/>
            <a:ext cx="7880350" cy="706467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908050" y="3347049"/>
            <a:ext cx="7172325" cy="3086100"/>
          </a:xfrm>
        </p:spPr>
        <p:txBody>
          <a:bodyPr/>
          <a:lstStyle>
            <a:lvl1pPr marL="0" indent="0">
              <a:buNone/>
              <a:defRPr sz="1800"/>
            </a:lvl1pPr>
            <a:lvl2pPr marL="360363" indent="-184150">
              <a:buClr>
                <a:srgbClr val="C00000"/>
              </a:buClr>
              <a:buFont typeface="Wingdings" pitchFamily="2" charset="2"/>
              <a:buChar char="§"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908050" y="2579688"/>
            <a:ext cx="8997950" cy="585787"/>
          </a:xfrm>
        </p:spPr>
        <p:txBody>
          <a:bodyPr/>
          <a:lstStyle>
            <a:lvl1pPr marL="0" indent="0" algn="l">
              <a:buNone/>
              <a:defRPr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ine Ecke des Rechtecks abrunden 3"/>
          <p:cNvSpPr/>
          <p:nvPr userDrawn="1"/>
        </p:nvSpPr>
        <p:spPr>
          <a:xfrm rot="5400000">
            <a:off x="1943100" y="-1333500"/>
            <a:ext cx="5410200" cy="9296400"/>
          </a:xfrm>
          <a:prstGeom prst="round1Rect">
            <a:avLst>
              <a:gd name="adj" fmla="val 7070"/>
            </a:avLst>
          </a:prstGeom>
          <a:solidFill>
            <a:srgbClr val="E6E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5" name="Untertitel 2"/>
          <p:cNvSpPr>
            <a:spLocks/>
          </p:cNvSpPr>
          <p:nvPr userDrawn="1"/>
        </p:nvSpPr>
        <p:spPr bwMode="auto">
          <a:xfrm>
            <a:off x="165100" y="6477000"/>
            <a:ext cx="4705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e-DE" sz="1000" dirty="0" smtClean="0">
                <a:solidFill>
                  <a:srgbClr val="404040"/>
                </a:solidFill>
              </a:rPr>
              <a:t>10.12.2015 | </a:t>
            </a:r>
            <a:r>
              <a:rPr lang="de-DE" sz="1000" dirty="0">
                <a:solidFill>
                  <a:srgbClr val="404040"/>
                </a:solidFill>
              </a:rPr>
              <a:t>Johannes </a:t>
            </a:r>
            <a:r>
              <a:rPr lang="de-DE" sz="1000" dirty="0" smtClean="0">
                <a:solidFill>
                  <a:srgbClr val="404040"/>
                </a:solidFill>
              </a:rPr>
              <a:t>Gutenberg-Universität </a:t>
            </a:r>
            <a:r>
              <a:rPr lang="de-DE" sz="1000" dirty="0">
                <a:solidFill>
                  <a:srgbClr val="404040"/>
                </a:solidFill>
              </a:rPr>
              <a:t>Mainz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28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Line 38"/>
          <p:cNvSpPr>
            <a:spLocks noChangeShapeType="1"/>
          </p:cNvSpPr>
          <p:nvPr userDrawn="1"/>
        </p:nvSpPr>
        <p:spPr bwMode="auto">
          <a:xfrm>
            <a:off x="0" y="2055813"/>
            <a:ext cx="8915400" cy="17462"/>
          </a:xfrm>
          <a:prstGeom prst="line">
            <a:avLst/>
          </a:prstGeom>
          <a:noFill/>
          <a:ln w="9525">
            <a:solidFill>
              <a:srgbClr val="A6A6A6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pic>
        <p:nvPicPr>
          <p:cNvPr id="7" name="Bild 12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296400" y="62484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846138" y="2383845"/>
            <a:ext cx="8069262" cy="741363"/>
          </a:xfrm>
        </p:spPr>
        <p:txBody>
          <a:bodyPr/>
          <a:lstStyle>
            <a:lvl1pPr marL="0" indent="0" algn="ctr">
              <a:buNone/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ine Ecke des Rechtecks abrunden 2"/>
          <p:cNvSpPr/>
          <p:nvPr userDrawn="1"/>
        </p:nvSpPr>
        <p:spPr>
          <a:xfrm rot="5400000">
            <a:off x="1790700" y="-1790700"/>
            <a:ext cx="5181600" cy="8763000"/>
          </a:xfrm>
          <a:prstGeom prst="round1Rect">
            <a:avLst>
              <a:gd name="adj" fmla="val 7960"/>
            </a:avLst>
          </a:prstGeom>
          <a:solidFill>
            <a:srgbClr val="C100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ea typeface="ＭＳ Ｐゴシック" charset="-128"/>
            </a:endParaRPr>
          </a:p>
        </p:txBody>
      </p:sp>
      <p:pic>
        <p:nvPicPr>
          <p:cNvPr id="4" name="Bild 8" descr="JGU_RGB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763000" y="5715000"/>
            <a:ext cx="58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Bild 10" descr="Schriftzug_hellgrau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48463" y="5842000"/>
            <a:ext cx="1785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>
          <a:xfrm>
            <a:off x="584200" y="2190900"/>
            <a:ext cx="8178800" cy="1336675"/>
          </a:xfrm>
        </p:spPr>
        <p:txBody>
          <a:bodyPr/>
          <a:lstStyle>
            <a:lvl1pPr marL="0" indent="0" algn="ctr">
              <a:buNone/>
              <a:defRPr sz="4400">
                <a:latin typeface="Garamond" pitchFamily="18" charset="0"/>
              </a:defRPr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fld id="{3A913A4E-EDC9-44A7-86D6-D08EDA1D9A0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aramond"/>
          <a:ea typeface="ＭＳ Ｐゴシック" charset="-128"/>
          <a:cs typeface="Garamond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  <a:cs typeface="Garamond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16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60295" y="383251"/>
            <a:ext cx="8001000" cy="1905000"/>
          </a:xfrm>
        </p:spPr>
        <p:txBody>
          <a:bodyPr/>
          <a:lstStyle/>
          <a:p>
            <a:r>
              <a:rPr lang="en-US" sz="4000" dirty="0" smtClean="0"/>
              <a:t>Towards 2</a:t>
            </a:r>
            <a:r>
              <a:rPr lang="en-US" sz="4000" baseline="30000" dirty="0" smtClean="0"/>
              <a:t>nd</a:t>
            </a:r>
            <a:r>
              <a:rPr lang="en-US" sz="4000" dirty="0" smtClean="0"/>
              <a:t> generation of SMD HBU:</a:t>
            </a:r>
          </a:p>
          <a:p>
            <a:r>
              <a:rPr lang="en-US" sz="4000" dirty="0" smtClean="0"/>
              <a:t>Assembly preparations and </a:t>
            </a:r>
            <a:r>
              <a:rPr lang="en-US" sz="4000" dirty="0"/>
              <a:t>t</a:t>
            </a:r>
            <a:r>
              <a:rPr lang="en-US" sz="4000" dirty="0" smtClean="0"/>
              <a:t>ests of white solder mask performance</a:t>
            </a:r>
          </a:p>
        </p:txBody>
      </p:sp>
      <p:sp>
        <p:nvSpPr>
          <p:cNvPr id="5" name="Textplatzhalter 3"/>
          <p:cNvSpPr txBox="1">
            <a:spLocks/>
          </p:cNvSpPr>
          <p:nvPr/>
        </p:nvSpPr>
        <p:spPr bwMode="auto">
          <a:xfrm>
            <a:off x="1310343" y="4202859"/>
            <a:ext cx="4119284" cy="79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de-DE" sz="1050" dirty="0" smtClean="0">
                <a:solidFill>
                  <a:schemeClr val="bg1">
                    <a:lumMod val="75000"/>
                  </a:schemeClr>
                </a:solidFill>
              </a:rPr>
              <a:t>Norman Bhatti, Volker Büscher, Julien Caudron, Reinhold Degele, Karl Heinz Geib, Sascha Krause, Yong Liu, Lucia Masetti, Anna Rosmanitz, Uli Schäfer, Stefan Tapprogge, Rainer Wanke</a:t>
            </a:r>
          </a:p>
          <a:p>
            <a:endParaRPr lang="de-DE" dirty="0" smtClean="0"/>
          </a:p>
          <a:p>
            <a:endParaRPr lang="en-US" dirty="0"/>
          </a:p>
        </p:txBody>
      </p:sp>
      <p:sp>
        <p:nvSpPr>
          <p:cNvPr id="6" name="Untertitel 1"/>
          <p:cNvSpPr>
            <a:spLocks noGrp="1"/>
          </p:cNvSpPr>
          <p:nvPr>
            <p:ph type="subTitle" idx="1"/>
          </p:nvPr>
        </p:nvSpPr>
        <p:spPr>
          <a:xfrm>
            <a:off x="1151964" y="2839406"/>
            <a:ext cx="6350271" cy="1700329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10.12.15 – AHCAL main meeting 2015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	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		at DESY</a:t>
            </a:r>
            <a:endParaRPr lang="en-US" sz="7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sz="7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JGU Mainz – Phi Chau</a:t>
            </a:r>
            <a:endParaRPr lang="en-US" sz="2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130568" y="4448355"/>
            <a:ext cx="2288271" cy="2419350"/>
          </a:xfrm>
          <a:prstGeom prst="rect">
            <a:avLst/>
          </a:prstGeom>
        </p:spPr>
      </p:pic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Design of white PCB</a:t>
            </a:r>
            <a:endParaRPr lang="en-US" sz="2800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PCB with 9 </a:t>
            </a:r>
            <a:r>
              <a:rPr lang="en-US" dirty="0" err="1"/>
              <a:t>SiPM</a:t>
            </a:r>
            <a:r>
              <a:rPr lang="en-US" dirty="0"/>
              <a:t> pads with pitch similar to HBU boards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prototype with 2x MPPC 12571-025P </a:t>
            </a:r>
            <a:r>
              <a:rPr lang="en-US" dirty="0"/>
              <a:t>(</a:t>
            </a:r>
            <a:r>
              <a:rPr lang="en-US" dirty="0" err="1"/>
              <a:t>SiPM</a:t>
            </a:r>
            <a:r>
              <a:rPr lang="en-US" dirty="0"/>
              <a:t> type used on SMD HBU)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PCB is designed as an adapter board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Top side with SiPMs/Tiles, Bottom side with female connectors for connection of preamp/bias to </a:t>
            </a:r>
            <a:r>
              <a:rPr lang="en-US" dirty="0" err="1" smtClean="0"/>
              <a:t>SiPM</a:t>
            </a:r>
            <a:r>
              <a:rPr lang="en-US" dirty="0"/>
              <a:t> </a:t>
            </a:r>
            <a:r>
              <a:rPr lang="en-US" dirty="0" smtClean="0"/>
              <a:t>→ Plug-in system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1120535" y="2887391"/>
            <a:ext cx="2589617" cy="1101819"/>
            <a:chOff x="5292080" y="4299265"/>
            <a:chExt cx="3400583" cy="1446867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5292080" y="4752447"/>
              <a:ext cx="3384376" cy="993685"/>
              <a:chOff x="6156176" y="2742407"/>
              <a:chExt cx="2865581" cy="993685"/>
            </a:xfrm>
          </p:grpSpPr>
          <p:grpSp>
            <p:nvGrpSpPr>
              <p:cNvPr id="21" name="Gruppieren 20"/>
              <p:cNvGrpSpPr/>
              <p:nvPr/>
            </p:nvGrpSpPr>
            <p:grpSpPr>
              <a:xfrm>
                <a:off x="6156176" y="2742407"/>
                <a:ext cx="2865581" cy="993685"/>
                <a:chOff x="6228184" y="2737585"/>
                <a:chExt cx="2865581" cy="993685"/>
              </a:xfrm>
            </p:grpSpPr>
            <p:sp>
              <p:nvSpPr>
                <p:cNvPr id="23" name="Rechteck 11"/>
                <p:cNvSpPr/>
                <p:nvPr/>
              </p:nvSpPr>
              <p:spPr bwMode="auto">
                <a:xfrm>
                  <a:off x="6228184" y="2737585"/>
                  <a:ext cx="2865581" cy="458544"/>
                </a:xfrm>
                <a:prstGeom prst="rect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" name="Akkord 10"/>
                <p:cNvSpPr/>
                <p:nvPr/>
              </p:nvSpPr>
              <p:spPr bwMode="auto">
                <a:xfrm rot="5400000">
                  <a:off x="7278764" y="2953015"/>
                  <a:ext cx="764420" cy="792089"/>
                </a:xfrm>
                <a:prstGeom prst="chord">
                  <a:avLst>
                    <a:gd name="adj1" fmla="val 6599963"/>
                    <a:gd name="adj2" fmla="val 14990548"/>
                  </a:avLst>
                </a:prstGeom>
                <a:solidFill>
                  <a:schemeClr val="bg1"/>
                </a:solidFill>
                <a:ln w="25400" cap="flat" cmpd="sng" algn="ctr">
                  <a:solidFill>
                    <a:srgbClr val="00B0F0"/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22" name="Rechteck 29"/>
              <p:cNvSpPr/>
              <p:nvPr/>
            </p:nvSpPr>
            <p:spPr bwMode="auto">
              <a:xfrm>
                <a:off x="7488483" y="3090941"/>
                <a:ext cx="207316" cy="100480"/>
              </a:xfrm>
              <a:prstGeom prst="rect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9" name="矩形 61"/>
            <p:cNvSpPr/>
            <p:nvPr/>
          </p:nvSpPr>
          <p:spPr>
            <a:xfrm>
              <a:off x="7208216" y="4752442"/>
              <a:ext cx="1484447" cy="363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/>
                <a:t>Scintillator tile</a:t>
              </a:r>
            </a:p>
          </p:txBody>
        </p:sp>
        <p:sp>
          <p:nvSpPr>
            <p:cNvPr id="20" name="矩形 61"/>
            <p:cNvSpPr/>
            <p:nvPr/>
          </p:nvSpPr>
          <p:spPr>
            <a:xfrm>
              <a:off x="5869553" y="4299265"/>
              <a:ext cx="724542" cy="3637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err="1" smtClean="0">
                  <a:solidFill>
                    <a:srgbClr val="FF0000"/>
                  </a:solidFill>
                </a:rPr>
                <a:t>SiPM</a:t>
              </a:r>
              <a:endParaRPr lang="en-US" altLang="zh-CN" sz="12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矩形 61"/>
          <p:cNvSpPr/>
          <p:nvPr/>
        </p:nvSpPr>
        <p:spPr>
          <a:xfrm>
            <a:off x="3873821" y="3064642"/>
            <a:ext cx="936475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/>
              <a:t>White PCB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296149" y="3581689"/>
            <a:ext cx="4242486" cy="101289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>
            <a:off x="4209698" y="3327400"/>
            <a:ext cx="114652" cy="2542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1850568" y="3164390"/>
            <a:ext cx="425148" cy="3335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2505257" y="3010899"/>
            <a:ext cx="201850" cy="4148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矩形 61"/>
          <p:cNvSpPr/>
          <p:nvPr/>
        </p:nvSpPr>
        <p:spPr>
          <a:xfrm>
            <a:off x="2370350" y="2733291"/>
            <a:ext cx="660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/>
              <a:t>Dimple</a:t>
            </a:r>
          </a:p>
        </p:txBody>
      </p:sp>
      <p:sp>
        <p:nvSpPr>
          <p:cNvPr id="3" name="Rechteck 2"/>
          <p:cNvSpPr/>
          <p:nvPr/>
        </p:nvSpPr>
        <p:spPr>
          <a:xfrm>
            <a:off x="974604" y="3682978"/>
            <a:ext cx="291860" cy="1387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Gerader Verbinder 28"/>
          <p:cNvCxnSpPr>
            <a:stCxn id="17" idx="0"/>
            <a:endCxn id="53" idx="3"/>
          </p:cNvCxnSpPr>
          <p:nvPr/>
        </p:nvCxnSpPr>
        <p:spPr>
          <a:xfrm flipH="1">
            <a:off x="1204703" y="3581689"/>
            <a:ext cx="1212689" cy="5025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hteck 52"/>
          <p:cNvSpPr/>
          <p:nvPr/>
        </p:nvSpPr>
        <p:spPr>
          <a:xfrm>
            <a:off x="1037864" y="3588947"/>
            <a:ext cx="166839" cy="859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矩形 61"/>
          <p:cNvSpPr/>
          <p:nvPr/>
        </p:nvSpPr>
        <p:spPr>
          <a:xfrm>
            <a:off x="33165" y="3011087"/>
            <a:ext cx="986167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Female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in </a:t>
            </a:r>
          </a:p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Connector</a:t>
            </a:r>
          </a:p>
        </p:txBody>
      </p:sp>
      <p:cxnSp>
        <p:nvCxnSpPr>
          <p:cNvPr id="56" name="Gerade Verbindung mit Pfeil 55"/>
          <p:cNvCxnSpPr>
            <a:stCxn id="55" idx="2"/>
            <a:endCxn id="3" idx="1"/>
          </p:cNvCxnSpPr>
          <p:nvPr/>
        </p:nvCxnSpPr>
        <p:spPr>
          <a:xfrm>
            <a:off x="526249" y="3472752"/>
            <a:ext cx="448355" cy="279606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5029" y="2699528"/>
            <a:ext cx="2419350" cy="1666875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6304" y="2699528"/>
            <a:ext cx="1909277" cy="2271144"/>
          </a:xfrm>
          <a:prstGeom prst="rect">
            <a:avLst/>
          </a:prstGeom>
        </p:spPr>
      </p:pic>
      <p:sp>
        <p:nvSpPr>
          <p:cNvPr id="31" name="Rechteck 30"/>
          <p:cNvSpPr/>
          <p:nvPr/>
        </p:nvSpPr>
        <p:spPr>
          <a:xfrm>
            <a:off x="3395827" y="3574432"/>
            <a:ext cx="238125" cy="141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矩形 61"/>
          <p:cNvSpPr/>
          <p:nvPr/>
        </p:nvSpPr>
        <p:spPr>
          <a:xfrm>
            <a:off x="4862226" y="4518620"/>
            <a:ext cx="29897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/>
              <a:t>Top side of white PCB board </a:t>
            </a:r>
          </a:p>
        </p:txBody>
      </p:sp>
      <p:sp>
        <p:nvSpPr>
          <p:cNvPr id="33" name="矩形 61"/>
          <p:cNvSpPr/>
          <p:nvPr/>
        </p:nvSpPr>
        <p:spPr>
          <a:xfrm>
            <a:off x="4862227" y="2739591"/>
            <a:ext cx="29897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/>
              <a:t>Female pin connector</a:t>
            </a:r>
          </a:p>
        </p:txBody>
      </p:sp>
      <p:sp>
        <p:nvSpPr>
          <p:cNvPr id="34" name="矩形 61"/>
          <p:cNvSpPr/>
          <p:nvPr/>
        </p:nvSpPr>
        <p:spPr>
          <a:xfrm>
            <a:off x="7114433" y="4518620"/>
            <a:ext cx="2989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/>
              <a:t>Bottom side of white </a:t>
            </a:r>
          </a:p>
          <a:p>
            <a:pPr algn="ctr"/>
            <a:r>
              <a:rPr lang="en-US" altLang="zh-CN" sz="1200" dirty="0" smtClean="0"/>
              <a:t>PCB board</a:t>
            </a:r>
          </a:p>
        </p:txBody>
      </p:sp>
    </p:spTree>
    <p:extLst>
      <p:ext uri="{BB962C8B-B14F-4D97-AF65-F5344CB8AC3E}">
        <p14:creationId xmlns:p14="http://schemas.microsoft.com/office/powerpoint/2010/main" val="161069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Design of white PCB</a:t>
            </a:r>
            <a:endParaRPr lang="en-US" sz="2800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PCB with 9 </a:t>
            </a:r>
            <a:r>
              <a:rPr lang="en-US" dirty="0" err="1"/>
              <a:t>SiPM</a:t>
            </a:r>
            <a:r>
              <a:rPr lang="en-US" dirty="0"/>
              <a:t> pads with pitch similar to HBU boards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prototype with 2x MPPC 12571-025P </a:t>
            </a:r>
            <a:r>
              <a:rPr lang="en-US" dirty="0"/>
              <a:t>(</a:t>
            </a:r>
            <a:r>
              <a:rPr lang="en-US" dirty="0" err="1"/>
              <a:t>SiPM</a:t>
            </a:r>
            <a:r>
              <a:rPr lang="en-US" dirty="0"/>
              <a:t> type used on SMD HBU)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PCB is designed as an adapter board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Top side with SiPMs/Tiles, Bottom side with female connectors for connection of preamp/bias to </a:t>
            </a:r>
            <a:r>
              <a:rPr lang="en-US" dirty="0" err="1"/>
              <a:t>SiPM</a:t>
            </a:r>
            <a:r>
              <a:rPr lang="en-US" dirty="0"/>
              <a:t> → Plug-in system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1120535" y="2887391"/>
            <a:ext cx="2589617" cy="1101819"/>
            <a:chOff x="5292080" y="4299265"/>
            <a:chExt cx="3400583" cy="1446867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5292080" y="4752447"/>
              <a:ext cx="3384376" cy="993685"/>
              <a:chOff x="6156176" y="2742407"/>
              <a:chExt cx="2865581" cy="993685"/>
            </a:xfrm>
          </p:grpSpPr>
          <p:grpSp>
            <p:nvGrpSpPr>
              <p:cNvPr id="21" name="Gruppieren 20"/>
              <p:cNvGrpSpPr/>
              <p:nvPr/>
            </p:nvGrpSpPr>
            <p:grpSpPr>
              <a:xfrm>
                <a:off x="6156176" y="2742407"/>
                <a:ext cx="2865581" cy="993685"/>
                <a:chOff x="6228184" y="2737585"/>
                <a:chExt cx="2865581" cy="993685"/>
              </a:xfrm>
            </p:grpSpPr>
            <p:sp>
              <p:nvSpPr>
                <p:cNvPr id="23" name="Rechteck 11"/>
                <p:cNvSpPr/>
                <p:nvPr/>
              </p:nvSpPr>
              <p:spPr bwMode="auto">
                <a:xfrm>
                  <a:off x="6228184" y="2737585"/>
                  <a:ext cx="2865581" cy="458544"/>
                </a:xfrm>
                <a:prstGeom prst="rect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" name="Akkord 10"/>
                <p:cNvSpPr/>
                <p:nvPr/>
              </p:nvSpPr>
              <p:spPr bwMode="auto">
                <a:xfrm rot="5400000">
                  <a:off x="7278764" y="2953015"/>
                  <a:ext cx="764420" cy="792089"/>
                </a:xfrm>
                <a:prstGeom prst="chord">
                  <a:avLst>
                    <a:gd name="adj1" fmla="val 6599963"/>
                    <a:gd name="adj2" fmla="val 14990548"/>
                  </a:avLst>
                </a:prstGeom>
                <a:solidFill>
                  <a:schemeClr val="bg1"/>
                </a:solidFill>
                <a:ln w="25400" cap="flat" cmpd="sng" algn="ctr">
                  <a:solidFill>
                    <a:srgbClr val="00B0F0"/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22" name="Rechteck 29"/>
              <p:cNvSpPr/>
              <p:nvPr/>
            </p:nvSpPr>
            <p:spPr bwMode="auto">
              <a:xfrm>
                <a:off x="7488483" y="3090941"/>
                <a:ext cx="207316" cy="100480"/>
              </a:xfrm>
              <a:prstGeom prst="rect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9" name="矩形 61"/>
            <p:cNvSpPr/>
            <p:nvPr/>
          </p:nvSpPr>
          <p:spPr>
            <a:xfrm>
              <a:off x="7208216" y="4752442"/>
              <a:ext cx="1484447" cy="363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/>
                <a:t>Scintillator tile</a:t>
              </a:r>
            </a:p>
          </p:txBody>
        </p:sp>
        <p:sp>
          <p:nvSpPr>
            <p:cNvPr id="20" name="矩形 61"/>
            <p:cNvSpPr/>
            <p:nvPr/>
          </p:nvSpPr>
          <p:spPr>
            <a:xfrm>
              <a:off x="5869553" y="4299265"/>
              <a:ext cx="724542" cy="3637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err="1" smtClean="0">
                  <a:solidFill>
                    <a:srgbClr val="FF0000"/>
                  </a:solidFill>
                </a:rPr>
                <a:t>SiPM</a:t>
              </a:r>
              <a:endParaRPr lang="en-US" altLang="zh-CN" sz="12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矩形 61"/>
          <p:cNvSpPr/>
          <p:nvPr/>
        </p:nvSpPr>
        <p:spPr>
          <a:xfrm>
            <a:off x="3873821" y="3064642"/>
            <a:ext cx="936475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/>
              <a:t>White PCB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296149" y="3581689"/>
            <a:ext cx="4242486" cy="101289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>
            <a:off x="4209698" y="3327400"/>
            <a:ext cx="114652" cy="2542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1850568" y="3164390"/>
            <a:ext cx="425148" cy="3335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2505257" y="3010899"/>
            <a:ext cx="201850" cy="4148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矩形 61"/>
          <p:cNvSpPr/>
          <p:nvPr/>
        </p:nvSpPr>
        <p:spPr>
          <a:xfrm>
            <a:off x="2370350" y="2733291"/>
            <a:ext cx="660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/>
              <a:t>Dimple</a:t>
            </a:r>
          </a:p>
        </p:txBody>
      </p:sp>
      <p:sp>
        <p:nvSpPr>
          <p:cNvPr id="3" name="Rechteck 2"/>
          <p:cNvSpPr/>
          <p:nvPr/>
        </p:nvSpPr>
        <p:spPr>
          <a:xfrm>
            <a:off x="974604" y="3682978"/>
            <a:ext cx="291860" cy="1387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Gerader Verbinder 28"/>
          <p:cNvCxnSpPr>
            <a:stCxn id="17" idx="0"/>
            <a:endCxn id="53" idx="3"/>
          </p:cNvCxnSpPr>
          <p:nvPr/>
        </p:nvCxnSpPr>
        <p:spPr>
          <a:xfrm flipH="1">
            <a:off x="1204703" y="3581689"/>
            <a:ext cx="1212689" cy="5025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hteck 52"/>
          <p:cNvSpPr/>
          <p:nvPr/>
        </p:nvSpPr>
        <p:spPr>
          <a:xfrm>
            <a:off x="1037864" y="3588947"/>
            <a:ext cx="166839" cy="859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矩形 61"/>
          <p:cNvSpPr/>
          <p:nvPr/>
        </p:nvSpPr>
        <p:spPr>
          <a:xfrm>
            <a:off x="33165" y="3011087"/>
            <a:ext cx="986167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Female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in </a:t>
            </a:r>
          </a:p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Connector</a:t>
            </a:r>
          </a:p>
        </p:txBody>
      </p:sp>
      <p:cxnSp>
        <p:nvCxnSpPr>
          <p:cNvPr id="56" name="Gerade Verbindung mit Pfeil 55"/>
          <p:cNvCxnSpPr>
            <a:stCxn id="55" idx="2"/>
            <a:endCxn id="3" idx="1"/>
          </p:cNvCxnSpPr>
          <p:nvPr/>
        </p:nvCxnSpPr>
        <p:spPr>
          <a:xfrm>
            <a:off x="526249" y="3472752"/>
            <a:ext cx="448355" cy="279606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hteck 58"/>
          <p:cNvSpPr/>
          <p:nvPr/>
        </p:nvSpPr>
        <p:spPr bwMode="auto">
          <a:xfrm>
            <a:off x="296149" y="3830895"/>
            <a:ext cx="4242486" cy="101289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5" name="Gerade Verbindung mit Pfeil 64"/>
          <p:cNvCxnSpPr/>
          <p:nvPr/>
        </p:nvCxnSpPr>
        <p:spPr>
          <a:xfrm flipH="1" flipV="1">
            <a:off x="1636531" y="3981132"/>
            <a:ext cx="236578" cy="146577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Rechteck 109"/>
          <p:cNvSpPr/>
          <p:nvPr/>
        </p:nvSpPr>
        <p:spPr>
          <a:xfrm>
            <a:off x="1075807" y="3581689"/>
            <a:ext cx="82823" cy="609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矩形 61"/>
          <p:cNvSpPr/>
          <p:nvPr/>
        </p:nvSpPr>
        <p:spPr>
          <a:xfrm>
            <a:off x="1847362" y="3989210"/>
            <a:ext cx="942887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00B050"/>
                </a:solidFill>
              </a:rPr>
              <a:t>HBU board</a:t>
            </a:r>
          </a:p>
        </p:txBody>
      </p:sp>
      <p:cxnSp>
        <p:nvCxnSpPr>
          <p:cNvPr id="73" name="Gerade Verbindung mit Pfeil 72"/>
          <p:cNvCxnSpPr/>
          <p:nvPr/>
        </p:nvCxnSpPr>
        <p:spPr>
          <a:xfrm flipV="1">
            <a:off x="687405" y="4020335"/>
            <a:ext cx="287199" cy="132708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矩形 61"/>
          <p:cNvSpPr/>
          <p:nvPr/>
        </p:nvSpPr>
        <p:spPr>
          <a:xfrm>
            <a:off x="262554" y="4019344"/>
            <a:ext cx="40588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FFC000"/>
                </a:solidFill>
              </a:rPr>
              <a:t>Pin</a:t>
            </a:r>
          </a:p>
        </p:txBody>
      </p:sp>
      <p:sp>
        <p:nvSpPr>
          <p:cNvPr id="113" name="Rechteck 112"/>
          <p:cNvSpPr/>
          <p:nvPr/>
        </p:nvSpPr>
        <p:spPr>
          <a:xfrm>
            <a:off x="3390900" y="3830895"/>
            <a:ext cx="238125" cy="1583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hteck 76"/>
          <p:cNvSpPr/>
          <p:nvPr/>
        </p:nvSpPr>
        <p:spPr>
          <a:xfrm>
            <a:off x="3395827" y="3574432"/>
            <a:ext cx="238125" cy="141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矩形 61"/>
          <p:cNvSpPr/>
          <p:nvPr/>
        </p:nvSpPr>
        <p:spPr>
          <a:xfrm>
            <a:off x="3968285" y="3989210"/>
            <a:ext cx="482824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LED</a:t>
            </a:r>
          </a:p>
        </p:txBody>
      </p:sp>
      <p:cxnSp>
        <p:nvCxnSpPr>
          <p:cNvPr id="79" name="Gerade Verbindung mit Pfeil 78"/>
          <p:cNvCxnSpPr/>
          <p:nvPr/>
        </p:nvCxnSpPr>
        <p:spPr>
          <a:xfrm flipH="1" flipV="1">
            <a:off x="3710152" y="4032169"/>
            <a:ext cx="258133" cy="88098"/>
          </a:xfrm>
          <a:prstGeom prst="straightConnector1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feld 115"/>
          <p:cNvSpPr txBox="1"/>
          <p:nvPr/>
        </p:nvSpPr>
        <p:spPr>
          <a:xfrm>
            <a:off x="4823896" y="2748831"/>
            <a:ext cx="5034202" cy="1477328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Adapter board is designed for compatibility to THT HBU </a:t>
            </a:r>
            <a:r>
              <a:rPr lang="en-US" dirty="0" smtClean="0"/>
              <a:t>boards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Plug-in system (no soldering necessary)</a:t>
            </a:r>
          </a:p>
          <a:p>
            <a:pPr marL="188913" indent="-285750">
              <a:buFont typeface="Arial" panose="020B0604020202020204" pitchFamily="34" charset="0"/>
              <a:buChar char="•"/>
            </a:pPr>
            <a:r>
              <a:rPr lang="en-US" dirty="0" smtClean="0"/>
              <a:t>HBU’s Preamps</a:t>
            </a:r>
            <a:r>
              <a:rPr lang="en-US" dirty="0"/>
              <a:t>, Voltage supply, </a:t>
            </a:r>
            <a:r>
              <a:rPr lang="en-US" dirty="0" smtClean="0"/>
              <a:t>readout    	electronics are used for measurements</a:t>
            </a:r>
            <a:endParaRPr lang="en-US" dirty="0"/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4318729"/>
            <a:ext cx="4440205" cy="2497615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64" y="4378677"/>
            <a:ext cx="5259467" cy="207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344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Design of white PCB</a:t>
            </a:r>
            <a:endParaRPr lang="en-US" sz="2800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PCB with 9 </a:t>
            </a:r>
            <a:r>
              <a:rPr lang="en-US" dirty="0" err="1"/>
              <a:t>SiPM</a:t>
            </a:r>
            <a:r>
              <a:rPr lang="en-US" dirty="0"/>
              <a:t> pads with pitch similar to HBU boards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prototype with 2x MPPC 12571-025P </a:t>
            </a:r>
            <a:r>
              <a:rPr lang="en-US" dirty="0"/>
              <a:t>(</a:t>
            </a:r>
            <a:r>
              <a:rPr lang="en-US" dirty="0" err="1"/>
              <a:t>SiPM</a:t>
            </a:r>
            <a:r>
              <a:rPr lang="en-US" dirty="0"/>
              <a:t> type used on SMD HBU) 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PCB is designed as an adapter board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Top side with SiPMs/Tiles, Bottom side with female connectors for connection of preamp/bias to </a:t>
            </a:r>
            <a:r>
              <a:rPr lang="en-US" dirty="0" err="1"/>
              <a:t>SiPM</a:t>
            </a:r>
            <a:r>
              <a:rPr lang="en-US" dirty="0"/>
              <a:t> → Plug-in system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 indent="0">
              <a:buNone/>
            </a:pPr>
            <a:r>
              <a:rPr lang="en-US" dirty="0" smtClean="0"/>
              <a:t> </a:t>
            </a:r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1120535" y="2887391"/>
            <a:ext cx="2589617" cy="1101819"/>
            <a:chOff x="5292080" y="4299265"/>
            <a:chExt cx="3400583" cy="1446867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5292080" y="4752447"/>
              <a:ext cx="3384376" cy="993685"/>
              <a:chOff x="6156176" y="2742407"/>
              <a:chExt cx="2865581" cy="993685"/>
            </a:xfrm>
          </p:grpSpPr>
          <p:grpSp>
            <p:nvGrpSpPr>
              <p:cNvPr id="21" name="Gruppieren 20"/>
              <p:cNvGrpSpPr/>
              <p:nvPr/>
            </p:nvGrpSpPr>
            <p:grpSpPr>
              <a:xfrm>
                <a:off x="6156176" y="2742407"/>
                <a:ext cx="2865581" cy="993685"/>
                <a:chOff x="6228184" y="2737585"/>
                <a:chExt cx="2865581" cy="993685"/>
              </a:xfrm>
            </p:grpSpPr>
            <p:sp>
              <p:nvSpPr>
                <p:cNvPr id="23" name="Rechteck 11"/>
                <p:cNvSpPr/>
                <p:nvPr/>
              </p:nvSpPr>
              <p:spPr bwMode="auto">
                <a:xfrm>
                  <a:off x="6228184" y="2737585"/>
                  <a:ext cx="2865581" cy="458544"/>
                </a:xfrm>
                <a:prstGeom prst="rect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" name="Akkord 10"/>
                <p:cNvSpPr/>
                <p:nvPr/>
              </p:nvSpPr>
              <p:spPr bwMode="auto">
                <a:xfrm rot="5400000">
                  <a:off x="7278764" y="2953015"/>
                  <a:ext cx="764420" cy="792089"/>
                </a:xfrm>
                <a:prstGeom prst="chord">
                  <a:avLst>
                    <a:gd name="adj1" fmla="val 6599963"/>
                    <a:gd name="adj2" fmla="val 14990548"/>
                  </a:avLst>
                </a:prstGeom>
                <a:solidFill>
                  <a:schemeClr val="bg1"/>
                </a:solidFill>
                <a:ln w="25400" cap="flat" cmpd="sng" algn="ctr">
                  <a:solidFill>
                    <a:srgbClr val="00B0F0"/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22" name="Rechteck 29"/>
              <p:cNvSpPr/>
              <p:nvPr/>
            </p:nvSpPr>
            <p:spPr bwMode="auto">
              <a:xfrm>
                <a:off x="7488483" y="3090941"/>
                <a:ext cx="207316" cy="100480"/>
              </a:xfrm>
              <a:prstGeom prst="rect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9" name="矩形 61"/>
            <p:cNvSpPr/>
            <p:nvPr/>
          </p:nvSpPr>
          <p:spPr>
            <a:xfrm>
              <a:off x="7208216" y="4752442"/>
              <a:ext cx="1484447" cy="363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/>
                <a:t>Scintillator tile</a:t>
              </a:r>
            </a:p>
          </p:txBody>
        </p:sp>
        <p:sp>
          <p:nvSpPr>
            <p:cNvPr id="20" name="矩形 61"/>
            <p:cNvSpPr/>
            <p:nvPr/>
          </p:nvSpPr>
          <p:spPr>
            <a:xfrm>
              <a:off x="5869553" y="4299265"/>
              <a:ext cx="724542" cy="3637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err="1" smtClean="0">
                  <a:solidFill>
                    <a:srgbClr val="FF0000"/>
                  </a:solidFill>
                </a:rPr>
                <a:t>SiPM</a:t>
              </a:r>
              <a:endParaRPr lang="en-US" altLang="zh-CN" sz="12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矩形 61"/>
          <p:cNvSpPr/>
          <p:nvPr/>
        </p:nvSpPr>
        <p:spPr>
          <a:xfrm>
            <a:off x="3873821" y="3064642"/>
            <a:ext cx="936475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/>
              <a:t>White PCB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296149" y="3581689"/>
            <a:ext cx="4242486" cy="101289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>
            <a:off x="4209698" y="3327400"/>
            <a:ext cx="114652" cy="2542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1850568" y="3164390"/>
            <a:ext cx="425148" cy="3335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2505257" y="3010899"/>
            <a:ext cx="201850" cy="4148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矩形 61"/>
          <p:cNvSpPr/>
          <p:nvPr/>
        </p:nvSpPr>
        <p:spPr>
          <a:xfrm>
            <a:off x="2370350" y="2733291"/>
            <a:ext cx="660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/>
              <a:t>Dimple</a:t>
            </a:r>
          </a:p>
        </p:txBody>
      </p:sp>
      <p:sp>
        <p:nvSpPr>
          <p:cNvPr id="3" name="Rechteck 2"/>
          <p:cNvSpPr/>
          <p:nvPr/>
        </p:nvSpPr>
        <p:spPr>
          <a:xfrm>
            <a:off x="974604" y="3682978"/>
            <a:ext cx="291860" cy="1387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Gerader Verbinder 28"/>
          <p:cNvCxnSpPr>
            <a:stCxn id="17" idx="0"/>
            <a:endCxn id="53" idx="3"/>
          </p:cNvCxnSpPr>
          <p:nvPr/>
        </p:nvCxnSpPr>
        <p:spPr>
          <a:xfrm flipH="1">
            <a:off x="1204703" y="3581689"/>
            <a:ext cx="1212689" cy="5025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hteck 52"/>
          <p:cNvSpPr/>
          <p:nvPr/>
        </p:nvSpPr>
        <p:spPr>
          <a:xfrm>
            <a:off x="1037864" y="3588947"/>
            <a:ext cx="166839" cy="859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矩形 61"/>
          <p:cNvSpPr/>
          <p:nvPr/>
        </p:nvSpPr>
        <p:spPr>
          <a:xfrm>
            <a:off x="33165" y="3011087"/>
            <a:ext cx="986167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Female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in </a:t>
            </a:r>
          </a:p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Connector</a:t>
            </a:r>
          </a:p>
        </p:txBody>
      </p:sp>
      <p:cxnSp>
        <p:nvCxnSpPr>
          <p:cNvPr id="56" name="Gerade Verbindung mit Pfeil 55"/>
          <p:cNvCxnSpPr>
            <a:stCxn id="55" idx="2"/>
            <a:endCxn id="3" idx="1"/>
          </p:cNvCxnSpPr>
          <p:nvPr/>
        </p:nvCxnSpPr>
        <p:spPr>
          <a:xfrm>
            <a:off x="526249" y="3472752"/>
            <a:ext cx="448355" cy="279606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hteck 58"/>
          <p:cNvSpPr/>
          <p:nvPr/>
        </p:nvSpPr>
        <p:spPr bwMode="auto">
          <a:xfrm>
            <a:off x="296149" y="3830895"/>
            <a:ext cx="4242486" cy="101289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5" name="Gerade Verbindung mit Pfeil 64"/>
          <p:cNvCxnSpPr/>
          <p:nvPr/>
        </p:nvCxnSpPr>
        <p:spPr>
          <a:xfrm flipH="1" flipV="1">
            <a:off x="1636531" y="3981132"/>
            <a:ext cx="236578" cy="146577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0" name="Rechteck 109"/>
          <p:cNvSpPr/>
          <p:nvPr/>
        </p:nvSpPr>
        <p:spPr>
          <a:xfrm>
            <a:off x="1075807" y="3581689"/>
            <a:ext cx="82823" cy="6094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矩形 61"/>
          <p:cNvSpPr/>
          <p:nvPr/>
        </p:nvSpPr>
        <p:spPr>
          <a:xfrm>
            <a:off x="1847362" y="3989210"/>
            <a:ext cx="942887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00B050"/>
                </a:solidFill>
              </a:rPr>
              <a:t>HBU board</a:t>
            </a:r>
          </a:p>
        </p:txBody>
      </p:sp>
      <p:cxnSp>
        <p:nvCxnSpPr>
          <p:cNvPr id="73" name="Gerade Verbindung mit Pfeil 72"/>
          <p:cNvCxnSpPr/>
          <p:nvPr/>
        </p:nvCxnSpPr>
        <p:spPr>
          <a:xfrm flipV="1">
            <a:off x="687405" y="4020335"/>
            <a:ext cx="287199" cy="132708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矩形 61"/>
          <p:cNvSpPr/>
          <p:nvPr/>
        </p:nvSpPr>
        <p:spPr>
          <a:xfrm>
            <a:off x="262554" y="4019344"/>
            <a:ext cx="40588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FFC000"/>
                </a:solidFill>
              </a:rPr>
              <a:t>Pin</a:t>
            </a:r>
          </a:p>
        </p:txBody>
      </p:sp>
      <p:sp>
        <p:nvSpPr>
          <p:cNvPr id="113" name="Rechteck 112"/>
          <p:cNvSpPr/>
          <p:nvPr/>
        </p:nvSpPr>
        <p:spPr>
          <a:xfrm>
            <a:off x="3390900" y="3830895"/>
            <a:ext cx="238125" cy="1583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hteck 76"/>
          <p:cNvSpPr/>
          <p:nvPr/>
        </p:nvSpPr>
        <p:spPr>
          <a:xfrm>
            <a:off x="3395827" y="3574432"/>
            <a:ext cx="238125" cy="141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矩形 61"/>
          <p:cNvSpPr/>
          <p:nvPr/>
        </p:nvSpPr>
        <p:spPr>
          <a:xfrm>
            <a:off x="3968285" y="3989210"/>
            <a:ext cx="482824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LED</a:t>
            </a:r>
          </a:p>
        </p:txBody>
      </p:sp>
      <p:cxnSp>
        <p:nvCxnSpPr>
          <p:cNvPr id="79" name="Gerade Verbindung mit Pfeil 78"/>
          <p:cNvCxnSpPr/>
          <p:nvPr/>
        </p:nvCxnSpPr>
        <p:spPr>
          <a:xfrm flipH="1" flipV="1">
            <a:off x="3710152" y="4032169"/>
            <a:ext cx="258133" cy="88098"/>
          </a:xfrm>
          <a:prstGeom prst="straightConnector1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7" name="Grafik 1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4318729"/>
            <a:ext cx="4440205" cy="2497615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63" y="4366194"/>
            <a:ext cx="5252374" cy="2344407"/>
          </a:xfrm>
          <a:prstGeom prst="rect">
            <a:avLst/>
          </a:prstGeom>
        </p:spPr>
      </p:pic>
      <p:sp>
        <p:nvSpPr>
          <p:cNvPr id="38" name="矩形 61"/>
          <p:cNvSpPr/>
          <p:nvPr/>
        </p:nvSpPr>
        <p:spPr>
          <a:xfrm>
            <a:off x="1113028" y="4569833"/>
            <a:ext cx="2989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</a:rPr>
              <a:t>Spacer for mechanical stability 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</a:rPr>
              <a:t>(setup is compatible for normal AHCAL lab mechanics)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4823896" y="2748831"/>
            <a:ext cx="5034202" cy="1477328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Adapter board is designed for compatibility to THT HBU </a:t>
            </a:r>
            <a:r>
              <a:rPr lang="en-US" dirty="0" smtClean="0"/>
              <a:t>boards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Plug-in system (no soldering necessary)</a:t>
            </a:r>
          </a:p>
          <a:p>
            <a:pPr marL="188913" indent="-285750">
              <a:buFont typeface="Arial" panose="020B0604020202020204" pitchFamily="34" charset="0"/>
              <a:buChar char="•"/>
            </a:pPr>
            <a:r>
              <a:rPr lang="en-US" dirty="0" smtClean="0"/>
              <a:t>HBU’s Preamps</a:t>
            </a:r>
            <a:r>
              <a:rPr lang="en-US" dirty="0"/>
              <a:t>, Voltage supply, </a:t>
            </a:r>
            <a:r>
              <a:rPr lang="en-US" dirty="0" smtClean="0"/>
              <a:t>readout    	electronics are used for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46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6847" y="3070009"/>
            <a:ext cx="2808286" cy="1918132"/>
          </a:xfrm>
          <a:prstGeom prst="rect">
            <a:avLst/>
          </a:prstGeom>
        </p:spPr>
      </p:pic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Design of white PCB</a:t>
            </a:r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Tile/</a:t>
            </a:r>
            <a:r>
              <a:rPr lang="en-US" dirty="0" err="1" smtClean="0"/>
              <a:t>SiPM</a:t>
            </a:r>
            <a:r>
              <a:rPr lang="en-US" dirty="0" smtClean="0"/>
              <a:t> position are rotated in THT HBU design → search for a repetitive pattern of </a:t>
            </a:r>
            <a:r>
              <a:rPr lang="en-US" dirty="0" err="1" smtClean="0"/>
              <a:t>SiPM</a:t>
            </a:r>
            <a:r>
              <a:rPr lang="en-US" dirty="0" smtClean="0"/>
              <a:t> pin holes to maximized possible positions on HBU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One pattern of 3x3 </a:t>
            </a:r>
            <a:r>
              <a:rPr lang="en-US" dirty="0" err="1" smtClean="0"/>
              <a:t>SiPM</a:t>
            </a:r>
            <a:r>
              <a:rPr lang="en-US" dirty="0" smtClean="0"/>
              <a:t> pin orientation was chosen from HBU design 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pattern occurs 3x on THT HBU Boards (white boxes in the drawing)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LED holes are also drilled through this adapter board (2-3 for each tile position)</a:t>
            </a:r>
            <a:endParaRPr lang="en-US" dirty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547" y="3078208"/>
            <a:ext cx="3765478" cy="3640656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1962150" y="3171825"/>
            <a:ext cx="909638" cy="8572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hteck 37"/>
          <p:cNvSpPr/>
          <p:nvPr/>
        </p:nvSpPr>
        <p:spPr>
          <a:xfrm>
            <a:off x="2833688" y="4041286"/>
            <a:ext cx="909638" cy="8572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hteck 38"/>
          <p:cNvSpPr/>
          <p:nvPr/>
        </p:nvSpPr>
        <p:spPr>
          <a:xfrm>
            <a:off x="2833688" y="5797543"/>
            <a:ext cx="909638" cy="8572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Gerade Verbindung mit Pfeil 10"/>
          <p:cNvCxnSpPr/>
          <p:nvPr/>
        </p:nvCxnSpPr>
        <p:spPr>
          <a:xfrm flipV="1">
            <a:off x="6960674" y="4259975"/>
            <a:ext cx="361325" cy="283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H="1" flipV="1">
            <a:off x="6070875" y="4259975"/>
            <a:ext cx="490115" cy="283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矩形 61"/>
          <p:cNvSpPr/>
          <p:nvPr/>
        </p:nvSpPr>
        <p:spPr>
          <a:xfrm>
            <a:off x="6394094" y="4604678"/>
            <a:ext cx="8915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FF0000"/>
                </a:solidFill>
              </a:rPr>
              <a:t>LED holes</a:t>
            </a:r>
          </a:p>
        </p:txBody>
      </p:sp>
    </p:spTree>
    <p:extLst>
      <p:ext uri="{BB962C8B-B14F-4D97-AF65-F5344CB8AC3E}">
        <p14:creationId xmlns:p14="http://schemas.microsoft.com/office/powerpoint/2010/main" val="353113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Test of white adapter board on THT HBU board</a:t>
            </a:r>
            <a:endParaRPr lang="en-US" sz="2800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276225" y="991611"/>
            <a:ext cx="9467850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tests with an slightly damaged HBU board (ASIC 3 broken, some HV 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Unluckily exactly the 2 chosen </a:t>
            </a:r>
            <a:r>
              <a:rPr lang="en-US" dirty="0" err="1" smtClean="0"/>
              <a:t>SiPM</a:t>
            </a:r>
            <a:r>
              <a:rPr lang="en-US" dirty="0"/>
              <a:t> </a:t>
            </a:r>
            <a:r>
              <a:rPr lang="en-US" dirty="0" smtClean="0"/>
              <a:t>positions on ASIC 1 has lower operation voltage and IDAC doesn’t work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~65.5 V (~1.6V overvoltage), recommended by Hamamatsu: 67.4 V (3.5 V overvoltage)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 Try to compensate setting the preamps → not working (gain to low?)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Future plans: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Change of ASIC position and repeat this test (current status: waiting for new spacer)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Alternative Solutions: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Move SiPMs to a position with correct bias voltage </a:t>
            </a:r>
            <a:endParaRPr lang="en-US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Change power board output voltage to compensate </a:t>
            </a:r>
            <a:r>
              <a:rPr lang="en-US" dirty="0" err="1" smtClean="0"/>
              <a:t>SiPM</a:t>
            </a:r>
            <a:r>
              <a:rPr lang="en-US" smtClean="0"/>
              <a:t> voltage</a:t>
            </a:r>
            <a:endParaRPr lang="en-US" dirty="0" smtClean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946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Preliminary</a:t>
            </a:r>
            <a:r>
              <a:rPr lang="en-US" dirty="0" smtClean="0"/>
              <a:t> </a:t>
            </a:r>
            <a:r>
              <a:rPr lang="en-US" dirty="0" smtClean="0"/>
              <a:t>light yield measurement</a:t>
            </a:r>
            <a:endParaRPr lang="en-US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97642" y="699403"/>
            <a:ext cx="7984333" cy="3262998"/>
          </a:xfrm>
          <a:solidFill>
            <a:schemeClr val="bg1"/>
          </a:solidFill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tile was measured with </a:t>
            </a:r>
            <a:r>
              <a:rPr lang="en-US" dirty="0" err="1" smtClean="0"/>
              <a:t>cosmics</a:t>
            </a:r>
            <a:r>
              <a:rPr lang="en-US" dirty="0" smtClean="0"/>
              <a:t> on white adapter board</a:t>
            </a:r>
            <a:r>
              <a:rPr lang="en-US" dirty="0"/>
              <a:t> </a:t>
            </a:r>
            <a:r>
              <a:rPr lang="en-US" dirty="0" smtClean="0"/>
              <a:t>and on a green </a:t>
            </a:r>
            <a:r>
              <a:rPr lang="en-US" dirty="0" err="1" smtClean="0"/>
              <a:t>pcb</a:t>
            </a:r>
            <a:r>
              <a:rPr lang="en-US" dirty="0" smtClean="0"/>
              <a:t> with reflective foil for an fast overview of light yield increment (with same preamp but different SiPMs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Expectation 16% for specular foil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Reflectivity is different (85</a:t>
            </a:r>
            <a:r>
              <a:rPr lang="en-US" dirty="0"/>
              <a:t>% instead of 99.8</a:t>
            </a:r>
            <a:r>
              <a:rPr lang="en-US" dirty="0" smtClean="0"/>
              <a:t>%), also diffuse reflectivity</a:t>
            </a:r>
          </a:p>
          <a:p>
            <a:r>
              <a:rPr lang="en-US" dirty="0"/>
              <a:t>→ Light yield increment should be lower than expected 16 </a:t>
            </a:r>
            <a:r>
              <a:rPr lang="en-US" dirty="0" smtClean="0"/>
              <a:t>%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53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Preliminary</a:t>
            </a:r>
            <a:r>
              <a:rPr lang="en-US" dirty="0" smtClean="0"/>
              <a:t> </a:t>
            </a:r>
            <a:r>
              <a:rPr lang="en-US" dirty="0" smtClean="0"/>
              <a:t>light yield measurement</a:t>
            </a:r>
            <a:endParaRPr lang="en-US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97643" y="699402"/>
            <a:ext cx="8142128" cy="6158597"/>
          </a:xfrm>
          <a:solidFill>
            <a:schemeClr val="bg1"/>
          </a:solidFill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 tile was measured with </a:t>
            </a:r>
            <a:r>
              <a:rPr lang="en-US" dirty="0" err="1" smtClean="0"/>
              <a:t>cosmics</a:t>
            </a:r>
            <a:r>
              <a:rPr lang="en-US" dirty="0" smtClean="0"/>
              <a:t> on white adapter board</a:t>
            </a:r>
            <a:r>
              <a:rPr lang="en-US" dirty="0"/>
              <a:t> </a:t>
            </a:r>
            <a:r>
              <a:rPr lang="en-US" dirty="0" smtClean="0"/>
              <a:t>and on a green </a:t>
            </a:r>
            <a:r>
              <a:rPr lang="en-US" dirty="0" err="1" smtClean="0"/>
              <a:t>pcb</a:t>
            </a:r>
            <a:r>
              <a:rPr lang="en-US" dirty="0" smtClean="0"/>
              <a:t> with reflective foil for an fast overview of light yield increment (with same preamp but different SiPMs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Expectation 16% for specular foil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Reflectivity is different (85</a:t>
            </a:r>
            <a:r>
              <a:rPr lang="en-US" dirty="0"/>
              <a:t>% instead of 99.8</a:t>
            </a:r>
            <a:r>
              <a:rPr lang="en-US" dirty="0" smtClean="0"/>
              <a:t>%), also diffuse reflectivity</a:t>
            </a:r>
          </a:p>
          <a:p>
            <a:r>
              <a:rPr lang="en-US" dirty="0"/>
              <a:t>→ Light yield increment should be lower than expected 16 </a:t>
            </a:r>
            <a:r>
              <a:rPr lang="en-US" dirty="0" smtClean="0"/>
              <a:t>%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LED </a:t>
            </a:r>
            <a:r>
              <a:rPr lang="en-US" dirty="0"/>
              <a:t>hole position within dimple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On mini PCB part of the LED hole are covered with reflective foil </a:t>
            </a:r>
            <a:r>
              <a:rPr lang="en-US" dirty="0" smtClean="0"/>
              <a:t>                   (</a:t>
            </a:r>
            <a:r>
              <a:rPr lang="en-US" dirty="0"/>
              <a:t>needed for different measurements and should stay unchanged</a:t>
            </a:r>
            <a:r>
              <a:rPr lang="en-US" dirty="0" smtClean="0"/>
              <a:t>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 indent="0">
              <a:buNone/>
            </a:pPr>
            <a:endParaRPr lang="en-US" dirty="0"/>
          </a:p>
          <a:p>
            <a:pPr lvl="1" indent="0">
              <a:buNone/>
            </a:pPr>
            <a:r>
              <a:rPr lang="en-US" dirty="0" smtClean="0"/>
              <a:t>→ We area correction we expect ~10% increment (optimized                          	    	   measurement will be done next week) </a:t>
            </a: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1429" y="3965905"/>
            <a:ext cx="2981325" cy="2057927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090328" y="3642973"/>
            <a:ext cx="2586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 white PCB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503709" y="3590106"/>
            <a:ext cx="2586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n green PCB</a:t>
            </a:r>
            <a:endParaRPr lang="en-US" dirty="0"/>
          </a:p>
        </p:txBody>
      </p:sp>
      <p:sp>
        <p:nvSpPr>
          <p:cNvPr id="11" name="Pfeil nach rechts 10"/>
          <p:cNvSpPr/>
          <p:nvPr/>
        </p:nvSpPr>
        <p:spPr>
          <a:xfrm>
            <a:off x="3021928" y="4650806"/>
            <a:ext cx="1130054" cy="62933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feld 11"/>
          <p:cNvSpPr txBox="1"/>
          <p:nvPr/>
        </p:nvSpPr>
        <p:spPr>
          <a:xfrm>
            <a:off x="3167369" y="4780807"/>
            <a:ext cx="994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4.2 %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2430" y="2536674"/>
            <a:ext cx="1737906" cy="1837458"/>
          </a:xfrm>
          <a:prstGeom prst="rect">
            <a:avLst/>
          </a:prstGeom>
        </p:spPr>
      </p:pic>
      <p:sp>
        <p:nvSpPr>
          <p:cNvPr id="17" name="矩形 61"/>
          <p:cNvSpPr/>
          <p:nvPr/>
        </p:nvSpPr>
        <p:spPr>
          <a:xfrm>
            <a:off x="8202818" y="3837842"/>
            <a:ext cx="1420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FF0000"/>
                </a:solidFill>
              </a:rPr>
              <a:t>             LED hole</a:t>
            </a:r>
          </a:p>
          <a:p>
            <a:pPr algn="ctr"/>
            <a:r>
              <a:rPr lang="en-US" altLang="zh-CN" sz="1200" dirty="0" smtClean="0">
                <a:solidFill>
                  <a:srgbClr val="FF0000"/>
                </a:solidFill>
              </a:rPr>
              <a:t> within dimple are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6713" y="4535352"/>
            <a:ext cx="1776067" cy="219305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3094" y="708624"/>
            <a:ext cx="1737242" cy="166683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87" y="3979836"/>
            <a:ext cx="2963941" cy="2030066"/>
          </a:xfrm>
          <a:prstGeom prst="rect">
            <a:avLst/>
          </a:prstGeom>
        </p:spPr>
      </p:pic>
      <p:sp>
        <p:nvSpPr>
          <p:cNvPr id="18" name="矩形 61"/>
          <p:cNvSpPr/>
          <p:nvPr/>
        </p:nvSpPr>
        <p:spPr>
          <a:xfrm>
            <a:off x="870953" y="5456531"/>
            <a:ext cx="8675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002060"/>
                </a:solidFill>
              </a:rPr>
              <a:t>34.82 </a:t>
            </a:r>
            <a:r>
              <a:rPr lang="en-US" altLang="zh-CN" sz="1200" dirty="0" err="1" smtClean="0">
                <a:solidFill>
                  <a:srgbClr val="002060"/>
                </a:solidFill>
              </a:rPr>
              <a:t>p.e</a:t>
            </a:r>
            <a:r>
              <a:rPr lang="en-US" altLang="zh-CN" sz="1200" dirty="0" err="1" smtClean="0">
                <a:solidFill>
                  <a:srgbClr val="FF0000"/>
                </a:solidFill>
              </a:rPr>
              <a:t>.</a:t>
            </a:r>
            <a:endParaRPr lang="en-US" altLang="zh-CN" sz="1200" dirty="0" smtClean="0">
              <a:solidFill>
                <a:srgbClr val="FF0000"/>
              </a:solidFill>
            </a:endParaRPr>
          </a:p>
        </p:txBody>
      </p:sp>
      <p:sp>
        <p:nvSpPr>
          <p:cNvPr id="20" name="矩形 61"/>
          <p:cNvSpPr/>
          <p:nvPr/>
        </p:nvSpPr>
        <p:spPr>
          <a:xfrm>
            <a:off x="5241085" y="5501546"/>
            <a:ext cx="8675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002060"/>
                </a:solidFill>
              </a:rPr>
              <a:t>36.36 </a:t>
            </a:r>
            <a:r>
              <a:rPr lang="en-US" altLang="zh-CN" sz="1200" dirty="0" err="1" smtClean="0">
                <a:solidFill>
                  <a:srgbClr val="002060"/>
                </a:solidFill>
              </a:rPr>
              <a:t>p.e</a:t>
            </a:r>
            <a:r>
              <a:rPr lang="en-US" altLang="zh-CN" sz="1200" dirty="0" err="1" smtClean="0">
                <a:solidFill>
                  <a:srgbClr val="FF0000"/>
                </a:solidFill>
              </a:rPr>
              <a:t>.</a:t>
            </a:r>
            <a:endParaRPr lang="en-US" altLang="zh-CN" sz="1200" dirty="0" smtClean="0">
              <a:solidFill>
                <a:srgbClr val="FF0000"/>
              </a:solidFill>
            </a:endParaRPr>
          </a:p>
        </p:txBody>
      </p:sp>
      <p:sp>
        <p:nvSpPr>
          <p:cNvPr id="21" name="矩形 61"/>
          <p:cNvSpPr/>
          <p:nvPr/>
        </p:nvSpPr>
        <p:spPr>
          <a:xfrm>
            <a:off x="8358300" y="1711543"/>
            <a:ext cx="1002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FF0000"/>
                </a:solidFill>
              </a:rPr>
              <a:t>Dimple and </a:t>
            </a:r>
          </a:p>
          <a:p>
            <a:pPr algn="ctr"/>
            <a:r>
              <a:rPr lang="en-US" altLang="zh-CN" sz="1200" dirty="0" smtClean="0">
                <a:solidFill>
                  <a:srgbClr val="FF0000"/>
                </a:solidFill>
              </a:rPr>
              <a:t>LED hole</a:t>
            </a:r>
          </a:p>
        </p:txBody>
      </p:sp>
      <p:sp>
        <p:nvSpPr>
          <p:cNvPr id="22" name="矩形 61"/>
          <p:cNvSpPr/>
          <p:nvPr/>
        </p:nvSpPr>
        <p:spPr>
          <a:xfrm>
            <a:off x="8808953" y="4593486"/>
            <a:ext cx="9845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FF0000"/>
                </a:solidFill>
              </a:rPr>
              <a:t>Mini PCB </a:t>
            </a:r>
          </a:p>
          <a:p>
            <a:pPr algn="ctr"/>
            <a:r>
              <a:rPr lang="en-US" altLang="zh-CN" sz="1200" dirty="0" smtClean="0">
                <a:solidFill>
                  <a:srgbClr val="FF0000"/>
                </a:solidFill>
              </a:rPr>
              <a:t>with green </a:t>
            </a:r>
          </a:p>
          <a:p>
            <a:pPr algn="ctr"/>
            <a:r>
              <a:rPr lang="en-US" altLang="zh-CN" sz="1200" dirty="0" smtClean="0">
                <a:solidFill>
                  <a:srgbClr val="FF0000"/>
                </a:solidFill>
              </a:rPr>
              <a:t>dimple area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2786191" y="3564337"/>
            <a:ext cx="1955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Fast preliminary measurement !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90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Test of 3x3 metal strip array</a:t>
            </a:r>
            <a:endParaRPr lang="en-GB" sz="2800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strip design was designed and build to estimate light yield and crosstalk probability of metal strip design (s. </a:t>
            </a:r>
            <a:r>
              <a:rPr lang="en-US" dirty="0" err="1" smtClean="0"/>
              <a:t>Yongs</a:t>
            </a:r>
            <a:r>
              <a:rPr lang="en-US" dirty="0" smtClean="0"/>
              <a:t> talk)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27819" y="2313781"/>
            <a:ext cx="4641850" cy="3481388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>
          <a:xfrm>
            <a:off x="4171950" y="1733549"/>
            <a:ext cx="5400000" cy="36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4476750" y="1733549"/>
            <a:ext cx="161925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hteck 8"/>
          <p:cNvSpPr/>
          <p:nvPr/>
        </p:nvSpPr>
        <p:spPr>
          <a:xfrm>
            <a:off x="5988219" y="1733550"/>
            <a:ext cx="161925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/>
          <p:cNvSpPr/>
          <p:nvPr/>
        </p:nvSpPr>
        <p:spPr>
          <a:xfrm>
            <a:off x="7549981" y="1733550"/>
            <a:ext cx="161925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 10"/>
          <p:cNvSpPr/>
          <p:nvPr/>
        </p:nvSpPr>
        <p:spPr>
          <a:xfrm>
            <a:off x="9061450" y="1733550"/>
            <a:ext cx="161925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3936414" y="2131363"/>
            <a:ext cx="583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Grooves for proper positioning and 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Thickness 3.5 mm, height 3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Strips is designed for HBU pitch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841" y="3134483"/>
            <a:ext cx="4804151" cy="3596527"/>
          </a:xfrm>
          <a:prstGeom prst="rect">
            <a:avLst/>
          </a:prstGeom>
        </p:spPr>
      </p:pic>
      <p:cxnSp>
        <p:nvCxnSpPr>
          <p:cNvPr id="17" name="Gerade Verbindung mit Pfeil 16"/>
          <p:cNvCxnSpPr/>
          <p:nvPr/>
        </p:nvCxnSpPr>
        <p:spPr>
          <a:xfrm flipH="1">
            <a:off x="2592959" y="2223221"/>
            <a:ext cx="774906" cy="1081359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矩形 61"/>
          <p:cNvSpPr/>
          <p:nvPr/>
        </p:nvSpPr>
        <p:spPr>
          <a:xfrm>
            <a:off x="2897760" y="1945613"/>
            <a:ext cx="8360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00B0F0"/>
                </a:solidFill>
              </a:rPr>
              <a:t>Grooves</a:t>
            </a:r>
          </a:p>
        </p:txBody>
      </p:sp>
      <p:cxnSp>
        <p:nvCxnSpPr>
          <p:cNvPr id="20" name="Gerade Verbindung mit Pfeil 19"/>
          <p:cNvCxnSpPr/>
          <p:nvPr/>
        </p:nvCxnSpPr>
        <p:spPr>
          <a:xfrm flipV="1">
            <a:off x="3655621" y="1847533"/>
            <a:ext cx="735404" cy="147198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>
            <a:off x="7630944" y="1619250"/>
            <a:ext cx="1511469" cy="0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矩形 61"/>
          <p:cNvSpPr/>
          <p:nvPr/>
        </p:nvSpPr>
        <p:spPr>
          <a:xfrm>
            <a:off x="7966325" y="1340300"/>
            <a:ext cx="9121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00B0F0"/>
                </a:solidFill>
              </a:rPr>
              <a:t>30.15 mm</a:t>
            </a:r>
          </a:p>
        </p:txBody>
      </p:sp>
    </p:spTree>
    <p:extLst>
      <p:ext uri="{BB962C8B-B14F-4D97-AF65-F5344CB8AC3E}">
        <p14:creationId xmlns:p14="http://schemas.microsoft.com/office/powerpoint/2010/main" val="212194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70" y="2059936"/>
            <a:ext cx="5229225" cy="3921919"/>
          </a:xfrm>
          <a:prstGeom prst="rect">
            <a:avLst/>
          </a:prstGeom>
        </p:spPr>
      </p:pic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Test of 3x3 metal strip array</a:t>
            </a:r>
            <a:endParaRPr lang="en-GB" sz="2800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strip design was designed and build to estimate light yield and crosstalk probability of metal strip design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Springs are fixed to strips and alignment pins on the adapter </a:t>
            </a:r>
            <a:r>
              <a:rPr lang="en-US" dirty="0" smtClean="0"/>
              <a:t>board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4171596" y="2359043"/>
            <a:ext cx="541910" cy="144553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矩形 61"/>
          <p:cNvSpPr/>
          <p:nvPr/>
        </p:nvSpPr>
        <p:spPr>
          <a:xfrm>
            <a:off x="4630854" y="2383763"/>
            <a:ext cx="83604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</a:rPr>
              <a:t>Springs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5572125" y="2152650"/>
            <a:ext cx="41719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Optimal </a:t>
            </a:r>
            <a:r>
              <a:rPr lang="en-US" dirty="0"/>
              <a:t>setup for cross talk measurements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Test with HBU electronics and/or single preamps and voltage supply 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Current status: Measurement of light yield and tile to tile crosstalk probability with strips coated with reflective layer</a:t>
            </a:r>
          </a:p>
        </p:txBody>
      </p:sp>
      <p:cxnSp>
        <p:nvCxnSpPr>
          <p:cNvPr id="15" name="Gerade Verbindung mit Pfeil 14"/>
          <p:cNvCxnSpPr/>
          <p:nvPr/>
        </p:nvCxnSpPr>
        <p:spPr>
          <a:xfrm flipH="1">
            <a:off x="4713507" y="2710204"/>
            <a:ext cx="249018" cy="1225491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矩形 61"/>
          <p:cNvSpPr/>
          <p:nvPr/>
        </p:nvSpPr>
        <p:spPr>
          <a:xfrm>
            <a:off x="1220078" y="5690548"/>
            <a:ext cx="12128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</a:rPr>
              <a:t>Alignment pins</a:t>
            </a:r>
          </a:p>
        </p:txBody>
      </p:sp>
      <p:cxnSp>
        <p:nvCxnSpPr>
          <p:cNvPr id="18" name="Gerade Verbindung mit Pfeil 17"/>
          <p:cNvCxnSpPr/>
          <p:nvPr/>
        </p:nvCxnSpPr>
        <p:spPr>
          <a:xfrm flipH="1" flipV="1">
            <a:off x="1126403" y="5498933"/>
            <a:ext cx="473797" cy="23454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>
            <a:off x="4465113" y="2710204"/>
            <a:ext cx="249018" cy="368615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V="1">
            <a:off x="1912215" y="5498934"/>
            <a:ext cx="383310" cy="234539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66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Status: Cosmic ray test stand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24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Preparation for 2</a:t>
            </a:r>
            <a:r>
              <a:rPr lang="en-US" baseline="30000" dirty="0" smtClean="0"/>
              <a:t>nd</a:t>
            </a:r>
            <a:r>
              <a:rPr lang="en-US" dirty="0" smtClean="0"/>
              <a:t> generation SMD HBU 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80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de-DE" dirty="0" err="1" smtClean="0"/>
              <a:t>Cosmic</a:t>
            </a:r>
            <a:r>
              <a:rPr lang="de-DE" dirty="0" smtClean="0"/>
              <a:t> </a:t>
            </a:r>
            <a:r>
              <a:rPr lang="de-DE" dirty="0" err="1" smtClean="0"/>
              <a:t>ray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 stand update</a:t>
            </a:r>
            <a:endParaRPr lang="en-US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Mechanic construction is finished</a:t>
            </a:r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7050"/>
            <a:ext cx="3756920" cy="2430610"/>
          </a:xfrm>
          <a:prstGeom prst="rect">
            <a:avLst/>
          </a:prstGeom>
        </p:spPr>
      </p:pic>
      <p:pic>
        <p:nvPicPr>
          <p:cNvPr id="7" name="Picture 16" descr="E:\User\Phi\OneDrive\Arbeit\Teststand 12x12\Halterung_ohne_Kabe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8718" y="4803201"/>
            <a:ext cx="5578248" cy="64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Gerade Verbindung mit Pfeil 7"/>
          <p:cNvCxnSpPr/>
          <p:nvPr/>
        </p:nvCxnSpPr>
        <p:spPr bwMode="auto">
          <a:xfrm>
            <a:off x="7158467" y="5191540"/>
            <a:ext cx="2638498" cy="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C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9" name="Textfeld 8"/>
          <p:cNvSpPr txBox="1"/>
          <p:nvPr/>
        </p:nvSpPr>
        <p:spPr>
          <a:xfrm>
            <a:off x="7688577" y="5173871"/>
            <a:ext cx="1956795" cy="3262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365 mm</a:t>
            </a:r>
            <a:endParaRPr lang="de-DE" sz="1600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450727" y="4750046"/>
            <a:ext cx="1956795" cy="3262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Scintillator</a:t>
            </a:r>
            <a:endParaRPr lang="de-DE" sz="1600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247211" y="5375746"/>
            <a:ext cx="2911255" cy="3262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PMT </a:t>
            </a:r>
            <a:r>
              <a:rPr lang="de-DE" sz="1600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holding</a:t>
            </a:r>
            <a:r>
              <a:rPr lang="de-DE" sz="1600" dirty="0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600" dirty="0" err="1" smtClean="0">
                <a:solidFill>
                  <a:srgbClr val="FFC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system</a:t>
            </a:r>
            <a:endParaRPr lang="de-DE" sz="1600" dirty="0">
              <a:solidFill>
                <a:srgbClr val="FFC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" name="Picture 2" descr="E:\User\Phi\OneDrive\Arbeit\Teststand 12x12\Bilder\Mechanik\DSC_044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812" y="1446506"/>
            <a:ext cx="5600154" cy="315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3060" y="4076404"/>
            <a:ext cx="41325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Next step for cosmic ray test stand</a:t>
            </a:r>
            <a:r>
              <a:rPr lang="en-US" dirty="0" smtClean="0"/>
              <a:t>:</a:t>
            </a: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Production of adapter boards for FPGA (connection of Trigger signals, HDMI connector for HBU commands and Clock)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Implementation </a:t>
            </a:r>
            <a:r>
              <a:rPr lang="en-US" dirty="0"/>
              <a:t>of FPGA for trigger assignment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22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Conclusion &amp; Outlook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0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1362978"/>
            <a:ext cx="8521636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Preparation of automatic assembly of 2</a:t>
            </a:r>
            <a:r>
              <a:rPr lang="en-US" baseline="30000" dirty="0" smtClean="0"/>
              <a:t>nd</a:t>
            </a:r>
            <a:r>
              <a:rPr lang="en-US" dirty="0" smtClean="0"/>
              <a:t> SMD HBU board are ongoing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White solder mask seems to improve the light yield as expected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test with the white PCB are promising</a:t>
            </a:r>
          </a:p>
          <a:p>
            <a:pPr marL="285750" lvl="1" indent="-285750">
              <a:buClrTx/>
              <a:buFont typeface="Arial" panose="020B0604020202020204" pitchFamily="34" charset="0"/>
              <a:buChar char="•"/>
            </a:pPr>
            <a:r>
              <a:rPr lang="en-US" dirty="0" smtClean="0"/>
              <a:t>Mechanics of cosmic ray test stand is finished, </a:t>
            </a:r>
            <a:r>
              <a:rPr lang="en-US" dirty="0"/>
              <a:t>implementation of FPGA is currently tested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600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Assembly of 2</a:t>
            </a:r>
            <a:r>
              <a:rPr lang="en-US" baseline="30000" dirty="0" smtClean="0"/>
              <a:t>nd</a:t>
            </a:r>
            <a:r>
              <a:rPr lang="en-US" dirty="0" smtClean="0"/>
              <a:t> SMD HBU beginning of next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Further tests for white PCB surface are ongoing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</a:t>
            </a:r>
            <a:r>
              <a:rPr lang="en-US" dirty="0" smtClean="0"/>
              <a:t>hite PCB as a crosstalk test stand will be continued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Further tests for white PCB – HBU connectivity will be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Cosmic Ray test stand: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Completing the test stand and measurement of the SMD HBU board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814388" y="705408"/>
            <a:ext cx="7451725" cy="657570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sp>
        <p:nvSpPr>
          <p:cNvPr id="6" name="Textplatzhalter 2"/>
          <p:cNvSpPr txBox="1">
            <a:spLocks/>
          </p:cNvSpPr>
          <p:nvPr/>
        </p:nvSpPr>
        <p:spPr bwMode="auto">
          <a:xfrm>
            <a:off x="814388" y="3076339"/>
            <a:ext cx="7451725" cy="657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rgbClr val="C1092D"/>
                </a:solidFill>
                <a:latin typeface="Garamond" pitchFamily="18" charset="0"/>
                <a:ea typeface="ＭＳ Ｐゴシック" charset="-128"/>
                <a:cs typeface="Arial"/>
              </a:defRPr>
            </a:lvl1pPr>
            <a:lvl2pPr marL="4572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9144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3716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182880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Outlook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6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618308" y="1431082"/>
            <a:ext cx="8001000" cy="1905000"/>
          </a:xfrm>
        </p:spPr>
        <p:txBody>
          <a:bodyPr/>
          <a:lstStyle/>
          <a:p>
            <a:r>
              <a:rPr lang="en-US" sz="4800" dirty="0" smtClean="0"/>
              <a:t>Thank you for your Attention!</a:t>
            </a:r>
            <a:endParaRPr lang="en-US" sz="4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7594600" y="6384925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34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16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Light yield measurement</a:t>
            </a:r>
            <a:endParaRPr lang="en-US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tile measured on PCB</a:t>
            </a:r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564355" y="1518213"/>
            <a:ext cx="2586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Tile 150 on white PCB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2" y="1847224"/>
            <a:ext cx="3638769" cy="247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05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Short reminder of 2nd generation SMD HBU</a:t>
            </a:r>
            <a:endParaRPr lang="en-US" sz="2800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843830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Components</a:t>
            </a:r>
            <a:r>
              <a:rPr lang="en-US" dirty="0"/>
              <a:t>: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PCB design and production for SMD HBU board will be done by DESY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Tiles: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Surplus </a:t>
            </a:r>
            <a:r>
              <a:rPr lang="en-US" dirty="0"/>
              <a:t>material from Mainz NA62 group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Tiles will be milled in Mainz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dirty="0"/>
              <a:t>Slightly different shape of the dimple (due to larger SiPMs)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Wrapping of ~160 tiles will be done by </a:t>
            </a:r>
            <a:r>
              <a:rPr lang="en-US" dirty="0" err="1"/>
              <a:t>Universität</a:t>
            </a:r>
            <a:r>
              <a:rPr lang="en-US" dirty="0"/>
              <a:t> Hamburg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SiPMs: MPPC S13360-1325PE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2668 pixel, 25 </a:t>
            </a:r>
            <a:r>
              <a:rPr lang="en-US" dirty="0" err="1"/>
              <a:t>μm</a:t>
            </a:r>
            <a:r>
              <a:rPr lang="en-US" dirty="0"/>
              <a:t> </a:t>
            </a:r>
            <a:r>
              <a:rPr lang="en-US" dirty="0" smtClean="0"/>
              <a:t>pitch, </a:t>
            </a:r>
            <a:r>
              <a:rPr lang="en-US" dirty="0"/>
              <a:t>1.3 x 1.3 </a:t>
            </a:r>
            <a:r>
              <a:rPr lang="en-US" dirty="0" smtClean="0"/>
              <a:t>mm² sensitive area, with trenches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Assembly will be done by </a:t>
            </a:r>
            <a:r>
              <a:rPr lang="en-US" dirty="0" err="1"/>
              <a:t>prodesign</a:t>
            </a:r>
            <a:r>
              <a:rPr lang="en-US" dirty="0"/>
              <a:t> (assembly company) and/or in house (Mainz university has purchased a new pick &amp; place machine)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1264247" y="4698174"/>
            <a:ext cx="2675732" cy="276999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Schematic of </a:t>
            </a:r>
            <a:r>
              <a:rPr lang="en-US" sz="1200" dirty="0" err="1" smtClean="0"/>
              <a:t>Uni</a:t>
            </a:r>
            <a:r>
              <a:rPr lang="en-US" sz="1200" dirty="0" smtClean="0"/>
              <a:t> Mainz SMD design</a:t>
            </a:r>
            <a:endParaRPr lang="en-US" sz="1200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480870" y="5098063"/>
            <a:ext cx="4242486" cy="1651790"/>
            <a:chOff x="453082" y="3911215"/>
            <a:chExt cx="4242486" cy="1651790"/>
          </a:xfrm>
        </p:grpSpPr>
        <p:grpSp>
          <p:nvGrpSpPr>
            <p:cNvPr id="9" name="Gruppieren 8"/>
            <p:cNvGrpSpPr/>
            <p:nvPr/>
          </p:nvGrpSpPr>
          <p:grpSpPr>
            <a:xfrm>
              <a:off x="453082" y="3911215"/>
              <a:ext cx="4242486" cy="1651790"/>
              <a:chOff x="2440218" y="4531352"/>
              <a:chExt cx="4242486" cy="1651790"/>
            </a:xfrm>
          </p:grpSpPr>
          <p:grpSp>
            <p:nvGrpSpPr>
              <p:cNvPr id="15" name="Gruppieren 14"/>
              <p:cNvGrpSpPr/>
              <p:nvPr/>
            </p:nvGrpSpPr>
            <p:grpSpPr>
              <a:xfrm>
                <a:off x="3264604" y="5033167"/>
                <a:ext cx="2589617" cy="883453"/>
                <a:chOff x="5292080" y="4752442"/>
                <a:chExt cx="3400583" cy="1160117"/>
              </a:xfrm>
            </p:grpSpPr>
            <p:grpSp>
              <p:nvGrpSpPr>
                <p:cNvPr id="19" name="Gruppieren 18"/>
                <p:cNvGrpSpPr/>
                <p:nvPr/>
              </p:nvGrpSpPr>
              <p:grpSpPr>
                <a:xfrm>
                  <a:off x="5292080" y="4752450"/>
                  <a:ext cx="3384376" cy="993682"/>
                  <a:chOff x="6156176" y="2742410"/>
                  <a:chExt cx="2865581" cy="993682"/>
                </a:xfrm>
              </p:grpSpPr>
              <p:grpSp>
                <p:nvGrpSpPr>
                  <p:cNvPr id="22" name="Gruppieren 21"/>
                  <p:cNvGrpSpPr/>
                  <p:nvPr/>
                </p:nvGrpSpPr>
                <p:grpSpPr>
                  <a:xfrm>
                    <a:off x="6156176" y="2742410"/>
                    <a:ext cx="2865581" cy="993682"/>
                    <a:chOff x="6228184" y="2737588"/>
                    <a:chExt cx="2865581" cy="993682"/>
                  </a:xfrm>
                </p:grpSpPr>
                <p:sp>
                  <p:nvSpPr>
                    <p:cNvPr id="24" name="Rechteck 11"/>
                    <p:cNvSpPr/>
                    <p:nvPr/>
                  </p:nvSpPr>
                  <p:spPr bwMode="auto">
                    <a:xfrm>
                      <a:off x="6228184" y="2737588"/>
                      <a:ext cx="2865581" cy="458545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254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triangle" w="med" len="lg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p:txBody>
                </p:sp>
                <p:sp>
                  <p:nvSpPr>
                    <p:cNvPr id="25" name="Akkord 10"/>
                    <p:cNvSpPr/>
                    <p:nvPr/>
                  </p:nvSpPr>
                  <p:spPr bwMode="auto">
                    <a:xfrm rot="5400000">
                      <a:off x="7278764" y="2953015"/>
                      <a:ext cx="764420" cy="792089"/>
                    </a:xfrm>
                    <a:prstGeom prst="chord">
                      <a:avLst>
                        <a:gd name="adj1" fmla="val 6599963"/>
                        <a:gd name="adj2" fmla="val 14990548"/>
                      </a:avLst>
                    </a:prstGeom>
                    <a:solidFill>
                      <a:schemeClr val="bg1"/>
                    </a:solidFill>
                    <a:ln w="254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triangle" w="med" len="lg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23" name="Rechteck 29"/>
                  <p:cNvSpPr/>
                  <p:nvPr/>
                </p:nvSpPr>
                <p:spPr bwMode="auto">
                  <a:xfrm>
                    <a:off x="7488483" y="3090941"/>
                    <a:ext cx="207316" cy="100480"/>
                  </a:xfrm>
                  <a:prstGeom prst="rect">
                    <a:avLst/>
                  </a:prstGeom>
                  <a:solidFill>
                    <a:srgbClr val="FF0000"/>
                  </a:solidFill>
                  <a:ln w="25400" cap="flat" cmpd="sng" algn="ctr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triangle" w="med" len="lg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de-DE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</a:endParaRPr>
                  </a:p>
                </p:txBody>
              </p:sp>
            </p:grpSp>
            <p:sp>
              <p:nvSpPr>
                <p:cNvPr id="20" name="矩形 61"/>
                <p:cNvSpPr/>
                <p:nvPr/>
              </p:nvSpPr>
              <p:spPr>
                <a:xfrm>
                  <a:off x="7208216" y="4752442"/>
                  <a:ext cx="1484447" cy="36374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1200" dirty="0" smtClean="0"/>
                    <a:t>Scintillator tile</a:t>
                  </a:r>
                </a:p>
              </p:txBody>
            </p:sp>
            <p:sp>
              <p:nvSpPr>
                <p:cNvPr id="21" name="矩形 61"/>
                <p:cNvSpPr/>
                <p:nvPr/>
              </p:nvSpPr>
              <p:spPr>
                <a:xfrm>
                  <a:off x="6630100" y="5548815"/>
                  <a:ext cx="724542" cy="36374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altLang="zh-CN" sz="1200" dirty="0" err="1" smtClean="0">
                      <a:solidFill>
                        <a:srgbClr val="FF0000"/>
                      </a:solidFill>
                    </a:rPr>
                    <a:t>SiPM</a:t>
                  </a:r>
                  <a:endParaRPr lang="en-US" altLang="zh-CN" sz="1200" dirty="0" smtClean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6" name="矩形 61"/>
              <p:cNvSpPr/>
              <p:nvPr/>
            </p:nvSpPr>
            <p:spPr>
              <a:xfrm>
                <a:off x="3251383" y="4531352"/>
                <a:ext cx="1037463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200" dirty="0" smtClean="0">
                    <a:solidFill>
                      <a:schemeClr val="bg1">
                        <a:lumMod val="50000"/>
                      </a:schemeClr>
                    </a:solidFill>
                  </a:rPr>
                  <a:t>Reflector foil</a:t>
                </a:r>
              </a:p>
            </p:txBody>
          </p:sp>
          <p:sp>
            <p:nvSpPr>
              <p:cNvPr id="17" name="矩形 61"/>
              <p:cNvSpPr/>
              <p:nvPr/>
            </p:nvSpPr>
            <p:spPr>
              <a:xfrm>
                <a:off x="5160563" y="5906143"/>
                <a:ext cx="500458" cy="276999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200" dirty="0" smtClean="0">
                    <a:solidFill>
                      <a:srgbClr val="00B050"/>
                    </a:solidFill>
                  </a:rPr>
                  <a:t>PCB</a:t>
                </a:r>
              </a:p>
            </p:txBody>
          </p:sp>
          <p:sp>
            <p:nvSpPr>
              <p:cNvPr id="18" name="Rechteck 17"/>
              <p:cNvSpPr/>
              <p:nvPr/>
            </p:nvSpPr>
            <p:spPr bwMode="auto">
              <a:xfrm>
                <a:off x="2440218" y="5382361"/>
                <a:ext cx="4242486" cy="101289"/>
              </a:xfrm>
              <a:prstGeom prst="rect">
                <a:avLst/>
              </a:prstGeom>
              <a:solidFill>
                <a:srgbClr val="00B050"/>
              </a:solidFill>
              <a:ln w="254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cxnSp>
          <p:nvCxnSpPr>
            <p:cNvPr id="10" name="Gerade Verbindung mit Pfeil 9"/>
            <p:cNvCxnSpPr/>
            <p:nvPr/>
          </p:nvCxnSpPr>
          <p:spPr>
            <a:xfrm flipV="1">
              <a:off x="3423656" y="4903091"/>
              <a:ext cx="0" cy="35428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/>
            <p:cNvCxnSpPr>
              <a:stCxn id="21" idx="0"/>
              <a:endCxn id="18" idx="0"/>
            </p:cNvCxnSpPr>
            <p:nvPr/>
          </p:nvCxnSpPr>
          <p:spPr>
            <a:xfrm flipV="1">
              <a:off x="2572276" y="4762224"/>
              <a:ext cx="2049" cy="25726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/>
            <p:cNvCxnSpPr/>
            <p:nvPr/>
          </p:nvCxnSpPr>
          <p:spPr>
            <a:xfrm>
              <a:off x="1670835" y="4188214"/>
              <a:ext cx="0" cy="184080"/>
            </a:xfrm>
            <a:prstGeom prst="straightConnector1">
              <a:avLst/>
            </a:prstGeom>
            <a:ln w="19050"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/>
            <p:nvPr/>
          </p:nvCxnSpPr>
          <p:spPr>
            <a:xfrm flipH="1">
              <a:off x="2662190" y="4191434"/>
              <a:ext cx="201850" cy="4148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61"/>
            <p:cNvSpPr/>
            <p:nvPr/>
          </p:nvSpPr>
          <p:spPr>
            <a:xfrm>
              <a:off x="2527283" y="3913826"/>
              <a:ext cx="660758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200" dirty="0" smtClean="0"/>
                <a:t>Dimple</a:t>
              </a:r>
            </a:p>
          </p:txBody>
        </p:sp>
      </p:grpSp>
      <p:pic>
        <p:nvPicPr>
          <p:cNvPr id="26" name="Grafik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243" y="4794144"/>
            <a:ext cx="3126910" cy="1981031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479" y="4794144"/>
            <a:ext cx="1750881" cy="1955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70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Plans to improve assembly for next SMD HBU</a:t>
            </a:r>
            <a:endParaRPr lang="en-US" sz="2800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Assembly is planned for spring next 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DESY FEB group is currently re-designing the new PCB with following improvements: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Bigger edge (to assure the detection of the fiducials)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dirty="0" smtClean="0"/>
              <a:t> LED positions instead of 7 (will reduce management of different tile types)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LEDs (old ones are not available in Germany anymore)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soldering pads for new </a:t>
            </a:r>
            <a:r>
              <a:rPr lang="en-US" dirty="0" err="1" smtClean="0"/>
              <a:t>SiPM</a:t>
            </a:r>
            <a:r>
              <a:rPr lang="en-US" dirty="0" smtClean="0"/>
              <a:t>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University of Hamburg is working on reducing the air gap between foil and tile for the wrap tile design (to assure the mass assembly of tiles)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SiPMs are bought on tapes and stored in nitrogen atmosphere (by DESY)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will reduce one Steps during assembly </a:t>
            </a:r>
            <a:r>
              <a:rPr lang="en-US" dirty="0"/>
              <a:t>(</a:t>
            </a:r>
            <a:r>
              <a:rPr lang="en-US" dirty="0" smtClean="0"/>
              <a:t>no tempering necessary anymore) </a:t>
            </a: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lso an automatic assembly of SiPMs can be done (due to right feeding format for the machine)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665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Additional </a:t>
            </a:r>
            <a:r>
              <a:rPr lang="en-US" dirty="0"/>
              <a:t>light yield increment possible if the whole bottom side of the tile is reflective (also surface of the board under the dimple)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Simulations with FRED (ray tracing program) shows that an increment of the light yield is possible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custom cut solution with 3M DF2000MA foil shows a light yield increment of 16%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Potential solution compatible with mass production: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/>
              <a:t>White solder mask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The whole HBU board could be white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Tested for durability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Whole surface of PCB is </a:t>
            </a:r>
            <a:r>
              <a:rPr lang="en-US" dirty="0" smtClean="0"/>
              <a:t>white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</a:t>
            </a:r>
            <a:r>
              <a:rPr lang="en-US" dirty="0"/>
              <a:t>heat discoloration degree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Measure of reflectance index is planned in the </a:t>
            </a:r>
            <a:r>
              <a:rPr lang="en-US" dirty="0" smtClean="0"/>
              <a:t>                                 nearer future</a:t>
            </a:r>
            <a:endParaRPr lang="en-US" dirty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150" y="2572723"/>
            <a:ext cx="2969225" cy="223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Reflective surface around </a:t>
            </a:r>
            <a:r>
              <a:rPr lang="en-US" sz="2800" dirty="0" err="1" smtClean="0"/>
              <a:t>SiPM</a:t>
            </a:r>
            <a:endParaRPr lang="en-US" sz="28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5219" y="4766445"/>
            <a:ext cx="2067194" cy="1983408"/>
          </a:xfrm>
          <a:prstGeom prst="rect">
            <a:avLst/>
          </a:prstGeom>
        </p:spPr>
      </p:pic>
      <p:sp>
        <p:nvSpPr>
          <p:cNvPr id="3" name="Ellipse 2"/>
          <p:cNvSpPr/>
          <p:nvPr/>
        </p:nvSpPr>
        <p:spPr>
          <a:xfrm>
            <a:off x="8099290" y="3369254"/>
            <a:ext cx="720000" cy="720000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矩形 61"/>
          <p:cNvSpPr/>
          <p:nvPr/>
        </p:nvSpPr>
        <p:spPr>
          <a:xfrm>
            <a:off x="7389166" y="3352901"/>
            <a:ext cx="8360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00B0F0"/>
                </a:solidFill>
              </a:rPr>
              <a:t>New reflective area</a:t>
            </a:r>
          </a:p>
        </p:txBody>
      </p:sp>
    </p:spTree>
    <p:extLst>
      <p:ext uri="{BB962C8B-B14F-4D97-AF65-F5344CB8AC3E}">
        <p14:creationId xmlns:p14="http://schemas.microsoft.com/office/powerpoint/2010/main" val="270833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Design and performance of white adapter board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58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PCB </a:t>
            </a:r>
            <a:r>
              <a:rPr lang="de-DE" dirty="0" err="1" smtClean="0"/>
              <a:t>solder</a:t>
            </a:r>
            <a:r>
              <a:rPr lang="de-DE" dirty="0" smtClean="0"/>
              <a:t> </a:t>
            </a:r>
            <a:r>
              <a:rPr lang="de-DE" dirty="0" err="1" smtClean="0"/>
              <a:t>mask</a:t>
            </a:r>
            <a:endParaRPr lang="en-US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4771244" cy="4741862"/>
          </a:xfrm>
        </p:spPr>
        <p:txBody>
          <a:bodyPr/>
          <a:lstStyle/>
          <a:p>
            <a:r>
              <a:rPr lang="en-US" dirty="0" smtClean="0"/>
              <a:t>Chosen solder mask: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ELPEMER SD2491 SG-TSW-R4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&gt;</a:t>
            </a:r>
            <a:r>
              <a:rPr lang="en-US" dirty="0" smtClean="0"/>
              <a:t> 85% reflectivity for expected 430 nm 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Affordable (whole PCB cost ~60 € including white solder mask, depends on PCB manufacturer)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632" y="664502"/>
            <a:ext cx="4255237" cy="2661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379" y="3587553"/>
            <a:ext cx="4310621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25" y="1745457"/>
            <a:ext cx="3676650" cy="275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54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Assembly test for PCBs with white solder mask</a:t>
            </a:r>
            <a:endParaRPr lang="en-US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76250" y="991611"/>
            <a:ext cx="9116022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Camera and assembly tests for SiPMs on white surface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Non trivial for camera to detect metalized structures on white (reflecting) surfaces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Placement and soldering were successful</a:t>
            </a: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Also first automatic assembly of SiPMs for Mainz-CALICE-Group with Mainz Pick-and-Place machine</a:t>
            </a:r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2693196"/>
            <a:ext cx="6748992" cy="379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10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814387" y="78536"/>
            <a:ext cx="8656183" cy="70646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Design of white PCB</a:t>
            </a:r>
            <a:endParaRPr lang="en-US" sz="2800" dirty="0"/>
          </a:p>
        </p:txBody>
      </p:sp>
      <p:sp>
        <p:nvSpPr>
          <p:cNvPr id="127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814388" y="991611"/>
            <a:ext cx="8777884" cy="47418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PCB with 9 </a:t>
            </a:r>
            <a:r>
              <a:rPr lang="en-US" dirty="0" err="1" smtClean="0"/>
              <a:t>SiPM</a:t>
            </a:r>
            <a:r>
              <a:rPr lang="en-US" dirty="0"/>
              <a:t> </a:t>
            </a:r>
            <a:r>
              <a:rPr lang="en-US" dirty="0" smtClean="0"/>
              <a:t>pads </a:t>
            </a:r>
            <a:r>
              <a:rPr lang="en-US" dirty="0"/>
              <a:t>with </a:t>
            </a:r>
            <a:r>
              <a:rPr lang="en-US" dirty="0" smtClean="0"/>
              <a:t>pitch similar to HBU boards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prototype with 2x MPPC 12571-025P (</a:t>
            </a:r>
            <a:r>
              <a:rPr lang="en-US" dirty="0" err="1" smtClean="0"/>
              <a:t>SiPM</a:t>
            </a:r>
            <a:r>
              <a:rPr lang="en-US" dirty="0" smtClean="0"/>
              <a:t> type used on SMD HBU)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PCB is designed as an adapter board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Top side with SiPMs/Tiles, Bottom side with female connectors for connection of preamp/bias to </a:t>
            </a:r>
            <a:r>
              <a:rPr lang="en-US" dirty="0" err="1" smtClean="0"/>
              <a:t>SiPM</a:t>
            </a:r>
            <a:r>
              <a:rPr lang="en-US" dirty="0"/>
              <a:t> </a:t>
            </a:r>
            <a:r>
              <a:rPr lang="en-US" dirty="0" smtClean="0"/>
              <a:t>→ Plug-in system</a:t>
            </a:r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46113" lvl="1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831013" y="6384728"/>
            <a:ext cx="2311400" cy="365125"/>
          </a:xfrm>
        </p:spPr>
        <p:txBody>
          <a:bodyPr/>
          <a:lstStyle/>
          <a:p>
            <a:pPr>
              <a:defRPr/>
            </a:pPr>
            <a:fld id="{3A913A4E-EDC9-44A7-86D6-D08EDA1D9A08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grpSp>
        <p:nvGrpSpPr>
          <p:cNvPr id="14" name="Gruppieren 13"/>
          <p:cNvGrpSpPr/>
          <p:nvPr/>
        </p:nvGrpSpPr>
        <p:grpSpPr>
          <a:xfrm>
            <a:off x="1120535" y="2887391"/>
            <a:ext cx="2589617" cy="1101819"/>
            <a:chOff x="5292080" y="4299265"/>
            <a:chExt cx="3400583" cy="1446867"/>
          </a:xfrm>
        </p:grpSpPr>
        <p:grpSp>
          <p:nvGrpSpPr>
            <p:cNvPr id="18" name="Gruppieren 17"/>
            <p:cNvGrpSpPr/>
            <p:nvPr/>
          </p:nvGrpSpPr>
          <p:grpSpPr>
            <a:xfrm>
              <a:off x="5292080" y="4752447"/>
              <a:ext cx="3384376" cy="993685"/>
              <a:chOff x="6156176" y="2742407"/>
              <a:chExt cx="2865581" cy="993685"/>
            </a:xfrm>
          </p:grpSpPr>
          <p:grpSp>
            <p:nvGrpSpPr>
              <p:cNvPr id="21" name="Gruppieren 20"/>
              <p:cNvGrpSpPr/>
              <p:nvPr/>
            </p:nvGrpSpPr>
            <p:grpSpPr>
              <a:xfrm>
                <a:off x="6156176" y="2742407"/>
                <a:ext cx="2865581" cy="993685"/>
                <a:chOff x="6228184" y="2737585"/>
                <a:chExt cx="2865581" cy="993685"/>
              </a:xfrm>
            </p:grpSpPr>
            <p:sp>
              <p:nvSpPr>
                <p:cNvPr id="23" name="Rechteck 11"/>
                <p:cNvSpPr/>
                <p:nvPr/>
              </p:nvSpPr>
              <p:spPr bwMode="auto">
                <a:xfrm>
                  <a:off x="6228184" y="2737585"/>
                  <a:ext cx="2865581" cy="458544"/>
                </a:xfrm>
                <a:prstGeom prst="rect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24" name="Akkord 10"/>
                <p:cNvSpPr/>
                <p:nvPr/>
              </p:nvSpPr>
              <p:spPr bwMode="auto">
                <a:xfrm rot="5400000">
                  <a:off x="7278764" y="2953015"/>
                  <a:ext cx="764420" cy="792089"/>
                </a:xfrm>
                <a:prstGeom prst="chord">
                  <a:avLst>
                    <a:gd name="adj1" fmla="val 6599963"/>
                    <a:gd name="adj2" fmla="val 14990548"/>
                  </a:avLst>
                </a:prstGeom>
                <a:solidFill>
                  <a:schemeClr val="bg1"/>
                </a:solidFill>
                <a:ln w="25400" cap="flat" cmpd="sng" algn="ctr">
                  <a:solidFill>
                    <a:srgbClr val="00B0F0"/>
                  </a:solidFill>
                  <a:prstDash val="solid"/>
                  <a:round/>
                  <a:headEnd type="none" w="med" len="med"/>
                  <a:tailEnd type="triangle" w="med" len="lg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de-DE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22" name="Rechteck 29"/>
              <p:cNvSpPr/>
              <p:nvPr/>
            </p:nvSpPr>
            <p:spPr bwMode="auto">
              <a:xfrm>
                <a:off x="7488483" y="3090941"/>
                <a:ext cx="207316" cy="100480"/>
              </a:xfrm>
              <a:prstGeom prst="rect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9" name="矩形 61"/>
            <p:cNvSpPr/>
            <p:nvPr/>
          </p:nvSpPr>
          <p:spPr>
            <a:xfrm>
              <a:off x="7208216" y="4752442"/>
              <a:ext cx="1484447" cy="3637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/>
                <a:t>Scintillator tile</a:t>
              </a:r>
            </a:p>
          </p:txBody>
        </p:sp>
        <p:sp>
          <p:nvSpPr>
            <p:cNvPr id="20" name="矩形 61"/>
            <p:cNvSpPr/>
            <p:nvPr/>
          </p:nvSpPr>
          <p:spPr>
            <a:xfrm>
              <a:off x="5869553" y="4299265"/>
              <a:ext cx="724542" cy="3637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err="1" smtClean="0">
                  <a:solidFill>
                    <a:srgbClr val="FF0000"/>
                  </a:solidFill>
                </a:rPr>
                <a:t>SiPM</a:t>
              </a:r>
              <a:endParaRPr lang="en-US" altLang="zh-CN" sz="12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矩形 61"/>
          <p:cNvSpPr/>
          <p:nvPr/>
        </p:nvSpPr>
        <p:spPr>
          <a:xfrm>
            <a:off x="3873821" y="3064642"/>
            <a:ext cx="936475" cy="276999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/>
              <a:t>White PCB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296149" y="3581689"/>
            <a:ext cx="4242486" cy="101289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>
            <a:off x="4209698" y="3327400"/>
            <a:ext cx="114652" cy="25428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1850568" y="3164390"/>
            <a:ext cx="425148" cy="3335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flipH="1">
            <a:off x="2505257" y="3010899"/>
            <a:ext cx="201850" cy="4148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矩形 61"/>
          <p:cNvSpPr/>
          <p:nvPr/>
        </p:nvSpPr>
        <p:spPr>
          <a:xfrm>
            <a:off x="2370350" y="2733291"/>
            <a:ext cx="66075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 smtClean="0"/>
              <a:t>Dimple</a:t>
            </a:r>
          </a:p>
        </p:txBody>
      </p:sp>
      <p:sp>
        <p:nvSpPr>
          <p:cNvPr id="3" name="Rechteck 2"/>
          <p:cNvSpPr/>
          <p:nvPr/>
        </p:nvSpPr>
        <p:spPr>
          <a:xfrm>
            <a:off x="974604" y="3682978"/>
            <a:ext cx="291860" cy="13875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Gerader Verbinder 28"/>
          <p:cNvCxnSpPr>
            <a:stCxn id="17" idx="0"/>
            <a:endCxn id="53" idx="3"/>
          </p:cNvCxnSpPr>
          <p:nvPr/>
        </p:nvCxnSpPr>
        <p:spPr>
          <a:xfrm flipH="1">
            <a:off x="1204703" y="3581689"/>
            <a:ext cx="1212689" cy="5025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hteck 52"/>
          <p:cNvSpPr/>
          <p:nvPr/>
        </p:nvSpPr>
        <p:spPr>
          <a:xfrm>
            <a:off x="1037864" y="3588947"/>
            <a:ext cx="166839" cy="8598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矩形 61"/>
          <p:cNvSpPr/>
          <p:nvPr/>
        </p:nvSpPr>
        <p:spPr>
          <a:xfrm>
            <a:off x="33165" y="3011087"/>
            <a:ext cx="986167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Female 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in </a:t>
            </a:r>
          </a:p>
          <a:p>
            <a:pPr algn="ctr"/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</a:rPr>
              <a:t>Connector</a:t>
            </a:r>
          </a:p>
        </p:txBody>
      </p:sp>
      <p:cxnSp>
        <p:nvCxnSpPr>
          <p:cNvPr id="56" name="Gerade Verbindung mit Pfeil 55"/>
          <p:cNvCxnSpPr>
            <a:stCxn id="55" idx="2"/>
            <a:endCxn id="3" idx="1"/>
          </p:cNvCxnSpPr>
          <p:nvPr/>
        </p:nvCxnSpPr>
        <p:spPr>
          <a:xfrm>
            <a:off x="526249" y="3472752"/>
            <a:ext cx="448355" cy="279606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hteck 30"/>
          <p:cNvSpPr/>
          <p:nvPr/>
        </p:nvSpPr>
        <p:spPr>
          <a:xfrm>
            <a:off x="3395827" y="3574432"/>
            <a:ext cx="238125" cy="141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59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1599</Words>
  <Application>Microsoft Office PowerPoint</Application>
  <PresentationFormat>A4-Papier (210x297 mm)</PresentationFormat>
  <Paragraphs>296</Paragraphs>
  <Slides>25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2" baseType="lpstr">
      <vt:lpstr>Arial</vt:lpstr>
      <vt:lpstr>Calibri</vt:lpstr>
      <vt:lpstr>Garamond</vt:lpstr>
      <vt:lpstr>ＭＳ Ｐゴシック</vt:lpstr>
      <vt:lpstr>Verdana</vt:lpstr>
      <vt:lpstr>Wingdings</vt:lpstr>
      <vt:lpstr>Office-Design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Peakom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fd fds</dc:creator>
  <cp:lastModifiedBy>Phi Chau</cp:lastModifiedBy>
  <cp:revision>1064</cp:revision>
  <cp:lastPrinted>2014-09-11T14:25:37Z</cp:lastPrinted>
  <dcterms:created xsi:type="dcterms:W3CDTF">2011-08-27T16:08:40Z</dcterms:created>
  <dcterms:modified xsi:type="dcterms:W3CDTF">2015-12-10T13:00:16Z</dcterms:modified>
</cp:coreProperties>
</file>