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0" r:id="rId4"/>
    <p:sldId id="261" r:id="rId5"/>
    <p:sldId id="262" r:id="rId6"/>
    <p:sldId id="257" r:id="rId7"/>
    <p:sldId id="263" r:id="rId8"/>
    <p:sldId id="264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B6B3E6-6EB1-497D-BE71-AC49044C3B50}" type="datetimeFigureOut">
              <a:rPr kumimoji="1" lang="ja-JP" altLang="en-US" smtClean="0"/>
              <a:t>2015/12/10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4DBA1-A1C3-4081-AA68-6FEA81769E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673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4DBA1-A1C3-4081-AA68-6FEA81769E6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823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8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51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485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44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589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253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82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16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600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82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8355F-DC61-48A9-8A00-7ABF9EEFA6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0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856364"/>
          </a:xfrm>
        </p:spPr>
        <p:txBody>
          <a:bodyPr/>
          <a:lstStyle/>
          <a:p>
            <a:r>
              <a:rPr kumimoji="1" lang="en-US" altLang="ja-JP" dirty="0" smtClean="0"/>
              <a:t>Central Region Working Group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253344"/>
            <a:ext cx="6858000" cy="1004455"/>
          </a:xfrm>
        </p:spPr>
        <p:txBody>
          <a:bodyPr/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2015-1210 ADI meeting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53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698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Charge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080655"/>
            <a:ext cx="8072005" cy="5096308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To </a:t>
            </a:r>
            <a:r>
              <a:rPr lang="en-US" altLang="ja-JP" dirty="0" smtClean="0"/>
              <a:t>develop </a:t>
            </a:r>
            <a:r>
              <a:rPr lang="en-US" altLang="ja-JP" dirty="0"/>
              <a:t>a conceptual design for the central region of the ILC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at </a:t>
            </a:r>
            <a:r>
              <a:rPr lang="en-US" altLang="ja-JP" dirty="0"/>
              <a:t>a level of detail consistent with a change request and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sufficient </a:t>
            </a:r>
            <a:r>
              <a:rPr lang="en-US" altLang="ja-JP" dirty="0"/>
              <a:t>to define the CFS features of this area of the machine. 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central region </a:t>
            </a:r>
            <a:r>
              <a:rPr lang="en-US" altLang="ja-JP" dirty="0" smtClean="0"/>
              <a:t>= </a:t>
            </a:r>
            <a:r>
              <a:rPr lang="en-US" altLang="ja-JP" dirty="0"/>
              <a:t>downstream of the two main </a:t>
            </a:r>
            <a:r>
              <a:rPr lang="en-US" altLang="ja-JP" dirty="0" err="1" smtClean="0"/>
              <a:t>linacs</a:t>
            </a:r>
            <a:r>
              <a:rPr lang="en-US" altLang="ja-JP" dirty="0"/>
              <a:t>: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e- </a:t>
            </a:r>
            <a:r>
              <a:rPr lang="en-US" altLang="ja-JP" dirty="0"/>
              <a:t>source, </a:t>
            </a:r>
          </a:p>
          <a:p>
            <a:pPr lvl="1"/>
            <a:r>
              <a:rPr lang="en-US" altLang="ja-JP" dirty="0" err="1"/>
              <a:t>U</a:t>
            </a:r>
            <a:r>
              <a:rPr lang="en-US" altLang="ja-JP" dirty="0" err="1" smtClean="0"/>
              <a:t>ndulator</a:t>
            </a:r>
            <a:r>
              <a:rPr lang="en-US" altLang="ja-JP" dirty="0" smtClean="0"/>
              <a:t> </a:t>
            </a:r>
            <a:r>
              <a:rPr lang="en-US" altLang="ja-JP" dirty="0"/>
              <a:t>driven e+ source, </a:t>
            </a:r>
          </a:p>
          <a:p>
            <a:pPr lvl="1"/>
            <a:r>
              <a:rPr lang="en-US" altLang="ja-JP" dirty="0" smtClean="0"/>
              <a:t>DR </a:t>
            </a:r>
            <a:r>
              <a:rPr lang="en-US" altLang="ja-JP" dirty="0"/>
              <a:t>transfer lines (but not </a:t>
            </a:r>
            <a:r>
              <a:rPr lang="en-US" altLang="ja-JP" dirty="0" smtClean="0"/>
              <a:t>DR), </a:t>
            </a:r>
            <a:endParaRPr lang="en-US" altLang="ja-JP" dirty="0"/>
          </a:p>
          <a:p>
            <a:pPr lvl="1"/>
            <a:r>
              <a:rPr lang="en-US" altLang="ja-JP" dirty="0"/>
              <a:t>RTML, </a:t>
            </a:r>
          </a:p>
          <a:p>
            <a:pPr lvl="1"/>
            <a:r>
              <a:rPr lang="en-US" altLang="ja-JP" dirty="0" smtClean="0"/>
              <a:t>BDS including </a:t>
            </a:r>
            <a:r>
              <a:rPr lang="en-US" altLang="ja-JP" dirty="0"/>
              <a:t>associated hardware (dumps, collimators, spoilers etc..) </a:t>
            </a:r>
          </a:p>
          <a:p>
            <a:pPr lvl="1"/>
            <a:r>
              <a:rPr lang="en-US" altLang="ja-JP" dirty="0" smtClean="0"/>
              <a:t>IR  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283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18547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Charge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08364"/>
            <a:ext cx="7886700" cy="5068599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S</a:t>
            </a:r>
            <a:r>
              <a:rPr lang="en-US" altLang="ja-JP" dirty="0" smtClean="0"/>
              <a:t>hould </a:t>
            </a:r>
            <a:r>
              <a:rPr lang="en-US" altLang="ja-JP" dirty="0"/>
              <a:t>assume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Detector </a:t>
            </a:r>
            <a:r>
              <a:rPr lang="en-US" altLang="ja-JP" dirty="0"/>
              <a:t>Hall layout as specified in CR-003.  </a:t>
            </a:r>
            <a:endParaRPr lang="en-US" altLang="ja-JP" dirty="0" smtClean="0"/>
          </a:p>
          <a:p>
            <a:pPr lvl="1"/>
            <a:r>
              <a:rPr lang="en-US" altLang="ja-JP" dirty="0"/>
              <a:t>T</a:t>
            </a:r>
            <a:r>
              <a:rPr lang="en-US" altLang="ja-JP" dirty="0" smtClean="0"/>
              <a:t>unnel </a:t>
            </a:r>
            <a:r>
              <a:rPr lang="en-US" altLang="ja-JP" dirty="0"/>
              <a:t>geometry as specified in CR-004 </a:t>
            </a:r>
            <a:r>
              <a:rPr lang="en-US" altLang="ja-JP" dirty="0" smtClean="0"/>
              <a:t>(2x1.5km extension) and </a:t>
            </a:r>
            <a:r>
              <a:rPr lang="en-US" altLang="ja-JP" dirty="0" smtClean="0"/>
              <a:t>lattice ILC2015b</a:t>
            </a:r>
            <a:r>
              <a:rPr lang="en-US" altLang="ja-JP" dirty="0" smtClean="0"/>
              <a:t>. </a:t>
            </a:r>
          </a:p>
          <a:p>
            <a:pPr lvl="1"/>
            <a:r>
              <a:rPr lang="en-US" altLang="ja-JP" dirty="0" smtClean="0"/>
              <a:t>ML </a:t>
            </a:r>
            <a:r>
              <a:rPr lang="en-US" altLang="ja-JP" dirty="0"/>
              <a:t>tunnel cross-section </a:t>
            </a:r>
            <a:r>
              <a:rPr lang="en-US" altLang="ja-JP" dirty="0" smtClean="0"/>
              <a:t>as </a:t>
            </a:r>
            <a:r>
              <a:rPr lang="en-US" altLang="ja-JP" dirty="0"/>
              <a:t>outlined for a 1.5 m central shielding </a:t>
            </a:r>
            <a:r>
              <a:rPr lang="en-US" altLang="ja-JP" dirty="0" smtClean="0"/>
              <a:t>wall (CR13).</a:t>
            </a:r>
          </a:p>
          <a:p>
            <a:r>
              <a:rPr lang="en-US" altLang="ja-JP" dirty="0" smtClean="0"/>
              <a:t>Positron source</a:t>
            </a:r>
          </a:p>
          <a:p>
            <a:pPr lvl="1"/>
            <a:r>
              <a:rPr lang="en-US" altLang="ja-JP" dirty="0" smtClean="0"/>
              <a:t>Should be based on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driven, positron source as modified by CR-011.  </a:t>
            </a:r>
            <a:endParaRPr lang="en-US" altLang="ja-JP" dirty="0"/>
          </a:p>
          <a:p>
            <a:pPr lvl="1"/>
            <a:r>
              <a:rPr lang="en-US" altLang="ja-JP" dirty="0" smtClean="0"/>
              <a:t>Should not incorporate any active features of a conventional positron source (e.g. klystron galleries, additional shielding, etc..) at this time.  </a:t>
            </a:r>
            <a:endParaRPr lang="en-US" altLang="ja-JP" dirty="0"/>
          </a:p>
          <a:p>
            <a:pPr lvl="1"/>
            <a:r>
              <a:rPr lang="en-US" altLang="ja-JP" dirty="0"/>
              <a:t>S</a:t>
            </a:r>
            <a:r>
              <a:rPr lang="en-US" altLang="ja-JP" dirty="0" smtClean="0"/>
              <a:t>hould however satisfy yourselves that the CFS layout you propose is consistent with the possibility of the subsequent adoption of such a source</a:t>
            </a:r>
          </a:p>
          <a:p>
            <a:pPr lvl="2"/>
            <a:r>
              <a:rPr lang="en-US" altLang="ja-JP" dirty="0" smtClean="0"/>
              <a:t>should that prove advantageous at some point in the future. 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44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6011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Charge (3)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25237"/>
            <a:ext cx="7886700" cy="5151726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S</a:t>
            </a:r>
            <a:r>
              <a:rPr lang="en-US" altLang="ja-JP" dirty="0" smtClean="0"/>
              <a:t>ome </a:t>
            </a:r>
            <a:r>
              <a:rPr lang="en-US" altLang="ja-JP" dirty="0"/>
              <a:t>of the information you will likely need is not completely specified at this time.  Hopefully it will be available soon. 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Working Group will thus need to exercise a degree of judgment in how it approaches this task.  </a:t>
            </a:r>
            <a:endParaRPr lang="en-US" altLang="ja-JP" dirty="0" smtClean="0"/>
          </a:p>
          <a:p>
            <a:r>
              <a:rPr lang="en-US" altLang="ja-JP" dirty="0"/>
              <a:t>A</a:t>
            </a:r>
            <a:r>
              <a:rPr lang="en-US" altLang="ja-JP" dirty="0" smtClean="0"/>
              <a:t>void </a:t>
            </a:r>
            <a:r>
              <a:rPr lang="en-US" altLang="ja-JP" dirty="0"/>
              <a:t>the temptation of trying to produce an engineering level of detail. 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We </a:t>
            </a:r>
            <a:r>
              <a:rPr lang="en-US" altLang="ja-JP" dirty="0"/>
              <a:t>are not scoped for such a task at this time </a:t>
            </a:r>
          </a:p>
          <a:p>
            <a:pPr lvl="1"/>
            <a:r>
              <a:rPr lang="en-US" altLang="ja-JP" dirty="0" smtClean="0"/>
              <a:t>It </a:t>
            </a:r>
            <a:r>
              <a:rPr lang="en-US" altLang="ja-JP" dirty="0"/>
              <a:t>is important to develop the central region concept in a timely way since changes have been made since the TDR and we need to progress towards a </a:t>
            </a:r>
            <a:r>
              <a:rPr lang="en-US" altLang="ja-JP" dirty="0" err="1"/>
              <a:t>Kitakami</a:t>
            </a:r>
            <a:r>
              <a:rPr lang="en-US" altLang="ja-JP" dirty="0"/>
              <a:t> site specific CFS footprint.  </a:t>
            </a:r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Working Group should attempt to derive a cost-neutral (or cost reducing) approach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though </a:t>
            </a:r>
            <a:r>
              <a:rPr lang="en-US" altLang="ja-JP" dirty="0"/>
              <a:t>I appreciate that the TDR baseline was estimated in a somewhat generic fashion for this part of the machine thus cost comparisons might prove difficult.</a:t>
            </a:r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8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Charge (4)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You should plan towards having a working concept for the ECFA workshop in Santander, in June 2016.</a:t>
            </a:r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5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3965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54727"/>
            <a:ext cx="7886700" cy="4722236"/>
          </a:xfrm>
        </p:spPr>
        <p:txBody>
          <a:bodyPr/>
          <a:lstStyle/>
          <a:p>
            <a:r>
              <a:rPr kumimoji="1" lang="en-US" altLang="ja-JP" dirty="0" smtClean="0"/>
              <a:t>Members</a:t>
            </a:r>
            <a:br>
              <a:rPr kumimoji="1" lang="en-US" altLang="ja-JP" dirty="0" smtClean="0"/>
            </a:br>
            <a:r>
              <a:rPr lang="en-US" altLang="ja-JP" dirty="0" smtClean="0"/>
              <a:t>Glen </a:t>
            </a:r>
            <a:r>
              <a:rPr lang="en-US" altLang="ja-JP" dirty="0"/>
              <a:t>White, Benno List, Ewan Paterson, Toshiyuki Okugi, </a:t>
            </a:r>
            <a:r>
              <a:rPr lang="en-US" altLang="ja-JP" dirty="0" smtClean="0"/>
              <a:t>Masao </a:t>
            </a:r>
            <a:r>
              <a:rPr lang="en-US" altLang="ja-JP" dirty="0"/>
              <a:t>Kuriki, Masanobu Miyahara</a:t>
            </a:r>
            <a:r>
              <a:rPr lang="en-US" altLang="ja-JP" dirty="0" smtClean="0"/>
              <a:t>, Tomoyuki Sanuki, Kaoru Yokoya</a:t>
            </a:r>
          </a:p>
          <a:p>
            <a:r>
              <a:rPr kumimoji="1" lang="en-US" altLang="ja-JP" dirty="0" smtClean="0"/>
              <a:t>Meetings</a:t>
            </a:r>
          </a:p>
          <a:p>
            <a:pPr lvl="1"/>
            <a:r>
              <a:rPr lang="en-US" altLang="ja-JP" dirty="0" smtClean="0"/>
              <a:t>Normally Tuesday, standard time (6pm California, 3pm EU, 11pm Japan)</a:t>
            </a:r>
          </a:p>
          <a:p>
            <a:pPr lvl="2"/>
            <a:r>
              <a:rPr kumimoji="1" lang="en-US" altLang="ja-JP" dirty="0" smtClean="0"/>
              <a:t>Right after CFS (1hr earlier) …… what to do in DST?</a:t>
            </a:r>
          </a:p>
          <a:p>
            <a:pPr lvl="2"/>
            <a:r>
              <a:rPr lang="en-US" altLang="ja-JP" dirty="0" smtClean="0"/>
              <a:t>Same time as TB</a:t>
            </a:r>
          </a:p>
          <a:p>
            <a:pPr lvl="2"/>
            <a:r>
              <a:rPr lang="en-US" altLang="ja-JP" dirty="0" smtClean="0"/>
              <a:t>First meeting on Dec.15</a:t>
            </a:r>
          </a:p>
          <a:p>
            <a:pPr lvl="1"/>
            <a:r>
              <a:rPr kumimoji="1" lang="en-US" altLang="ja-JP" dirty="0" smtClean="0"/>
              <a:t>Every other week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71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95853"/>
            <a:ext cx="7886700" cy="618547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What must be considered?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25236"/>
            <a:ext cx="7886700" cy="5151727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Positron line</a:t>
            </a:r>
          </a:p>
          <a:p>
            <a:pPr lvl="1"/>
            <a:r>
              <a:rPr lang="en-US" altLang="ja-JP" dirty="0" smtClean="0"/>
              <a:t>Global timing chicane (where?)</a:t>
            </a:r>
          </a:p>
          <a:p>
            <a:pPr lvl="1"/>
            <a:r>
              <a:rPr lang="en-US" altLang="ja-JP" dirty="0" smtClean="0"/>
              <a:t>Positron spin rotator</a:t>
            </a:r>
          </a:p>
          <a:p>
            <a:pPr lvl="1"/>
            <a:r>
              <a:rPr lang="en-US" altLang="ja-JP" dirty="0" smtClean="0"/>
              <a:t>Auxiliary positron source</a:t>
            </a:r>
          </a:p>
          <a:p>
            <a:r>
              <a:rPr lang="en-US" altLang="ja-JP" dirty="0" smtClean="0"/>
              <a:t>BDS line</a:t>
            </a:r>
          </a:p>
          <a:p>
            <a:pPr lvl="1"/>
            <a:r>
              <a:rPr lang="en-US" altLang="ja-JP" dirty="0" smtClean="0"/>
              <a:t>Muon wall</a:t>
            </a:r>
          </a:p>
          <a:p>
            <a:pPr lvl="1"/>
            <a:r>
              <a:rPr lang="en-US" altLang="ja-JP" dirty="0" smtClean="0"/>
              <a:t>Collimator area (shielding)</a:t>
            </a:r>
          </a:p>
          <a:p>
            <a:pPr lvl="1"/>
            <a:r>
              <a:rPr lang="en-US" altLang="ja-JP" dirty="0" smtClean="0"/>
              <a:t>Beam dump (tune-up dumps, main dumps)</a:t>
            </a:r>
          </a:p>
          <a:p>
            <a:pPr lvl="2"/>
            <a:r>
              <a:rPr lang="en-US" altLang="ja-JP" dirty="0" smtClean="0"/>
              <a:t>Dump hall design? Who? By when?</a:t>
            </a:r>
          </a:p>
          <a:p>
            <a:r>
              <a:rPr lang="en-US" altLang="ja-JP" dirty="0" smtClean="0"/>
              <a:t>Tunnel shape/size </a:t>
            </a:r>
          </a:p>
          <a:p>
            <a:pPr lvl="1"/>
            <a:r>
              <a:rPr lang="en-US" altLang="ja-JP" dirty="0" smtClean="0"/>
              <a:t>Shielding wall</a:t>
            </a:r>
          </a:p>
          <a:p>
            <a:pPr lvl="1"/>
            <a:r>
              <a:rPr lang="en-US" altLang="ja-JP" dirty="0" smtClean="0"/>
              <a:t>Local shielding in e+ target region, collimator region</a:t>
            </a:r>
          </a:p>
          <a:p>
            <a:pPr lvl="1"/>
            <a:r>
              <a:rPr lang="en-US" altLang="ja-JP" dirty="0" smtClean="0"/>
              <a:t>Laser hut</a:t>
            </a:r>
          </a:p>
          <a:p>
            <a:pPr lvl="1"/>
            <a:r>
              <a:rPr lang="en-US" altLang="ja-JP" dirty="0" smtClean="0"/>
              <a:t>But don’t go into detail of CFS</a:t>
            </a:r>
          </a:p>
          <a:p>
            <a:r>
              <a:rPr lang="en-US" altLang="ja-JP" dirty="0" smtClean="0"/>
              <a:t>Must take into account</a:t>
            </a:r>
          </a:p>
          <a:p>
            <a:pPr lvl="1"/>
            <a:r>
              <a:rPr lang="en-US" altLang="ja-JP" dirty="0" smtClean="0"/>
              <a:t>Installation path</a:t>
            </a:r>
          </a:p>
          <a:p>
            <a:pPr lvl="1"/>
            <a:r>
              <a:rPr lang="en-US" altLang="ja-JP" dirty="0" smtClean="0"/>
              <a:t>Commissioning scenario</a:t>
            </a:r>
          </a:p>
          <a:p>
            <a:pPr lvl="1"/>
            <a:r>
              <a:rPr lang="en-US" altLang="ja-JP" dirty="0" smtClean="0"/>
              <a:t>Possible accidents</a:t>
            </a:r>
          </a:p>
          <a:p>
            <a:r>
              <a:rPr lang="en-US" altLang="ja-JP" dirty="0" smtClean="0"/>
              <a:t>Must work with close link to CFS, BDS, positron</a:t>
            </a:r>
          </a:p>
          <a:p>
            <a:endParaRPr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396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Central Region Redundancy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Electron </a:t>
            </a:r>
            <a:r>
              <a:rPr lang="en-US" altLang="ja-JP" dirty="0"/>
              <a:t>source</a:t>
            </a:r>
          </a:p>
          <a:p>
            <a:pPr lvl="1"/>
            <a:r>
              <a:rPr lang="en-US" altLang="ja-JP" dirty="0" smtClean="0"/>
              <a:t>2 </a:t>
            </a:r>
            <a:r>
              <a:rPr lang="en-US" altLang="ja-JP" dirty="0"/>
              <a:t>guns, 2 lasers</a:t>
            </a:r>
          </a:p>
          <a:p>
            <a:pPr lvl="1"/>
            <a:r>
              <a:rPr lang="en-US" altLang="ja-JP" dirty="0" err="1" smtClean="0"/>
              <a:t>Buncher</a:t>
            </a:r>
            <a:r>
              <a:rPr lang="en-US" altLang="ja-JP" dirty="0"/>
              <a:t>: spare klystron</a:t>
            </a:r>
          </a:p>
          <a:p>
            <a:pPr lvl="1"/>
            <a:r>
              <a:rPr lang="en-US" altLang="ja-JP" dirty="0" smtClean="0"/>
              <a:t>5GeV </a:t>
            </a:r>
            <a:r>
              <a:rPr lang="en-US" altLang="ja-JP" dirty="0"/>
              <a:t>booster : 21 </a:t>
            </a:r>
            <a:r>
              <a:rPr lang="en-US" altLang="ja-JP" dirty="0" err="1"/>
              <a:t>cryomodules</a:t>
            </a:r>
            <a:r>
              <a:rPr lang="en-US" altLang="ja-JP" dirty="0"/>
              <a:t> + 3 spare, spare klystron</a:t>
            </a:r>
          </a:p>
          <a:p>
            <a:r>
              <a:rPr lang="en-US" altLang="ja-JP" dirty="0" smtClean="0"/>
              <a:t>Positron</a:t>
            </a:r>
            <a:endParaRPr lang="en-US" altLang="ja-JP" dirty="0"/>
          </a:p>
          <a:p>
            <a:pPr lvl="1"/>
            <a:r>
              <a:rPr lang="en-US" altLang="ja-JP" dirty="0" smtClean="0"/>
              <a:t>Spare </a:t>
            </a:r>
            <a:r>
              <a:rPr lang="en-US" altLang="ja-JP" dirty="0" err="1"/>
              <a:t>undulator</a:t>
            </a:r>
            <a:r>
              <a:rPr lang="en-US" altLang="ja-JP" dirty="0"/>
              <a:t>?</a:t>
            </a:r>
          </a:p>
          <a:p>
            <a:pPr lvl="1"/>
            <a:r>
              <a:rPr lang="en-US" altLang="ja-JP" dirty="0" smtClean="0"/>
              <a:t>No </a:t>
            </a:r>
            <a:r>
              <a:rPr lang="en-US" altLang="ja-JP" dirty="0"/>
              <a:t>spare target, flux concentrator, capture section</a:t>
            </a:r>
          </a:p>
          <a:p>
            <a:pPr lvl="1"/>
            <a:r>
              <a:rPr lang="en-US" altLang="ja-JP" dirty="0" smtClean="0"/>
              <a:t>Warm </a:t>
            </a:r>
            <a:r>
              <a:rPr lang="en-US" altLang="ja-JP" dirty="0"/>
              <a:t>RF, booster </a:t>
            </a:r>
            <a:r>
              <a:rPr lang="en-US" altLang="ja-JP" dirty="0" err="1"/>
              <a:t>linac</a:t>
            </a:r>
            <a:r>
              <a:rPr lang="en-US" altLang="ja-JP" dirty="0"/>
              <a:t>, ECS ?</a:t>
            </a:r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112327" y="1063026"/>
            <a:ext cx="30895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From Ewan’s slides at LCWS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8355F-DC61-48A9-8A00-7ABF9EEFA6E2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ADI, 2015-1210,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08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573</Words>
  <Application>Microsoft Office PowerPoint</Application>
  <PresentationFormat>画面に合わせる (4:3)</PresentationFormat>
  <Paragraphs>89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Office テーマ</vt:lpstr>
      <vt:lpstr>Central Region Working Group</vt:lpstr>
      <vt:lpstr>Charge (1)</vt:lpstr>
      <vt:lpstr>Charge (2)</vt:lpstr>
      <vt:lpstr>Charge (3)</vt:lpstr>
      <vt:lpstr>Charge (4)</vt:lpstr>
      <vt:lpstr>PowerPoint プレゼンテーション</vt:lpstr>
      <vt:lpstr>What must be considered?</vt:lpstr>
      <vt:lpstr>Central Region Redundancy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Central Region Working Group</dc:title>
  <dc:creator>Yokoya</dc:creator>
  <cp:lastModifiedBy>Yokoya</cp:lastModifiedBy>
  <cp:revision>12</cp:revision>
  <dcterms:created xsi:type="dcterms:W3CDTF">2015-12-09T23:54:12Z</dcterms:created>
  <dcterms:modified xsi:type="dcterms:W3CDTF">2015-12-10T01:51:13Z</dcterms:modified>
</cp:coreProperties>
</file>