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3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7" r:id="rId3"/>
    <p:sldId id="301" r:id="rId4"/>
    <p:sldId id="298" r:id="rId5"/>
    <p:sldId id="300" r:id="rId6"/>
    <p:sldId id="288" r:id="rId7"/>
    <p:sldId id="296" r:id="rId8"/>
    <p:sldId id="295" r:id="rId9"/>
    <p:sldId id="299" r:id="rId10"/>
    <p:sldId id="29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1"/>
    <p:restoredTop sz="95673"/>
  </p:normalViewPr>
  <p:slideViewPr>
    <p:cSldViewPr snapToGrid="0" snapToObjects="1">
      <p:cViewPr>
        <p:scale>
          <a:sx n="100" d="100"/>
          <a:sy n="100" d="100"/>
        </p:scale>
        <p:origin x="121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7EA12-91AA-844C-B715-4E9BDDBE55AC}" type="datetimeFigureOut">
              <a:rPr kumimoji="1" lang="ja-JP" altLang="en-US" smtClean="0"/>
              <a:t>2016/1/13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CD433-BBD9-644A-B8AE-E7C0EAFFBF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7096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E30C9-6DF2-AF4C-9889-E326E495326F}" type="datetimeFigureOut">
              <a:rPr kumimoji="1" lang="ja-JP" altLang="en-US" smtClean="0"/>
              <a:t>2016/1/13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824A-86A7-7D4F-8E91-32BF92A35F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2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824A-86A7-7D4F-8E91-32BF92A35F6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821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1/13/16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62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8B7-83F9-884C-92B5-C47E0E499278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7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0E6C-C683-F940-A2B0-A6D1BF0B66C4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2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F1A5D-B94B-CA4D-8965-9F9B2A7EA694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65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1/13/16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7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F2B9A-677F-7843-904C-3DF09AB274AC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5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6518-E2D2-3B4B-A7E1-53C716354080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0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0646-5187-DB43-A8F0-0551F3121D2A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34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4DF6-9917-0547-AA75-297DD014E887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56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7AAFA-EBDC-BC47-AEB7-B43EC44E20F9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85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FF4B-1E06-0241-9D8C-C88D7E7D721E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0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74C7C-5D20-1940-96E0-8906D2074242}" type="datetime1">
              <a:rPr lang="ja-JP" altLang="en-US" smtClean="0"/>
              <a:t>2016/1/13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0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Prospects of the ATF operation</a:t>
            </a:r>
            <a:br>
              <a:rPr kumimoji="1" lang="en-US" altLang="ja-JP" dirty="0" smtClean="0"/>
            </a:br>
            <a:r>
              <a:rPr kumimoji="1" lang="en-US" altLang="ja-JP" dirty="0" smtClean="0"/>
              <a:t>in FY2016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2032000"/>
          </a:xfrm>
        </p:spPr>
        <p:txBody>
          <a:bodyPr>
            <a:no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</a:rPr>
              <a:t>N. Terunuma, KEK</a:t>
            </a:r>
          </a:p>
          <a:p>
            <a:endParaRPr kumimoji="1" lang="en-US" altLang="ja-JP" sz="2800" dirty="0" smtClean="0">
              <a:solidFill>
                <a:srgbClr val="000000"/>
              </a:solidFill>
            </a:endParaRPr>
          </a:p>
          <a:p>
            <a:r>
              <a:rPr lang="en-US" altLang="ja-JP" sz="2000" dirty="0" smtClean="0"/>
              <a:t>19</a:t>
            </a:r>
            <a:r>
              <a:rPr lang="en-US" altLang="ja-JP" sz="2000" baseline="30000" dirty="0" smtClean="0"/>
              <a:t>th</a:t>
            </a:r>
            <a:r>
              <a:rPr lang="en-US" altLang="ja-JP" sz="2000" dirty="0" smtClean="0"/>
              <a:t> ATF TB/SGC meeting</a:t>
            </a:r>
          </a:p>
          <a:p>
            <a:r>
              <a:rPr lang="en-US" altLang="ja-JP" sz="2000" dirty="0" smtClean="0"/>
              <a:t>Jan. 13 2016, LAL </a:t>
            </a:r>
            <a:r>
              <a:rPr lang="en-US" altLang="ja-JP" sz="2000" dirty="0" err="1" smtClean="0"/>
              <a:t>Orsay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3901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87568"/>
            <a:ext cx="7315200" cy="637043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62000" y="768715"/>
            <a:ext cx="5473700" cy="1280602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284498" y="5486400"/>
            <a:ext cx="1843502" cy="1320800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76400" y="0"/>
            <a:ext cx="696748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solidFill>
                  <a:schemeClr val="tx2"/>
                </a:solidFill>
              </a:rPr>
              <a:t>FY2016: 21 </a:t>
            </a:r>
            <a:r>
              <a:rPr kumimoji="1" lang="en-US" altLang="ja-JP" sz="3600" b="1" smtClean="0">
                <a:solidFill>
                  <a:schemeClr val="tx2"/>
                </a:solidFill>
              </a:rPr>
              <a:t>weeks requested to KEK</a:t>
            </a:r>
            <a:endParaRPr kumimoji="1" lang="ja-JP" altLang="en-US" sz="3600" b="1" dirty="0">
              <a:solidFill>
                <a:schemeClr val="tx2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785194" y="576846"/>
            <a:ext cx="742511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9600" b="1" dirty="0" smtClean="0">
                <a:solidFill>
                  <a:srgbClr val="0432FF"/>
                </a:solidFill>
                <a:latin typeface="MS PGothic" charset="-128"/>
                <a:ea typeface="MS PGothic" charset="-128"/>
                <a:cs typeface="MS PGothic" charset="-128"/>
              </a:rPr>
              <a:t>?</a:t>
            </a:r>
            <a:endParaRPr kumimoji="1" lang="ja-JP" altLang="en-US" sz="9600" b="1" dirty="0">
              <a:solidFill>
                <a:srgbClr val="0432FF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127594" y="3497846"/>
            <a:ext cx="742511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9600" b="1" smtClean="0">
                <a:solidFill>
                  <a:srgbClr val="0432FF"/>
                </a:solidFill>
                <a:latin typeface="MS PGothic" charset="-128"/>
                <a:ea typeface="MS PGothic" charset="-128"/>
                <a:cs typeface="MS PGothic" charset="-128"/>
              </a:rPr>
              <a:t>?</a:t>
            </a:r>
            <a:endParaRPr kumimoji="1" lang="ja-JP" altLang="en-US" sz="9600" b="1" dirty="0">
              <a:solidFill>
                <a:srgbClr val="0432FF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05144" y="5361970"/>
            <a:ext cx="742511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9600" b="1" smtClean="0">
                <a:solidFill>
                  <a:srgbClr val="0432FF"/>
                </a:solidFill>
                <a:latin typeface="MS PGothic" charset="-128"/>
                <a:ea typeface="MS PGothic" charset="-128"/>
                <a:cs typeface="MS PGothic" charset="-128"/>
              </a:rPr>
              <a:t>?</a:t>
            </a:r>
            <a:endParaRPr kumimoji="1" lang="ja-JP" altLang="en-US" sz="9600" b="1" dirty="0">
              <a:solidFill>
                <a:srgbClr val="0432FF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995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KEK Roadmap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257800"/>
          </a:xfrm>
        </p:spPr>
        <p:txBody>
          <a:bodyPr/>
          <a:lstStyle/>
          <a:p>
            <a:r>
              <a:rPr lang="en-US" altLang="ja-JP" dirty="0"/>
              <a:t>C</a:t>
            </a:r>
            <a:r>
              <a:rPr kumimoji="1" lang="en-US" altLang="ja-JP" dirty="0" smtClean="0"/>
              <a:t>urrent roadmap (2014-2018)</a:t>
            </a:r>
          </a:p>
          <a:p>
            <a:pPr lvl="1"/>
            <a:r>
              <a:rPr lang="en-US" altLang="ja-JP" dirty="0" smtClean="0"/>
              <a:t>J-PARC, </a:t>
            </a:r>
            <a:r>
              <a:rPr lang="en-US" altLang="ja-JP" dirty="0" err="1" smtClean="0"/>
              <a:t>SuperKEKB</a:t>
            </a:r>
            <a:r>
              <a:rPr lang="en-US" altLang="ja-JP" dirty="0" smtClean="0"/>
              <a:t>, LHC, ILC, PF</a:t>
            </a:r>
          </a:p>
          <a:p>
            <a:pPr lvl="1">
              <a:buFont typeface="Arial" charset="0"/>
              <a:buChar char="•"/>
            </a:pPr>
            <a:r>
              <a:rPr lang="en-US" altLang="ja-JP" sz="2000" dirty="0"/>
              <a:t>http://</a:t>
            </a:r>
            <a:r>
              <a:rPr lang="en-US" altLang="ja-JP" sz="2000" dirty="0" err="1" smtClean="0"/>
              <a:t>www.kek.jp</a:t>
            </a:r>
            <a:r>
              <a:rPr lang="en-US" altLang="ja-JP" sz="2000" dirty="0" smtClean="0"/>
              <a:t>/ja/About/</a:t>
            </a:r>
            <a:r>
              <a:rPr lang="en-US" altLang="ja-JP" sz="2000" dirty="0" err="1" smtClean="0"/>
              <a:t>OrganizationOverview</a:t>
            </a:r>
            <a:r>
              <a:rPr lang="en-US" altLang="ja-JP" sz="2000" dirty="0" smtClean="0"/>
              <a:t>/Assessment/Roadmap/roadmap2013-E.pdf</a:t>
            </a:r>
          </a:p>
          <a:p>
            <a:pPr lvl="1">
              <a:buFont typeface="Arial" charset="0"/>
              <a:buChar char="•"/>
            </a:pPr>
            <a:r>
              <a:rPr lang="en-US" altLang="ja-JP" sz="2000" dirty="0"/>
              <a:t>http://</a:t>
            </a:r>
            <a:r>
              <a:rPr lang="en-US" altLang="ja-JP" sz="2000" dirty="0" err="1" smtClean="0"/>
              <a:t>www.kek.jp</a:t>
            </a:r>
            <a:r>
              <a:rPr lang="en-US" altLang="ja-JP" sz="2000" dirty="0" smtClean="0"/>
              <a:t>/ja/About/</a:t>
            </a:r>
            <a:r>
              <a:rPr lang="en-US" altLang="ja-JP" sz="2000" dirty="0" err="1" smtClean="0"/>
              <a:t>OrganizationOverview</a:t>
            </a:r>
            <a:r>
              <a:rPr lang="en-US" altLang="ja-JP" sz="2000" dirty="0" smtClean="0"/>
              <a:t>/Assessment/Roadmap/roadmap2013-ReviewReport.pdf</a:t>
            </a:r>
            <a:endParaRPr lang="en-US" altLang="ja-JP" dirty="0" smtClean="0"/>
          </a:p>
          <a:p>
            <a:r>
              <a:rPr kumimoji="1" lang="en-US" altLang="ja-JP" dirty="0" smtClean="0"/>
              <a:t>Next roadmap (2019-2023)</a:t>
            </a:r>
          </a:p>
          <a:p>
            <a:pPr lvl="1"/>
            <a:r>
              <a:rPr lang="en-US" altLang="ja-JP" dirty="0" smtClean="0"/>
              <a:t>Review of future plan of each project has </a:t>
            </a:r>
            <a:r>
              <a:rPr lang="en-US" altLang="ja-JP" dirty="0" smtClean="0"/>
              <a:t>been started.</a:t>
            </a:r>
          </a:p>
          <a:p>
            <a:pPr lvl="1"/>
            <a:r>
              <a:rPr kumimoji="1" lang="en-US" altLang="ja-JP" dirty="0" smtClean="0"/>
              <a:t>should be </a:t>
            </a:r>
            <a:r>
              <a:rPr kumimoji="1" lang="en-US" altLang="ja-JP" dirty="0" smtClean="0"/>
              <a:t>established in 2018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dirty="0" smtClean="0"/>
              <a:t>It will be after the ILC decision by Government.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279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err="1" smtClean="0"/>
              <a:t>MoUs</a:t>
            </a:r>
            <a:r>
              <a:rPr kumimoji="1" lang="en-US" altLang="ja-JP" b="1" dirty="0" smtClean="0"/>
              <a:t> link to ATF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b="1" dirty="0" smtClean="0">
                <a:solidFill>
                  <a:srgbClr val="C00000"/>
                </a:solidFill>
              </a:rPr>
              <a:t>ATF International Collaboration </a:t>
            </a:r>
            <a:r>
              <a:rPr kumimoji="1" lang="en-US" altLang="ja-JP" b="1" dirty="0" smtClean="0">
                <a:solidFill>
                  <a:srgbClr val="C00000"/>
                </a:solidFill>
              </a:rPr>
              <a:t>(since 2005)</a:t>
            </a:r>
          </a:p>
          <a:p>
            <a:pPr lvl="1"/>
            <a:r>
              <a:rPr kumimoji="1" lang="en-US" altLang="ja-JP" dirty="0" smtClean="0"/>
              <a:t>revised and extended up to 2018</a:t>
            </a:r>
          </a:p>
          <a:p>
            <a:pPr lvl="1"/>
            <a:r>
              <a:rPr lang="en-US" altLang="ja-JP" sz="2400" b="1" dirty="0"/>
              <a:t>http://</a:t>
            </a:r>
            <a:r>
              <a:rPr lang="en-US" altLang="ja-JP" sz="2400" b="1" dirty="0" err="1" smtClean="0"/>
              <a:t>atf.kek.jp</a:t>
            </a:r>
            <a:r>
              <a:rPr lang="en-US" altLang="ja-JP" sz="2400" b="1" dirty="0" smtClean="0"/>
              <a:t>/</a:t>
            </a:r>
            <a:r>
              <a:rPr lang="en-US" altLang="ja-JP" sz="2400" b="1" dirty="0" err="1" smtClean="0"/>
              <a:t>twiki</a:t>
            </a:r>
            <a:r>
              <a:rPr lang="en-US" altLang="ja-JP" sz="2400" b="1" dirty="0" smtClean="0"/>
              <a:t>/bin/view/Main/</a:t>
            </a:r>
            <a:r>
              <a:rPr lang="en-US" altLang="ja-JP" sz="2400" b="1" dirty="0" err="1" smtClean="0"/>
              <a:t>MoU</a:t>
            </a:r>
            <a:endParaRPr lang="en-US" altLang="ja-JP" sz="2400" b="1" dirty="0" smtClean="0"/>
          </a:p>
          <a:p>
            <a:pPr lvl="1"/>
            <a:endParaRPr lang="en-US" altLang="ja-JP" sz="2400" b="1" dirty="0" smtClean="0"/>
          </a:p>
          <a:p>
            <a:r>
              <a:rPr kumimoji="1" lang="en-US" altLang="ja-JP" b="1" dirty="0" smtClean="0">
                <a:solidFill>
                  <a:srgbClr val="C00000"/>
                </a:solidFill>
              </a:rPr>
              <a:t>KEK-CERN </a:t>
            </a:r>
            <a:r>
              <a:rPr kumimoji="1" lang="en-US" altLang="ja-JP" b="1" dirty="0" smtClean="0">
                <a:solidFill>
                  <a:srgbClr val="C00000"/>
                </a:solidFill>
              </a:rPr>
              <a:t>Collaborative Research </a:t>
            </a:r>
            <a:r>
              <a:rPr kumimoji="1" lang="en-US" altLang="ja-JP" b="1" dirty="0" smtClean="0">
                <a:solidFill>
                  <a:srgbClr val="C00000"/>
                </a:solidFill>
              </a:rPr>
              <a:t>Contract</a:t>
            </a:r>
          </a:p>
          <a:p>
            <a:pPr marL="742950" lvl="2" indent="-342900"/>
            <a:r>
              <a:rPr lang="en-US" altLang="ja-JP" sz="2800" dirty="0" smtClean="0"/>
              <a:t>ATF/ATF2 is one of the keys on it.</a:t>
            </a:r>
          </a:p>
        </p:txBody>
      </p:sp>
    </p:spTree>
    <p:extLst>
      <p:ext uri="{BB962C8B-B14F-4D97-AF65-F5344CB8AC3E}">
        <p14:creationId xmlns:p14="http://schemas.microsoft.com/office/powerpoint/2010/main" val="9089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Background of budget decision for FY2016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89100"/>
            <a:ext cx="8382000" cy="5016500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Detail of Government budget plan was opened in last week.</a:t>
            </a:r>
          </a:p>
          <a:p>
            <a:r>
              <a:rPr lang="en-US" altLang="ja-JP" sz="2400" dirty="0" smtClean="0"/>
              <a:t>KEK will receive a little bit more than 2015 but will not be sufficient for the </a:t>
            </a:r>
            <a:r>
              <a:rPr lang="en-US" altLang="ja-JP" sz="2400" b="1" dirty="0" smtClean="0">
                <a:solidFill>
                  <a:srgbClr val="C00000"/>
                </a:solidFill>
              </a:rPr>
              <a:t>commissioning of </a:t>
            </a:r>
            <a:r>
              <a:rPr lang="en-US" altLang="ja-JP" sz="2400" b="1" dirty="0" err="1" smtClean="0">
                <a:solidFill>
                  <a:srgbClr val="C00000"/>
                </a:solidFill>
              </a:rPr>
              <a:t>SuperKEKB</a:t>
            </a:r>
            <a:r>
              <a:rPr lang="en-US" altLang="ja-JP" sz="2400" dirty="0" smtClean="0"/>
              <a:t>; i.e</a:t>
            </a:r>
            <a:r>
              <a:rPr lang="en-US" altLang="ja-JP" sz="2400" b="1" dirty="0" smtClean="0"/>
              <a:t>., highly prioritized on-going project.</a:t>
            </a:r>
          </a:p>
          <a:p>
            <a:r>
              <a:rPr lang="en-US" altLang="ja-JP" sz="2400" b="1" dirty="0" smtClean="0">
                <a:solidFill>
                  <a:srgbClr val="C00000"/>
                </a:solidFill>
              </a:rPr>
              <a:t>Electricity cost is still </a:t>
            </a:r>
            <a:r>
              <a:rPr lang="en-US" altLang="ja-JP" sz="2400" b="1" dirty="0" smtClean="0">
                <a:solidFill>
                  <a:srgbClr val="C00000"/>
                </a:solidFill>
              </a:rPr>
              <a:t>higher level </a:t>
            </a:r>
            <a:r>
              <a:rPr lang="en-US" altLang="ja-JP" sz="2400" dirty="0" smtClean="0"/>
              <a:t>(twice since 2014).  </a:t>
            </a:r>
          </a:p>
          <a:p>
            <a:r>
              <a:rPr lang="en-US" altLang="ja-JP" sz="2400" dirty="0" smtClean="0"/>
              <a:t>Then the executive </a:t>
            </a:r>
            <a:r>
              <a:rPr lang="en-US" altLang="ja-JP" sz="2400" dirty="0" smtClean="0"/>
              <a:t>discussion how to </a:t>
            </a:r>
            <a:r>
              <a:rPr lang="en-US" altLang="ja-JP" sz="2400" dirty="0" smtClean="0"/>
              <a:t>assign KEK funds to each project has been started to </a:t>
            </a:r>
            <a:r>
              <a:rPr lang="en-US" altLang="ja-JP" sz="2400" dirty="0" smtClean="0"/>
              <a:t>realize the </a:t>
            </a:r>
            <a:r>
              <a:rPr lang="en-US" altLang="ja-JP" sz="2400" dirty="0" smtClean="0"/>
              <a:t>reduced commissioning </a:t>
            </a:r>
            <a:r>
              <a:rPr lang="en-US" altLang="ja-JP" sz="2400" dirty="0" smtClean="0"/>
              <a:t>plan of </a:t>
            </a:r>
            <a:r>
              <a:rPr lang="en-US" altLang="ja-JP" sz="2400" dirty="0" err="1" smtClean="0"/>
              <a:t>superKEKB</a:t>
            </a:r>
            <a:r>
              <a:rPr lang="en-US" altLang="ja-JP" sz="2400" dirty="0" smtClean="0"/>
              <a:t>.</a:t>
            </a:r>
            <a:endParaRPr lang="en-US" altLang="ja-JP" sz="2400" dirty="0" smtClean="0"/>
          </a:p>
          <a:p>
            <a:r>
              <a:rPr lang="en-US" altLang="ja-JP" sz="2400" dirty="0"/>
              <a:t>B</a:t>
            </a:r>
            <a:r>
              <a:rPr lang="en-US" altLang="ja-JP" sz="2400" dirty="0" smtClean="0"/>
              <a:t>udget for KEK ILC group (ATF/STF etc.) is supported by these funds.</a:t>
            </a:r>
          </a:p>
          <a:p>
            <a:r>
              <a:rPr lang="en-US" altLang="ja-JP" sz="2400" b="1" dirty="0" smtClean="0"/>
              <a:t>Assignment of the budget FY2016 will be fixed </a:t>
            </a:r>
            <a:r>
              <a:rPr lang="en-US" altLang="ja-JP" sz="2400" b="1" dirty="0" smtClean="0">
                <a:solidFill>
                  <a:srgbClr val="0432FF"/>
                </a:solidFill>
              </a:rPr>
              <a:t>at the end of February </a:t>
            </a:r>
            <a:r>
              <a:rPr lang="en-US" altLang="ja-JP" sz="2400" b="1" dirty="0" smtClean="0"/>
              <a:t>by</a:t>
            </a:r>
            <a:r>
              <a:rPr lang="en-US" altLang="ja-JP" sz="2400" b="1" dirty="0" smtClean="0">
                <a:solidFill>
                  <a:srgbClr val="0432FF"/>
                </a:solidFill>
              </a:rPr>
              <a:t> </a:t>
            </a:r>
            <a:r>
              <a:rPr lang="en-US" altLang="ja-JP" sz="2400" b="1" dirty="0" smtClean="0"/>
              <a:t>following </a:t>
            </a:r>
            <a:r>
              <a:rPr lang="en-US" altLang="ja-JP" sz="2400" b="1" dirty="0" smtClean="0"/>
              <a:t>several reviews.</a:t>
            </a:r>
          </a:p>
        </p:txBody>
      </p:sp>
    </p:spTree>
    <p:extLst>
      <p:ext uri="{BB962C8B-B14F-4D97-AF65-F5344CB8AC3E}">
        <p14:creationId xmlns:p14="http://schemas.microsoft.com/office/powerpoint/2010/main" val="37497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Background of budget decision for FY2016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27200"/>
            <a:ext cx="8318500" cy="4902200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KEK DG wish to slim down the </a:t>
            </a:r>
            <a:r>
              <a:rPr lang="en-US" altLang="ja-JP" sz="2800" dirty="0" smtClean="0"/>
              <a:t>projects because KEK </a:t>
            </a:r>
            <a:r>
              <a:rPr lang="en-US" altLang="ja-JP" sz="2800" dirty="0" smtClean="0"/>
              <a:t>has a lot of satellite projects.</a:t>
            </a:r>
          </a:p>
          <a:p>
            <a:r>
              <a:rPr lang="en-US" altLang="ja-JP" sz="2800" dirty="0" smtClean="0"/>
              <a:t>Of course, KEK has been leading the promotion of ILC but this promotion activity and R&amp;D activity should be separately managed because of the budget.</a:t>
            </a:r>
          </a:p>
          <a:p>
            <a:r>
              <a:rPr lang="en-US" altLang="ja-JP" sz="2800" b="1" dirty="0" smtClean="0">
                <a:solidFill>
                  <a:srgbClr val="002060"/>
                </a:solidFill>
              </a:rPr>
              <a:t>KEK DG request 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ATF/STF to focus 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on the R&amp;D for ILC.</a:t>
            </a:r>
            <a:r>
              <a:rPr lang="en-US" altLang="ja-JP" sz="2800" dirty="0" smtClean="0"/>
              <a:t> It means </a:t>
            </a:r>
            <a:r>
              <a:rPr lang="en-US" altLang="ja-JP" sz="2800" dirty="0" smtClean="0"/>
              <a:t>we may face very </a:t>
            </a:r>
            <a:r>
              <a:rPr lang="en-US" altLang="ja-JP" sz="2800" dirty="0" smtClean="0"/>
              <a:t>little room for general accelerator R&amp;D. </a:t>
            </a:r>
          </a:p>
          <a:p>
            <a:r>
              <a:rPr lang="en-US" altLang="ja-JP" sz="2800" dirty="0" smtClean="0"/>
              <a:t>We can/should show all of the plan at ATF are needed for ILC.</a:t>
            </a:r>
          </a:p>
        </p:txBody>
      </p:sp>
    </p:spTree>
    <p:extLst>
      <p:ext uri="{BB962C8B-B14F-4D97-AF65-F5344CB8AC3E}">
        <p14:creationId xmlns:p14="http://schemas.microsoft.com/office/powerpoint/2010/main" val="14305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3700" y="249238"/>
            <a:ext cx="8229600" cy="500062"/>
          </a:xfrm>
        </p:spPr>
        <p:txBody>
          <a:bodyPr>
            <a:noAutofit/>
          </a:bodyPr>
          <a:lstStyle/>
          <a:p>
            <a:r>
              <a:rPr kumimoji="1" lang="en-US" altLang="ja-JP" dirty="0" smtClean="0"/>
              <a:t>FY2015 Apr–Dec Shift Results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925104"/>
            <a:ext cx="6064066" cy="593289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724466" y="1498600"/>
            <a:ext cx="17972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Total </a:t>
            </a:r>
          </a:p>
          <a:p>
            <a:r>
              <a:rPr kumimoji="1" lang="en-US" altLang="ja-JP" sz="3200" dirty="0" smtClean="0"/>
              <a:t>142 shifts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13500" y="5042118"/>
            <a:ext cx="25828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800" dirty="0" smtClean="0"/>
              <a:t>more than 80 %</a:t>
            </a:r>
          </a:p>
          <a:p>
            <a:pPr algn="r"/>
            <a:r>
              <a:rPr kumimoji="1" lang="en-US" altLang="ja-JP" sz="2800" dirty="0"/>
              <a:t>for ATF2 </a:t>
            </a:r>
            <a:endParaRPr kumimoji="1" lang="en-US" altLang="ja-JP" sz="2800" dirty="0" smtClean="0"/>
          </a:p>
          <a:p>
            <a:pPr algn="r"/>
            <a:r>
              <a:rPr kumimoji="1" lang="en-US" altLang="ja-JP" sz="2800" dirty="0" smtClean="0"/>
              <a:t>goal 1&amp;2</a:t>
            </a:r>
            <a:endParaRPr kumimoji="1" lang="en-US" altLang="ja-JP" sz="2800" dirty="0"/>
          </a:p>
          <a:p>
            <a:pPr algn="r"/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2645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1320800"/>
            <a:ext cx="6722180" cy="51689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543726" y="3291949"/>
            <a:ext cx="353042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Electricity cost became twice.</a:t>
            </a:r>
          </a:p>
          <a:p>
            <a:r>
              <a:rPr kumimoji="1" lang="en-US" altLang="ja-JP" sz="2000" dirty="0" smtClean="0"/>
              <a:t>CERN/CLIC supported 2 weeks. No beam for Jan-Mar.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43726" y="4457522"/>
            <a:ext cx="259327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Apr-Dec: 11 weeks, </a:t>
            </a:r>
          </a:p>
          <a:p>
            <a:r>
              <a:rPr kumimoji="1" lang="en-US" altLang="ja-JP" sz="2000" dirty="0" smtClean="0"/>
              <a:t>Jan-Mar: 7 weeks</a:t>
            </a:r>
            <a:endParaRPr kumimoji="1" lang="ja-JP" altLang="en-US" sz="2000" dirty="0"/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History of ATF Beam Weeks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43726" y="5315318"/>
            <a:ext cx="353042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ja-JP" sz="2000" dirty="0" smtClean="0"/>
              <a:t>2015/Dec, submitted max-operation plan to KEK.</a:t>
            </a:r>
          </a:p>
          <a:p>
            <a:pPr marL="342900" indent="-342900">
              <a:buFont typeface="Arial" charset="0"/>
              <a:buChar char="•"/>
            </a:pPr>
            <a:r>
              <a:rPr kumimoji="1" lang="en-US" altLang="ja-JP" sz="2000" dirty="0" smtClean="0"/>
              <a:t>2016/Feb-Mar, evaluation and decision by KEK. </a:t>
            </a:r>
          </a:p>
        </p:txBody>
      </p:sp>
    </p:spTree>
    <p:extLst>
      <p:ext uri="{BB962C8B-B14F-4D97-AF65-F5344CB8AC3E}">
        <p14:creationId xmlns:p14="http://schemas.microsoft.com/office/powerpoint/2010/main" val="181842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866" y="387579"/>
            <a:ext cx="8234415" cy="819258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Operation: concerns and </a:t>
            </a:r>
            <a:r>
              <a:rPr kumimoji="1" lang="en-US" altLang="ja-JP" sz="3600" dirty="0" smtClean="0"/>
              <a:t>mitigation?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4914" y="1467213"/>
            <a:ext cx="8269385" cy="5216410"/>
          </a:xfrm>
        </p:spPr>
        <p:txBody>
          <a:bodyPr>
            <a:noAutofit/>
          </a:bodyPr>
          <a:lstStyle/>
          <a:p>
            <a:r>
              <a:rPr lang="en-US" altLang="ja-JP" sz="2400" dirty="0"/>
              <a:t>U</a:t>
            </a:r>
            <a:r>
              <a:rPr kumimoji="1" lang="en-US" altLang="ja-JP" sz="2400" dirty="0" smtClean="0"/>
              <a:t>nsufficient </a:t>
            </a:r>
            <a:r>
              <a:rPr kumimoji="1" lang="en-US" altLang="ja-JP" sz="2400" dirty="0" smtClean="0"/>
              <a:t>maintenance budget in past years</a:t>
            </a:r>
          </a:p>
          <a:p>
            <a:r>
              <a:rPr lang="en-US" altLang="ja-JP" sz="2400" dirty="0"/>
              <a:t>L</a:t>
            </a:r>
            <a:r>
              <a:rPr lang="en-US" altLang="ja-JP" sz="2400" dirty="0" smtClean="0"/>
              <a:t>ack </a:t>
            </a:r>
            <a:r>
              <a:rPr lang="en-US" altLang="ja-JP" sz="2400" dirty="0" smtClean="0"/>
              <a:t>of spare unit especially for expensive one</a:t>
            </a:r>
          </a:p>
          <a:p>
            <a:r>
              <a:rPr kumimoji="1" lang="en-US" altLang="ja-JP" sz="2400" dirty="0" smtClean="0"/>
              <a:t>Possible beam-operation </a:t>
            </a:r>
            <a:r>
              <a:rPr kumimoji="1" lang="en-US" altLang="ja-JP" sz="2400" dirty="0" smtClean="0"/>
              <a:t>stoppers:</a:t>
            </a:r>
            <a:endParaRPr kumimoji="1" lang="en-US" altLang="ja-JP" sz="2400" dirty="0" smtClean="0"/>
          </a:p>
          <a:p>
            <a:pPr lvl="1"/>
            <a:r>
              <a:rPr lang="en-US" altLang="ja-JP" sz="2400" b="1" dirty="0" smtClean="0">
                <a:solidFill>
                  <a:srgbClr val="C00000"/>
                </a:solidFill>
              </a:rPr>
              <a:t>Injection/extraction </a:t>
            </a:r>
            <a:r>
              <a:rPr kumimoji="1" lang="en-US" altLang="ja-JP" sz="2400" b="1" dirty="0" smtClean="0">
                <a:solidFill>
                  <a:srgbClr val="C00000"/>
                </a:solidFill>
              </a:rPr>
              <a:t>Kickers</a:t>
            </a:r>
            <a:r>
              <a:rPr kumimoji="1" lang="en-US" altLang="ja-JP" sz="2400" dirty="0" smtClean="0"/>
              <a:t>: </a:t>
            </a:r>
          </a:p>
          <a:p>
            <a:pPr lvl="2"/>
            <a:r>
              <a:rPr kumimoji="1" lang="en-US" altLang="ja-JP" dirty="0" smtClean="0"/>
              <a:t>will receive new </a:t>
            </a:r>
            <a:r>
              <a:rPr kumimoji="1" lang="en-US" altLang="ja-JP" dirty="0" err="1" smtClean="0"/>
              <a:t>thyratrons</a:t>
            </a:r>
            <a:r>
              <a:rPr kumimoji="1" lang="en-US" altLang="ja-JP" dirty="0" smtClean="0"/>
              <a:t> soon.</a:t>
            </a:r>
          </a:p>
          <a:p>
            <a:pPr lvl="1"/>
            <a:r>
              <a:rPr lang="en-US" altLang="ja-JP" sz="2400" b="1" dirty="0" smtClean="0">
                <a:solidFill>
                  <a:srgbClr val="C00000"/>
                </a:solidFill>
              </a:rPr>
              <a:t>LINAC klystrons</a:t>
            </a:r>
            <a:r>
              <a:rPr lang="en-US" altLang="ja-JP" sz="2400" dirty="0" smtClean="0"/>
              <a:t>:</a:t>
            </a:r>
            <a:endParaRPr lang="en-US" altLang="ja-JP" sz="2400" dirty="0" smtClean="0"/>
          </a:p>
          <a:p>
            <a:pPr lvl="2"/>
            <a:r>
              <a:rPr lang="en-US" altLang="ja-JP" dirty="0" smtClean="0"/>
              <a:t>Last spare Klystron was used in 2015. </a:t>
            </a:r>
          </a:p>
          <a:p>
            <a:pPr lvl="2"/>
            <a:r>
              <a:rPr lang="en-US" altLang="ja-JP" dirty="0">
                <a:solidFill>
                  <a:srgbClr val="0432FF"/>
                </a:solidFill>
              </a:rPr>
              <a:t>Highly required</a:t>
            </a:r>
            <a:r>
              <a:rPr lang="en-US" altLang="ja-JP" dirty="0" smtClean="0"/>
              <a:t>. Should be ordered in 2016.</a:t>
            </a:r>
          </a:p>
          <a:p>
            <a:pPr lvl="2"/>
            <a:r>
              <a:rPr lang="en-US" altLang="ja-JP" dirty="0" smtClean="0"/>
              <a:t>Cost is equivalent for </a:t>
            </a:r>
            <a:r>
              <a:rPr lang="en-US" altLang="ja-JP" dirty="0" smtClean="0"/>
              <a:t>7 weeks </a:t>
            </a:r>
            <a:r>
              <a:rPr lang="en-US" altLang="ja-JP" dirty="0" smtClean="0"/>
              <a:t>of beam operations.</a:t>
            </a:r>
          </a:p>
          <a:p>
            <a:pPr lvl="1"/>
            <a:r>
              <a:rPr lang="en-US" altLang="ja-JP" sz="2400" b="1" dirty="0" smtClean="0">
                <a:solidFill>
                  <a:srgbClr val="C00000"/>
                </a:solidFill>
              </a:rPr>
              <a:t>Cooling facility</a:t>
            </a:r>
          </a:p>
          <a:p>
            <a:pPr lvl="2"/>
            <a:r>
              <a:rPr lang="en-US" altLang="ja-JP" dirty="0" smtClean="0"/>
              <a:t>No spare. Repair when </a:t>
            </a:r>
            <a:r>
              <a:rPr lang="en-US" altLang="ja-JP" dirty="0" smtClean="0"/>
              <a:t>broken basis.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3246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9515" y="360926"/>
            <a:ext cx="7510560" cy="629674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Budgetary issue for ATF </a:t>
            </a:r>
            <a:r>
              <a:rPr kumimoji="1" lang="en-US" altLang="ja-JP" sz="4000" dirty="0" smtClean="0"/>
              <a:t>in </a:t>
            </a:r>
            <a:r>
              <a:rPr kumimoji="1" lang="en-US" altLang="ja-JP" sz="4000" dirty="0" smtClean="0"/>
              <a:t>FY2016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445" y="1219200"/>
            <a:ext cx="8470900" cy="5150502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Operational budget: Electricity charge + Maintenance</a:t>
            </a:r>
          </a:p>
          <a:p>
            <a:r>
              <a:rPr lang="en-US" altLang="ja-JP" sz="2800" b="1" dirty="0" smtClean="0">
                <a:solidFill>
                  <a:srgbClr val="C00000"/>
                </a:solidFill>
              </a:rPr>
              <a:t>We submitted </a:t>
            </a:r>
            <a:r>
              <a:rPr lang="en-US" altLang="ja-JP" sz="2800" dirty="0" smtClean="0"/>
              <a:t>estimation of the electricity in FY2016 to KEK </a:t>
            </a:r>
            <a:r>
              <a:rPr lang="en-US" altLang="ja-JP" sz="2800" b="1" dirty="0" smtClean="0">
                <a:solidFill>
                  <a:srgbClr val="C00000"/>
                </a:solidFill>
              </a:rPr>
              <a:t>about 21 weeks operation</a:t>
            </a:r>
            <a:r>
              <a:rPr lang="en-US" altLang="ja-JP" sz="2800" dirty="0" smtClean="0"/>
              <a:t>, same as the past standard.</a:t>
            </a:r>
            <a:r>
              <a:rPr lang="en-US" altLang="ja-JP" sz="2800" dirty="0"/>
              <a:t> Assignment of the electricity charge for ATF </a:t>
            </a:r>
            <a:r>
              <a:rPr lang="en-US" altLang="ja-JP" sz="2800" b="1" dirty="0">
                <a:solidFill>
                  <a:srgbClr val="0432FF"/>
                </a:solidFill>
              </a:rPr>
              <a:t>will be fixed in early March</a:t>
            </a:r>
            <a:r>
              <a:rPr lang="en-US" altLang="ja-JP" sz="2800" dirty="0" smtClean="0"/>
              <a:t>.</a:t>
            </a:r>
            <a:endParaRPr kumimoji="1" lang="en-US" altLang="ja-JP" sz="2800" dirty="0" smtClean="0"/>
          </a:p>
          <a:p>
            <a:r>
              <a:rPr kumimoji="1" lang="en-US" altLang="ja-JP" sz="2800" dirty="0" smtClean="0"/>
              <a:t>We expect severe budget assignment then we should consider the trade off between a beam time and maintenance.</a:t>
            </a:r>
          </a:p>
          <a:p>
            <a:r>
              <a:rPr lang="en-US" altLang="ja-JP" sz="2800" dirty="0" smtClean="0"/>
              <a:t>Spares of the key components should be prepared. </a:t>
            </a:r>
          </a:p>
          <a:p>
            <a:pPr lvl="1"/>
            <a:r>
              <a:rPr kumimoji="1" lang="en-US" altLang="ja-JP" sz="2400" b="1" dirty="0" smtClean="0">
                <a:solidFill>
                  <a:srgbClr val="FF0000"/>
                </a:solidFill>
              </a:rPr>
              <a:t>LINAC Klystron should be purchased in FY2016. 180k US$.</a:t>
            </a:r>
          </a:p>
          <a:p>
            <a:pPr lvl="1"/>
            <a:r>
              <a:rPr lang="en-US" altLang="ja-JP" sz="2400" b="1" dirty="0">
                <a:solidFill>
                  <a:srgbClr val="FF0000"/>
                </a:solidFill>
              </a:rPr>
              <a:t>K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icker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T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hyratrons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have to be paid in FY2016.</a:t>
            </a:r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60k </a:t>
            </a:r>
            <a:r>
              <a:rPr lang="en-US" altLang="ja-JP" sz="2400" b="1" dirty="0">
                <a:solidFill>
                  <a:srgbClr val="FF0000"/>
                </a:solidFill>
              </a:rPr>
              <a:t>US$ </a:t>
            </a:r>
            <a:endParaRPr lang="en-US" altLang="ja-JP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51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4762</TotalTime>
  <Words>554</Words>
  <Application>Microsoft Macintosh PowerPoint</Application>
  <PresentationFormat>画面に合わせる (4:3)</PresentationFormat>
  <Paragraphs>70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Calibri</vt:lpstr>
      <vt:lpstr>MS PGothic</vt:lpstr>
      <vt:lpstr>ＭＳ Ｐゴシック</vt:lpstr>
      <vt:lpstr>Arial</vt:lpstr>
      <vt:lpstr>ホワイト</vt:lpstr>
      <vt:lpstr>Prospects of the ATF operation in FY2016</vt:lpstr>
      <vt:lpstr>KEK Roadmap</vt:lpstr>
      <vt:lpstr>MoUs link to ATF</vt:lpstr>
      <vt:lpstr>Background of budget decision for FY2016 operation</vt:lpstr>
      <vt:lpstr>Background of budget decision for FY2016 operation</vt:lpstr>
      <vt:lpstr>FY2015 Apr–Dec Shift Results</vt:lpstr>
      <vt:lpstr>History of ATF Beam Weeks</vt:lpstr>
      <vt:lpstr>Operation: concerns and mitigation?</vt:lpstr>
      <vt:lpstr>Budgetary issue for ATF in FY2016</vt:lpstr>
      <vt:lpstr>PowerPoint プレゼンテーション</vt:lpstr>
    </vt:vector>
  </TitlesOfParts>
  <Company>KEK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 Accelerator Status and Plan</dc:title>
  <dc:creator>Nobuhiro Terunuma</dc:creator>
  <cp:lastModifiedBy>Nobuhiro Terunuma</cp:lastModifiedBy>
  <cp:revision>139</cp:revision>
  <dcterms:created xsi:type="dcterms:W3CDTF">2014-10-02T01:08:10Z</dcterms:created>
  <dcterms:modified xsi:type="dcterms:W3CDTF">2016-01-13T10:23:42Z</dcterms:modified>
</cp:coreProperties>
</file>