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36" r:id="rId1"/>
  </p:sldMasterIdLst>
  <p:notesMasterIdLst>
    <p:notesMasterId r:id="rId11"/>
  </p:notesMasterIdLst>
  <p:handoutMasterIdLst>
    <p:handoutMasterId r:id="rId12"/>
  </p:handoutMasterIdLst>
  <p:sldIdLst>
    <p:sldId id="256" r:id="rId2"/>
    <p:sldId id="296" r:id="rId3"/>
    <p:sldId id="288" r:id="rId4"/>
    <p:sldId id="264" r:id="rId5"/>
    <p:sldId id="291" r:id="rId6"/>
    <p:sldId id="289" r:id="rId7"/>
    <p:sldId id="271" r:id="rId8"/>
    <p:sldId id="294" r:id="rId9"/>
    <p:sldId id="29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8"/>
    <p:restoredTop sz="93910"/>
  </p:normalViewPr>
  <p:slideViewPr>
    <p:cSldViewPr snapToGrid="0" snapToObjects="1">
      <p:cViewPr>
        <p:scale>
          <a:sx n="100" d="100"/>
          <a:sy n="100" d="100"/>
        </p:scale>
        <p:origin x="128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7EA12-91AA-844C-B715-4E9BDDBE55AC}" type="datetimeFigureOut">
              <a:rPr kumimoji="1" lang="ja-JP" altLang="en-US" smtClean="0"/>
              <a:t>2016/1/11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CD433-BBD9-644A-B8AE-E7C0EAFFBF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7096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E30C9-6DF2-AF4C-9889-E326E495326F}" type="datetimeFigureOut">
              <a:rPr kumimoji="1" lang="ja-JP" altLang="en-US" smtClean="0"/>
              <a:t>2016/1/11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8824A-86A7-7D4F-8E91-32BF92A35F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2522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824A-86A7-7D4F-8E91-32BF92A35F6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821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627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8B7-83F9-884C-92B5-C47E0E499278}" type="datetime1">
              <a:rPr lang="ja-JP" altLang="en-US" smtClean="0"/>
              <a:t>2016/1/11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75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0E6C-C683-F940-A2B0-A6D1BF0B66C4}" type="datetime1">
              <a:rPr lang="ja-JP" altLang="en-US" smtClean="0"/>
              <a:t>2016/1/11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926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F1A5D-B94B-CA4D-8965-9F9B2A7EA694}" type="datetime1">
              <a:rPr lang="ja-JP" altLang="en-US" smtClean="0"/>
              <a:t>2016/1/11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65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879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F2B9A-677F-7843-904C-3DF09AB274AC}" type="datetime1">
              <a:rPr lang="ja-JP" altLang="en-US" smtClean="0"/>
              <a:t>2016/1/11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352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6518-E2D2-3B4B-A7E1-53C716354080}" type="datetime1">
              <a:rPr lang="ja-JP" altLang="en-US" smtClean="0"/>
              <a:t>2016/1/11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07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0646-5187-DB43-A8F0-0551F3121D2A}" type="datetime1">
              <a:rPr lang="ja-JP" altLang="en-US" smtClean="0"/>
              <a:t>2016/1/11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34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4DF6-9917-0547-AA75-297DD014E887}" type="datetime1">
              <a:rPr lang="ja-JP" altLang="en-US" smtClean="0"/>
              <a:t>2016/1/11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56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7AAFA-EBDC-BC47-AEB7-B43EC44E20F9}" type="datetime1">
              <a:rPr lang="ja-JP" altLang="en-US" smtClean="0"/>
              <a:t>2016/1/11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85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CFF4B-1E06-0241-9D8C-C88D7E7D721E}" type="datetime1">
              <a:rPr lang="ja-JP" altLang="en-US" smtClean="0"/>
              <a:t>2016/1/11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007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74C7C-5D20-1940-96E0-8906D2074242}" type="datetime1">
              <a:rPr lang="ja-JP" altLang="en-US" smtClean="0"/>
              <a:t>2016/1/11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03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b="1" dirty="0" smtClean="0"/>
              <a:t>ATF Operational Status </a:t>
            </a:r>
            <a:r>
              <a:rPr kumimoji="1" lang="en-US" altLang="ja-JP" b="1" dirty="0" smtClean="0"/>
              <a:t/>
            </a:r>
            <a:br>
              <a:rPr kumimoji="1" lang="en-US" altLang="ja-JP" b="1" dirty="0" smtClean="0"/>
            </a:br>
            <a:r>
              <a:rPr kumimoji="1" lang="en-US" altLang="ja-JP" b="1" dirty="0" smtClean="0"/>
              <a:t>in FY2015</a:t>
            </a:r>
            <a:endParaRPr kumimoji="1"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457700"/>
            <a:ext cx="6400800" cy="1778000"/>
          </a:xfrm>
        </p:spPr>
        <p:txBody>
          <a:bodyPr>
            <a:noAutofit/>
          </a:bodyPr>
          <a:lstStyle/>
          <a:p>
            <a:r>
              <a:rPr kumimoji="1" lang="en-US" altLang="ja-JP" b="1" smtClean="0">
                <a:solidFill>
                  <a:srgbClr val="000000"/>
                </a:solidFill>
              </a:rPr>
              <a:t>N</a:t>
            </a:r>
            <a:r>
              <a:rPr kumimoji="1" lang="en-US" altLang="ja-JP" b="1" dirty="0" smtClean="0">
                <a:solidFill>
                  <a:srgbClr val="000000"/>
                </a:solidFill>
              </a:rPr>
              <a:t>. Terunuma, KEK</a:t>
            </a:r>
          </a:p>
          <a:p>
            <a:endParaRPr kumimoji="1" lang="en-US" altLang="ja-JP" sz="2800" b="1" dirty="0" smtClean="0">
              <a:solidFill>
                <a:srgbClr val="000000"/>
              </a:solidFill>
            </a:endParaRPr>
          </a:p>
          <a:p>
            <a:r>
              <a:rPr lang="en-US" altLang="ja-JP" sz="2000" b="1" dirty="0" smtClean="0"/>
              <a:t>19</a:t>
            </a:r>
            <a:r>
              <a:rPr lang="en-US" altLang="ja-JP" sz="2000" b="1" baseline="30000" dirty="0" smtClean="0"/>
              <a:t>th</a:t>
            </a:r>
            <a:r>
              <a:rPr lang="en-US" altLang="ja-JP" sz="2000" b="1" dirty="0" smtClean="0"/>
              <a:t> ATF TB/SGC meeting</a:t>
            </a:r>
          </a:p>
          <a:p>
            <a:r>
              <a:rPr lang="en-US" altLang="ja-JP" sz="2000" b="1" dirty="0" smtClean="0"/>
              <a:t>Jan. 13 2016, LAL </a:t>
            </a:r>
            <a:r>
              <a:rPr lang="en-US" altLang="ja-JP" sz="2000" b="1" dirty="0" err="1" smtClean="0"/>
              <a:t>Orsay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3901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0113" y="335526"/>
            <a:ext cx="7345362" cy="819258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Overview of </a:t>
            </a:r>
            <a:r>
              <a:rPr kumimoji="1" lang="en-US" altLang="ja-JP" sz="4000" dirty="0" smtClean="0"/>
              <a:t>FY2015 </a:t>
            </a:r>
            <a:r>
              <a:rPr kumimoji="1" lang="en-US" altLang="ja-JP" sz="4000" dirty="0" smtClean="0"/>
              <a:t>operations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4201" y="1466198"/>
            <a:ext cx="8216900" cy="4833002"/>
          </a:xfrm>
        </p:spPr>
        <p:txBody>
          <a:bodyPr>
            <a:noAutofit/>
          </a:bodyPr>
          <a:lstStyle/>
          <a:p>
            <a:r>
              <a:rPr lang="en-US" altLang="ja-JP" sz="2800" dirty="0" smtClean="0"/>
              <a:t>Several shifts were lost by failures but quickly/successfully fixed by a maintenance team.</a:t>
            </a:r>
          </a:p>
          <a:p>
            <a:r>
              <a:rPr lang="en-US" altLang="ja-JP" sz="2800" dirty="0" smtClean="0"/>
              <a:t>No </a:t>
            </a:r>
            <a:r>
              <a:rPr lang="en-US" altLang="ja-JP" sz="2800" dirty="0"/>
              <a:t>long </a:t>
            </a:r>
            <a:r>
              <a:rPr lang="en-US" altLang="ja-JP" sz="2800" dirty="0" smtClean="0"/>
              <a:t>failures more than a week was happen.</a:t>
            </a:r>
          </a:p>
          <a:p>
            <a:r>
              <a:rPr lang="en-US" altLang="ja-JP" sz="2800" dirty="0" smtClean="0"/>
              <a:t>T</a:t>
            </a:r>
            <a:r>
              <a:rPr kumimoji="1" lang="en-US" altLang="ja-JP" sz="2800" dirty="0" smtClean="0"/>
              <a:t>he startup time looks shorten compare to the past years, and is used for short R&amp;Ds.</a:t>
            </a:r>
          </a:p>
          <a:p>
            <a:r>
              <a:rPr lang="en-US" altLang="ja-JP" sz="2800" dirty="0" smtClean="0"/>
              <a:t>Most of the R&amp;Ds were done at ATF2 </a:t>
            </a:r>
            <a:r>
              <a:rPr lang="en-US" altLang="ja-JP" sz="2800" dirty="0" err="1" smtClean="0"/>
              <a:t>beamline</a:t>
            </a:r>
            <a:r>
              <a:rPr lang="en-US" altLang="ja-JP" sz="2800" dirty="0" smtClean="0"/>
              <a:t>.</a:t>
            </a:r>
          </a:p>
          <a:p>
            <a:r>
              <a:rPr lang="en-US" altLang="ja-JP" sz="2800" dirty="0" smtClean="0"/>
              <a:t>More than 80% of shifts were for ATF2 goal-1 and 2.</a:t>
            </a:r>
          </a:p>
          <a:p>
            <a:r>
              <a:rPr lang="en-US" altLang="ja-JP" sz="2800" dirty="0" smtClean="0"/>
              <a:t>Non-KEK colleagues could recover a primary beam by themselves and keep R&amp;Ds especially on owl shifts.</a:t>
            </a:r>
          </a:p>
        </p:txBody>
      </p:sp>
    </p:spTree>
    <p:extLst>
      <p:ext uri="{BB962C8B-B14F-4D97-AF65-F5344CB8AC3E}">
        <p14:creationId xmlns:p14="http://schemas.microsoft.com/office/powerpoint/2010/main" val="164333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3700" y="249238"/>
            <a:ext cx="8229600" cy="500062"/>
          </a:xfrm>
        </p:spPr>
        <p:txBody>
          <a:bodyPr>
            <a:noAutofit/>
          </a:bodyPr>
          <a:lstStyle/>
          <a:p>
            <a:r>
              <a:rPr kumimoji="1" lang="en-US" altLang="ja-JP" dirty="0" smtClean="0"/>
              <a:t>FY2015 Apr–Dec Shift Results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925104"/>
            <a:ext cx="6064066" cy="593289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724466" y="1498600"/>
            <a:ext cx="17972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Total </a:t>
            </a:r>
          </a:p>
          <a:p>
            <a:r>
              <a:rPr kumimoji="1" lang="en-US" altLang="ja-JP" sz="3200" dirty="0" smtClean="0"/>
              <a:t>142 shifts</a:t>
            </a:r>
            <a:endParaRPr kumimoji="1" lang="ja-JP" altLang="en-US" sz="3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413500" y="5042118"/>
            <a:ext cx="25828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800" dirty="0" smtClean="0"/>
              <a:t>more than 80 %</a:t>
            </a:r>
          </a:p>
          <a:p>
            <a:pPr algn="r"/>
            <a:r>
              <a:rPr kumimoji="1" lang="en-US" altLang="ja-JP" sz="2800" dirty="0"/>
              <a:t>for ATF2 </a:t>
            </a:r>
            <a:endParaRPr kumimoji="1" lang="en-US" altLang="ja-JP" sz="2800" dirty="0" smtClean="0"/>
          </a:p>
          <a:p>
            <a:pPr algn="r"/>
            <a:r>
              <a:rPr kumimoji="1" lang="en-US" altLang="ja-JP" sz="2800" dirty="0" smtClean="0"/>
              <a:t>goal 1&amp;2</a:t>
            </a:r>
            <a:endParaRPr kumimoji="1" lang="en-US" altLang="ja-JP" sz="2800" dirty="0"/>
          </a:p>
          <a:p>
            <a:pPr algn="r"/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26458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4915" y="335526"/>
            <a:ext cx="7510560" cy="1016372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Budgetary issue for ATF operation in FY2015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34915" y="1555099"/>
            <a:ext cx="7783138" cy="5150502"/>
          </a:xfrm>
        </p:spPr>
        <p:txBody>
          <a:bodyPr>
            <a:noAutofit/>
          </a:bodyPr>
          <a:lstStyle/>
          <a:p>
            <a:r>
              <a:rPr kumimoji="1" lang="en-US" altLang="ja-JP" sz="2400" dirty="0" smtClean="0"/>
              <a:t>Electricity charge </a:t>
            </a:r>
            <a:r>
              <a:rPr lang="en-US" altLang="ja-JP" sz="2400" dirty="0" smtClean="0"/>
              <a:t>of ATF </a:t>
            </a:r>
            <a:r>
              <a:rPr kumimoji="1" lang="en-US" altLang="ja-JP" sz="2400" dirty="0" smtClean="0"/>
              <a:t>was maintained by KEK.</a:t>
            </a:r>
          </a:p>
          <a:p>
            <a:r>
              <a:rPr kumimoji="1" lang="en-US" altLang="ja-JP" sz="2400" dirty="0" smtClean="0"/>
              <a:t>It is better than FY2014 and no Spring shutdown in FY2015.</a:t>
            </a:r>
          </a:p>
          <a:p>
            <a:r>
              <a:rPr kumimoji="1" lang="en-US" altLang="ja-JP" sz="2400" dirty="0" smtClean="0"/>
              <a:t>On the other hand, the maintenance budget is very limited.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It is a </a:t>
            </a:r>
            <a:r>
              <a:rPr kumimoji="1" lang="en-US" altLang="ja-JP" sz="2400" dirty="0" smtClean="0"/>
              <a:t>trade off for a beam time; i.e., electricity.</a:t>
            </a:r>
          </a:p>
          <a:p>
            <a:r>
              <a:rPr lang="en-US" altLang="ja-JP" sz="2400" dirty="0" smtClean="0"/>
              <a:t>Purchase of spare for expensive devices had to be postponed if we have a spare at </a:t>
            </a:r>
            <a:r>
              <a:rPr lang="en-US" altLang="ja-JP" sz="2400" dirty="0"/>
              <a:t>least </a:t>
            </a:r>
            <a:r>
              <a:rPr lang="en-US" altLang="ja-JP" sz="2400" dirty="0" smtClean="0"/>
              <a:t>. Obviously, it is very risky for annual operation but no choice. </a:t>
            </a:r>
          </a:p>
          <a:p>
            <a:pPr lvl="1"/>
            <a:r>
              <a:rPr kumimoji="1" lang="en-US" altLang="ja-JP" sz="1800" dirty="0" smtClean="0"/>
              <a:t>LINAC RF Klystron should be purchased in FY2016. 180k$.</a:t>
            </a:r>
          </a:p>
          <a:p>
            <a:r>
              <a:rPr lang="en-US" altLang="ja-JP" sz="2400" dirty="0" smtClean="0"/>
              <a:t>For the case of a severe failure, we should discuss with KEK executives how KEK can cure it in this FY.</a:t>
            </a:r>
          </a:p>
          <a:p>
            <a:pPr lvl="1"/>
            <a:r>
              <a:rPr lang="en-US" altLang="ja-JP" sz="2000" dirty="0" smtClean="0"/>
              <a:t>kicker </a:t>
            </a:r>
            <a:r>
              <a:rPr lang="en-US" altLang="ja-JP" sz="2000" dirty="0" err="1" smtClean="0"/>
              <a:t>thyratron</a:t>
            </a:r>
            <a:endParaRPr lang="en-US" altLang="ja-JP" sz="2000" dirty="0" smtClean="0"/>
          </a:p>
          <a:p>
            <a:pPr lvl="2"/>
            <a:r>
              <a:rPr kumimoji="1" lang="en-US" altLang="ja-JP" sz="1800" dirty="0" smtClean="0"/>
              <a:t>KEK supported 60k US$ for 2 of 4 last manufacture by company</a:t>
            </a:r>
          </a:p>
          <a:p>
            <a:pPr lvl="2"/>
            <a:r>
              <a:rPr lang="en-US" altLang="ja-JP" sz="1800" dirty="0" smtClean="0"/>
              <a:t>remaining 2 units have to be paid in FY2016.</a:t>
            </a:r>
            <a:endParaRPr kumimoji="1" lang="en-US" altLang="ja-JP" sz="1800" dirty="0" smtClean="0"/>
          </a:p>
        </p:txBody>
      </p:sp>
    </p:spTree>
    <p:extLst>
      <p:ext uri="{BB962C8B-B14F-4D97-AF65-F5344CB8AC3E}">
        <p14:creationId xmlns:p14="http://schemas.microsoft.com/office/powerpoint/2010/main" val="226761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1689100"/>
            <a:ext cx="6722180" cy="51689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340526" y="3765718"/>
            <a:ext cx="353042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Electricity cost became twice.</a:t>
            </a:r>
          </a:p>
          <a:p>
            <a:r>
              <a:rPr kumimoji="1" lang="en-US" altLang="ja-JP" sz="2000" dirty="0" smtClean="0"/>
              <a:t>CERN/CLIC supported 2 weeks. No beam for Jan-Mar.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40526" y="4887728"/>
            <a:ext cx="353042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Apr-Dec: 11 weeks, </a:t>
            </a:r>
          </a:p>
          <a:p>
            <a:r>
              <a:rPr kumimoji="1" lang="en-US" altLang="ja-JP" sz="2000" dirty="0" smtClean="0">
                <a:solidFill>
                  <a:srgbClr val="0432FF"/>
                </a:solidFill>
              </a:rPr>
              <a:t>Jan-Mar: 7 weeks are scheduled.</a:t>
            </a:r>
            <a:endParaRPr kumimoji="1" lang="ja-JP" altLang="en-US" sz="2000" dirty="0">
              <a:solidFill>
                <a:srgbClr val="0432FF"/>
              </a:solidFill>
            </a:endParaRPr>
          </a:p>
        </p:txBody>
      </p:sp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History of ATF Beam Weeks</a:t>
            </a:r>
            <a:endParaRPr kumimoji="1" lang="ja-JP" altLang="en-US" dirty="0"/>
          </a:p>
        </p:txBody>
      </p:sp>
      <p:sp>
        <p:nvSpPr>
          <p:cNvPr id="2" name="正方形/長方形 1"/>
          <p:cNvSpPr/>
          <p:nvPr/>
        </p:nvSpPr>
        <p:spPr>
          <a:xfrm>
            <a:off x="266700" y="5816600"/>
            <a:ext cx="7137400" cy="1041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170814" y="1283448"/>
            <a:ext cx="1355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smtClean="0"/>
              <a:t>Fiscal Years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4176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53" y="101600"/>
            <a:ext cx="8650894" cy="826770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298870" y="662498"/>
            <a:ext cx="6381329" cy="1382202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6680199" y="5323398"/>
            <a:ext cx="2217248" cy="1407602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0789" y="38100"/>
            <a:ext cx="57232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solidFill>
                  <a:schemeClr val="tx2"/>
                </a:solidFill>
              </a:rPr>
              <a:t>FY2015: 18 weeks</a:t>
            </a:r>
            <a:r>
              <a:rPr kumimoji="1" lang="en-US" altLang="ja-JP" sz="3200" b="1" dirty="0">
                <a:solidFill>
                  <a:schemeClr val="tx2"/>
                </a:solidFill>
              </a:rPr>
              <a:t> </a:t>
            </a:r>
            <a:r>
              <a:rPr kumimoji="1" lang="en-US" altLang="ja-JP" sz="3200" b="1" dirty="0" smtClean="0">
                <a:solidFill>
                  <a:schemeClr val="tx2"/>
                </a:solidFill>
              </a:rPr>
              <a:t>(11+coming 7)</a:t>
            </a:r>
            <a:endParaRPr kumimoji="1" lang="ja-JP" altLang="en-US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797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865" y="193433"/>
            <a:ext cx="8234415" cy="819258"/>
          </a:xfrm>
        </p:spPr>
        <p:txBody>
          <a:bodyPr>
            <a:noAutofit/>
          </a:bodyPr>
          <a:lstStyle/>
          <a:p>
            <a:r>
              <a:rPr lang="en-US" altLang="ja-JP" sz="4000" dirty="0"/>
              <a:t>Coming installations for </a:t>
            </a:r>
            <a:r>
              <a:rPr lang="en-US" altLang="ja-JP" sz="4000" dirty="0" smtClean="0"/>
              <a:t>R&amp;Ds (1/3)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04504" y="1206837"/>
            <a:ext cx="7783138" cy="5216410"/>
          </a:xfrm>
        </p:spPr>
        <p:txBody>
          <a:bodyPr>
            <a:noAutofit/>
          </a:bodyPr>
          <a:lstStyle/>
          <a:p>
            <a:r>
              <a:rPr kumimoji="1" lang="en-US" altLang="ja-JP" sz="2800" b="1" dirty="0" smtClean="0">
                <a:solidFill>
                  <a:srgbClr val="002060"/>
                </a:solidFill>
              </a:rPr>
              <a:t>Strengthen the ATF2 skew </a:t>
            </a:r>
            <a:r>
              <a:rPr kumimoji="1" lang="en-US" altLang="ja-JP" sz="2800" b="1" dirty="0" err="1" smtClean="0">
                <a:solidFill>
                  <a:srgbClr val="002060"/>
                </a:solidFill>
              </a:rPr>
              <a:t>sextupoles</a:t>
            </a:r>
            <a:r>
              <a:rPr kumimoji="1" lang="en-US" altLang="ja-JP" sz="2800" b="1" dirty="0" smtClean="0">
                <a:solidFill>
                  <a:srgbClr val="002060"/>
                </a:solidFill>
              </a:rPr>
              <a:t> (KEK)</a:t>
            </a:r>
          </a:p>
          <a:p>
            <a:pPr lvl="1"/>
            <a:r>
              <a:rPr lang="en-US" altLang="ja-JP" sz="2400" b="1" dirty="0" smtClean="0">
                <a:solidFill>
                  <a:srgbClr val="0432FF"/>
                </a:solidFill>
              </a:rPr>
              <a:t>under installation for next beam runs.</a:t>
            </a:r>
          </a:p>
          <a:p>
            <a:pPr lvl="1"/>
            <a:r>
              <a:rPr lang="en-US" altLang="ja-JP" sz="2400" dirty="0" smtClean="0"/>
              <a:t>shorten a pole gap and </a:t>
            </a:r>
            <a:r>
              <a:rPr lang="en-US" altLang="ja-JP" sz="2400" b="1" dirty="0" smtClean="0">
                <a:solidFill>
                  <a:srgbClr val="0432FF"/>
                </a:solidFill>
              </a:rPr>
              <a:t>widen the dynamic range </a:t>
            </a:r>
            <a:r>
              <a:rPr lang="en-US" altLang="ja-JP" sz="2400" dirty="0" smtClean="0"/>
              <a:t>for a beam tuning. φ160 </a:t>
            </a:r>
            <a:r>
              <a:rPr lang="en-US" altLang="ja-JP" sz="2400" dirty="0" smtClean="0">
                <a:sym typeface="Wingdings"/>
              </a:rPr>
              <a:t> φ60</a:t>
            </a:r>
            <a:endParaRPr lang="en-US" altLang="ja-JP" sz="2400" dirty="0"/>
          </a:p>
        </p:txBody>
      </p:sp>
      <p:sp>
        <p:nvSpPr>
          <p:cNvPr id="10" name="右矢印 9"/>
          <p:cNvSpPr/>
          <p:nvPr/>
        </p:nvSpPr>
        <p:spPr>
          <a:xfrm>
            <a:off x="4295063" y="4270998"/>
            <a:ext cx="435568" cy="11684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406" y="3093006"/>
            <a:ext cx="3897555" cy="352438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29" y="3129419"/>
            <a:ext cx="3590559" cy="348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757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865" y="193433"/>
            <a:ext cx="8234415" cy="819258"/>
          </a:xfrm>
        </p:spPr>
        <p:txBody>
          <a:bodyPr>
            <a:noAutofit/>
          </a:bodyPr>
          <a:lstStyle/>
          <a:p>
            <a:r>
              <a:rPr lang="en-US" altLang="ja-JP" sz="4000" dirty="0"/>
              <a:t>Coming installations for </a:t>
            </a:r>
            <a:r>
              <a:rPr lang="en-US" altLang="ja-JP" sz="4000" dirty="0" smtClean="0"/>
              <a:t>R&amp;Ds (2/3)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04504" y="1206837"/>
            <a:ext cx="7783138" cy="5216410"/>
          </a:xfrm>
        </p:spPr>
        <p:txBody>
          <a:bodyPr>
            <a:noAutofit/>
          </a:bodyPr>
          <a:lstStyle/>
          <a:p>
            <a:r>
              <a:rPr lang="en-US" altLang="ja-JP" sz="2800" b="1" dirty="0" smtClean="0">
                <a:solidFill>
                  <a:srgbClr val="002060"/>
                </a:solidFill>
              </a:rPr>
              <a:t>Air-core </a:t>
            </a:r>
            <a:r>
              <a:rPr lang="en-US" altLang="ja-JP" sz="2800" b="1" dirty="0">
                <a:solidFill>
                  <a:srgbClr val="002060"/>
                </a:solidFill>
              </a:rPr>
              <a:t>dipoles in EXT/FF (KEK)</a:t>
            </a:r>
          </a:p>
          <a:p>
            <a:pPr lvl="1"/>
            <a:r>
              <a:rPr lang="en-US" altLang="ja-JP" sz="2400" dirty="0" smtClean="0">
                <a:solidFill>
                  <a:srgbClr val="0432FF"/>
                </a:solidFill>
              </a:rPr>
              <a:t>a pair of vertical dipoles were successfully functioned in December run for </a:t>
            </a:r>
            <a:r>
              <a:rPr lang="en-US" altLang="ja-JP" sz="2400" b="1" dirty="0" smtClean="0">
                <a:solidFill>
                  <a:srgbClr val="002060"/>
                </a:solidFill>
              </a:rPr>
              <a:t>slow orbit feedback </a:t>
            </a:r>
            <a:r>
              <a:rPr lang="en-US" altLang="ja-JP" sz="2400" dirty="0" smtClean="0">
                <a:solidFill>
                  <a:srgbClr val="0432FF"/>
                </a:solidFill>
              </a:rPr>
              <a:t>and </a:t>
            </a:r>
            <a:r>
              <a:rPr lang="en-US" altLang="ja-JP" sz="2400" b="1" dirty="0" smtClean="0">
                <a:solidFill>
                  <a:srgbClr val="002060"/>
                </a:solidFill>
              </a:rPr>
              <a:t>jitter studies.</a:t>
            </a:r>
          </a:p>
          <a:p>
            <a:pPr lvl="1"/>
            <a:r>
              <a:rPr lang="en-US" altLang="ja-JP" sz="2400" b="1" dirty="0" smtClean="0">
                <a:solidFill>
                  <a:srgbClr val="0432FF"/>
                </a:solidFill>
              </a:rPr>
              <a:t>a pair of horizontal dipoles will be installed before April.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514" y="3450078"/>
            <a:ext cx="4690185" cy="316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1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087" y="698500"/>
            <a:ext cx="1539996" cy="340436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866" y="387579"/>
            <a:ext cx="8234415" cy="819258"/>
          </a:xfrm>
        </p:spPr>
        <p:txBody>
          <a:bodyPr>
            <a:noAutofit/>
          </a:bodyPr>
          <a:lstStyle/>
          <a:p>
            <a:r>
              <a:rPr lang="en-US" altLang="ja-JP" sz="4000" dirty="0"/>
              <a:t>Coming installations for </a:t>
            </a:r>
            <a:r>
              <a:rPr lang="en-US" altLang="ja-JP" sz="4000" dirty="0" smtClean="0"/>
              <a:t>R&amp;Ds (3/3)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8866" y="1412990"/>
            <a:ext cx="6531534" cy="4441710"/>
          </a:xfrm>
        </p:spPr>
        <p:txBody>
          <a:bodyPr>
            <a:noAutofit/>
          </a:bodyPr>
          <a:lstStyle/>
          <a:p>
            <a:r>
              <a:rPr kumimoji="1" lang="en-US" altLang="ja-JP" sz="2800" b="1" dirty="0" smtClean="0">
                <a:solidFill>
                  <a:srgbClr val="002060"/>
                </a:solidFill>
              </a:rPr>
              <a:t>OTR/ODR system (RHUL/CERN)</a:t>
            </a:r>
          </a:p>
          <a:p>
            <a:pPr lvl="1"/>
            <a:r>
              <a:rPr lang="en-US" altLang="ja-JP" sz="2400" dirty="0" smtClean="0"/>
              <a:t>Six boxes had been delivered from CERN to ATF.</a:t>
            </a:r>
          </a:p>
          <a:p>
            <a:pPr lvl="1"/>
            <a:r>
              <a:rPr lang="en-US" altLang="ja-JP" sz="2400" b="1" dirty="0" smtClean="0">
                <a:solidFill>
                  <a:srgbClr val="0432FF"/>
                </a:solidFill>
              </a:rPr>
              <a:t>Installation will be done in February.</a:t>
            </a:r>
          </a:p>
          <a:p>
            <a:pPr lvl="1"/>
            <a:endParaRPr lang="en-US" altLang="ja-JP" sz="2400" dirty="0" smtClean="0"/>
          </a:p>
          <a:p>
            <a:r>
              <a:rPr kumimoji="1" lang="en-US" altLang="ja-JP" sz="2800" b="1" dirty="0" smtClean="0">
                <a:solidFill>
                  <a:srgbClr val="002060"/>
                </a:solidFill>
              </a:rPr>
              <a:t>Collimator system (IFIC/LAL)</a:t>
            </a:r>
          </a:p>
          <a:p>
            <a:pPr lvl="1"/>
            <a:r>
              <a:rPr lang="en-US" altLang="ja-JP" sz="2400" dirty="0" smtClean="0"/>
              <a:t>Shipping and installation: </a:t>
            </a:r>
            <a:r>
              <a:rPr lang="en-US" altLang="ja-JP" sz="2400" b="1" dirty="0" smtClean="0">
                <a:solidFill>
                  <a:srgbClr val="C00000"/>
                </a:solidFill>
              </a:rPr>
              <a:t>planned in Spring.</a:t>
            </a:r>
          </a:p>
          <a:p>
            <a:pPr lvl="1"/>
            <a:endParaRPr lang="en-US" altLang="ja-JP" sz="2400" dirty="0" smtClean="0"/>
          </a:p>
          <a:p>
            <a:r>
              <a:rPr lang="en-US" altLang="ja-JP" sz="2800" b="1" dirty="0" err="1" smtClean="0">
                <a:solidFill>
                  <a:srgbClr val="002060"/>
                </a:solidFill>
              </a:rPr>
              <a:t>Octupoles</a:t>
            </a:r>
            <a:r>
              <a:rPr lang="en-US" altLang="ja-JP" sz="2800" b="1" dirty="0" smtClean="0">
                <a:solidFill>
                  <a:srgbClr val="002060"/>
                </a:solidFill>
              </a:rPr>
              <a:t> (CERN)</a:t>
            </a:r>
            <a:endParaRPr lang="en-US" altLang="ja-JP" sz="2800" b="1" dirty="0">
              <a:solidFill>
                <a:srgbClr val="002060"/>
              </a:solidFill>
            </a:endParaRPr>
          </a:p>
          <a:p>
            <a:pPr lvl="1"/>
            <a:r>
              <a:rPr lang="en-US" altLang="ja-JP" sz="2400" dirty="0"/>
              <a:t>Shipping and installation: </a:t>
            </a:r>
            <a:r>
              <a:rPr lang="en-US" altLang="ja-JP" sz="2400" b="1" dirty="0" smtClean="0">
                <a:solidFill>
                  <a:srgbClr val="C00000"/>
                </a:solidFill>
              </a:rPr>
              <a:t>planned </a:t>
            </a:r>
            <a:r>
              <a:rPr lang="en-US" altLang="ja-JP" sz="2400" b="1" dirty="0">
                <a:solidFill>
                  <a:srgbClr val="C00000"/>
                </a:solidFill>
              </a:rPr>
              <a:t>in Spring.</a:t>
            </a:r>
            <a:endParaRPr lang="en-US" altLang="ja-JP" sz="24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100" y="4727250"/>
            <a:ext cx="2247900" cy="208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35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4560</TotalTime>
  <Words>444</Words>
  <Application>Microsoft Macintosh PowerPoint</Application>
  <PresentationFormat>画面に合わせる (4:3)</PresentationFormat>
  <Paragraphs>54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Calibri</vt:lpstr>
      <vt:lpstr>ＭＳ Ｐゴシック</vt:lpstr>
      <vt:lpstr>Wingdings</vt:lpstr>
      <vt:lpstr>Arial</vt:lpstr>
      <vt:lpstr>ホワイト</vt:lpstr>
      <vt:lpstr>ATF Operational Status  in FY2015</vt:lpstr>
      <vt:lpstr>Overview of FY2015 operations</vt:lpstr>
      <vt:lpstr>FY2015 Apr–Dec Shift Results</vt:lpstr>
      <vt:lpstr>Budgetary issue for ATF operation in FY2015</vt:lpstr>
      <vt:lpstr>History of ATF Beam Weeks</vt:lpstr>
      <vt:lpstr>PowerPoint プレゼンテーション</vt:lpstr>
      <vt:lpstr>Coming installations for R&amp;Ds (1/3)</vt:lpstr>
      <vt:lpstr>Coming installations for R&amp;Ds (2/3)</vt:lpstr>
      <vt:lpstr>Coming installations for R&amp;Ds (3/3)</vt:lpstr>
    </vt:vector>
  </TitlesOfParts>
  <Company>KEK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ATF Accelerator Status and Plan</dc:title>
  <dc:creator>Nobuhiro Terunuma</dc:creator>
  <cp:lastModifiedBy>Nobuhiro Terunuma</cp:lastModifiedBy>
  <cp:revision>126</cp:revision>
  <dcterms:created xsi:type="dcterms:W3CDTF">2014-10-02T01:08:10Z</dcterms:created>
  <dcterms:modified xsi:type="dcterms:W3CDTF">2016-01-11T07:46:27Z</dcterms:modified>
</cp:coreProperties>
</file>