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2" r:id="rId3"/>
    <p:sldId id="274" r:id="rId4"/>
    <p:sldId id="273" r:id="rId5"/>
    <p:sldId id="285" r:id="rId6"/>
    <p:sldId id="261" r:id="rId7"/>
    <p:sldId id="300" r:id="rId8"/>
    <p:sldId id="280" r:id="rId9"/>
    <p:sldId id="277" r:id="rId10"/>
    <p:sldId id="275" r:id="rId11"/>
    <p:sldId id="301" r:id="rId12"/>
    <p:sldId id="303" r:id="rId13"/>
    <p:sldId id="283" r:id="rId14"/>
    <p:sldId id="302" r:id="rId15"/>
    <p:sldId id="278" r:id="rId16"/>
    <p:sldId id="286" r:id="rId17"/>
    <p:sldId id="287" r:id="rId18"/>
    <p:sldId id="294" r:id="rId19"/>
    <p:sldId id="297" r:id="rId20"/>
    <p:sldId id="281" r:id="rId21"/>
    <p:sldId id="284" r:id="rId22"/>
    <p:sldId id="299" r:id="rId23"/>
    <p:sldId id="296" r:id="rId24"/>
  </p:sldIdLst>
  <p:sldSz cx="9144000" cy="6858000" type="screen4x3"/>
  <p:notesSz cx="987425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842" cy="342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3123" y="2"/>
            <a:ext cx="4278842" cy="3426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BC3E6-EB64-46DE-B01D-80AB539D7FA1}" type="datetimeFigureOut">
              <a:rPr kumimoji="1" lang="ja-JP" altLang="en-US" smtClean="0"/>
              <a:t>2016/1/13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4279"/>
            <a:ext cx="4278842" cy="3426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3123" y="6514279"/>
            <a:ext cx="4278842" cy="3426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38365-169E-4CC9-91C1-0F0A380036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044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3123" y="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/>
          <a:lstStyle>
            <a:lvl1pPr algn="r">
              <a:defRPr sz="1200"/>
            </a:lvl1pPr>
          </a:lstStyle>
          <a:p>
            <a:fld id="{C14DE1F1-755B-4B89-9ED0-751AFCF46B81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22625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0" tIns="48006" rIns="96010" bIns="480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425" y="3257551"/>
            <a:ext cx="7899400" cy="3086100"/>
          </a:xfrm>
          <a:prstGeom prst="rect">
            <a:avLst/>
          </a:prstGeom>
        </p:spPr>
        <p:txBody>
          <a:bodyPr vert="horz" lIns="96010" tIns="48006" rIns="96010" bIns="480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3123" y="6513911"/>
            <a:ext cx="4278842" cy="342900"/>
          </a:xfrm>
          <a:prstGeom prst="rect">
            <a:avLst/>
          </a:prstGeom>
        </p:spPr>
        <p:txBody>
          <a:bodyPr vert="horz" lIns="96010" tIns="48006" rIns="96010" bIns="48006" rtlCol="0" anchor="b"/>
          <a:lstStyle>
            <a:lvl1pPr algn="r">
              <a:defRPr sz="1200"/>
            </a:lvl1pPr>
          </a:lstStyle>
          <a:p>
            <a:fld id="{3DA8DB71-7E63-4B48-9B40-7857DED6A9E9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7945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1792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5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331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0814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062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989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2661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722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481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269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5025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9A7E0-2B5D-4D5A-9378-3D6C6C48F507}" type="datetimeFigureOut">
              <a:rPr kumimoji="1" lang="ja-JP" altLang="en-US" smtClean="0"/>
              <a:t>2016/1/13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158DA-14E9-4BC6-A130-11E3649CDA5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08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atf.kek.jp/twiki/pub/ATF/CompareWakeILCAT2/wakecompare-ILCATF-v3.pdf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ja-JP" altLang="en-US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ATF TB/SGC Mtg. 201601</a:t>
            </a:r>
          </a:p>
          <a:p>
            <a:r>
              <a:rPr kumimoji="1" lang="en-US" altLang="ja-JP" dirty="0" smtClean="0"/>
              <a:t>K.Kubo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34153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65" y="247953"/>
            <a:ext cx="5092336" cy="217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1"/>
          <p:cNvSpPr txBox="1"/>
          <p:nvPr/>
        </p:nvSpPr>
        <p:spPr>
          <a:xfrm>
            <a:off x="963691" y="158123"/>
            <a:ext cx="738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Before OTR2X position optimization        After optimization      (174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4" name="テキスト ボックス 2"/>
          <p:cNvSpPr txBox="1"/>
          <p:nvPr/>
        </p:nvSpPr>
        <p:spPr>
          <a:xfrm>
            <a:off x="2369309" y="2420888"/>
            <a:ext cx="24897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58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3"/>
          <p:cNvSpPr txBox="1"/>
          <p:nvPr/>
        </p:nvSpPr>
        <p:spPr>
          <a:xfrm>
            <a:off x="5922901" y="1556792"/>
            <a:ext cx="2046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By </a:t>
            </a:r>
            <a:r>
              <a:rPr kumimoji="1" lang="en-US" altLang="ja-JP" dirty="0" err="1" smtClean="0"/>
              <a:t>Okugi</a:t>
            </a:r>
            <a:r>
              <a:rPr kumimoji="1" lang="en-US" altLang="ja-JP" dirty="0" smtClean="0"/>
              <a:t>, 2014.6.23</a:t>
            </a:r>
            <a:endParaRPr kumimoji="1" lang="ja-JP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8" b="25813"/>
          <a:stretch/>
        </p:blipFill>
        <p:spPr bwMode="auto">
          <a:xfrm>
            <a:off x="739045" y="3282126"/>
            <a:ext cx="5183856" cy="1997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4"/>
          <p:cNvSpPr txBox="1"/>
          <p:nvPr/>
        </p:nvSpPr>
        <p:spPr>
          <a:xfrm>
            <a:off x="963691" y="3005138"/>
            <a:ext cx="203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Removal of all OTRs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679596" y="5279395"/>
            <a:ext cx="248978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121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76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73329" y="3501008"/>
            <a:ext cx="155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(30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mode)</a:t>
            </a:r>
            <a:endParaRPr kumimoji="1" lang="ja-JP" altLang="en-US" dirty="0"/>
          </a:p>
        </p:txBody>
      </p:sp>
      <p:sp>
        <p:nvSpPr>
          <p:cNvPr id="10" name="テキスト ボックス 4"/>
          <p:cNvSpPr txBox="1"/>
          <p:nvPr/>
        </p:nvSpPr>
        <p:spPr>
          <a:xfrm>
            <a:off x="5689361" y="4653136"/>
            <a:ext cx="341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/>
              <a:t>Okugi</a:t>
            </a:r>
            <a:r>
              <a:rPr lang="en-US" altLang="ja-JP" dirty="0" smtClean="0"/>
              <a:t>,</a:t>
            </a:r>
            <a:r>
              <a:rPr lang="ja-JP" altLang="en-US" dirty="0" smtClean="0"/>
              <a:t>  </a:t>
            </a:r>
            <a:r>
              <a:rPr lang="en-US" altLang="ja-JP" dirty="0" smtClean="0"/>
              <a:t>2014.6.26 ATF Op. meeting</a:t>
            </a:r>
          </a:p>
        </p:txBody>
      </p:sp>
      <p:sp>
        <p:nvSpPr>
          <p:cNvPr id="11" name="テキスト ボックス 6"/>
          <p:cNvSpPr txBox="1"/>
          <p:nvPr/>
        </p:nvSpPr>
        <p:spPr>
          <a:xfrm>
            <a:off x="561612" y="5760506"/>
            <a:ext cx="8545929" cy="64633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Dependence reduced by optimizing position or removing chamber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(similar effect)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r>
              <a:rPr kumimoji="1" lang="en-US" altLang="ja-JP" dirty="0" smtClean="0"/>
              <a:t>(30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 tend to give stronger dependence than 174 </a:t>
            </a:r>
            <a:r>
              <a:rPr kumimoji="1" lang="en-US" altLang="ja-JP" dirty="0" err="1" smtClean="0"/>
              <a:t>deg</a:t>
            </a:r>
            <a:r>
              <a:rPr kumimoji="1" lang="en-US" altLang="ja-JP" dirty="0" smtClean="0"/>
              <a:t> mode.)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18937" y="6406837"/>
            <a:ext cx="5210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Slide by </a:t>
            </a:r>
            <a:r>
              <a:rPr lang="en-US" altLang="ja-JP" dirty="0" err="1" smtClean="0"/>
              <a:t>K.Kubo</a:t>
            </a:r>
            <a:r>
              <a:rPr lang="en-US" altLang="ja-JP" dirty="0" smtClean="0"/>
              <a:t> in ATF operation meeting Nov 7, 2014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507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89" y="425656"/>
            <a:ext cx="7273057" cy="506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549658" y="5336123"/>
            <a:ext cx="433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Okugi</a:t>
            </a:r>
            <a:r>
              <a:rPr kumimoji="1" lang="en-US" altLang="ja-JP" dirty="0" smtClean="0"/>
              <a:t>, 2014. June 6, ATF Operation  meeting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5580112" y="1484784"/>
            <a:ext cx="158417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3568" y="5668592"/>
            <a:ext cx="741682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0.3V/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explains the strong beam size dependence on intensity +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position.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7931" y="425656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vs. OTR chamber position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2962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 txBox="1">
            <a:spLocks/>
          </p:cNvSpPr>
          <p:nvPr/>
        </p:nvSpPr>
        <p:spPr>
          <a:xfrm>
            <a:off x="457200" y="274638"/>
            <a:ext cx="8229600" cy="5715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vs. OTR chamber position</a:t>
            </a:r>
            <a:endParaRPr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34" y="692696"/>
            <a:ext cx="7920880" cy="199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4"/>
          <p:cNvSpPr txBox="1"/>
          <p:nvPr/>
        </p:nvSpPr>
        <p:spPr>
          <a:xfrm>
            <a:off x="5160845" y="2517487"/>
            <a:ext cx="3677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Okugi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</a:t>
            </a:r>
            <a:r>
              <a:rPr lang="ja-JP" altLang="en-US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2014.10.31 ATF Op. meeting)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30635" y="5733256"/>
            <a:ext cx="844974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~0.5V/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can explain orbit dependence on OTR chamber position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931162"/>
              </p:ext>
            </p:extLst>
          </p:nvPr>
        </p:nvGraphicFramePr>
        <p:xfrm>
          <a:off x="619253" y="3225373"/>
          <a:ext cx="6882768" cy="212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70201"/>
                <a:gridCol w="2160240"/>
                <a:gridCol w="295232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Kick</a:t>
                      </a:r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angle/offset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en-US" altLang="ja-JP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urad</a:t>
                      </a:r>
                      <a:r>
                        <a:rPr kumimoji="1" lang="en-US" altLang="ja-JP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Wake (average in a bunch)</a:t>
                      </a:r>
                    </a:p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(V/</a:t>
                      </a:r>
                      <a:r>
                        <a:rPr kumimoji="1" lang="en-US" altLang="ja-JP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/mm)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0.374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OTR1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0.317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OTR2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OTR3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0.240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6103" y="846138"/>
            <a:ext cx="28007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(Oct.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28, 2014, one BPM)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2796" y="2856041"/>
            <a:ext cx="454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(Nov. 11, 2014, many downstream BPMs )</a:t>
            </a:r>
            <a:endParaRPr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49104" y="5358088"/>
            <a:ext cx="307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(Kubo, 2014.11.11 owl shift log)</a:t>
            </a:r>
            <a:endParaRPr kumimoji="1"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43608" y="6102588"/>
            <a:ext cx="477566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(about factor 6-10 larger than old calculation)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3528" y="2085439"/>
            <a:ext cx="882047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5652120" y="3645024"/>
            <a:ext cx="864096" cy="18823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3358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19" y="1361214"/>
            <a:ext cx="3279418" cy="253409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5787" y="1361214"/>
            <a:ext cx="3279418" cy="253409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202" y="4221088"/>
            <a:ext cx="2703041" cy="202728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8" y="1505230"/>
            <a:ext cx="2375714" cy="253409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161" y="4221090"/>
            <a:ext cx="2703041" cy="202728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96" y="4221089"/>
            <a:ext cx="2703041" cy="2027281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475656" y="332656"/>
            <a:ext cx="540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wake calculation (by Alexey 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dirty="0" smtClean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New calc. consistent with experiments.</a:t>
            </a:r>
            <a:endParaRPr kumimoji="1" lang="ja-JP" altLang="en-US" dirty="0">
              <a:solidFill>
                <a:srgbClr val="FF000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25219" y="1074802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Old Chamber only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115787" y="1074802"/>
            <a:ext cx="296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 (shielded) Chamber only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395013" y="945594"/>
            <a:ext cx="2539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Include all moving components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39005" y="6250933"/>
            <a:ext cx="17033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~0.05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77679" y="6250933"/>
            <a:ext cx="158793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~0.4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15616" y="6281275"/>
            <a:ext cx="170335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~0.08 V/PC/mm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052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and Beam size </a:t>
            </a:r>
            <a:b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vs. OTR chamber position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vs. OTR chamber position change experiment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About 0.3 V/</a:t>
            </a:r>
            <a:r>
              <a:rPr kumimoji="1"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wake </a:t>
            </a:r>
          </a:p>
          <a:p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 beam size intensity dependence vs. </a:t>
            </a:r>
            <a:r>
              <a:rPr lang="en-US" altLang="ja-JP" sz="24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 position change experiment</a:t>
            </a:r>
          </a:p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0.3 ~ 0.5 V/</a:t>
            </a:r>
            <a:r>
              <a:rPr kumimoji="1"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wake</a:t>
            </a:r>
          </a:p>
          <a:p>
            <a:endParaRPr lang="en-US" altLang="ja-JP" sz="24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 of chamber only is not so strong but including other moving components (bellows etc.), 0.3 V/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pC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/mm is approximately consistent with calculations.</a:t>
            </a:r>
            <a:endParaRPr lang="en-US" altLang="ja-JP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1046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xperiments compared with calculations  summary (static misalignment)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5740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 of Wake sources on movers (IP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and Orbit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Reference cavit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y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on mover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Larger by factor  ~1.4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chamber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Consistent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(Bellows are significant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sources)</a:t>
            </a:r>
          </a:p>
          <a:p>
            <a:pPr marL="0" indent="0">
              <a:buNone/>
            </a:pPr>
            <a:endParaRPr kumimoji="1"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Strong intensity dependence after optimizing cavity and chamber positions</a:t>
            </a: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Not understood yet.  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9173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Dynamic effect (wake + orbit jitter)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observed orbit jitter in EXT-FF line about 0.3</a:t>
            </a:r>
            <a:r>
              <a:rPr lang="en-US" altLang="ja-JP" sz="2000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s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 nominal beam size.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at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 in high-beta region can increase beam size at IP.</a:t>
            </a:r>
          </a:p>
          <a:p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0.3</a:t>
            </a:r>
            <a:r>
              <a:rPr lang="en-US" altLang="ja-JP" sz="2000" dirty="0">
                <a:latin typeface="Symbol" panose="05050102010706020507" pitchFamily="18" charset="2"/>
                <a:ea typeface="Arial Unicode MS" panose="020B0604020202020204" pitchFamily="50" charset="-128"/>
                <a:cs typeface="Arial Unicode MS" panose="020B0604020202020204" pitchFamily="50" charset="-128"/>
              </a:rPr>
              <a:t>s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jitter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IP will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increase measured beam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size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only 4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%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is from orbit jitter of “position at IP” phase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But, with </a:t>
            </a:r>
            <a:r>
              <a:rPr lang="en-US" altLang="ja-JP" sz="20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effect may be significant.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of “angle at IP” phase is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important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Can be measured by BPMs in FF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 conclusion from recent experiments (need more data)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Excite “position at IP” phase orbit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hard to detect by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BPMs.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(Except for IPBPM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042631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/>
          <p:cNvCxnSpPr/>
          <p:nvPr/>
        </p:nvCxnSpPr>
        <p:spPr>
          <a:xfrm>
            <a:off x="1305993" y="2981526"/>
            <a:ext cx="66247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2818161" y="1227604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26473" y="1196752"/>
            <a:ext cx="504056" cy="35695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1221649" y="1987818"/>
            <a:ext cx="6235547" cy="1976277"/>
          </a:xfrm>
          <a:custGeom>
            <a:avLst/>
            <a:gdLst>
              <a:gd name="connsiteX0" fmla="*/ 0 w 6235547"/>
              <a:gd name="connsiteY0" fmla="*/ 472615 h 2272428"/>
              <a:gd name="connsiteX1" fmla="*/ 1961003 w 6235547"/>
              <a:gd name="connsiteY1" fmla="*/ 2268365 h 2272428"/>
              <a:gd name="connsiteX2" fmla="*/ 4461832 w 6235547"/>
              <a:gd name="connsiteY2" fmla="*/ 31941 h 2272428"/>
              <a:gd name="connsiteX3" fmla="*/ 6235547 w 6235547"/>
              <a:gd name="connsiteY3" fmla="*/ 1155661 h 22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5547" h="2272428">
                <a:moveTo>
                  <a:pt x="0" y="472615"/>
                </a:moveTo>
                <a:cubicBezTo>
                  <a:pt x="608682" y="1407213"/>
                  <a:pt x="1217364" y="2341811"/>
                  <a:pt x="1961003" y="2268365"/>
                </a:cubicBezTo>
                <a:cubicBezTo>
                  <a:pt x="2704642" y="2194919"/>
                  <a:pt x="3749408" y="217392"/>
                  <a:pt x="4461832" y="31941"/>
                </a:cubicBezTo>
                <a:cubicBezTo>
                  <a:pt x="5174256" y="-153510"/>
                  <a:pt x="5704901" y="501075"/>
                  <a:pt x="6235547" y="1155661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5536" y="1664652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Angle-at-IP phase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oscillation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696138" y="5092079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>
            <a:stCxn id="10" idx="1"/>
          </p:cNvCxnSpPr>
          <p:nvPr/>
        </p:nvCxnSpPr>
        <p:spPr>
          <a:xfrm flipH="1">
            <a:off x="2814507" y="5102624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836716" y="5805264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i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nduce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position-at –IP phase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deviation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446453" y="51026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5556647" y="4717125"/>
            <a:ext cx="8175" cy="42150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 rot="-1020000">
            <a:off x="4067943" y="5216824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/>
        </p:nvSpPr>
        <p:spPr>
          <a:xfrm rot="1620000" flipV="1">
            <a:off x="7121346" y="4945733"/>
            <a:ext cx="864096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矢印コネクタ 20"/>
          <p:cNvCxnSpPr/>
          <p:nvPr/>
        </p:nvCxnSpPr>
        <p:spPr>
          <a:xfrm flipH="1" flipV="1">
            <a:off x="3128186" y="5524127"/>
            <a:ext cx="194031" cy="281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0"/>
          </p:cNvCxnSpPr>
          <p:nvPr/>
        </p:nvCxnSpPr>
        <p:spPr>
          <a:xfrm flipV="1">
            <a:off x="4499992" y="5288832"/>
            <a:ext cx="1056655" cy="5164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3070188" y="908720"/>
            <a:ext cx="4387008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4816992" y="535061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(n+1/2) </a:t>
            </a:r>
            <a:r>
              <a:rPr kumimoji="1" lang="en-US" altLang="ja-JP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p</a:t>
            </a:r>
            <a:endParaRPr kumimoji="1" lang="ja-JP" altLang="en-US" dirty="0">
              <a:latin typeface="Symbol" panose="05050102010706020507" pitchFamily="18" charset="2"/>
              <a:cs typeface="Times New Roman" panose="02020603050405020304" pitchFamily="18" charset="0"/>
            </a:endParaRPr>
          </a:p>
        </p:txBody>
      </p:sp>
      <p:cxnSp>
        <p:nvCxnSpPr>
          <p:cNvPr id="19" name="直線コネクタ 18"/>
          <p:cNvCxnSpPr/>
          <p:nvPr/>
        </p:nvCxnSpPr>
        <p:spPr>
          <a:xfrm>
            <a:off x="5796136" y="1061120"/>
            <a:ext cx="166106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7457196" y="422710"/>
            <a:ext cx="0" cy="3366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7457800" y="2606624"/>
            <a:ext cx="401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029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Dynamic </a:t>
            </a:r>
            <a:r>
              <a:rPr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</a:t>
            </a:r>
            <a:r>
              <a:rPr lang="ja-JP" altLang="en-US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3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summary</a:t>
            </a:r>
            <a:endParaRPr kumimoji="1"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 orbit jitter and strong </a:t>
            </a:r>
            <a:r>
              <a:rPr kumimoji="1"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can explain observed intensity dependence.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sources at high beta regions are important.</a:t>
            </a:r>
          </a:p>
          <a:p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Data selection for in IPBSM analysis, using BPM position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was tried but clear improvement could not be seen.</a:t>
            </a:r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For confirmation, we need data of fringe scans with large number of pulses (many scans and/or many pulses/scan) at high intensity </a:t>
            </a:r>
          </a:p>
          <a:p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See reports in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Proj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 meeting tomorrow.</a:t>
            </a:r>
          </a:p>
        </p:txBody>
      </p:sp>
    </p:spTree>
    <p:extLst>
      <p:ext uri="{BB962C8B-B14F-4D97-AF65-F5344CB8AC3E}">
        <p14:creationId xmlns:p14="http://schemas.microsoft.com/office/powerpoint/2010/main" val="1675643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Free Steering 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(WFS)</a:t>
            </a:r>
            <a:r>
              <a:rPr lang="ja-JP" altLang="en-US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Demonstrated the method with intentionally increased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wakefeild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(increased offset of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wakefeild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source)</a:t>
            </a:r>
          </a:p>
          <a:p>
            <a:endParaRPr kumimoji="1" lang="en-US" altLang="ja-JP" sz="28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Difficulties (compared with </a:t>
            </a:r>
            <a:r>
              <a:rPr kumimoji="1"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linacs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Complicated beam line (no periodicity)</a:t>
            </a:r>
          </a:p>
          <a:p>
            <a:pPr lvl="1"/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Many different types of </a:t>
            </a:r>
            <a:r>
              <a:rPr lang="en-US" altLang="ja-JP" sz="24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sources </a:t>
            </a:r>
          </a:p>
          <a:p>
            <a:endParaRPr kumimoji="1"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See presentation of A. Latina &amp; N.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Fuster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6137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of IP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eam size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 using on-mover structures</a:t>
            </a:r>
          </a:p>
          <a:p>
            <a:pPr lvl="1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at IP</a:t>
            </a:r>
          </a:p>
          <a:p>
            <a:pPr lvl="1"/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Studies of orbit jitter and beam size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Wake-free steering experiment</a:t>
            </a: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Comparison of </a:t>
            </a:r>
            <a:r>
              <a:rPr lang="en-US" altLang="ja-JP" sz="28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effects at ILC and ATF2</a:t>
            </a:r>
            <a:endParaRPr lang="en-US" altLang="ja-JP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41943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in ILC FF compared with ATF2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Effects of transverse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will be much smaller than in ATF2 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High energy, short bunch length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(see next slide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)</a:t>
            </a:r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pipe aperture will be similar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Except for collimators (special care will be necessary)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Careful design of beam pipe and structures in the beam line </a:t>
            </a:r>
          </a:p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But, understanding the intensity dependence and comparison between observations and calculations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important</a:t>
            </a:r>
          </a:p>
          <a:p>
            <a:endParaRPr lang="en-US" altLang="ja-JP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endParaRPr kumimoji="1"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2"/>
              </a:rPr>
              <a:t>http://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  <a:hlinkClick r:id="rId2"/>
              </a:rPr>
              <a:t>atf.kek.jp/twiki/pub/ATF/CompareWakeILCAT2/wakecompare-ILCATF-v3.pdf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>
              <a:buNone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next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slide 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2892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354723"/>
              </p:ext>
            </p:extLst>
          </p:nvPr>
        </p:nvGraphicFramePr>
        <p:xfrm>
          <a:off x="611560" y="4221088"/>
          <a:ext cx="7776865" cy="23539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68152"/>
                <a:gridCol w="1008112"/>
                <a:gridCol w="1008112"/>
                <a:gridCol w="2016224"/>
                <a:gridCol w="2376265"/>
              </a:tblGrid>
              <a:tr h="4454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 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250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209745"/>
              </p:ext>
            </p:extLst>
          </p:nvPr>
        </p:nvGraphicFramePr>
        <p:xfrm>
          <a:off x="611560" y="692696"/>
          <a:ext cx="7776864" cy="28032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49806"/>
                <a:gridCol w="1026458"/>
                <a:gridCol w="1008112"/>
                <a:gridCol w="2014848"/>
                <a:gridCol w="2377640"/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ja-JP" altLang="en-US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Dependence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</a:t>
                      </a: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altLang="ja-JP" sz="1600" dirty="0" smtClean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Emittance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3288478"/>
              </p:ext>
            </p:extLst>
          </p:nvPr>
        </p:nvGraphicFramePr>
        <p:xfrm>
          <a:off x="4572000" y="2276872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1" name="数式" r:id="rId3" imgW="533160" imgH="291960" progId="Equation.3">
                  <p:embed/>
                </p:oleObj>
              </mc:Choice>
              <mc:Fallback>
                <p:oleObj name="数式" r:id="rId3" imgW="53316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2276872"/>
                        <a:ext cx="533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66318"/>
              </p:ext>
            </p:extLst>
          </p:nvPr>
        </p:nvGraphicFramePr>
        <p:xfrm>
          <a:off x="4427984" y="2636912"/>
          <a:ext cx="685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2" name="数式" r:id="rId5" imgW="685800" imgH="444240" progId="Equation.3">
                  <p:embed/>
                </p:oleObj>
              </mc:Choice>
              <mc:Fallback>
                <p:oleObj name="数式" r:id="rId5" imgW="685800" imgH="444240" progId="Equation.3">
                  <p:embed/>
                  <p:pic>
                    <p:nvPicPr>
                      <p:cNvPr id="0" name="オブジェクト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636912"/>
                        <a:ext cx="685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018233"/>
              </p:ext>
            </p:extLst>
          </p:nvPr>
        </p:nvGraphicFramePr>
        <p:xfrm>
          <a:off x="4572000" y="5661248"/>
          <a:ext cx="520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3" name="数式" r:id="rId7" imgW="520560" imgH="393480" progId="Equation.3">
                  <p:embed/>
                </p:oleObj>
              </mc:Choice>
              <mc:Fallback>
                <p:oleObj name="数式" r:id="rId7" imgW="520560" imgH="393480" progId="Equation.3">
                  <p:embed/>
                  <p:pic>
                    <p:nvPicPr>
                      <p:cNvPr id="0" name="オブジェクト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248"/>
                        <a:ext cx="520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611560" y="292006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isalignment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6752" y="3789040"/>
            <a:ext cx="1172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Orbit jitter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2258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589971"/>
              </p:ext>
            </p:extLst>
          </p:nvPr>
        </p:nvGraphicFramePr>
        <p:xfrm>
          <a:off x="611560" y="4221088"/>
          <a:ext cx="7776865" cy="23539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68152"/>
                <a:gridCol w="1008112"/>
                <a:gridCol w="1008112"/>
                <a:gridCol w="2016224"/>
                <a:gridCol w="2376265"/>
              </a:tblGrid>
              <a:tr h="445462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 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of effect ILC/ATF2</a:t>
                      </a:r>
                      <a:endParaRPr lang="ja-JP" sz="160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250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5.3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54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Arial Unicode MS" panose="020B0604020202020204" pitchFamily="50" charset="-128"/>
                          <a:cs typeface="Times New Roman" panose="02020603050405020304" pitchFamily="18" charset="0"/>
                        </a:rPr>
                        <a:t>0.014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Arial Unicode MS" panose="020B060402020202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7754"/>
              </p:ext>
            </p:extLst>
          </p:nvPr>
        </p:nvGraphicFramePr>
        <p:xfrm>
          <a:off x="611560" y="692696"/>
          <a:ext cx="7776864" cy="280320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349806"/>
                <a:gridCol w="1026458"/>
                <a:gridCol w="1008112"/>
                <a:gridCol w="2014848"/>
                <a:gridCol w="2377640"/>
              </a:tblGrid>
              <a:tr h="396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ja-JP" altLang="en-US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ILC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Dependence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Ratio </a:t>
                      </a: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of effect ILC/ATF2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Beam Energy</a:t>
                      </a:r>
                      <a:endParaRPr lang="ja-JP" altLang="ja-JP" sz="1600" dirty="0" smtClean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 GeV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1/E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0.0052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600" dirty="0" smtClean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Bunch length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 mm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Shape pf wake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~0.5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Emittance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pm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Sum of Beta-function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 km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Total</a:t>
                      </a:r>
                      <a:endParaRPr lang="ja-JP" sz="1600" dirty="0"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0.078</a:t>
                      </a:r>
                      <a:endParaRPr lang="ja-JP" sz="1600" dirty="0">
                        <a:effectLst/>
                        <a:latin typeface="Times New Roman" panose="02020603050405020304" pitchFamily="18" charset="0"/>
                        <a:ea typeface="ＭＳ 明朝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7840151"/>
              </p:ext>
            </p:extLst>
          </p:nvPr>
        </p:nvGraphicFramePr>
        <p:xfrm>
          <a:off x="4572000" y="2276872"/>
          <a:ext cx="5334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5" name="数式" r:id="rId3" imgW="533160" imgH="291960" progId="Equation.3">
                  <p:embed/>
                </p:oleObj>
              </mc:Choice>
              <mc:Fallback>
                <p:oleObj name="数式" r:id="rId3" imgW="533160" imgH="2919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0" y="2276872"/>
                        <a:ext cx="5334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004086"/>
              </p:ext>
            </p:extLst>
          </p:nvPr>
        </p:nvGraphicFramePr>
        <p:xfrm>
          <a:off x="4427984" y="2636912"/>
          <a:ext cx="685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6" name="数式" r:id="rId5" imgW="685800" imgH="444240" progId="Equation.3">
                  <p:embed/>
                </p:oleObj>
              </mc:Choice>
              <mc:Fallback>
                <p:oleObj name="数式" r:id="rId5" imgW="6858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2636912"/>
                        <a:ext cx="685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250172"/>
              </p:ext>
            </p:extLst>
          </p:nvPr>
        </p:nvGraphicFramePr>
        <p:xfrm>
          <a:off x="4572000" y="5661248"/>
          <a:ext cx="5207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7" name="数式" r:id="rId7" imgW="520560" imgH="393480" progId="Equation.3">
                  <p:embed/>
                </p:oleObj>
              </mc:Choice>
              <mc:Fallback>
                <p:oleObj name="数式" r:id="rId7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661248"/>
                        <a:ext cx="5207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611560" y="292006"/>
            <a:ext cx="14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M</a:t>
            </a:r>
            <a:r>
              <a:rPr kumimoji="1" lang="en-US" altLang="ja-JP" dirty="0" smtClean="0"/>
              <a:t>isalignment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6752" y="3789040"/>
            <a:ext cx="1172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Orbit jitter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6994" y="3159778"/>
            <a:ext cx="8136904" cy="193899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misalignment at ILC with bunch population  2E10 will be similar to that at ATF with bunch population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1.6E9.</a:t>
            </a:r>
          </a:p>
          <a:p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ffect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betatron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oscillation at ILC with bunch population 2E10 will be similar to that at ATF with bunch population 0.3E9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287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SUMMARY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and beam size vs. Position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 sources</a:t>
            </a: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 and calculations are (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almost)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consistent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</a:p>
          <a:p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intensity dependence with optimized wake source  (on movers) positions</a:t>
            </a:r>
          </a:p>
          <a:p>
            <a:pPr lvl="1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Still not understood</a:t>
            </a:r>
          </a:p>
          <a:p>
            <a:pPr lvl="1"/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 seems mostly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from dynamic effect: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jitter + </a:t>
            </a:r>
            <a:r>
              <a:rPr lang="en-US" altLang="ja-JP" sz="20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endParaRPr lang="en-US" altLang="ja-JP" sz="2000" dirty="0" smtClean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lvl="1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Experimental data analysis so far</a:t>
            </a:r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can not show clear results. </a:t>
            </a:r>
          </a:p>
          <a:p>
            <a:pPr lvl="2"/>
            <a:r>
              <a:rPr kumimoji="1"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Need more data? </a:t>
            </a:r>
          </a:p>
          <a:p>
            <a:pPr lvl="2"/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with 2-bunch feedback data should give more information. </a:t>
            </a:r>
            <a:endParaRPr kumimoji="1" lang="ja-JP" altLang="en-US" sz="20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248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13717" y="4016101"/>
            <a:ext cx="6624736" cy="38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/>
              <a:t>IPBSM modulation as function of bunch population. Measured </a:t>
            </a:r>
            <a:r>
              <a:rPr lang="en-GB" altLang="ja-JP" dirty="0" smtClean="0"/>
              <a:t>with </a:t>
            </a:r>
            <a:r>
              <a:rPr lang="en-GB" altLang="ja-JP" dirty="0"/>
              <a:t>crossing angle 174 degrees (left) and 30 degrees (right).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53" y="551627"/>
            <a:ext cx="3429000" cy="34290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53" y="551627"/>
            <a:ext cx="3429000" cy="3429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87624" y="527430"/>
            <a:ext cx="6519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Depends on 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unch Intensity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645458"/>
              </p:ext>
            </p:extLst>
          </p:nvPr>
        </p:nvGraphicFramePr>
        <p:xfrm>
          <a:off x="958203" y="4869160"/>
          <a:ext cx="73025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8" name="数式" r:id="rId5" imgW="7302240" imgH="457200" progId="Equation.3">
                  <p:embed/>
                </p:oleObj>
              </mc:Choice>
              <mc:Fallback>
                <p:oleObj name="数式" r:id="rId5" imgW="7302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203" y="4869160"/>
                        <a:ext cx="7302500" cy="4572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323953" y="182295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Presented in IPAC14 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3608" y="5517232"/>
            <a:ext cx="6286208" cy="83099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with  modified OTR chamber, position adjusted,  </a:t>
            </a:r>
          </a:p>
          <a:p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reduced to  ~60nm/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nC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32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240785" y="5157192"/>
            <a:ext cx="7226037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About factor 3 difference between this calculation and experiments.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calc. included cavity BPMs only. 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Underestimating </a:t>
            </a:r>
            <a:r>
              <a:rPr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 all components. 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But factor 3 seems too large (?)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5" y="1117362"/>
            <a:ext cx="8359140" cy="38404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773530" y="932696"/>
            <a:ext cx="35063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Okugi’s</a:t>
            </a:r>
            <a:r>
              <a:rPr kumimoji="1" lang="en-US" altLang="ja-JP" dirty="0" smtClean="0"/>
              <a:t> slide in </a:t>
            </a:r>
            <a:r>
              <a:rPr kumimoji="1" lang="en-US" altLang="ja-JP" dirty="0" err="1" smtClean="0"/>
              <a:t>proj</a:t>
            </a:r>
            <a:r>
              <a:rPr kumimoji="1" lang="en-US" altLang="ja-JP" dirty="0" smtClean="0"/>
              <a:t>. mtg. Feb. 2014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211350" y="3577662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 nm/</a:t>
            </a:r>
            <a:r>
              <a:rPr kumimoji="1" lang="en-US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nC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0705" y="476672"/>
            <a:ext cx="575029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Intensity dependence due to </a:t>
            </a:r>
            <a:r>
              <a:rPr kumimoji="1" lang="en-US" altLang="ja-JP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wakefield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of Cavity BPMs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738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Wkaefield</a:t>
            </a: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source on mover</a:t>
            </a:r>
            <a:b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32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experiments and calculations</a:t>
            </a:r>
            <a:endParaRPr kumimoji="1" lang="ja-JP" altLang="en-US" sz="32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C-band BPM Reference </a:t>
            </a: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avity</a:t>
            </a:r>
          </a:p>
          <a:p>
            <a:pPr marL="0" indent="0">
              <a:buNone/>
            </a:pPr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chamber</a:t>
            </a:r>
          </a:p>
          <a:p>
            <a:endParaRPr kumimoji="1" lang="en-US" altLang="ja-JP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Orbit change vs. position</a:t>
            </a:r>
          </a:p>
          <a:p>
            <a:r>
              <a:rPr kumimoji="1" lang="en-US" altLang="ja-JP" sz="28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Beam size at IP vs. position</a:t>
            </a:r>
            <a:endParaRPr kumimoji="1" lang="ja-JP" altLang="en-US" sz="2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3580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9" r="43941"/>
          <a:stretch/>
        </p:blipFill>
        <p:spPr bwMode="auto">
          <a:xfrm>
            <a:off x="107504" y="1211855"/>
            <a:ext cx="4464496" cy="502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27806" y="896357"/>
            <a:ext cx="2978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J.Snuverink, et.al., LCWS2014</a:t>
            </a:r>
            <a:endParaRPr kumimoji="1"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23528" y="4509120"/>
            <a:ext cx="4248472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362743"/>
            <a:ext cx="8239128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BPM reference Cavity on mover experiment  </a:t>
            </a:r>
            <a:r>
              <a:rPr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-- orbit change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6" t="19961" r="4183" b="47175"/>
          <a:stretch/>
        </p:blipFill>
        <p:spPr bwMode="auto">
          <a:xfrm>
            <a:off x="4994321" y="2924944"/>
            <a:ext cx="4005533" cy="1187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036461" y="1866854"/>
            <a:ext cx="3963393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Further updated calculation (including other moving components)</a:t>
            </a:r>
          </a:p>
          <a:p>
            <a:r>
              <a:rPr kumimoji="1" lang="en-US" altLang="ja-JP" dirty="0" smtClean="0"/>
              <a:t> reduced the factor 1.8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1.4</a:t>
            </a:r>
            <a:endParaRPr kumimoji="1" lang="ja-JP" alt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52250" r="33583"/>
          <a:stretch/>
        </p:blipFill>
        <p:spPr bwMode="auto">
          <a:xfrm>
            <a:off x="5415330" y="4320521"/>
            <a:ext cx="3138370" cy="221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088958" y="1506842"/>
            <a:ext cx="65274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2015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59970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590153"/>
              </p:ext>
            </p:extLst>
          </p:nvPr>
        </p:nvGraphicFramePr>
        <p:xfrm>
          <a:off x="467544" y="2241738"/>
          <a:ext cx="8136904" cy="1285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 C-band</a:t>
                      </a:r>
                      <a:r>
                        <a:rPr kumimoji="1" lang="en-US" altLang="ja-JP" baseline="0" dirty="0" smtClean="0"/>
                        <a:t> ref.</a:t>
                      </a:r>
                    </a:p>
                    <a:p>
                      <a:pPr algn="ctr"/>
                      <a:r>
                        <a:rPr kumimoji="1" lang="en-US" altLang="ja-JP" baseline="0" dirty="0" smtClean="0"/>
                        <a:t>+2 no mask deforming bellows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 C-band ref.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no mask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No mask Bellows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masked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Masked Bellows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0" dirty="0" smtClean="0"/>
                        <a:t>+2 masked deforming bellows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102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57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14.5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23528" y="724581"/>
            <a:ext cx="8420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IP beam size vs. mover position experiment (</a:t>
            </a:r>
            <a:r>
              <a:rPr kumimoji="1" lang="en-US" altLang="ja-JP" sz="2800" dirty="0" err="1" smtClean="0"/>
              <a:t>ref.cav</a:t>
            </a:r>
            <a:r>
              <a:rPr kumimoji="1" lang="en-US" altLang="ja-JP" sz="2800" dirty="0" smtClean="0"/>
              <a:t>. Etc.)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67544" y="1414516"/>
            <a:ext cx="738400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Effect of offset 1 mm, bunch charge 1 </a:t>
            </a:r>
            <a:r>
              <a:rPr kumimoji="1" lang="en-US" altLang="ja-JP" dirty="0" err="1" smtClean="0"/>
              <a:t>nC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IP </a:t>
            </a:r>
            <a:r>
              <a:rPr lang="en-US" altLang="ja-JP" dirty="0"/>
              <a:t>beam size </a:t>
            </a:r>
            <a:r>
              <a:rPr lang="en-US" altLang="ja-JP" dirty="0" smtClean="0"/>
              <a:t>increase (nm/</a:t>
            </a:r>
            <a:r>
              <a:rPr lang="en-US" altLang="ja-JP" dirty="0" err="1" smtClean="0"/>
              <a:t>nC</a:t>
            </a:r>
            <a:r>
              <a:rPr lang="en-US" altLang="ja-JP" dirty="0" smtClean="0"/>
              <a:t>/mm)</a:t>
            </a:r>
            <a:endParaRPr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966085" y="1786097"/>
            <a:ext cx="363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Experimental data analyzed by </a:t>
            </a:r>
            <a:r>
              <a:rPr kumimoji="1" lang="en-US" altLang="ja-JP" dirty="0" err="1" smtClean="0"/>
              <a:t>Okugi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52616" y="386027"/>
            <a:ext cx="3551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ATF2 weekly meeting 20130708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K.Kubo</a:t>
            </a:r>
            <a:endParaRPr lang="ja-JP" altLang="en-US" sz="1600" dirty="0"/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839157"/>
              </p:ext>
            </p:extLst>
          </p:nvPr>
        </p:nvGraphicFramePr>
        <p:xfrm>
          <a:off x="1187623" y="4292679"/>
          <a:ext cx="6682344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0586"/>
                <a:gridCol w="1670586"/>
                <a:gridCol w="1670586"/>
                <a:gridCol w="167058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C-band</a:t>
                      </a:r>
                      <a:r>
                        <a:rPr kumimoji="1" lang="en-US" altLang="ja-JP" baseline="0" dirty="0" smtClean="0"/>
                        <a:t> ref.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No mask Bellows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Masked Bellows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Experiment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47~50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1" lang="ja-JP" alt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Calc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32.2</a:t>
                      </a:r>
                      <a:endParaRPr kumimoji="1" lang="ja-JP" alt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22.6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テキスト ボックス 16"/>
          <p:cNvSpPr txBox="1"/>
          <p:nvPr/>
        </p:nvSpPr>
        <p:spPr>
          <a:xfrm>
            <a:off x="1043606" y="5971215"/>
            <a:ext cx="37738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Factor 1.7 – 2.2 larger than calculation</a:t>
            </a:r>
          </a:p>
        </p:txBody>
      </p:sp>
      <p:sp>
        <p:nvSpPr>
          <p:cNvPr id="18" name="下矢印 17"/>
          <p:cNvSpPr/>
          <p:nvPr/>
        </p:nvSpPr>
        <p:spPr>
          <a:xfrm>
            <a:off x="4427984" y="3781011"/>
            <a:ext cx="23562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772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11561" y="476604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monitor chamber (beam size monitor in EXT line) to IP vertical beam size was found  (June 2014)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40154"/>
            <a:ext cx="4578235" cy="343315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16"/>
          <a:stretch/>
        </p:blipFill>
        <p:spPr>
          <a:xfrm>
            <a:off x="755576" y="1307601"/>
            <a:ext cx="3258044" cy="3008948"/>
          </a:xfrm>
          <a:prstGeom prst="rect">
            <a:avLst/>
          </a:prstGeom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3707904" y="2420888"/>
            <a:ext cx="504056" cy="819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013620" y="1823632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IPBSM 174 degrees</a:t>
            </a: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N~0.3E10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1261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40" y="1348572"/>
            <a:ext cx="2685842" cy="2012512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3" name="テキスト ボックス 2"/>
          <p:cNvSpPr txBox="1"/>
          <p:nvPr/>
        </p:nvSpPr>
        <p:spPr>
          <a:xfrm>
            <a:off x="956777" y="2991752"/>
            <a:ext cx="247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 by D. McCormick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528355"/>
            <a:ext cx="4376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OTR monitor  View Port Shield</a:t>
            </a:r>
            <a:endParaRPr kumimoji="1" lang="ja-JP" altLang="en-US" sz="2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645024"/>
            <a:ext cx="4023368" cy="301752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74" y="440076"/>
            <a:ext cx="4023368" cy="30175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673086" y="805354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shield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80112" y="397748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shield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7178299" y="6008284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7330699" y="2780928"/>
            <a:ext cx="13131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A. </a:t>
            </a:r>
            <a:r>
              <a:rPr lang="en-US" altLang="ja-JP" sz="1600" dirty="0" err="1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Lyapin</a:t>
            </a:r>
            <a:endParaRPr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36221" y="4077072"/>
            <a:ext cx="4395819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Remove vertical asymmetry</a:t>
            </a:r>
          </a:p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</a:t>
            </a:r>
            <a:endParaRPr kumimoji="1" lang="en-US" altLang="ja-JP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r>
              <a:rPr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Reduce position dependent wake</a:t>
            </a:r>
          </a:p>
          <a:p>
            <a:r>
              <a:rPr kumimoji="1"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</a:t>
            </a:r>
            <a:r>
              <a: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factor 0.6)</a:t>
            </a:r>
            <a:endParaRPr lang="en-US" altLang="ja-JP" dirty="0"/>
          </a:p>
          <a:p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0.08 V/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pC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</a:rPr>
              <a:t>/mm  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 0.05 V/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pC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50" charset="-128"/>
                <a:cs typeface="Times New Roman" panose="02020603050405020304" pitchFamily="18" charset="0"/>
                <a:sym typeface="Wingdings" panose="05000000000000000000" pitchFamily="2" charset="2"/>
              </a:rPr>
              <a:t>/mm</a:t>
            </a:r>
            <a:endParaRPr kumimoji="1" lang="en-US" altLang="ja-JP" sz="2400" dirty="0" smtClean="0">
              <a:solidFill>
                <a:srgbClr val="FF0000"/>
              </a:solidFill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66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1345</Words>
  <Application>Microsoft Office PowerPoint</Application>
  <PresentationFormat>画面に合わせる (4:3)</PresentationFormat>
  <Paragraphs>299</Paragraphs>
  <Slides>23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5" baseType="lpstr">
      <vt:lpstr>Office ​​テーマ</vt:lpstr>
      <vt:lpstr>数式</vt:lpstr>
      <vt:lpstr>Wakefield studies</vt:lpstr>
      <vt:lpstr>Outline</vt:lpstr>
      <vt:lpstr>PowerPoint プレゼンテーション</vt:lpstr>
      <vt:lpstr>PowerPoint プレゼンテーション</vt:lpstr>
      <vt:lpstr>Wkaefield source on mover experiments and calculations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Orbit change and Beam size  vs. OTR chamber position</vt:lpstr>
      <vt:lpstr>Experiments compared with calculations  summary (static misalignment)</vt:lpstr>
      <vt:lpstr>Dynamic effect (wake + orbit jitter)</vt:lpstr>
      <vt:lpstr>PowerPoint プレゼンテーション</vt:lpstr>
      <vt:lpstr>Dynamic effect summary</vt:lpstr>
      <vt:lpstr>Wakefield Free Steering (WFS) experiments</vt:lpstr>
      <vt:lpstr>Wakefield in ILC FF compared with ATF2</vt:lpstr>
      <vt:lpstr>PowerPoint プレゼンテーション</vt:lpstr>
      <vt:lpstr>PowerPoint プレゼンテーション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kubo</dc:creator>
  <cp:lastModifiedBy>kubo</cp:lastModifiedBy>
  <cp:revision>149</cp:revision>
  <cp:lastPrinted>2015-02-21T03:42:10Z</cp:lastPrinted>
  <dcterms:created xsi:type="dcterms:W3CDTF">2014-02-13T12:14:55Z</dcterms:created>
  <dcterms:modified xsi:type="dcterms:W3CDTF">2016-01-13T04:08:53Z</dcterms:modified>
</cp:coreProperties>
</file>