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3" r:id="rId2"/>
    <p:sldId id="265" r:id="rId3"/>
    <p:sldId id="272" r:id="rId4"/>
    <p:sldId id="274" r:id="rId5"/>
    <p:sldId id="275" r:id="rId6"/>
    <p:sldId id="273" r:id="rId7"/>
    <p:sldId id="266" r:id="rId8"/>
    <p:sldId id="271" r:id="rId9"/>
    <p:sldId id="257" r:id="rId10"/>
    <p:sldId id="280" r:id="rId11"/>
    <p:sldId id="269" r:id="rId12"/>
    <p:sldId id="267" r:id="rId13"/>
    <p:sldId id="268" r:id="rId14"/>
    <p:sldId id="260" r:id="rId15"/>
    <p:sldId id="276" r:id="rId16"/>
    <p:sldId id="277" r:id="rId17"/>
    <p:sldId id="278" r:id="rId18"/>
    <p:sldId id="279" r:id="rId1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27"/>
    <p:restoredTop sz="94613"/>
  </p:normalViewPr>
  <p:slideViewPr>
    <p:cSldViewPr>
      <p:cViewPr varScale="1">
        <p:scale>
          <a:sx n="116" d="100"/>
          <a:sy n="116" d="100"/>
        </p:scale>
        <p:origin x="184" y="2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423B0-32B7-4F84-A233-DE2EF8AF26AD}" type="datetimeFigureOut">
              <a:rPr lang="ko-KR" altLang="en-US" smtClean="0"/>
              <a:t>2016. 1. 15.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77DD9-2DF8-41B9-B182-0370E00A4B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2395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77DD9-2DF8-41B9-B182-0370E00A4BE6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6930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FA3D-9AAC-4030-83D5-915F5728D1A7}" type="datetimeFigureOut">
              <a:rPr lang="ko-KR" altLang="en-US" smtClean="0"/>
              <a:t>2016. 1. 15.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2639F-3623-406A-AA44-412C21944CD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FA3D-9AAC-4030-83D5-915F5728D1A7}" type="datetimeFigureOut">
              <a:rPr lang="ko-KR" altLang="en-US" smtClean="0"/>
              <a:t>2016. 1. 15.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2639F-3623-406A-AA44-412C21944CD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FA3D-9AAC-4030-83D5-915F5728D1A7}" type="datetimeFigureOut">
              <a:rPr lang="ko-KR" altLang="en-US" smtClean="0"/>
              <a:t>2016. 1. 15.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2639F-3623-406A-AA44-412C21944CD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FA3D-9AAC-4030-83D5-915F5728D1A7}" type="datetimeFigureOut">
              <a:rPr lang="ko-KR" altLang="en-US" smtClean="0"/>
              <a:t>2016. 1. 15.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2639F-3623-406A-AA44-412C21944CD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FA3D-9AAC-4030-83D5-915F5728D1A7}" type="datetimeFigureOut">
              <a:rPr lang="ko-KR" altLang="en-US" smtClean="0"/>
              <a:t>2016. 1. 15.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2639F-3623-406A-AA44-412C21944CD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FA3D-9AAC-4030-83D5-915F5728D1A7}" type="datetimeFigureOut">
              <a:rPr lang="ko-KR" altLang="en-US" smtClean="0"/>
              <a:t>2016. 1. 15.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2639F-3623-406A-AA44-412C21944CD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FA3D-9AAC-4030-83D5-915F5728D1A7}" type="datetimeFigureOut">
              <a:rPr lang="ko-KR" altLang="en-US" smtClean="0"/>
              <a:t>2016. 1. 15.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2639F-3623-406A-AA44-412C21944CD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FA3D-9AAC-4030-83D5-915F5728D1A7}" type="datetimeFigureOut">
              <a:rPr lang="ko-KR" altLang="en-US" smtClean="0"/>
              <a:t>2016. 1. 15.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2639F-3623-406A-AA44-412C21944CD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FA3D-9AAC-4030-83D5-915F5728D1A7}" type="datetimeFigureOut">
              <a:rPr lang="ko-KR" altLang="en-US" smtClean="0"/>
              <a:t>2016. 1. 15.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2639F-3623-406A-AA44-412C21944CD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FA3D-9AAC-4030-83D5-915F5728D1A7}" type="datetimeFigureOut">
              <a:rPr lang="ko-KR" altLang="en-US" smtClean="0"/>
              <a:t>2016. 1. 15.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2639F-3623-406A-AA44-412C21944CD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FA3D-9AAC-4030-83D5-915F5728D1A7}" type="datetimeFigureOut">
              <a:rPr lang="ko-KR" altLang="en-US" smtClean="0"/>
              <a:t>2016. 1. 15.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2639F-3623-406A-AA44-412C21944CD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7FA3D-9AAC-4030-83D5-915F5728D1A7}" type="datetimeFigureOut">
              <a:rPr lang="ko-KR" altLang="en-US" smtClean="0"/>
              <a:t>2016. 1. 15.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2639F-3623-406A-AA44-412C21944CD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 smtClean="0"/>
              <a:t>IPBPM resolution test </a:t>
            </a:r>
            <a:br>
              <a:rPr lang="en-US" altLang="ko-KR" b="1" dirty="0" smtClean="0"/>
            </a:br>
            <a:r>
              <a:rPr lang="en-US" altLang="ko-KR" b="1" dirty="0" smtClean="0"/>
              <a:t>at </a:t>
            </a:r>
            <a:r>
              <a:rPr lang="en-US" altLang="ko-KR" b="1" dirty="0" smtClean="0"/>
              <a:t>Dec</a:t>
            </a:r>
            <a:r>
              <a:rPr lang="en-US" altLang="ko-KR" b="1" dirty="0" smtClean="0"/>
              <a:t> </a:t>
            </a:r>
            <a:r>
              <a:rPr lang="en-US" altLang="ko-KR" b="1" dirty="0" smtClean="0"/>
              <a:t>2015</a:t>
            </a:r>
            <a:endParaRPr lang="ko-KR" altLang="en-US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b="1" dirty="0" err="1" smtClean="0"/>
              <a:t>Siwon</a:t>
            </a:r>
            <a:r>
              <a:rPr lang="en-US" altLang="ko-KR" b="1" dirty="0" smtClean="0"/>
              <a:t> Jang</a:t>
            </a:r>
          </a:p>
          <a:p>
            <a:r>
              <a:rPr lang="en-US" altLang="ko-KR" b="1" dirty="0" smtClean="0"/>
              <a:t>Korea University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41178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IPBPM calibration for Y-port</a:t>
            </a:r>
            <a:br>
              <a:rPr lang="en-US" b="1" dirty="0"/>
            </a:br>
            <a:r>
              <a:rPr lang="en-US" b="1" dirty="0" smtClean="0"/>
              <a:t>due to different attenuation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715057"/>
            <a:ext cx="7344816" cy="5026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19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Resolution calculation: </a:t>
            </a:r>
            <a:r>
              <a:rPr lang="en-US" b="1" dirty="0" smtClean="0"/>
              <a:t>0dB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3918"/>
          </a:xfrm>
        </p:spPr>
        <p:txBody>
          <a:bodyPr>
            <a:normAutofit fontScale="92500" lnSpcReduction="10000"/>
          </a:bodyPr>
          <a:lstStyle/>
          <a:p>
            <a:r>
              <a:rPr lang="en-US" sz="1800" b="1" dirty="0" smtClean="0"/>
              <a:t>We performed </a:t>
            </a:r>
            <a:r>
              <a:rPr lang="en-US" sz="1800" b="1" dirty="0"/>
              <a:t>r</a:t>
            </a:r>
            <a:r>
              <a:rPr lang="en-US" sz="1800" b="1" dirty="0" smtClean="0"/>
              <a:t>esolution run under the 0dB</a:t>
            </a:r>
          </a:p>
          <a:p>
            <a:pPr lvl="1"/>
            <a:r>
              <a:rPr lang="en-US" sz="1400" b="1" dirty="0" smtClean="0"/>
              <a:t>The used optics was 100 x 1000 beta optics, which optics has 1um level.</a:t>
            </a:r>
          </a:p>
          <a:p>
            <a:pPr lvl="1"/>
            <a:r>
              <a:rPr lang="en-US" sz="1400" b="1" dirty="0" smtClean="0"/>
              <a:t>The QDOFF was set to IP waist.</a:t>
            </a:r>
          </a:p>
          <a:p>
            <a:pPr lvl="1"/>
            <a:r>
              <a:rPr lang="en-US" sz="1400" b="1" dirty="0"/>
              <a:t>The data was taken at </a:t>
            </a:r>
            <a:r>
              <a:rPr lang="en-US" sz="1400" b="1" dirty="0" smtClean="0"/>
              <a:t>151218 </a:t>
            </a:r>
            <a:r>
              <a:rPr lang="en-US" sz="1400" b="1" dirty="0"/>
              <a:t>day shift.</a:t>
            </a:r>
          </a:p>
          <a:p>
            <a:pPr lvl="1"/>
            <a:r>
              <a:rPr lang="en-US" sz="1400" b="1" dirty="0"/>
              <a:t>The used method was integration method from #53 to #63 sample numbers.</a:t>
            </a:r>
          </a:p>
          <a:p>
            <a:pPr lvl="1"/>
            <a:r>
              <a:rPr lang="en-US" sz="1400" b="1" dirty="0"/>
              <a:t>Also I’ and Q’ does normalized by </a:t>
            </a:r>
            <a:r>
              <a:rPr lang="en-US" sz="1400" b="1" dirty="0" err="1"/>
              <a:t>Ref_Y</a:t>
            </a:r>
            <a:r>
              <a:rPr lang="en-US" sz="1400" b="1" dirty="0"/>
              <a:t> signal with same sample points region</a:t>
            </a:r>
            <a:r>
              <a:rPr lang="en-US" sz="1400" b="1" dirty="0" smtClean="0"/>
              <a:t>.</a:t>
            </a:r>
          </a:p>
          <a:p>
            <a:pPr lvl="1"/>
            <a:r>
              <a:rPr lang="en-US" sz="1400" b="1" dirty="0" smtClean="0">
                <a:solidFill>
                  <a:srgbClr val="FF0000"/>
                </a:solidFill>
              </a:rPr>
              <a:t>The beam was set to few um offset position.</a:t>
            </a:r>
            <a:endParaRPr lang="en-US" sz="1400" b="1" dirty="0">
              <a:solidFill>
                <a:srgbClr val="FF0000"/>
              </a:solidFill>
            </a:endParaRPr>
          </a:p>
          <a:p>
            <a:endParaRPr lang="en-US" sz="1800" b="1" dirty="0" smtClean="0"/>
          </a:p>
          <a:p>
            <a:r>
              <a:rPr lang="en-US" sz="1800" b="1" dirty="0" smtClean="0"/>
              <a:t>The Calibration factor was calculated by (All the signal was integrated),</a:t>
            </a:r>
          </a:p>
          <a:p>
            <a:pPr marL="0" indent="0">
              <a:buNone/>
            </a:pPr>
            <a:r>
              <a:rPr lang="en-US" sz="1800" b="1" dirty="0" smtClean="0"/>
              <a:t>	I’ = </a:t>
            </a:r>
            <a:r>
              <a:rPr lang="en-US" sz="1800" b="1" dirty="0"/>
              <a:t>( I*</a:t>
            </a:r>
            <a:r>
              <a:rPr lang="en-US" sz="1800" b="1" dirty="0" err="1"/>
              <a:t>CosX</a:t>
            </a:r>
            <a:r>
              <a:rPr lang="en-US" sz="1800" b="1" dirty="0"/>
              <a:t> + Q*</a:t>
            </a:r>
            <a:r>
              <a:rPr lang="en-US" sz="1800" b="1" dirty="0" err="1"/>
              <a:t>SinX</a:t>
            </a:r>
            <a:r>
              <a:rPr lang="en-US" sz="1800" b="1" dirty="0"/>
              <a:t> ) </a:t>
            </a:r>
            <a:r>
              <a:rPr lang="en-US" sz="1800" b="1" dirty="0" smtClean="0"/>
              <a:t>[counts], Q’ = </a:t>
            </a:r>
            <a:r>
              <a:rPr lang="en-US" sz="1800" b="1" dirty="0"/>
              <a:t>( </a:t>
            </a:r>
            <a:r>
              <a:rPr lang="en-US" sz="1800" b="1" dirty="0" smtClean="0"/>
              <a:t>Q*</a:t>
            </a:r>
            <a:r>
              <a:rPr lang="en-US" sz="1800" b="1" dirty="0" err="1"/>
              <a:t>CosX</a:t>
            </a:r>
            <a:r>
              <a:rPr lang="en-US" sz="1800" b="1" dirty="0"/>
              <a:t> </a:t>
            </a:r>
            <a:r>
              <a:rPr lang="en-US" sz="1800" b="1" dirty="0" smtClean="0"/>
              <a:t>- I*</a:t>
            </a:r>
            <a:r>
              <a:rPr lang="en-US" sz="1800" b="1" dirty="0" err="1"/>
              <a:t>SinX</a:t>
            </a:r>
            <a:r>
              <a:rPr lang="en-US" sz="1800" b="1" dirty="0"/>
              <a:t> ) </a:t>
            </a:r>
            <a:r>
              <a:rPr lang="en-US" sz="1800" b="1" dirty="0" smtClean="0"/>
              <a:t>[counts]</a:t>
            </a:r>
          </a:p>
          <a:p>
            <a:pPr marL="0" indent="0">
              <a:buNone/>
            </a:pPr>
            <a:r>
              <a:rPr lang="en-US" sz="1800" b="1" dirty="0"/>
              <a:t>	</a:t>
            </a:r>
            <a:r>
              <a:rPr lang="en-US" sz="1800" b="1" dirty="0" smtClean="0"/>
              <a:t>Calibration factor = ( </a:t>
            </a:r>
            <a:r>
              <a:rPr lang="en-US" sz="1800" b="1" dirty="0" err="1" smtClean="0"/>
              <a:t>Δ</a:t>
            </a:r>
            <a:r>
              <a:rPr lang="en-US" sz="1800" b="1" dirty="0" smtClean="0"/>
              <a:t> I’ [counts] )/( </a:t>
            </a:r>
            <a:r>
              <a:rPr lang="en-US" sz="1800" b="1" dirty="0" err="1" smtClean="0"/>
              <a:t>Δ</a:t>
            </a:r>
            <a:r>
              <a:rPr lang="en-US" sz="1800" b="1" dirty="0" smtClean="0"/>
              <a:t> Mover position [um])	</a:t>
            </a:r>
            <a:endParaRPr lang="en-US" sz="1800" b="1" dirty="0"/>
          </a:p>
          <a:p>
            <a:pPr marL="0" indent="0">
              <a:buNone/>
            </a:pPr>
            <a:endParaRPr lang="en-US" sz="1800" b="1" dirty="0"/>
          </a:p>
          <a:p>
            <a:r>
              <a:rPr lang="en-US" sz="1800" b="1" dirty="0" smtClean="0"/>
              <a:t>All the I and Q signal was not performed a mean subtract calculation. </a:t>
            </a:r>
          </a:p>
          <a:p>
            <a:endParaRPr lang="en-US" sz="1800" b="1" dirty="0"/>
          </a:p>
          <a:p>
            <a:r>
              <a:rPr lang="en-US" sz="1800" b="1" dirty="0"/>
              <a:t>Predicted </a:t>
            </a:r>
            <a:r>
              <a:rPr lang="en-US" sz="1800" b="1" dirty="0" smtClean="0"/>
              <a:t>position(ADC counts) for IPA was </a:t>
            </a:r>
            <a:r>
              <a:rPr lang="en-US" sz="1800" b="1" dirty="0"/>
              <a:t>calculated as follow equation</a:t>
            </a:r>
            <a:r>
              <a:rPr lang="en-US" sz="1800" b="1" dirty="0" smtClean="0"/>
              <a:t>,</a:t>
            </a:r>
          </a:p>
          <a:p>
            <a:pPr lvl="1"/>
            <a:r>
              <a:rPr lang="en-US" sz="1400" b="1" dirty="0" smtClean="0"/>
              <a:t>Predicted </a:t>
            </a:r>
            <a:r>
              <a:rPr lang="en-US" sz="1400" b="1" dirty="0"/>
              <a:t>position of IPA-YI’ = </a:t>
            </a:r>
            <a:r>
              <a:rPr lang="en-US" sz="1400" b="1" dirty="0" smtClean="0"/>
              <a:t>a</a:t>
            </a:r>
            <a:r>
              <a:rPr lang="en-US" sz="1400" b="1" dirty="0"/>
              <a:t>1*IPB-YI’+ a2*IPB-YQ’+a3*IPC-YI’+ a4*IPC-YQ’+ a5*Ref-Y</a:t>
            </a:r>
          </a:p>
          <a:p>
            <a:pPr marL="457200" lvl="1" indent="0">
              <a:buNone/>
            </a:pPr>
            <a:r>
              <a:rPr lang="en-US" sz="1400" b="1" dirty="0"/>
              <a:t> </a:t>
            </a:r>
            <a:r>
              <a:rPr lang="en-US" sz="1400" b="1" dirty="0" smtClean="0"/>
              <a:t>+a6*IPA-XI</a:t>
            </a:r>
            <a:r>
              <a:rPr lang="en-US" sz="1400" b="1" dirty="0"/>
              <a:t>’+ </a:t>
            </a:r>
            <a:r>
              <a:rPr lang="en-US" sz="1400" b="1" dirty="0" smtClean="0"/>
              <a:t>a7*IPA-XQ’</a:t>
            </a:r>
            <a:r>
              <a:rPr lang="en-US" sz="1400" b="1" dirty="0"/>
              <a:t> +</a:t>
            </a:r>
            <a:r>
              <a:rPr lang="en-US" sz="1400" b="1" dirty="0" smtClean="0"/>
              <a:t>a8*</a:t>
            </a:r>
            <a:r>
              <a:rPr lang="en-US" sz="1400" b="1" dirty="0"/>
              <a:t>IPB</a:t>
            </a:r>
            <a:r>
              <a:rPr lang="en-US" sz="1400" b="1" dirty="0" smtClean="0"/>
              <a:t>-XI</a:t>
            </a:r>
            <a:r>
              <a:rPr lang="en-US" sz="1400" b="1" dirty="0"/>
              <a:t>’+ </a:t>
            </a:r>
            <a:r>
              <a:rPr lang="en-US" sz="1400" b="1" dirty="0" smtClean="0"/>
              <a:t>a9*</a:t>
            </a:r>
            <a:r>
              <a:rPr lang="en-US" sz="1400" b="1" dirty="0"/>
              <a:t>IPB</a:t>
            </a:r>
            <a:r>
              <a:rPr lang="en-US" sz="1400" b="1" dirty="0" smtClean="0"/>
              <a:t>-XQ</a:t>
            </a:r>
            <a:r>
              <a:rPr lang="en-US" sz="1400" b="1" dirty="0"/>
              <a:t>’</a:t>
            </a:r>
            <a:r>
              <a:rPr lang="en-US" sz="1400" b="1" dirty="0" smtClean="0"/>
              <a:t>+a10*</a:t>
            </a:r>
            <a:r>
              <a:rPr lang="en-US" sz="1400" b="1" dirty="0"/>
              <a:t>IPC</a:t>
            </a:r>
            <a:r>
              <a:rPr lang="en-US" sz="1400" b="1" dirty="0" smtClean="0"/>
              <a:t>-XI</a:t>
            </a:r>
            <a:r>
              <a:rPr lang="en-US" sz="1400" b="1" dirty="0"/>
              <a:t>’+ </a:t>
            </a:r>
            <a:r>
              <a:rPr lang="en-US" sz="1400" b="1" dirty="0" smtClean="0"/>
              <a:t>a11*</a:t>
            </a:r>
            <a:r>
              <a:rPr lang="en-US" sz="1400" b="1" dirty="0"/>
              <a:t>IPC</a:t>
            </a:r>
            <a:r>
              <a:rPr lang="en-US" sz="1400" b="1" dirty="0" smtClean="0"/>
              <a:t>-XQ</a:t>
            </a:r>
            <a:r>
              <a:rPr lang="en-US" sz="1400" b="1" dirty="0"/>
              <a:t>’+ </a:t>
            </a:r>
            <a:r>
              <a:rPr lang="en-US" sz="1400" b="1" dirty="0" smtClean="0"/>
              <a:t>a12*</a:t>
            </a:r>
            <a:r>
              <a:rPr lang="en-US" sz="1400" b="1" dirty="0"/>
              <a:t>Ref</a:t>
            </a:r>
            <a:r>
              <a:rPr lang="en-US" sz="1400" b="1" dirty="0" smtClean="0"/>
              <a:t>-X+a13</a:t>
            </a:r>
            <a:endParaRPr lang="en-US" sz="1400" b="1" dirty="0"/>
          </a:p>
          <a:p>
            <a:pPr lvl="1"/>
            <a:endParaRPr lang="en-US" sz="1400" b="1" dirty="0" smtClean="0"/>
          </a:p>
          <a:p>
            <a:pPr lvl="1"/>
            <a:r>
              <a:rPr lang="en-US" sz="1400" b="1" dirty="0" smtClean="0"/>
              <a:t>Residual of IPC-YI’ = Measured IPC-YI’ – Predicted IPC-YI’</a:t>
            </a:r>
            <a:endParaRPr lang="en-US" sz="1400" b="1" dirty="0"/>
          </a:p>
          <a:p>
            <a:endParaRPr lang="en-US" sz="1800" b="1" dirty="0" smtClean="0"/>
          </a:p>
          <a:p>
            <a:endParaRPr lang="en-US" sz="1800" b="1" dirty="0"/>
          </a:p>
          <a:p>
            <a:pPr marL="0" indent="0">
              <a:buNone/>
            </a:pPr>
            <a:endParaRPr lang="en-US" sz="600" b="1" dirty="0"/>
          </a:p>
          <a:p>
            <a:endParaRPr lang="en-US" sz="1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00EE0-4DF6-2145-920B-8A0449C2133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4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b="1" dirty="0"/>
              <a:t>The method to calculate the residual of IP-BPMs</a:t>
            </a:r>
            <a:endParaRPr lang="ko-KR" altLang="en-US" b="1" dirty="0"/>
          </a:p>
        </p:txBody>
      </p:sp>
      <p:pic>
        <p:nvPicPr>
          <p:cNvPr id="4" name="Picture 4" descr="스크린샷 2013-11-13 오전 2.15.3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11" y="2132856"/>
            <a:ext cx="4935871" cy="45640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5"/>
          <p:cNvSpPr/>
          <p:nvPr/>
        </p:nvSpPr>
        <p:spPr>
          <a:xfrm>
            <a:off x="498473" y="1556792"/>
            <a:ext cx="82499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We </a:t>
            </a:r>
            <a:r>
              <a:rPr lang="en-US" sz="1400" b="1" dirty="0"/>
              <a:t>take </a:t>
            </a:r>
            <a:r>
              <a:rPr lang="en-US" sz="1400" b="1" dirty="0" smtClean="0"/>
              <a:t>an extrapolating </a:t>
            </a:r>
            <a:r>
              <a:rPr lang="en-US" sz="1400" b="1" dirty="0"/>
              <a:t>method by using geometrical relation between three IP-BPMs. </a:t>
            </a:r>
          </a:p>
        </p:txBody>
      </p:sp>
      <p:grpSp>
        <p:nvGrpSpPr>
          <p:cNvPr id="6" name="그룹 18"/>
          <p:cNvGrpSpPr>
            <a:grpSpLocks/>
          </p:cNvGrpSpPr>
          <p:nvPr/>
        </p:nvGrpSpPr>
        <p:grpSpPr bwMode="auto">
          <a:xfrm>
            <a:off x="5448455" y="2200574"/>
            <a:ext cx="3097213" cy="867891"/>
            <a:chOff x="136942" y="2198270"/>
            <a:chExt cx="4011587" cy="1333762"/>
          </a:xfrm>
        </p:grpSpPr>
        <p:sp>
          <p:nvSpPr>
            <p:cNvPr id="7" name="직사각형 19"/>
            <p:cNvSpPr/>
            <p:nvPr/>
          </p:nvSpPr>
          <p:spPr>
            <a:xfrm>
              <a:off x="3354848" y="2204864"/>
              <a:ext cx="335155" cy="1327168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sp>
          <p:nvSpPr>
            <p:cNvPr id="8" name="직사각형 20"/>
            <p:cNvSpPr/>
            <p:nvPr/>
          </p:nvSpPr>
          <p:spPr>
            <a:xfrm>
              <a:off x="1987494" y="2204864"/>
              <a:ext cx="335156" cy="1327168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sp>
          <p:nvSpPr>
            <p:cNvPr id="9" name="직사각형 21"/>
            <p:cNvSpPr/>
            <p:nvPr/>
          </p:nvSpPr>
          <p:spPr>
            <a:xfrm>
              <a:off x="1220544" y="2204864"/>
              <a:ext cx="335155" cy="1327168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1257815" y="2506011"/>
              <a:ext cx="250762" cy="426435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altLang="ko-KR" sz="1800" b="1">
                  <a:solidFill>
                    <a:srgbClr val="FF0000"/>
                  </a:solidFill>
                  <a:cs typeface="맑은 고딕" charset="0"/>
                </a:rPr>
                <a:t>X</a:t>
              </a:r>
              <a:endParaRPr lang="ko-KR" altLang="en-US" sz="1800" b="1">
                <a:solidFill>
                  <a:srgbClr val="FF0000"/>
                </a:solidFill>
                <a:cs typeface="맑은 고딕" charset="0"/>
              </a:endParaRPr>
            </a:p>
          </p:txBody>
        </p:sp>
        <p:sp>
          <p:nvSpPr>
            <p:cNvPr id="11" name="TextBox 23"/>
            <p:cNvSpPr txBox="1">
              <a:spLocks noChangeArrowheads="1"/>
            </p:cNvSpPr>
            <p:nvPr/>
          </p:nvSpPr>
          <p:spPr bwMode="auto">
            <a:xfrm>
              <a:off x="1962762" y="2335675"/>
              <a:ext cx="335347" cy="491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ko-KR" sz="1800" b="1">
                  <a:cs typeface="맑은 고딕" charset="0"/>
                </a:rPr>
                <a:t>X</a:t>
              </a:r>
              <a:endParaRPr lang="ko-KR" altLang="en-US" sz="1800" b="1">
                <a:cs typeface="맑은 고딕" charset="0"/>
              </a:endParaRPr>
            </a:p>
          </p:txBody>
        </p:sp>
        <p:sp>
          <p:nvSpPr>
            <p:cNvPr id="12" name="TextBox 24"/>
            <p:cNvSpPr txBox="1">
              <a:spLocks noChangeArrowheads="1"/>
            </p:cNvSpPr>
            <p:nvPr/>
          </p:nvSpPr>
          <p:spPr bwMode="auto">
            <a:xfrm>
              <a:off x="3439206" y="2198270"/>
              <a:ext cx="164672" cy="425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ko-KR" sz="1800" b="1" dirty="0">
                  <a:cs typeface="맑은 고딕" charset="0"/>
                </a:rPr>
                <a:t>X</a:t>
              </a:r>
              <a:endParaRPr lang="ko-KR" altLang="en-US" sz="1800" b="1" dirty="0">
                <a:cs typeface="맑은 고딕" charset="0"/>
              </a:endParaRPr>
            </a:p>
          </p:txBody>
        </p:sp>
        <p:cxnSp>
          <p:nvCxnSpPr>
            <p:cNvPr id="13" name="직선 화살표 연결선 25"/>
            <p:cNvCxnSpPr/>
            <p:nvPr/>
          </p:nvCxnSpPr>
          <p:spPr>
            <a:xfrm flipV="1">
              <a:off x="626310" y="2335675"/>
              <a:ext cx="3335107" cy="51813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26"/>
            <p:cNvCxnSpPr/>
            <p:nvPr/>
          </p:nvCxnSpPr>
          <p:spPr>
            <a:xfrm>
              <a:off x="599581" y="2883086"/>
              <a:ext cx="35489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타원 27"/>
            <p:cNvSpPr/>
            <p:nvPr/>
          </p:nvSpPr>
          <p:spPr>
            <a:xfrm>
              <a:off x="136942" y="2785500"/>
              <a:ext cx="694985" cy="187854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448455" y="3136727"/>
            <a:ext cx="35160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Beam position </a:t>
            </a:r>
            <a:r>
              <a:rPr lang="en-US" altLang="ko-KR" sz="1200" b="1" dirty="0" smtClean="0">
                <a:latin typeface="맑은 고딕" pitchFamily="50" charset="-127"/>
                <a:ea typeface="맑은 고딕" pitchFamily="50" charset="-127"/>
              </a:rPr>
              <a:t>measurement and prediction</a:t>
            </a:r>
            <a:endParaRPr lang="ko-KR" altLang="en-US" sz="1200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8" name="Picture 1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509119"/>
            <a:ext cx="3716717" cy="2187789"/>
          </a:xfrm>
          <a:prstGeom prst="rect">
            <a:avLst/>
          </a:prstGeom>
          <a:effectLst>
            <a:glow rad="101600">
              <a:schemeClr val="tx1">
                <a:alpha val="75000"/>
              </a:schemeClr>
            </a:glow>
          </a:effectLst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987743"/>
              </p:ext>
            </p:extLst>
          </p:nvPr>
        </p:nvGraphicFramePr>
        <p:xfrm>
          <a:off x="5196408" y="3429000"/>
          <a:ext cx="3840088" cy="958096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1247800"/>
                <a:gridCol w="853686"/>
                <a:gridCol w="861848"/>
                <a:gridCol w="876754"/>
              </a:tblGrid>
              <a:tr h="439936">
                <a:tc>
                  <a:txBody>
                    <a:bodyPr/>
                    <a:lstStyle/>
                    <a:p>
                      <a:pPr algn="ctr"/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IPBPM</a:t>
                      </a:r>
                      <a:r>
                        <a:rPr lang="en-US" sz="1100" b="1" baseline="0" dirty="0" smtClean="0"/>
                        <a:t>-A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IPBPM-B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IPBPM-C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43993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Geometrical </a:t>
                      </a:r>
                    </a:p>
                    <a:p>
                      <a:pPr algn="ctr"/>
                      <a:r>
                        <a:rPr lang="en-US" sz="1400" b="1" dirty="0" smtClean="0"/>
                        <a:t>factor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0.545711</a:t>
                      </a:r>
                      <a:endParaRPr lang="en-US" sz="1200" b="1" dirty="0"/>
                    </a:p>
                  </a:txBody>
                  <a:tcPr anchor="ctr">
                    <a:solidFill>
                      <a:srgbClr val="FFFFF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0.79883</a:t>
                      </a:r>
                      <a:endParaRPr lang="en-US" sz="1200" b="1" dirty="0"/>
                    </a:p>
                  </a:txBody>
                  <a:tcPr anchor="ctr">
                    <a:solidFill>
                      <a:srgbClr val="FFFFF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0.25312</a:t>
                      </a:r>
                      <a:endParaRPr lang="en-US" sz="1200" b="1" dirty="0"/>
                    </a:p>
                  </a:txBody>
                  <a:tcPr anchor="ctr">
                    <a:solidFill>
                      <a:srgbClr val="FFFFFF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090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023" y="3900782"/>
            <a:ext cx="4280457" cy="225278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988" y="1444531"/>
            <a:ext cx="3988475" cy="203393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grpSp>
        <p:nvGrpSpPr>
          <p:cNvPr id="2" name="그룹 15"/>
          <p:cNvGrpSpPr>
            <a:grpSpLocks/>
          </p:cNvGrpSpPr>
          <p:nvPr/>
        </p:nvGrpSpPr>
        <p:grpSpPr bwMode="auto">
          <a:xfrm>
            <a:off x="323850" y="1700213"/>
            <a:ext cx="3095625" cy="868362"/>
            <a:chOff x="136942" y="2198296"/>
            <a:chExt cx="4011587" cy="1333736"/>
          </a:xfrm>
        </p:grpSpPr>
        <p:sp>
          <p:nvSpPr>
            <p:cNvPr id="6" name="직사각형 5"/>
            <p:cNvSpPr/>
            <p:nvPr/>
          </p:nvSpPr>
          <p:spPr>
            <a:xfrm>
              <a:off x="3356498" y="2205610"/>
              <a:ext cx="335327" cy="1326422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b="1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988444" y="2205610"/>
              <a:ext cx="335328" cy="1326422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b="1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219042" y="2205610"/>
              <a:ext cx="335328" cy="1326422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b="1"/>
            </a:p>
          </p:txBody>
        </p:sp>
        <p:sp>
          <p:nvSpPr>
            <p:cNvPr id="2081" name="TextBox 8"/>
            <p:cNvSpPr txBox="1">
              <a:spLocks noChangeArrowheads="1"/>
            </p:cNvSpPr>
            <p:nvPr/>
          </p:nvSpPr>
          <p:spPr bwMode="auto">
            <a:xfrm>
              <a:off x="1207299" y="2484229"/>
              <a:ext cx="428343" cy="567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b="1"/>
                <a:t>X</a:t>
              </a:r>
              <a:endParaRPr lang="ko-KR" altLang="en-US" b="1"/>
            </a:p>
          </p:txBody>
        </p:sp>
        <p:sp>
          <p:nvSpPr>
            <p:cNvPr id="2082" name="TextBox 9"/>
            <p:cNvSpPr txBox="1">
              <a:spLocks noChangeArrowheads="1"/>
            </p:cNvSpPr>
            <p:nvPr/>
          </p:nvSpPr>
          <p:spPr bwMode="auto">
            <a:xfrm>
              <a:off x="1962762" y="2396800"/>
              <a:ext cx="428343" cy="567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b="1"/>
                <a:t>X</a:t>
              </a:r>
              <a:endParaRPr lang="ko-KR" altLang="en-US" b="1"/>
            </a:p>
          </p:txBody>
        </p:sp>
        <p:sp>
          <p:nvSpPr>
            <p:cNvPr id="2083" name="TextBox 10"/>
            <p:cNvSpPr txBox="1">
              <a:spLocks noChangeArrowheads="1"/>
            </p:cNvSpPr>
            <p:nvPr/>
          </p:nvSpPr>
          <p:spPr bwMode="auto">
            <a:xfrm>
              <a:off x="3318574" y="2198296"/>
              <a:ext cx="428343" cy="567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b="1">
                  <a:solidFill>
                    <a:srgbClr val="FF0000"/>
                  </a:solidFill>
                </a:rPr>
                <a:t>X</a:t>
              </a:r>
              <a:endParaRPr lang="ko-KR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12" name="직선 화살표 연결선 11"/>
            <p:cNvCxnSpPr/>
            <p:nvPr/>
          </p:nvCxnSpPr>
          <p:spPr>
            <a:xfrm flipV="1">
              <a:off x="626561" y="2564037"/>
              <a:ext cx="2505699" cy="28771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>
              <a:off x="599818" y="2956599"/>
              <a:ext cx="354871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타원 13"/>
            <p:cNvSpPr/>
            <p:nvPr/>
          </p:nvSpPr>
          <p:spPr>
            <a:xfrm>
              <a:off x="136942" y="2785920"/>
              <a:ext cx="695342" cy="18774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b="1"/>
            </a:p>
          </p:txBody>
        </p:sp>
      </p:grpSp>
      <p:grpSp>
        <p:nvGrpSpPr>
          <p:cNvPr id="3" name="그룹 18"/>
          <p:cNvGrpSpPr>
            <a:grpSpLocks/>
          </p:cNvGrpSpPr>
          <p:nvPr/>
        </p:nvGrpSpPr>
        <p:grpSpPr bwMode="auto">
          <a:xfrm>
            <a:off x="250825" y="3213100"/>
            <a:ext cx="3097213" cy="863600"/>
            <a:chOff x="136942" y="2204864"/>
            <a:chExt cx="4011587" cy="1327168"/>
          </a:xfrm>
        </p:grpSpPr>
        <p:sp>
          <p:nvSpPr>
            <p:cNvPr id="20" name="직사각형 19"/>
            <p:cNvSpPr/>
            <p:nvPr/>
          </p:nvSpPr>
          <p:spPr>
            <a:xfrm>
              <a:off x="3354848" y="2204864"/>
              <a:ext cx="335155" cy="1327168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b="1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1987494" y="2204864"/>
              <a:ext cx="335156" cy="1327168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b="1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1220544" y="2204864"/>
              <a:ext cx="335155" cy="1327168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b="1"/>
            </a:p>
          </p:txBody>
        </p:sp>
        <p:sp>
          <p:nvSpPr>
            <p:cNvPr id="2072" name="TextBox 22"/>
            <p:cNvSpPr txBox="1">
              <a:spLocks noChangeArrowheads="1"/>
            </p:cNvSpPr>
            <p:nvPr/>
          </p:nvSpPr>
          <p:spPr bwMode="auto">
            <a:xfrm>
              <a:off x="1207298" y="2484229"/>
              <a:ext cx="428124" cy="567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b="1"/>
                <a:t>X</a:t>
              </a:r>
              <a:endParaRPr lang="ko-KR" altLang="en-US" b="1"/>
            </a:p>
          </p:txBody>
        </p:sp>
        <p:sp>
          <p:nvSpPr>
            <p:cNvPr id="2073" name="TextBox 23"/>
            <p:cNvSpPr txBox="1">
              <a:spLocks noChangeArrowheads="1"/>
            </p:cNvSpPr>
            <p:nvPr/>
          </p:nvSpPr>
          <p:spPr bwMode="auto">
            <a:xfrm>
              <a:off x="1962762" y="2396799"/>
              <a:ext cx="428124" cy="567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b="1"/>
                <a:t>X</a:t>
              </a:r>
              <a:endParaRPr lang="ko-KR" altLang="en-US" b="1"/>
            </a:p>
          </p:txBody>
        </p:sp>
        <p:sp>
          <p:nvSpPr>
            <p:cNvPr id="2074" name="TextBox 24"/>
            <p:cNvSpPr txBox="1">
              <a:spLocks noChangeArrowheads="1"/>
            </p:cNvSpPr>
            <p:nvPr/>
          </p:nvSpPr>
          <p:spPr bwMode="auto">
            <a:xfrm>
              <a:off x="3426868" y="2242183"/>
              <a:ext cx="195222" cy="425444"/>
            </a:xfrm>
            <a:prstGeom prst="rect">
              <a:avLst/>
            </a:prstGeom>
            <a:solidFill>
              <a:srgbClr val="00B05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b="1">
                  <a:solidFill>
                    <a:srgbClr val="FF0000"/>
                  </a:solidFill>
                </a:rPr>
                <a:t>X</a:t>
              </a:r>
              <a:endParaRPr lang="ko-KR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26" name="직선 화살표 연결선 25"/>
            <p:cNvCxnSpPr/>
            <p:nvPr/>
          </p:nvCxnSpPr>
          <p:spPr>
            <a:xfrm flipV="1">
              <a:off x="626310" y="2419553"/>
              <a:ext cx="3335107" cy="43425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/>
            <p:cNvCxnSpPr/>
            <p:nvPr/>
          </p:nvCxnSpPr>
          <p:spPr>
            <a:xfrm>
              <a:off x="599581" y="2956275"/>
              <a:ext cx="35489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타원 27"/>
            <p:cNvSpPr/>
            <p:nvPr/>
          </p:nvSpPr>
          <p:spPr>
            <a:xfrm>
              <a:off x="136942" y="2785500"/>
              <a:ext cx="694985" cy="187854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b="1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821581" y="4077072"/>
            <a:ext cx="25978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200" b="1" dirty="0">
                <a:ea typeface="맑은 고딕" pitchFamily="50" charset="-127"/>
              </a:rPr>
              <a:t>Beam position measurement</a:t>
            </a:r>
            <a:endParaRPr lang="ko-KR" altLang="en-US" sz="1200" b="1" dirty="0">
              <a:ea typeface="맑은 고딕" pitchFamily="50" charset="-127"/>
            </a:endParaRPr>
          </a:p>
        </p:txBody>
      </p:sp>
      <p:sp>
        <p:nvSpPr>
          <p:cNvPr id="32" name="아래쪽 화살표 31"/>
          <p:cNvSpPr/>
          <p:nvPr/>
        </p:nvSpPr>
        <p:spPr>
          <a:xfrm rot="13218151">
            <a:off x="3724275" y="2835275"/>
            <a:ext cx="200025" cy="1908175"/>
          </a:xfrm>
          <a:prstGeom prst="down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/>
          </a:p>
        </p:txBody>
      </p:sp>
      <p:sp>
        <p:nvSpPr>
          <p:cNvPr id="35" name="TextBox 34"/>
          <p:cNvSpPr txBox="1"/>
          <p:nvPr/>
        </p:nvSpPr>
        <p:spPr>
          <a:xfrm>
            <a:off x="3708400" y="2493963"/>
            <a:ext cx="944563" cy="43021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altLang="ko-KR" sz="1400" b="1" dirty="0">
                <a:ea typeface="+mn-ea"/>
              </a:rPr>
              <a:t>Convert to </a:t>
            </a:r>
          </a:p>
          <a:p>
            <a:pPr>
              <a:defRPr/>
            </a:pPr>
            <a:r>
              <a:rPr lang="en-US" altLang="ko-KR" sz="1400" b="1" dirty="0">
                <a:ea typeface="+mn-ea"/>
              </a:rPr>
              <a:t>  residual</a:t>
            </a:r>
            <a:endParaRPr lang="ko-KR" altLang="en-US" sz="1400" b="1" dirty="0">
              <a:ea typeface="+mn-ea"/>
            </a:endParaRPr>
          </a:p>
        </p:txBody>
      </p:sp>
      <p:sp>
        <p:nvSpPr>
          <p:cNvPr id="38" name="아래쪽 화살표 37"/>
          <p:cNvSpPr/>
          <p:nvPr/>
        </p:nvSpPr>
        <p:spPr>
          <a:xfrm>
            <a:off x="2051050" y="2997200"/>
            <a:ext cx="504825" cy="215900"/>
          </a:xfrm>
          <a:prstGeom prst="down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/>
          </a:p>
        </p:txBody>
      </p:sp>
      <p:sp>
        <p:nvSpPr>
          <p:cNvPr id="39" name="아래쪽 화살표 38"/>
          <p:cNvSpPr/>
          <p:nvPr/>
        </p:nvSpPr>
        <p:spPr>
          <a:xfrm>
            <a:off x="2051050" y="4365104"/>
            <a:ext cx="504825" cy="215900"/>
          </a:xfrm>
          <a:prstGeom prst="down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/>
          </a:p>
        </p:txBody>
      </p:sp>
      <p:sp>
        <p:nvSpPr>
          <p:cNvPr id="45" name="아래쪽 화살표 44"/>
          <p:cNvSpPr/>
          <p:nvPr/>
        </p:nvSpPr>
        <p:spPr>
          <a:xfrm>
            <a:off x="5651500" y="3554090"/>
            <a:ext cx="504825" cy="306958"/>
          </a:xfrm>
          <a:prstGeom prst="down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/>
          </a:p>
        </p:txBody>
      </p:sp>
      <p:sp>
        <p:nvSpPr>
          <p:cNvPr id="50" name="TextBox 49"/>
          <p:cNvSpPr txBox="1"/>
          <p:nvPr/>
        </p:nvSpPr>
        <p:spPr>
          <a:xfrm>
            <a:off x="5783261" y="2658909"/>
            <a:ext cx="2808288" cy="3381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Residual value</a:t>
            </a:r>
          </a:p>
          <a:p>
            <a:pPr>
              <a:defRPr/>
            </a:pPr>
            <a:r>
              <a:rPr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 measured position – predicted position</a:t>
            </a:r>
            <a:endParaRPr lang="ko-KR" altLang="en-US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제목 1"/>
          <p:cNvSpPr txBox="1">
            <a:spLocks/>
          </p:cNvSpPr>
          <p:nvPr/>
        </p:nvSpPr>
        <p:spPr>
          <a:xfrm>
            <a:off x="457200" y="116632"/>
            <a:ext cx="8507288" cy="11430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The results of IP</a:t>
            </a:r>
            <a:r>
              <a:rPr lang="en-US" altLang="ko-KR" sz="3600" b="1" dirty="0" smtClean="0">
                <a:latin typeface="+mj-lt"/>
                <a:ea typeface="+mj-ea"/>
                <a:cs typeface="+mj-cs"/>
              </a:rPr>
              <a:t>BPM</a:t>
            </a:r>
            <a:r>
              <a:rPr kumimoji="0" lang="en-US" altLang="ko-KR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altLang="ko-KR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resolution test </a:t>
            </a: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600" b="1" noProof="0" dirty="0" smtClean="0">
                <a:latin typeface="+mj-lt"/>
                <a:ea typeface="+mj-ea"/>
                <a:cs typeface="+mj-cs"/>
              </a:rPr>
              <a:t>at </a:t>
            </a:r>
            <a:r>
              <a:rPr kumimoji="0" lang="en-US" altLang="ko-KR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Dec</a:t>
            </a:r>
            <a:r>
              <a:rPr kumimoji="0" lang="en-US" altLang="ko-KR" sz="3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2015 </a:t>
            </a:r>
            <a:r>
              <a:rPr kumimoji="0" lang="en-US" altLang="ko-KR" sz="3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in ATF2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3633005" y="6206187"/>
            <a:ext cx="5431367" cy="529317"/>
            <a:chOff x="3389348" y="6206187"/>
            <a:chExt cx="5431367" cy="529317"/>
          </a:xfrm>
        </p:grpSpPr>
        <p:sp>
          <p:nvSpPr>
            <p:cNvPr id="4" name="TextBox 3"/>
            <p:cNvSpPr txBox="1"/>
            <p:nvPr/>
          </p:nvSpPr>
          <p:spPr>
            <a:xfrm>
              <a:off x="3389348" y="6312430"/>
              <a:ext cx="228780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b="1" dirty="0" smtClean="0"/>
                <a:t>Norm. Resolution = Geo. factor </a:t>
              </a:r>
              <a:r>
                <a:rPr lang="en-US" altLang="ko-KR" sz="1050" b="1" dirty="0"/>
                <a:t>x</a:t>
              </a:r>
              <a:r>
                <a:rPr lang="en-US" altLang="ko-KR" sz="1050" b="1" dirty="0" smtClean="0"/>
                <a:t> </a:t>
              </a:r>
              <a:endParaRPr lang="ko-KR" altLang="en-US" sz="1050" b="1" dirty="0"/>
            </a:p>
          </p:txBody>
        </p:sp>
        <p:grpSp>
          <p:nvGrpSpPr>
            <p:cNvPr id="17" name="그룹 16"/>
            <p:cNvGrpSpPr/>
            <p:nvPr/>
          </p:nvGrpSpPr>
          <p:grpSpPr>
            <a:xfrm>
              <a:off x="5532487" y="6206187"/>
              <a:ext cx="1300356" cy="521623"/>
              <a:chOff x="6294859" y="6248345"/>
              <a:chExt cx="1300356" cy="521623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6334100" y="6248345"/>
                <a:ext cx="120218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50" b="1" dirty="0" smtClean="0"/>
                  <a:t>RMS of residual</a:t>
                </a:r>
                <a:endParaRPr lang="ko-KR" altLang="en-US" sz="1050" b="1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6294859" y="6516052"/>
                <a:ext cx="1300356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50" b="1" dirty="0" smtClean="0"/>
                  <a:t>Calibration factor</a:t>
                </a:r>
                <a:endParaRPr lang="ko-KR" altLang="en-US" sz="1050" b="1" dirty="0"/>
              </a:p>
            </p:txBody>
          </p:sp>
          <p:cxnSp>
            <p:nvCxnSpPr>
              <p:cNvPr id="10" name="직선 연결선 9"/>
              <p:cNvCxnSpPr/>
              <p:nvPr/>
            </p:nvCxnSpPr>
            <p:spPr>
              <a:xfrm>
                <a:off x="6375937" y="6525344"/>
                <a:ext cx="108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/>
            <p:cNvSpPr txBox="1"/>
            <p:nvPr/>
          </p:nvSpPr>
          <p:spPr>
            <a:xfrm>
              <a:off x="7956376" y="6265887"/>
              <a:ext cx="8643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/>
                <a:t>= </a:t>
              </a:r>
              <a:r>
                <a:rPr lang="en-US" altLang="ko-KR" sz="1400" b="1" dirty="0">
                  <a:solidFill>
                    <a:srgbClr val="FF0000"/>
                  </a:solidFill>
                </a:rPr>
                <a:t>8</a:t>
              </a:r>
              <a:r>
                <a:rPr lang="en-US" altLang="ko-KR" sz="1400" b="1" dirty="0" smtClean="0">
                  <a:solidFill>
                    <a:srgbClr val="FF0000"/>
                  </a:solidFill>
                </a:rPr>
                <a:t>.1nm</a:t>
              </a:r>
              <a:endParaRPr lang="ko-KR" altLang="en-US" sz="14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51" name="그룹 50"/>
            <p:cNvGrpSpPr/>
            <p:nvPr/>
          </p:nvGrpSpPr>
          <p:grpSpPr>
            <a:xfrm>
              <a:off x="6816575" y="6206187"/>
              <a:ext cx="1345002" cy="529317"/>
              <a:chOff x="6302340" y="6248345"/>
              <a:chExt cx="1345002" cy="529317"/>
            </a:xfrm>
          </p:grpSpPr>
          <p:sp>
            <p:nvSpPr>
              <p:cNvPr id="52" name="TextBox 51"/>
              <p:cNvSpPr txBox="1"/>
              <p:nvPr/>
            </p:nvSpPr>
            <p:spPr>
              <a:xfrm>
                <a:off x="6302340" y="6248345"/>
                <a:ext cx="13450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50" b="1" dirty="0" smtClean="0"/>
                  <a:t>Measured charge</a:t>
                </a:r>
                <a:endParaRPr lang="ko-KR" altLang="en-US" sz="1050" b="1" dirty="0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6346615" y="6516052"/>
                <a:ext cx="1242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50" b="1" dirty="0" smtClean="0"/>
                  <a:t>Nominal charge</a:t>
                </a:r>
                <a:endParaRPr lang="ko-KR" altLang="en-US" sz="1050" b="1" dirty="0"/>
              </a:p>
            </p:txBody>
          </p:sp>
          <p:cxnSp>
            <p:nvCxnSpPr>
              <p:cNvPr id="54" name="직선 연결선 53"/>
              <p:cNvCxnSpPr/>
              <p:nvPr/>
            </p:nvCxnSpPr>
            <p:spPr>
              <a:xfrm>
                <a:off x="6375937" y="6525344"/>
                <a:ext cx="108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직사각형 18"/>
            <p:cNvSpPr/>
            <p:nvPr/>
          </p:nvSpPr>
          <p:spPr>
            <a:xfrm>
              <a:off x="6668411" y="6325987"/>
              <a:ext cx="27594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050" b="1" dirty="0"/>
                <a:t>x</a:t>
              </a:r>
              <a:endParaRPr lang="ko-KR" altLang="en-US" sz="1050" b="1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020272" y="3896906"/>
            <a:ext cx="1752403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>
                <a:solidFill>
                  <a:srgbClr val="FF0000"/>
                </a:solidFill>
              </a:rPr>
              <a:t>Measured resolution </a:t>
            </a:r>
          </a:p>
          <a:p>
            <a:r>
              <a:rPr lang="en-US" altLang="ko-KR" sz="1050" b="1" dirty="0" smtClean="0">
                <a:solidFill>
                  <a:srgbClr val="FF0000"/>
                </a:solidFill>
              </a:rPr>
              <a:t>= </a:t>
            </a:r>
            <a:r>
              <a:rPr lang="en-US" altLang="ko-KR" sz="1050" b="1" dirty="0" smtClean="0">
                <a:solidFill>
                  <a:srgbClr val="FF0000"/>
                </a:solidFill>
              </a:rPr>
              <a:t>15.0193</a:t>
            </a:r>
            <a:r>
              <a:rPr lang="en-US" altLang="ko-KR" sz="1050" b="1" dirty="0" smtClean="0">
                <a:solidFill>
                  <a:srgbClr val="FF0000"/>
                </a:solidFill>
              </a:rPr>
              <a:t>nm</a:t>
            </a:r>
            <a:endParaRPr lang="en-US" altLang="ko-KR" sz="1050" b="1" dirty="0" smtClean="0">
              <a:solidFill>
                <a:srgbClr val="FF0000"/>
              </a:solidFill>
            </a:endParaRPr>
          </a:p>
          <a:p>
            <a:r>
              <a:rPr lang="en-US" altLang="ko-KR" sz="1050" b="1" dirty="0" smtClean="0">
                <a:solidFill>
                  <a:srgbClr val="FF0000"/>
                </a:solidFill>
              </a:rPr>
              <a:t>Measured beam charge </a:t>
            </a:r>
          </a:p>
          <a:p>
            <a:r>
              <a:rPr lang="en-US" altLang="ko-KR" sz="1050" b="1" dirty="0" smtClean="0">
                <a:solidFill>
                  <a:srgbClr val="FF0000"/>
                </a:solidFill>
              </a:rPr>
              <a:t>= </a:t>
            </a:r>
            <a:r>
              <a:rPr lang="en-US" altLang="ko-KR" sz="1050" b="1" dirty="0" smtClean="0">
                <a:solidFill>
                  <a:srgbClr val="FF0000"/>
                </a:solidFill>
              </a:rPr>
              <a:t>0.5423x1.6nC</a:t>
            </a:r>
            <a:endParaRPr lang="en-US" altLang="ko-KR" sz="1050" b="1" dirty="0" smtClean="0">
              <a:solidFill>
                <a:srgbClr val="FF0000"/>
              </a:solidFill>
            </a:endParaRPr>
          </a:p>
          <a:p>
            <a:r>
              <a:rPr lang="en-US" altLang="ko-KR" sz="1050" b="1" dirty="0" smtClean="0">
                <a:solidFill>
                  <a:srgbClr val="FF0000"/>
                </a:solidFill>
              </a:rPr>
              <a:t>~</a:t>
            </a:r>
            <a:r>
              <a:rPr lang="en-US" altLang="ko-KR" sz="1050" b="1" dirty="0" smtClean="0">
                <a:solidFill>
                  <a:srgbClr val="FF0000"/>
                </a:solidFill>
              </a:rPr>
              <a:t>54</a:t>
            </a:r>
            <a:r>
              <a:rPr lang="en-US" altLang="ko-KR" sz="1050" b="1" dirty="0" smtClean="0">
                <a:solidFill>
                  <a:srgbClr val="FF0000"/>
                </a:solidFill>
              </a:rPr>
              <a:t>% </a:t>
            </a:r>
            <a:r>
              <a:rPr lang="en-US" altLang="ko-KR" sz="1050" b="1" dirty="0" smtClean="0">
                <a:solidFill>
                  <a:srgbClr val="FF0000"/>
                </a:solidFill>
              </a:rPr>
              <a:t>beam charge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9592" y="2564904"/>
            <a:ext cx="20314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Beam position prediction</a:t>
            </a:r>
            <a:endParaRPr lang="en-US" sz="1200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74" y="4768288"/>
            <a:ext cx="3313906" cy="192230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9873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310" y="1624886"/>
            <a:ext cx="4280457" cy="288423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62" y="1633788"/>
            <a:ext cx="3988475" cy="287533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9" name="Title 1"/>
          <p:cNvSpPr>
            <a:spLocks noGrp="1"/>
          </p:cNvSpPr>
          <p:nvPr/>
        </p:nvSpPr>
        <p:spPr>
          <a:xfrm>
            <a:off x="568167" y="20558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IPBPM-A resolution</a:t>
            </a:r>
            <a:endParaRPr lang="en-US" dirty="0"/>
          </a:p>
        </p:txBody>
      </p:sp>
      <p:sp>
        <p:nvSpPr>
          <p:cNvPr id="10" name="Slide Number Placeholder 2"/>
          <p:cNvSpPr>
            <a:spLocks noGrp="1"/>
          </p:cNvSpPr>
          <p:nvPr/>
        </p:nvSpPr>
        <p:spPr>
          <a:xfrm>
            <a:off x="6664167" y="62872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A600EE0-4DF6-2145-920B-8A0449C2133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1" name="Rectangle 5"/>
          <p:cNvSpPr/>
          <p:nvPr/>
        </p:nvSpPr>
        <p:spPr>
          <a:xfrm>
            <a:off x="568167" y="1097786"/>
            <a:ext cx="8029524" cy="489364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RMS of residual for IPA </a:t>
            </a:r>
            <a:r>
              <a:rPr lang="en-US" dirty="0" smtClean="0"/>
              <a:t>resolution calculation: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sz="1600" dirty="0" smtClean="0"/>
          </a:p>
          <a:p>
            <a:r>
              <a:rPr lang="en-US" sz="1600" dirty="0" smtClean="0"/>
              <a:t>RMS(include Calibration </a:t>
            </a:r>
            <a:r>
              <a:rPr lang="en-US" sz="1600" dirty="0"/>
              <a:t>factor</a:t>
            </a:r>
            <a:r>
              <a:rPr lang="en-US" sz="1600" dirty="0" smtClean="0"/>
              <a:t>)= </a:t>
            </a:r>
            <a:r>
              <a:rPr lang="en-US" sz="1600" dirty="0" smtClean="0"/>
              <a:t>160.439</a:t>
            </a:r>
            <a:r>
              <a:rPr lang="en-US" sz="1600" dirty="0" smtClean="0"/>
              <a:t> </a:t>
            </a:r>
            <a:r>
              <a:rPr lang="en-US" sz="1600" dirty="0" smtClean="0"/>
              <a:t>[</a:t>
            </a:r>
            <a:r>
              <a:rPr lang="en-US" sz="1600" dirty="0" err="1" smtClean="0"/>
              <a:t>Arb</a:t>
            </a:r>
            <a:r>
              <a:rPr lang="en-US" sz="1600" dirty="0" smtClean="0"/>
              <a:t>. Unit]</a:t>
            </a:r>
            <a:endParaRPr lang="en-US" sz="1600" dirty="0"/>
          </a:p>
          <a:p>
            <a:r>
              <a:rPr lang="en-US" sz="1600" dirty="0" smtClean="0"/>
              <a:t>Geometrical </a:t>
            </a:r>
            <a:r>
              <a:rPr lang="en-US" sz="1600" dirty="0"/>
              <a:t>factor x RMS/</a:t>
            </a:r>
            <a:r>
              <a:rPr lang="en-US" sz="1600" dirty="0" smtClean="0"/>
              <a:t>cal = </a:t>
            </a:r>
            <a:r>
              <a:rPr lang="en-US" sz="1600" b="1" dirty="0" smtClean="0">
                <a:solidFill>
                  <a:srgbClr val="FF0000"/>
                </a:solidFill>
              </a:rPr>
              <a:t>15.0193</a:t>
            </a:r>
            <a:r>
              <a:rPr lang="en-US" sz="1600" b="1" dirty="0" smtClean="0">
                <a:solidFill>
                  <a:srgbClr val="FF0000"/>
                </a:solidFill>
              </a:rPr>
              <a:t>nm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r>
              <a:rPr lang="fr-FR" sz="1600" dirty="0" smtClean="0"/>
              <a:t>Measured </a:t>
            </a:r>
            <a:r>
              <a:rPr lang="fr-FR" sz="1600" dirty="0"/>
              <a:t>c</a:t>
            </a:r>
            <a:r>
              <a:rPr lang="fr-FR" sz="1600" dirty="0" smtClean="0"/>
              <a:t>hage</a:t>
            </a:r>
            <a:r>
              <a:rPr lang="fr-FR" sz="1600" dirty="0"/>
              <a:t>/norm charge x Geo X RMS/</a:t>
            </a:r>
            <a:r>
              <a:rPr lang="fr-FR" sz="1600" dirty="0" smtClean="0"/>
              <a:t>cal = </a:t>
            </a:r>
            <a:r>
              <a:rPr lang="en-US" sz="1600" b="1" dirty="0" smtClean="0">
                <a:solidFill>
                  <a:srgbClr val="FF0000"/>
                </a:solidFill>
              </a:rPr>
              <a:t>8.1nm</a:t>
            </a:r>
            <a:endParaRPr lang="fr-FR" sz="1600" b="1" dirty="0" smtClean="0">
              <a:solidFill>
                <a:srgbClr val="FF0000"/>
              </a:solidFill>
            </a:endParaRPr>
          </a:p>
          <a:p>
            <a:endParaRPr lang="en-US" sz="1600" dirty="0"/>
          </a:p>
          <a:p>
            <a:r>
              <a:rPr lang="en-US" sz="1600" dirty="0" smtClean="0"/>
              <a:t>The average beam charge was </a:t>
            </a:r>
            <a:r>
              <a:rPr lang="en-US" sz="1600" dirty="0" smtClean="0"/>
              <a:t>0.5423 </a:t>
            </a:r>
            <a:r>
              <a:rPr lang="en-US" sz="1600" dirty="0" smtClean="0"/>
              <a:t>x 10^10 particles.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 rot="20540331">
            <a:off x="6178252" y="2172764"/>
            <a:ext cx="144058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</a:rPr>
              <a:t>P</a:t>
            </a:r>
            <a:r>
              <a:rPr lang="en-US" altLang="ko-KR" b="1" dirty="0" smtClean="0">
                <a:solidFill>
                  <a:srgbClr val="FF0000"/>
                </a:solidFill>
              </a:rPr>
              <a:t>reliminary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20540331">
            <a:off x="1879432" y="2567254"/>
            <a:ext cx="144058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</a:rPr>
              <a:t>P</a:t>
            </a:r>
            <a:r>
              <a:rPr lang="en-US" altLang="ko-KR" b="1" dirty="0" smtClean="0">
                <a:solidFill>
                  <a:srgbClr val="FF0000"/>
                </a:solidFill>
              </a:rPr>
              <a:t>reliminary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Resolution calculation due to different beam </a:t>
            </a:r>
            <a:r>
              <a:rPr lang="en-US" b="1" dirty="0" smtClean="0"/>
              <a:t>intensity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b="1" dirty="0" smtClean="0"/>
              <a:t>For </a:t>
            </a:r>
            <a:r>
              <a:rPr lang="en-US" sz="2000" b="1" dirty="0"/>
              <a:t>the last beam operation period of June in 2015, we achieved 27nm measured resolution and 8nm norm. resolution with 30% of </a:t>
            </a:r>
            <a:r>
              <a:rPr lang="en-US" sz="2000" b="1" dirty="0" smtClean="0"/>
              <a:t>beam </a:t>
            </a:r>
            <a:r>
              <a:rPr lang="en-US" sz="2000" b="1" dirty="0"/>
              <a:t>charge </a:t>
            </a:r>
            <a:r>
              <a:rPr lang="en-US" sz="2000" b="1" dirty="0" smtClean="0"/>
              <a:t>conditions. So, we want a check the beam intensity dependency of IPBPM resolution.</a:t>
            </a:r>
          </a:p>
          <a:p>
            <a:endParaRPr lang="en-US" sz="2000" b="1" dirty="0"/>
          </a:p>
          <a:p>
            <a:r>
              <a:rPr lang="en-US" sz="2000" b="1" dirty="0" smtClean="0"/>
              <a:t>From 15% beam intensity to 55% beam intensity cases are studied with 0dB attenuation cases.</a:t>
            </a:r>
          </a:p>
          <a:p>
            <a:endParaRPr lang="en-US" sz="2000" b="1" dirty="0"/>
          </a:p>
          <a:p>
            <a:r>
              <a:rPr lang="en-US" sz="1800" b="1" dirty="0"/>
              <a:t>We performed resolution run under the 0dB</a:t>
            </a:r>
          </a:p>
          <a:p>
            <a:pPr lvl="1"/>
            <a:r>
              <a:rPr lang="en-US" sz="1400" b="1" dirty="0"/>
              <a:t>The used optics was 100 x 1000 beta optics, which optics has 1um level.</a:t>
            </a:r>
          </a:p>
          <a:p>
            <a:pPr lvl="1"/>
            <a:r>
              <a:rPr lang="en-US" sz="1400" b="1" dirty="0"/>
              <a:t>The QDOFF was set to IP waist.</a:t>
            </a:r>
          </a:p>
          <a:p>
            <a:pPr lvl="1"/>
            <a:r>
              <a:rPr lang="en-US" sz="1400" b="1" dirty="0"/>
              <a:t>The data was taken at 151218 day shift.</a:t>
            </a:r>
          </a:p>
          <a:p>
            <a:pPr lvl="1"/>
            <a:r>
              <a:rPr lang="en-US" sz="1400" b="1" dirty="0"/>
              <a:t>The used method was integration method from #53 to #63 sample numbers.</a:t>
            </a:r>
          </a:p>
          <a:p>
            <a:pPr lvl="1"/>
            <a:r>
              <a:rPr lang="en-US" sz="1400" b="1" dirty="0"/>
              <a:t>Also I’ and Q’ does normalized by </a:t>
            </a:r>
            <a:r>
              <a:rPr lang="en-US" sz="1400" b="1" dirty="0" err="1"/>
              <a:t>Ref_Y</a:t>
            </a:r>
            <a:r>
              <a:rPr lang="en-US" sz="1400" b="1" dirty="0"/>
              <a:t> signal with same sample points region.</a:t>
            </a:r>
          </a:p>
          <a:p>
            <a:pPr lvl="1"/>
            <a:r>
              <a:rPr lang="en-US" sz="1400" b="1" dirty="0">
                <a:solidFill>
                  <a:srgbClr val="FF0000"/>
                </a:solidFill>
              </a:rPr>
              <a:t>The beam was set to few um offset position</a:t>
            </a:r>
            <a:r>
              <a:rPr lang="en-US" sz="1400" b="1" dirty="0" smtClean="0">
                <a:solidFill>
                  <a:srgbClr val="FF0000"/>
                </a:solidFill>
              </a:rPr>
              <a:t>.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438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Resolution calculation due to different beam intensity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72816"/>
            <a:ext cx="7197682" cy="43592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-1289014" y="3582456"/>
            <a:ext cx="3861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IPBPM measured resolution [nm]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131840" y="6117888"/>
            <a:ext cx="2974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Beam intensity [x 1.6 </a:t>
            </a:r>
            <a:r>
              <a:rPr lang="en-US" b="1" dirty="0" err="1" smtClean="0"/>
              <a:t>nC</a:t>
            </a:r>
            <a:r>
              <a:rPr lang="en-US" b="1" dirty="0" smtClean="0"/>
              <a:t>]</a:t>
            </a:r>
            <a:endParaRPr lang="en-US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56757"/>
              </p:ext>
            </p:extLst>
          </p:nvPr>
        </p:nvGraphicFramePr>
        <p:xfrm>
          <a:off x="1403648" y="4241140"/>
          <a:ext cx="3623445" cy="988060"/>
        </p:xfrm>
        <a:graphic>
          <a:graphicData uri="http://schemas.openxmlformats.org/drawingml/2006/table">
            <a:tbl>
              <a:tblPr/>
              <a:tblGrid>
                <a:gridCol w="724689"/>
                <a:gridCol w="724689"/>
                <a:gridCol w="724689"/>
                <a:gridCol w="724689"/>
                <a:gridCol w="724689"/>
              </a:tblGrid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Intensity</a:t>
                      </a:r>
                    </a:p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(x 1.6nC)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0.1674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0.2561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0.3565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0.5422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IPA [nm]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57.86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44.16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27.47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15.01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IPB [nm]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61.99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46.41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34.85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22.41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IPC [nm]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58.75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46.28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35.70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23.27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39554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Resolution calculation due to different beam intensity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711033"/>
            <a:ext cx="7128792" cy="4415059"/>
          </a:xfrm>
        </p:spPr>
      </p:pic>
      <p:sp>
        <p:nvSpPr>
          <p:cNvPr id="5" name="TextBox 4"/>
          <p:cNvSpPr txBox="1"/>
          <p:nvPr/>
        </p:nvSpPr>
        <p:spPr>
          <a:xfrm rot="16200000">
            <a:off x="-1364225" y="3582456"/>
            <a:ext cx="4012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IPBPM normalized resolution [nm]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131840" y="6117888"/>
            <a:ext cx="2974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Beam intensity [x 1.6 </a:t>
            </a:r>
            <a:r>
              <a:rPr lang="en-US" b="1" dirty="0" err="1" smtClean="0"/>
              <a:t>nC</a:t>
            </a:r>
            <a:r>
              <a:rPr lang="en-US" b="1" dirty="0" smtClean="0"/>
              <a:t>]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310678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The IQ rotation variation could not be estimated due to different attenuation cases.</a:t>
            </a:r>
          </a:p>
          <a:p>
            <a:endParaRPr lang="en-US" sz="2000" b="1" dirty="0"/>
          </a:p>
          <a:p>
            <a:r>
              <a:rPr lang="en-US" sz="2000" b="1" dirty="0" smtClean="0"/>
              <a:t>The position resolution of IPA was measured 15nm with higher beam of 55% nominal beam current, which 15nm corresponds to 8.1 normalized resolution. However still we need analysis for these data to confirm correctly.</a:t>
            </a:r>
          </a:p>
          <a:p>
            <a:endParaRPr lang="en-US" sz="2000" b="1" dirty="0"/>
          </a:p>
          <a:p>
            <a:r>
              <a:rPr lang="en-US" sz="2000" b="1" dirty="0" smtClean="0"/>
              <a:t>The position resolution due to different beam charge conditions was studied and the measured resolution was decreased due due to increased beam intensity.</a:t>
            </a:r>
          </a:p>
        </p:txBody>
      </p:sp>
    </p:spTree>
    <p:extLst>
      <p:ext uri="{BB962C8B-B14F-4D97-AF65-F5344CB8AC3E}">
        <p14:creationId xmlns:p14="http://schemas.microsoft.com/office/powerpoint/2010/main" val="1534947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192" y="1600200"/>
            <a:ext cx="8507288" cy="4525963"/>
          </a:xfrm>
        </p:spPr>
        <p:txBody>
          <a:bodyPr>
            <a:normAutofit/>
          </a:bodyPr>
          <a:lstStyle/>
          <a:p>
            <a:r>
              <a:rPr lang="en-US" sz="2200" b="1" dirty="0" smtClean="0"/>
              <a:t>IQ rotation angle variation due to different attenuation.</a:t>
            </a:r>
            <a:endParaRPr lang="en-US" sz="2200" b="1" dirty="0" smtClean="0"/>
          </a:p>
          <a:p>
            <a:endParaRPr lang="en-US" sz="2200" b="1" dirty="0" smtClean="0"/>
          </a:p>
          <a:p>
            <a:r>
              <a:rPr lang="en-US" sz="2200" b="1" dirty="0"/>
              <a:t>C</a:t>
            </a:r>
            <a:r>
              <a:rPr lang="en-US" sz="2200" b="1" dirty="0" smtClean="0"/>
              <a:t>alibration factor due to different attenuation.</a:t>
            </a:r>
            <a:endParaRPr lang="en-US" sz="2200" b="1" dirty="0" smtClean="0"/>
          </a:p>
          <a:p>
            <a:endParaRPr lang="en-US" sz="2200" b="1" dirty="0" smtClean="0"/>
          </a:p>
          <a:p>
            <a:r>
              <a:rPr lang="en-US" sz="2200" b="1" dirty="0"/>
              <a:t>Resolution calculation </a:t>
            </a:r>
            <a:r>
              <a:rPr lang="en-US" sz="2200" b="1" dirty="0" smtClean="0"/>
              <a:t>under 0dB with high </a:t>
            </a:r>
            <a:r>
              <a:rPr lang="en-US" sz="2200" b="1" dirty="0"/>
              <a:t>beam </a:t>
            </a:r>
            <a:r>
              <a:rPr lang="en-US" sz="2200" b="1" dirty="0" smtClean="0"/>
              <a:t>intensity</a:t>
            </a:r>
          </a:p>
          <a:p>
            <a:endParaRPr lang="en-US" sz="2000" dirty="0"/>
          </a:p>
          <a:p>
            <a:r>
              <a:rPr lang="en-US" sz="2200" b="1" dirty="0"/>
              <a:t>Resolution calculation due to different beam </a:t>
            </a:r>
            <a:r>
              <a:rPr lang="en-US" sz="2200" b="1" dirty="0" smtClean="0"/>
              <a:t>intensity</a:t>
            </a:r>
            <a:endParaRPr lang="en-US" sz="2000" dirty="0"/>
          </a:p>
          <a:p>
            <a:endParaRPr lang="en-US" sz="2000" dirty="0" smtClean="0"/>
          </a:p>
          <a:p>
            <a:pPr lvl="1"/>
            <a:endParaRPr lang="en-US" sz="2000" dirty="0" smtClean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00EE0-4DF6-2145-920B-8A0449C213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3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IQ rotation angle variation </a:t>
            </a:r>
            <a:br>
              <a:rPr lang="en-US" b="1" dirty="0" smtClean="0"/>
            </a:br>
            <a:r>
              <a:rPr lang="en-US" b="1" dirty="0" smtClean="0"/>
              <a:t>due to different attenuation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147248" cy="4209331"/>
          </a:xfrm>
        </p:spPr>
        <p:txBody>
          <a:bodyPr>
            <a:normAutofit fontScale="92500"/>
          </a:bodyPr>
          <a:lstStyle/>
          <a:p>
            <a:r>
              <a:rPr lang="en-US" sz="2800" b="1" dirty="0" smtClean="0"/>
              <a:t>The purpose of this study</a:t>
            </a:r>
          </a:p>
          <a:p>
            <a:pPr lvl="1"/>
            <a:r>
              <a:rPr lang="en-US" sz="1800" b="1" dirty="0"/>
              <a:t>C</a:t>
            </a:r>
            <a:r>
              <a:rPr lang="en-US" sz="1800" b="1" dirty="0" smtClean="0"/>
              <a:t>an we estimated the absolute variation of IQ rotation angle due to different attenuation? Then we don’t need to take calibration for each attenuation conditions. </a:t>
            </a:r>
          </a:p>
          <a:p>
            <a:pPr marL="457200" lvl="1" indent="0">
              <a:buNone/>
            </a:pPr>
            <a:endParaRPr lang="en-US" sz="1800" b="1" dirty="0" smtClean="0"/>
          </a:p>
          <a:p>
            <a:r>
              <a:rPr lang="en-US" sz="2200" b="1" dirty="0" smtClean="0"/>
              <a:t>This study was performed under 0dB to 40dB attenuation cases. </a:t>
            </a:r>
          </a:p>
          <a:p>
            <a:endParaRPr lang="en-US" sz="2200" b="1" dirty="0"/>
          </a:p>
          <a:p>
            <a:r>
              <a:rPr lang="en-US" sz="2200" b="1" dirty="0" smtClean="0"/>
              <a:t>The used optics was high beta optics with 100 x 1000 and sample number #53 to #63.</a:t>
            </a:r>
          </a:p>
          <a:p>
            <a:endParaRPr lang="en-US" sz="2200" b="1" dirty="0"/>
          </a:p>
          <a:p>
            <a:r>
              <a:rPr lang="en-US" sz="2200" b="1" dirty="0" smtClean="0"/>
              <a:t>The c-band BPF was used for the rejection of static signals.</a:t>
            </a:r>
          </a:p>
          <a:p>
            <a:endParaRPr lang="en-US" sz="2200" b="1" dirty="0"/>
          </a:p>
          <a:p>
            <a:endParaRPr lang="en-US" sz="2200" b="1" dirty="0" smtClean="0"/>
          </a:p>
          <a:p>
            <a:endParaRPr lang="en-US" sz="2200" b="1" dirty="0"/>
          </a:p>
          <a:p>
            <a:endParaRPr lang="en-US" sz="2200" b="1" dirty="0" smtClean="0"/>
          </a:p>
          <a:p>
            <a:endParaRPr lang="en-US" sz="2200" b="1" dirty="0"/>
          </a:p>
          <a:p>
            <a:pPr marL="0" indent="0">
              <a:buNone/>
            </a:pPr>
            <a:endParaRPr lang="en-US" sz="2200" b="1" dirty="0" smtClean="0"/>
          </a:p>
        </p:txBody>
      </p:sp>
    </p:spTree>
    <p:extLst>
      <p:ext uri="{BB962C8B-B14F-4D97-AF65-F5344CB8AC3E}">
        <p14:creationId xmlns:p14="http://schemas.microsoft.com/office/powerpoint/2010/main" val="1398295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IQ rotation angle calculation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To calculate right IQ rotation angle under 0dB, we added C-band BPF to reject static signals.</a:t>
            </a:r>
          </a:p>
          <a:p>
            <a:endParaRPr lang="en-US" sz="2400" b="1" dirty="0" smtClean="0"/>
          </a:p>
          <a:p>
            <a:pPr lvl="1"/>
            <a:r>
              <a:rPr lang="en-US" sz="2000" b="1" dirty="0" smtClean="0"/>
              <a:t>YI port static signal elimination by using c-band BPF</a:t>
            </a:r>
            <a:endParaRPr lang="en-US" sz="2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414938"/>
            <a:ext cx="3769360" cy="23903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096" y="3454339"/>
            <a:ext cx="3769360" cy="2311524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4211960" y="4103912"/>
            <a:ext cx="504056" cy="5061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71600" y="6084004"/>
            <a:ext cx="2451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Without C-band BPF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6084168" y="6084004"/>
            <a:ext cx="2080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mtClean="0"/>
              <a:t>With </a:t>
            </a:r>
            <a:r>
              <a:rPr lang="en-US" b="1"/>
              <a:t>C-band BPF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57880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IQ rotation angle calculation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000" b="1" dirty="0" smtClean="0"/>
              <a:t>Integrate I/ref and Q/ref signal data from #53 to #63 samples</a:t>
            </a:r>
          </a:p>
          <a:p>
            <a:pPr marL="457200" indent="-457200">
              <a:buAutoNum type="arabicPeriod"/>
            </a:pPr>
            <a:r>
              <a:rPr lang="en-US" sz="2000" b="1" dirty="0" smtClean="0"/>
              <a:t>Fit the integrated I vs Q values</a:t>
            </a:r>
          </a:p>
          <a:p>
            <a:pPr marL="457200" indent="-457200">
              <a:buAutoNum type="arabicPeriod"/>
            </a:pPr>
            <a:r>
              <a:rPr lang="en-US" sz="2000" b="1" dirty="0" smtClean="0"/>
              <a:t>Calculate Arctangent value then we get the IQ rotation angle value in [rad] </a:t>
            </a:r>
            <a:endParaRPr lang="en-US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45" y="3571386"/>
            <a:ext cx="3326802" cy="21038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571386"/>
            <a:ext cx="3401773" cy="2103884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4067944" y="4221088"/>
            <a:ext cx="50405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660232" y="3656057"/>
            <a:ext cx="1701876" cy="27699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Fit value= -0.181787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52808" y="6170225"/>
            <a:ext cx="1701876" cy="27699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Fit value= -0.181787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3059832" y="6056696"/>
            <a:ext cx="50405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767147" y="6176337"/>
            <a:ext cx="4110934" cy="27699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1200" b="1" dirty="0" err="1" smtClean="0">
                <a:solidFill>
                  <a:srgbClr val="FF0000"/>
                </a:solidFill>
              </a:rPr>
              <a:t>ArcTan</a:t>
            </a:r>
            <a:r>
              <a:rPr lang="en-US" sz="1200" b="1" dirty="0" smtClean="0">
                <a:solidFill>
                  <a:srgbClr val="FF0000"/>
                </a:solidFill>
              </a:rPr>
              <a:t>[-0.181787]=-0.179823 [rad] or -10.3031 [</a:t>
            </a:r>
            <a:r>
              <a:rPr lang="en-US" sz="1200" b="1" dirty="0" err="1" smtClean="0">
                <a:solidFill>
                  <a:srgbClr val="FF0000"/>
                </a:solidFill>
              </a:rPr>
              <a:t>deg</a:t>
            </a:r>
            <a:r>
              <a:rPr lang="en-US" sz="1200" b="1" dirty="0" smtClean="0">
                <a:solidFill>
                  <a:srgbClr val="FF0000"/>
                </a:solidFill>
              </a:rPr>
              <a:t>]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30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IQ rotation angle variation </a:t>
            </a:r>
            <a:br>
              <a:rPr lang="en-US" b="1" dirty="0"/>
            </a:br>
            <a:r>
              <a:rPr lang="en-US" b="1" dirty="0"/>
              <a:t>due to different attenuation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66" y="1600200"/>
            <a:ext cx="7354067" cy="4525963"/>
          </a:xfrm>
        </p:spPr>
      </p:pic>
      <p:sp>
        <p:nvSpPr>
          <p:cNvPr id="6" name="TextBox 5"/>
          <p:cNvSpPr txBox="1"/>
          <p:nvPr/>
        </p:nvSpPr>
        <p:spPr>
          <a:xfrm rot="16200000">
            <a:off x="-704368" y="3582456"/>
            <a:ext cx="2692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IQ rotation angle [rad]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635896" y="6126163"/>
            <a:ext cx="2027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Attenuation [dB]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4357553"/>
            <a:ext cx="2808312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The changed absolute variation of </a:t>
            </a:r>
          </a:p>
          <a:p>
            <a:r>
              <a:rPr lang="en-US" sz="1200" b="1" dirty="0" smtClean="0"/>
              <a:t>IQ rotation angle shows similar for each BPM case. </a:t>
            </a:r>
          </a:p>
          <a:p>
            <a:r>
              <a:rPr lang="en-US" sz="1200" b="1" dirty="0" smtClean="0"/>
              <a:t>However, there is no correlations between different attenuation cases.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35745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Calibration run of IPBPM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892480" cy="4973918"/>
          </a:xfrm>
        </p:spPr>
        <p:txBody>
          <a:bodyPr>
            <a:normAutofit/>
          </a:bodyPr>
          <a:lstStyle/>
          <a:p>
            <a:r>
              <a:rPr lang="en-US" sz="1800" b="1" dirty="0" smtClean="0"/>
              <a:t>We performed calibration run under the 0dB.</a:t>
            </a:r>
          </a:p>
          <a:p>
            <a:pPr lvl="1"/>
            <a:r>
              <a:rPr lang="en-US" sz="1400" b="1" dirty="0" smtClean="0"/>
              <a:t>The used optics was 100 x 1000 beta optics, which optics has 1um level jitter.</a:t>
            </a:r>
          </a:p>
          <a:p>
            <a:pPr lvl="1"/>
            <a:r>
              <a:rPr lang="en-US" sz="1400" b="1" dirty="0" smtClean="0"/>
              <a:t>The QDOFF was set to IP waist.</a:t>
            </a:r>
          </a:p>
          <a:p>
            <a:pPr lvl="1"/>
            <a:r>
              <a:rPr lang="en-US" sz="1400" b="1" dirty="0" smtClean="0"/>
              <a:t>The data was taken at </a:t>
            </a:r>
            <a:r>
              <a:rPr lang="en-US" sz="1400" b="1" dirty="0" smtClean="0"/>
              <a:t>151218 </a:t>
            </a:r>
            <a:r>
              <a:rPr lang="en-US" sz="1400" b="1" dirty="0" smtClean="0"/>
              <a:t>day shift.</a:t>
            </a:r>
          </a:p>
          <a:p>
            <a:pPr lvl="1"/>
            <a:r>
              <a:rPr lang="en-US" sz="1400" b="1" dirty="0" smtClean="0"/>
              <a:t>The used method was integration method from #53 to #63 sample numbers.</a:t>
            </a:r>
          </a:p>
          <a:p>
            <a:pPr lvl="1"/>
            <a:r>
              <a:rPr lang="en-US" sz="1400" b="1" dirty="0" smtClean="0"/>
              <a:t>Also I’ and Q’ does normalized by </a:t>
            </a:r>
            <a:r>
              <a:rPr lang="en-US" sz="1400" b="1" dirty="0" err="1" smtClean="0"/>
              <a:t>Ref_Y</a:t>
            </a:r>
            <a:r>
              <a:rPr lang="en-US" sz="1400" b="1" dirty="0" smtClean="0"/>
              <a:t> signal with same sample points region.</a:t>
            </a:r>
          </a:p>
          <a:p>
            <a:endParaRPr lang="en-US" sz="1800" b="1" dirty="0" smtClean="0"/>
          </a:p>
          <a:p>
            <a:r>
              <a:rPr lang="en-US" sz="1800" b="1" dirty="0" smtClean="0"/>
              <a:t>The Calibration factor was calculated by (All the signal was integrated),</a:t>
            </a:r>
          </a:p>
          <a:p>
            <a:pPr marL="0" indent="0">
              <a:buNone/>
            </a:pPr>
            <a:r>
              <a:rPr lang="en-US" sz="1800" b="1" dirty="0" smtClean="0"/>
              <a:t>	I’ = </a:t>
            </a:r>
            <a:r>
              <a:rPr lang="en-US" sz="1800" b="1" dirty="0"/>
              <a:t>( I*</a:t>
            </a:r>
            <a:r>
              <a:rPr lang="en-US" sz="1800" b="1" dirty="0" err="1"/>
              <a:t>CosX</a:t>
            </a:r>
            <a:r>
              <a:rPr lang="en-US" sz="1800" b="1" dirty="0"/>
              <a:t> + Q*</a:t>
            </a:r>
            <a:r>
              <a:rPr lang="en-US" sz="1800" b="1" dirty="0" err="1"/>
              <a:t>SinX</a:t>
            </a:r>
            <a:r>
              <a:rPr lang="en-US" sz="1800" b="1" dirty="0"/>
              <a:t> ) </a:t>
            </a:r>
            <a:r>
              <a:rPr lang="en-US" sz="1800" b="1" dirty="0" smtClean="0"/>
              <a:t>[counts], Q’ = </a:t>
            </a:r>
            <a:r>
              <a:rPr lang="en-US" sz="1800" b="1" dirty="0"/>
              <a:t>( </a:t>
            </a:r>
            <a:r>
              <a:rPr lang="en-US" sz="1800" b="1" dirty="0" smtClean="0"/>
              <a:t>Q*</a:t>
            </a:r>
            <a:r>
              <a:rPr lang="en-US" sz="1800" b="1" dirty="0" err="1"/>
              <a:t>CosX</a:t>
            </a:r>
            <a:r>
              <a:rPr lang="en-US" sz="1800" b="1" dirty="0"/>
              <a:t> </a:t>
            </a:r>
            <a:r>
              <a:rPr lang="en-US" sz="1800" b="1" dirty="0" smtClean="0"/>
              <a:t>- I*</a:t>
            </a:r>
            <a:r>
              <a:rPr lang="en-US" sz="1800" b="1" dirty="0" err="1"/>
              <a:t>SinX</a:t>
            </a:r>
            <a:r>
              <a:rPr lang="en-US" sz="1800" b="1" dirty="0"/>
              <a:t> ) </a:t>
            </a:r>
            <a:r>
              <a:rPr lang="en-US" sz="1800" b="1" dirty="0" smtClean="0"/>
              <a:t>[counts]</a:t>
            </a:r>
          </a:p>
          <a:p>
            <a:pPr marL="0" indent="0">
              <a:buNone/>
            </a:pPr>
            <a:r>
              <a:rPr lang="en-US" sz="1800" b="1" dirty="0"/>
              <a:t>	</a:t>
            </a:r>
            <a:r>
              <a:rPr lang="en-US" sz="1800" b="1" dirty="0" smtClean="0"/>
              <a:t>Calibration factor = ( </a:t>
            </a:r>
            <a:r>
              <a:rPr lang="en-US" sz="1800" b="1" dirty="0" err="1" smtClean="0"/>
              <a:t>Δ</a:t>
            </a:r>
            <a:r>
              <a:rPr lang="en-US" sz="1800" b="1" dirty="0" smtClean="0"/>
              <a:t> I’ [</a:t>
            </a:r>
            <a:r>
              <a:rPr lang="en-US" sz="1800" b="1" dirty="0" err="1" smtClean="0"/>
              <a:t>coounts</a:t>
            </a:r>
            <a:r>
              <a:rPr lang="en-US" sz="1800" b="1" dirty="0" smtClean="0"/>
              <a:t>] )/( </a:t>
            </a:r>
            <a:r>
              <a:rPr lang="en-US" sz="1800" b="1" dirty="0" err="1" smtClean="0"/>
              <a:t>Δ</a:t>
            </a:r>
            <a:r>
              <a:rPr lang="en-US" sz="1800" b="1" dirty="0" smtClean="0"/>
              <a:t> Mover position [um])	</a:t>
            </a:r>
            <a:endParaRPr lang="en-US" sz="1800" b="1" dirty="0"/>
          </a:p>
          <a:p>
            <a:pPr marL="0" indent="0">
              <a:buNone/>
            </a:pPr>
            <a:endParaRPr lang="en-US" sz="1800" b="1" dirty="0" smtClean="0"/>
          </a:p>
          <a:p>
            <a:r>
              <a:rPr lang="en-US" sz="1800" b="1" dirty="0" smtClean="0"/>
              <a:t>All the I and Q signal was not performed a mean subtract calculation. </a:t>
            </a:r>
          </a:p>
          <a:p>
            <a:pPr marL="0" indent="0">
              <a:buNone/>
            </a:pPr>
            <a:r>
              <a:rPr lang="ko-KR" altLang="en-US" sz="1800" b="1" dirty="0" smtClean="0"/>
              <a:t>     </a:t>
            </a:r>
            <a:r>
              <a:rPr lang="en-US" sz="1800" b="1" dirty="0" smtClean="0"/>
              <a:t>Because we installed C-band region band pass filters. </a:t>
            </a:r>
          </a:p>
          <a:p>
            <a:endParaRPr lang="en-US" sz="1800" b="1" dirty="0" smtClean="0"/>
          </a:p>
          <a:p>
            <a:r>
              <a:rPr lang="en-US" sz="1800" b="1" dirty="0" smtClean="0"/>
              <a:t>IPC added 9dB(14-5dB) gain to matched calibration factor with IPA and IPB</a:t>
            </a:r>
            <a:endParaRPr lang="en-US" sz="1800" b="1" dirty="0"/>
          </a:p>
          <a:p>
            <a:pPr marL="0" indent="0">
              <a:buNone/>
            </a:pPr>
            <a:endParaRPr lang="en-US" sz="600" b="1" dirty="0"/>
          </a:p>
          <a:p>
            <a:endParaRPr lang="en-US" sz="1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00EE0-4DF6-2145-920B-8A0449C2133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05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940" y="4380952"/>
            <a:ext cx="4039276" cy="24770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577502"/>
            <a:ext cx="4032448" cy="26435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580" y="1484784"/>
            <a:ext cx="4314940" cy="27363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IPBPM raw signal of YI channel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2060848"/>
            <a:ext cx="74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IPAYI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24328" y="2060848"/>
            <a:ext cx="78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IPBYI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8064" y="4725144"/>
            <a:ext cx="78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IPCYI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206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231990"/>
            <a:ext cx="3519746" cy="22933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599319"/>
            <a:ext cx="3992140" cy="24342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99319"/>
            <a:ext cx="3816424" cy="2327087"/>
          </a:xfrm>
          <a:prstGeom prst="rect">
            <a:avLst/>
          </a:prstGeom>
        </p:spPr>
      </p:pic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480709"/>
              </p:ext>
            </p:extLst>
          </p:nvPr>
        </p:nvGraphicFramePr>
        <p:xfrm>
          <a:off x="4716016" y="4231990"/>
          <a:ext cx="3960441" cy="24172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0147"/>
                <a:gridCol w="1320147"/>
                <a:gridCol w="1320147"/>
              </a:tblGrid>
              <a:tr h="88377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Channel</a:t>
                      </a:r>
                    </a:p>
                    <a:p>
                      <a:pPr algn="ctr" latinLnBrk="1"/>
                      <a:r>
                        <a:rPr lang="en-US" altLang="ko-KR" sz="1400" b="1" dirty="0" smtClean="0"/>
                        <a:t>of</a:t>
                      </a:r>
                      <a:r>
                        <a:rPr lang="en-US" altLang="ko-KR" sz="1400" b="1" baseline="0" dirty="0" smtClean="0"/>
                        <a:t> BPM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/>
                        <a:t>Calibration factor</a:t>
                      </a:r>
                      <a:endParaRPr lang="ko-KR" altLang="en-US" sz="1400" b="1" dirty="0" smtClean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/>
                        <a:t>[ADC counts/um</a:t>
                      </a:r>
                      <a:r>
                        <a:rPr lang="en-US" altLang="ko-KR" sz="1400" b="1" baseline="0" dirty="0" smtClean="0"/>
                        <a:t>]</a:t>
                      </a:r>
                      <a:endParaRPr lang="ko-KR" altLang="en-US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/>
                        <a:t>Norm.</a:t>
                      </a:r>
                      <a:r>
                        <a:rPr lang="en-US" altLang="ko-KR" sz="1400" b="1" baseline="0" dirty="0" smtClean="0"/>
                        <a:t>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/>
                        <a:t>Calibration factor</a:t>
                      </a:r>
                      <a:endParaRPr lang="ko-KR" altLang="en-US" sz="1400" b="1" dirty="0" smtClean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/>
                        <a:t>[/um</a:t>
                      </a:r>
                      <a:r>
                        <a:rPr lang="en-US" altLang="ko-KR" sz="1400" b="1" baseline="0" dirty="0" smtClean="0"/>
                        <a:t>]</a:t>
                      </a:r>
                      <a:endParaRPr lang="ko-KR" altLang="en-US" sz="1400" b="1" dirty="0" smtClean="0"/>
                    </a:p>
                  </a:txBody>
                  <a:tcPr anchor="ctr"/>
                </a:tc>
              </a:tr>
              <a:tr h="4907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IPA-YIQ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1" dirty="0" smtClean="0"/>
                        <a:t> </a:t>
                      </a:r>
                      <a:r>
                        <a:rPr lang="en-US" altLang="ko-KR" sz="1800" b="1" dirty="0" smtClean="0"/>
                        <a:t>6101.47</a:t>
                      </a:r>
                      <a:endParaRPr lang="ko-KR" altLang="en-US" sz="18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 smtClean="0"/>
                        <a:t>0.3834</a:t>
                      </a:r>
                      <a:endParaRPr lang="ko-KR" altLang="en-US" sz="1800" b="1" dirty="0" smtClean="0"/>
                    </a:p>
                  </a:txBody>
                  <a:tcPr anchor="ctr"/>
                </a:tc>
              </a:tr>
              <a:tr h="4907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IPB-YIQ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800" b="1" dirty="0" smtClean="0"/>
                        <a:t>4274.54</a:t>
                      </a:r>
                      <a:endParaRPr lang="ko-KR" altLang="en-US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800" b="1" dirty="0" smtClean="0"/>
                        <a:t>0.2686</a:t>
                      </a:r>
                      <a:endParaRPr lang="en-US" altLang="ko-KR" sz="1800" b="1" dirty="0" smtClean="0"/>
                    </a:p>
                  </a:txBody>
                  <a:tcPr anchor="ctr"/>
                </a:tc>
              </a:tr>
              <a:tr h="4907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IPC-YIQ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800" b="1" dirty="0" smtClean="0"/>
                        <a:t>5208.69</a:t>
                      </a:r>
                      <a:endParaRPr lang="ko-KR" altLang="en-US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800" b="1" dirty="0" smtClean="0"/>
                        <a:t>0.3273</a:t>
                      </a:r>
                      <a:endParaRPr lang="ko-KR" altLang="en-US" sz="18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285852" y="2618394"/>
            <a:ext cx="54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IPA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57818" y="1883558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IPB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59832" y="443711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IPC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/>
        </p:nvSpPr>
        <p:spPr>
          <a:xfrm>
            <a:off x="568167" y="20558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IPBPM calibration for Y-port</a:t>
            </a:r>
            <a:endParaRPr lang="en-US" dirty="0"/>
          </a:p>
        </p:txBody>
      </p:sp>
      <p:sp>
        <p:nvSpPr>
          <p:cNvPr id="10" name="직사각형 1"/>
          <p:cNvSpPr/>
          <p:nvPr/>
        </p:nvSpPr>
        <p:spPr>
          <a:xfrm>
            <a:off x="6216973" y="1918577"/>
            <a:ext cx="2126504" cy="5847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rgbClr val="FF0000"/>
                </a:solidFill>
              </a:rPr>
              <a:t>Ref. Y [ADC counts]</a:t>
            </a:r>
          </a:p>
          <a:p>
            <a:pPr algn="ctr"/>
            <a:r>
              <a:rPr lang="en-US" altLang="ko-KR" sz="1600" b="1" dirty="0" smtClean="0">
                <a:solidFill>
                  <a:srgbClr val="FF0000"/>
                </a:solidFill>
              </a:rPr>
              <a:t>=15914.1counts</a:t>
            </a:r>
            <a:endParaRPr lang="ko-KR" alt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1191</TotalTime>
  <Words>961</Words>
  <Application>Microsoft Macintosh PowerPoint</Application>
  <PresentationFormat>On-screen Show (4:3)</PresentationFormat>
  <Paragraphs>221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맑은 고딕</vt:lpstr>
      <vt:lpstr>Calibri</vt:lpstr>
      <vt:lpstr>ＭＳ Ｐゴシック</vt:lpstr>
      <vt:lpstr>Arial</vt:lpstr>
      <vt:lpstr>Office 테마</vt:lpstr>
      <vt:lpstr>IPBPM resolution test  at Dec 2015</vt:lpstr>
      <vt:lpstr>Contents</vt:lpstr>
      <vt:lpstr>IQ rotation angle variation  due to different attenuation</vt:lpstr>
      <vt:lpstr>IQ rotation angle calculation</vt:lpstr>
      <vt:lpstr>IQ rotation angle calculation</vt:lpstr>
      <vt:lpstr>IQ rotation angle variation  due to different attenuation</vt:lpstr>
      <vt:lpstr>Calibration run of IPBPM</vt:lpstr>
      <vt:lpstr>IPBPM raw signal of YI channel</vt:lpstr>
      <vt:lpstr>PowerPoint Presentation</vt:lpstr>
      <vt:lpstr>IPBPM calibration for Y-port due to different attenuation</vt:lpstr>
      <vt:lpstr>Resolution calculation: 0dB</vt:lpstr>
      <vt:lpstr>The method to calculate the residual of IP-BPMs</vt:lpstr>
      <vt:lpstr>PowerPoint Presentation</vt:lpstr>
      <vt:lpstr>PowerPoint Presentation</vt:lpstr>
      <vt:lpstr>Resolution calculation due to different beam intensity</vt:lpstr>
      <vt:lpstr>Resolution calculation due to different beam intensity</vt:lpstr>
      <vt:lpstr>Resolution calculation due to different beam intensity</vt:lpstr>
      <vt:lpstr>Conclusion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Registered User</dc:creator>
  <cp:lastModifiedBy>Microsoft Office User</cp:lastModifiedBy>
  <cp:revision>64</cp:revision>
  <dcterms:created xsi:type="dcterms:W3CDTF">2015-07-08T23:55:32Z</dcterms:created>
  <dcterms:modified xsi:type="dcterms:W3CDTF">2016-01-15T09:21:54Z</dcterms:modified>
</cp:coreProperties>
</file>