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2" r:id="rId3"/>
    <p:sldId id="274" r:id="rId4"/>
    <p:sldId id="273" r:id="rId5"/>
    <p:sldId id="257" r:id="rId6"/>
    <p:sldId id="285" r:id="rId7"/>
    <p:sldId id="261" r:id="rId8"/>
    <p:sldId id="282" r:id="rId9"/>
    <p:sldId id="300" r:id="rId10"/>
    <p:sldId id="258" r:id="rId11"/>
    <p:sldId id="280" r:id="rId12"/>
    <p:sldId id="277" r:id="rId13"/>
    <p:sldId id="275" r:id="rId14"/>
    <p:sldId id="279" r:id="rId15"/>
    <p:sldId id="276" r:id="rId16"/>
    <p:sldId id="283" r:id="rId17"/>
    <p:sldId id="278" r:id="rId18"/>
    <p:sldId id="286" r:id="rId19"/>
    <p:sldId id="287" r:id="rId20"/>
    <p:sldId id="288" r:id="rId21"/>
    <p:sldId id="289" r:id="rId22"/>
    <p:sldId id="291" r:id="rId23"/>
    <p:sldId id="292" r:id="rId24"/>
    <p:sldId id="293" r:id="rId25"/>
    <p:sldId id="301" r:id="rId26"/>
    <p:sldId id="302" r:id="rId27"/>
    <p:sldId id="294" r:id="rId28"/>
    <p:sldId id="297" r:id="rId29"/>
    <p:sldId id="281" r:id="rId30"/>
    <p:sldId id="284" r:id="rId31"/>
    <p:sldId id="299" r:id="rId32"/>
    <p:sldId id="296" r:id="rId33"/>
    <p:sldId id="295" r:id="rId34"/>
  </p:sldIdLst>
  <p:sldSz cx="9144000" cy="6858000" type="screen4x3"/>
  <p:notesSz cx="987425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8842" cy="3426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93123" y="2"/>
            <a:ext cx="4278842" cy="3426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BC3E6-EB64-46DE-B01D-80AB539D7FA1}" type="datetimeFigureOut">
              <a:rPr kumimoji="1" lang="ja-JP" altLang="en-US" smtClean="0"/>
              <a:t>2016/1/13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14279"/>
            <a:ext cx="4278842" cy="3426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93123" y="6514279"/>
            <a:ext cx="4278842" cy="3426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38365-169E-4CC9-91C1-0F0A380036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044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2900"/>
          </a:xfrm>
          <a:prstGeom prst="rect">
            <a:avLst/>
          </a:prstGeom>
        </p:spPr>
        <p:txBody>
          <a:bodyPr vert="horz" lIns="96010" tIns="48006" rIns="96010" bIns="48006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93123" y="1"/>
            <a:ext cx="4278842" cy="342900"/>
          </a:xfrm>
          <a:prstGeom prst="rect">
            <a:avLst/>
          </a:prstGeom>
        </p:spPr>
        <p:txBody>
          <a:bodyPr vert="horz" lIns="96010" tIns="48006" rIns="96010" bIns="48006" rtlCol="0"/>
          <a:lstStyle>
            <a:lvl1pPr algn="r">
              <a:defRPr sz="1200"/>
            </a:lvl1pPr>
          </a:lstStyle>
          <a:p>
            <a:fld id="{C14DE1F1-755B-4B89-9ED0-751AFCF46B81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22625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010" tIns="48006" rIns="96010" bIns="4800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425" y="3257551"/>
            <a:ext cx="7899400" cy="3086100"/>
          </a:xfrm>
          <a:prstGeom prst="rect">
            <a:avLst/>
          </a:prstGeom>
        </p:spPr>
        <p:txBody>
          <a:bodyPr vert="horz" lIns="96010" tIns="48006" rIns="96010" bIns="4800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1"/>
            <a:ext cx="4278842" cy="342900"/>
          </a:xfrm>
          <a:prstGeom prst="rect">
            <a:avLst/>
          </a:prstGeom>
        </p:spPr>
        <p:txBody>
          <a:bodyPr vert="horz" lIns="96010" tIns="48006" rIns="96010" bIns="48006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93123" y="6513911"/>
            <a:ext cx="4278842" cy="342900"/>
          </a:xfrm>
          <a:prstGeom prst="rect">
            <a:avLst/>
          </a:prstGeom>
        </p:spPr>
        <p:txBody>
          <a:bodyPr vert="horz" lIns="96010" tIns="48006" rIns="96010" bIns="48006" rtlCol="0" anchor="b"/>
          <a:lstStyle>
            <a:lvl1pPr algn="r">
              <a:defRPr sz="1200"/>
            </a:lvl1pPr>
          </a:lstStyle>
          <a:p>
            <a:fld id="{3DA8DB71-7E63-4B48-9B40-7857DED6A9E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7945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1792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53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331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0814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622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989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2661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7222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4814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2694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5025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081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4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7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atf.kek.jp/twiki/pub/ATF/CompareWakeILCAT2/wakecompare-ILCATF-v3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0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0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eview of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studies </a:t>
            </a:r>
            <a:r>
              <a:rPr lang="en-US" altLang="ja-JP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/>
            </a:r>
            <a:br>
              <a:rPr lang="en-US" altLang="ja-JP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+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questions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ATF2 </a:t>
            </a:r>
            <a:r>
              <a:rPr kumimoji="1" lang="en-US" altLang="ja-JP" dirty="0" err="1" smtClean="0"/>
              <a:t>Proj</a:t>
            </a:r>
            <a:r>
              <a:rPr kumimoji="1" lang="en-US" altLang="ja-JP" dirty="0" smtClean="0"/>
              <a:t>. Mtg. 201601</a:t>
            </a:r>
          </a:p>
          <a:p>
            <a:r>
              <a:rPr kumimoji="1" lang="en-US" altLang="ja-JP" dirty="0" smtClean="0"/>
              <a:t>K.Kubo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3415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368194"/>
              </p:ext>
            </p:extLst>
          </p:nvPr>
        </p:nvGraphicFramePr>
        <p:xfrm>
          <a:off x="1331640" y="3120357"/>
          <a:ext cx="6682344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0586"/>
                <a:gridCol w="1670586"/>
                <a:gridCol w="1670586"/>
                <a:gridCol w="167058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C-band</a:t>
                      </a:r>
                      <a:r>
                        <a:rPr kumimoji="1" lang="en-US" altLang="ja-JP" baseline="0" dirty="0" smtClean="0"/>
                        <a:t> ref.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No mask Bellows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Masked Bellows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Experiment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47~50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Calc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32.2</a:t>
                      </a:r>
                      <a:endParaRPr kumimoji="1" lang="ja-JP" alt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22.6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979712" y="764704"/>
            <a:ext cx="52597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 beam size vs mover position </a:t>
            </a:r>
          </a:p>
          <a:p>
            <a:pPr algn="ctr"/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 and calc.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31640" y="2293135"/>
            <a:ext cx="655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Effect of wake source at the mover, offset 1 mm, bunch charge 1 nC.</a:t>
            </a:r>
          </a:p>
          <a:p>
            <a:r>
              <a:rPr lang="en-US" altLang="ja-JP" dirty="0"/>
              <a:t>IP beam size </a:t>
            </a:r>
            <a:r>
              <a:rPr lang="en-US" altLang="ja-JP" dirty="0" smtClean="0"/>
              <a:t>increase (nm/mm/nC)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32040" y="1718811"/>
            <a:ext cx="3551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ATF2 weekly meeting 20130708</a:t>
            </a:r>
            <a:r>
              <a:rPr lang="ja-JP" altLang="en-US" sz="1600" dirty="0" smtClean="0"/>
              <a:t>　</a:t>
            </a:r>
            <a:r>
              <a:rPr lang="en-US" altLang="ja-JP" sz="1600" dirty="0" smtClean="0"/>
              <a:t>K.Kubo</a:t>
            </a:r>
            <a:endParaRPr lang="ja-JP" altLang="en-US" sz="1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87623" y="4798893"/>
            <a:ext cx="431387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Factor 1.7 – 2.2 larger than calculation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consistent with orbit change measurement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30228" y="5826618"/>
            <a:ext cx="706257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Now, not really consistent compared with factor 1.4 from orbit experiment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矢印コネクタ 8"/>
          <p:cNvCxnSpPr>
            <a:stCxn id="7" idx="0"/>
          </p:cNvCxnSpPr>
          <p:nvPr/>
        </p:nvCxnSpPr>
        <p:spPr>
          <a:xfrm flipH="1" flipV="1">
            <a:off x="4513153" y="5445224"/>
            <a:ext cx="1048362" cy="3813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362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11561" y="476604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Effect of OTR monitor chamber (beam size monitor in EXT line) to IP vertical beam size was found  (June 2014)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240154"/>
            <a:ext cx="4578235" cy="343315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16"/>
          <a:stretch/>
        </p:blipFill>
        <p:spPr>
          <a:xfrm>
            <a:off x="755576" y="1307601"/>
            <a:ext cx="3258044" cy="3008948"/>
          </a:xfrm>
          <a:prstGeom prst="rect">
            <a:avLst/>
          </a:prstGeom>
        </p:spPr>
      </p:pic>
      <p:cxnSp>
        <p:nvCxnSpPr>
          <p:cNvPr id="5" name="直線矢印コネクタ 4"/>
          <p:cNvCxnSpPr/>
          <p:nvPr/>
        </p:nvCxnSpPr>
        <p:spPr>
          <a:xfrm flipH="1" flipV="1">
            <a:off x="3707904" y="2420888"/>
            <a:ext cx="504056" cy="819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4013620" y="1823632"/>
            <a:ext cx="2249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174 degrees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N~0.3E10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1261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40" y="1348572"/>
            <a:ext cx="2685842" cy="2012512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3" name="テキスト ボックス 2"/>
          <p:cNvSpPr txBox="1"/>
          <p:nvPr/>
        </p:nvSpPr>
        <p:spPr>
          <a:xfrm>
            <a:off x="956777" y="2991752"/>
            <a:ext cx="2471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Photo by D. McCormick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528355"/>
            <a:ext cx="4376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monitor  View Port Shield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645024"/>
            <a:ext cx="4023368" cy="301752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874" y="440076"/>
            <a:ext cx="4023368" cy="301752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673086" y="805354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shield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80112" y="397748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With shield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7178299" y="6008284"/>
            <a:ext cx="13131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by A. </a:t>
            </a:r>
            <a:r>
              <a:rPr lang="en-US" altLang="ja-JP" sz="16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Lyapin</a:t>
            </a:r>
            <a:endParaRPr lang="ja-JP" altLang="en-US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7330699" y="2780928"/>
            <a:ext cx="13131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by A. </a:t>
            </a:r>
            <a:r>
              <a:rPr lang="en-US" altLang="ja-JP" sz="16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Lyapin</a:t>
            </a:r>
            <a:endParaRPr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6221" y="4077072"/>
            <a:ext cx="4395819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Remove vertical asymmetry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</a:t>
            </a:r>
            <a:endParaRPr kumimoji="1"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Reduce position dependent wake</a:t>
            </a:r>
          </a:p>
          <a:p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factor 0.6)</a:t>
            </a:r>
            <a:endParaRPr lang="en-US" altLang="ja-JP" dirty="0"/>
          </a:p>
          <a:p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0.08 V/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pC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/mm  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  <a:sym typeface="Wingdings" panose="05000000000000000000" pitchFamily="2" charset="2"/>
              </a:rPr>
              <a:t> 0.05 V/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  <a:sym typeface="Wingdings" panose="05000000000000000000" pitchFamily="2" charset="2"/>
              </a:rPr>
              <a:t>pC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  <a:sym typeface="Wingdings" panose="05000000000000000000" pitchFamily="2" charset="2"/>
              </a:rPr>
              <a:t>/mm</a:t>
            </a:r>
            <a:endParaRPr kumimoji="1" lang="en-US" altLang="ja-JP" sz="2400" dirty="0" smtClean="0">
              <a:solidFill>
                <a:srgbClr val="FF0000"/>
              </a:solidFill>
              <a:latin typeface="Times New Roman" panose="02020603050405020304" pitchFamily="18" charset="0"/>
              <a:ea typeface="Arial Unicode MS" panose="020B060402020202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166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65" y="247953"/>
            <a:ext cx="5092336" cy="217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1"/>
          <p:cNvSpPr txBox="1"/>
          <p:nvPr/>
        </p:nvSpPr>
        <p:spPr>
          <a:xfrm>
            <a:off x="963691" y="158123"/>
            <a:ext cx="7384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Before OTR2X position optimization        After optimization      (174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mode)</a:t>
            </a:r>
            <a:endParaRPr kumimoji="1" lang="ja-JP" altLang="en-US" dirty="0"/>
          </a:p>
        </p:txBody>
      </p:sp>
      <p:sp>
        <p:nvSpPr>
          <p:cNvPr id="4" name="テキスト ボックス 2"/>
          <p:cNvSpPr txBox="1"/>
          <p:nvPr/>
        </p:nvSpPr>
        <p:spPr>
          <a:xfrm>
            <a:off x="2369309" y="2420888"/>
            <a:ext cx="248978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58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nC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3"/>
          <p:cNvSpPr txBox="1"/>
          <p:nvPr/>
        </p:nvSpPr>
        <p:spPr>
          <a:xfrm>
            <a:off x="5922901" y="1556792"/>
            <a:ext cx="2046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Okugi</a:t>
            </a:r>
            <a:r>
              <a:rPr kumimoji="1" lang="en-US" altLang="ja-JP" dirty="0" smtClean="0"/>
              <a:t>, 2014.6.23</a:t>
            </a:r>
            <a:endParaRPr kumimoji="1" lang="ja-JP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8" b="25813"/>
          <a:stretch/>
        </p:blipFill>
        <p:spPr bwMode="auto">
          <a:xfrm>
            <a:off x="739045" y="3282126"/>
            <a:ext cx="5183856" cy="1997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4"/>
          <p:cNvSpPr txBox="1"/>
          <p:nvPr/>
        </p:nvSpPr>
        <p:spPr>
          <a:xfrm>
            <a:off x="963691" y="3005138"/>
            <a:ext cx="203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Removal of all OTRs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79596" y="5279395"/>
            <a:ext cx="248978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121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76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nC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73329" y="3501008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(30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mode)</a:t>
            </a:r>
            <a:endParaRPr kumimoji="1" lang="ja-JP" altLang="en-US" dirty="0"/>
          </a:p>
        </p:txBody>
      </p:sp>
      <p:sp>
        <p:nvSpPr>
          <p:cNvPr id="10" name="テキスト ボックス 4"/>
          <p:cNvSpPr txBox="1"/>
          <p:nvPr/>
        </p:nvSpPr>
        <p:spPr>
          <a:xfrm>
            <a:off x="5689361" y="4653136"/>
            <a:ext cx="341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Okugi</a:t>
            </a:r>
            <a:r>
              <a:rPr lang="en-US" altLang="ja-JP" dirty="0" smtClean="0"/>
              <a:t>,</a:t>
            </a:r>
            <a:r>
              <a:rPr lang="ja-JP" altLang="en-US" dirty="0" smtClean="0"/>
              <a:t>  </a:t>
            </a:r>
            <a:r>
              <a:rPr lang="en-US" altLang="ja-JP" dirty="0" smtClean="0"/>
              <a:t>2014.6.26 ATF Op. meeting</a:t>
            </a:r>
          </a:p>
        </p:txBody>
      </p:sp>
      <p:sp>
        <p:nvSpPr>
          <p:cNvPr id="11" name="テキスト ボックス 6"/>
          <p:cNvSpPr txBox="1"/>
          <p:nvPr/>
        </p:nvSpPr>
        <p:spPr>
          <a:xfrm>
            <a:off x="561612" y="5760506"/>
            <a:ext cx="8545929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Dependence reduced by optimizing position or removing chamber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(similar effect)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kumimoji="1" lang="en-US" altLang="ja-JP" dirty="0" smtClean="0"/>
              <a:t>(30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 tend to give stronger dependence than 174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mode.)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18937" y="6406837"/>
            <a:ext cx="5210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Slide by </a:t>
            </a:r>
            <a:r>
              <a:rPr lang="en-US" altLang="ja-JP" dirty="0" err="1" smtClean="0"/>
              <a:t>K.Kubo</a:t>
            </a:r>
            <a:r>
              <a:rPr lang="en-US" altLang="ja-JP" dirty="0" smtClean="0"/>
              <a:t> in ATF operation meeting Nov 7, 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507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89" y="273256"/>
            <a:ext cx="7273057" cy="5067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4397258" y="5183723"/>
            <a:ext cx="4337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Okugi</a:t>
            </a:r>
            <a:r>
              <a:rPr kumimoji="1" lang="en-US" altLang="ja-JP" dirty="0" smtClean="0"/>
              <a:t>, 2014. June 6, ATF Operation  meeting</a:t>
            </a:r>
            <a:endParaRPr kumimoji="1" lang="ja-JP" altLang="en-US" dirty="0"/>
          </a:p>
        </p:txBody>
      </p:sp>
      <p:sp>
        <p:nvSpPr>
          <p:cNvPr id="3" name="円/楕円 2"/>
          <p:cNvSpPr/>
          <p:nvPr/>
        </p:nvSpPr>
        <p:spPr>
          <a:xfrm>
            <a:off x="5485850" y="1340768"/>
            <a:ext cx="158417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7" y="5553055"/>
            <a:ext cx="741682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0.3V/</a:t>
            </a:r>
            <a:r>
              <a:rPr kumimoji="1"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pC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/mm and 5 mm offset explains the strong beam size dependence on intensity +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chamber position.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7931" y="364014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vs. OTR chamber position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43608" y="6268670"/>
            <a:ext cx="444224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(about factor 6 larger than old calculation)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416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57200" y="274638"/>
            <a:ext cx="8229600" cy="5715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Change vs. OTR chamber position</a:t>
            </a:r>
            <a:endParaRPr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34" y="692696"/>
            <a:ext cx="7920880" cy="1994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4"/>
          <p:cNvSpPr txBox="1"/>
          <p:nvPr/>
        </p:nvSpPr>
        <p:spPr>
          <a:xfrm>
            <a:off x="5160845" y="2517487"/>
            <a:ext cx="36776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1" lang="en-US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Okugi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</a:t>
            </a: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2014.10.31 ATF Op. meeting)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30635" y="5733256"/>
            <a:ext cx="844974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~0.5V/</a:t>
            </a:r>
            <a:r>
              <a:rPr kumimoji="1"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pC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/mm can explain orbit dependence on OTR chamber position</a:t>
            </a: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475284"/>
              </p:ext>
            </p:extLst>
          </p:nvPr>
        </p:nvGraphicFramePr>
        <p:xfrm>
          <a:off x="619253" y="3225373"/>
          <a:ext cx="6882768" cy="2123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70201"/>
                <a:gridCol w="2160240"/>
                <a:gridCol w="295232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Kick</a:t>
                      </a:r>
                      <a:r>
                        <a:rPr kumimoji="1" lang="en-US" altLang="ja-JP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angle/offset</a:t>
                      </a:r>
                    </a:p>
                    <a:p>
                      <a:pPr algn="ctr"/>
                      <a:r>
                        <a:rPr kumimoji="1" lang="en-US" altLang="ja-JP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1" lang="en-US" altLang="ja-JP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urad</a:t>
                      </a:r>
                      <a:r>
                        <a:rPr kumimoji="1" lang="en-US" altLang="ja-JP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/mm)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Wake (average in a bunch)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(V/</a:t>
                      </a:r>
                      <a:r>
                        <a:rPr kumimoji="1" lang="en-US" altLang="ja-JP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/mm)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OTR0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0.374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OTR1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0.317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OTR2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OTR3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66103" y="846138"/>
            <a:ext cx="28007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(Oct.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28, 2014, one BPM)</a:t>
            </a:r>
            <a:endParaRPr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2796" y="2856041"/>
            <a:ext cx="454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(Nov. 11, 2014, many downstream BPMs )</a:t>
            </a:r>
            <a:endParaRPr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49104" y="5358088"/>
            <a:ext cx="3070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(Kubo, 2014.11.11 owl shift log)</a:t>
            </a:r>
            <a:endParaRPr kumimoji="1" lang="ja-JP" altLang="en-US" sz="1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43608" y="6102588"/>
            <a:ext cx="477566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(about factor 6-10 larger than old calculation)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755576" y="2060848"/>
            <a:ext cx="7931224" cy="4566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5652120" y="3501008"/>
            <a:ext cx="792088" cy="20263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852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19" y="1361214"/>
            <a:ext cx="3279418" cy="253409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787" y="1361214"/>
            <a:ext cx="3279418" cy="253409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202" y="4221088"/>
            <a:ext cx="2703041" cy="202728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98" y="1505230"/>
            <a:ext cx="2375714" cy="253409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161" y="4221090"/>
            <a:ext cx="2703041" cy="202728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96" y="4221089"/>
            <a:ext cx="2703041" cy="2027281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475656" y="332656"/>
            <a:ext cx="5404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Chamber wake calculation (by Alexey </a:t>
            </a:r>
            <a:r>
              <a:rPr kumimoji="1"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Lyapin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New calc. consistent experiments.</a:t>
            </a:r>
            <a:endParaRPr kumimoji="1" lang="ja-JP" altLang="en-US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25219" y="1074802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Old Chamber only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115787" y="1074802"/>
            <a:ext cx="296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 (shielded) Chamber only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95013" y="945594"/>
            <a:ext cx="2539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Include all moving components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39005" y="6250933"/>
            <a:ext cx="170335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~0.05 V/PC/mm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477679" y="6250933"/>
            <a:ext cx="158793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~0.4 V/PC/mm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15616" y="6281275"/>
            <a:ext cx="170335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~0.08 V/PC/mm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052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xperiments compare with calculations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5740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Position of Wake sources on movers (IP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and Orbit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Reference cavit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on mover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Larger by factor  ~1.4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chamber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 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Consistent (Bellows are significant </a:t>
            </a:r>
            <a:r>
              <a:rPr kumimoji="1"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sources)</a:t>
            </a:r>
          </a:p>
          <a:p>
            <a:pPr marL="0" indent="0">
              <a:buNone/>
            </a:pPr>
            <a:endParaRPr kumimoji="1"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Strong intensity dependence after optimizing cavity and chamber positions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Not understood yet.  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9173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Dynamic effect (wake + orbit jitter)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observed orbit jitter in EXT-FF line about 0.3</a:t>
            </a:r>
            <a:r>
              <a:rPr lang="en-US" altLang="ja-JP" sz="2400" dirty="0"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of nominal beam size.</a:t>
            </a:r>
          </a:p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jitter at </a:t>
            </a:r>
            <a:r>
              <a:rPr lang="en-US" altLang="ja-JP" sz="2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sources in high-beta region can increase beam size at IP.</a:t>
            </a:r>
          </a:p>
          <a:p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0.3</a:t>
            </a:r>
            <a:r>
              <a:rPr lang="en-US" altLang="ja-JP" sz="2400" dirty="0"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s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jitter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IP will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increase measured beam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size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only 4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%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This is from orbit jitter of “position at IP” phase</a:t>
            </a:r>
          </a:p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But, with </a:t>
            </a:r>
            <a:r>
              <a:rPr lang="en-US" altLang="ja-JP" sz="2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effect may be significant.</a:t>
            </a:r>
          </a:p>
          <a:p>
            <a:pPr lvl="1"/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jitter of “angle at IP” phase is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important</a:t>
            </a:r>
          </a:p>
          <a:p>
            <a:pPr lvl="2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It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hard to detect by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BPMs.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(Except for IPBPM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4263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/>
          <p:cNvCxnSpPr/>
          <p:nvPr/>
        </p:nvCxnSpPr>
        <p:spPr>
          <a:xfrm>
            <a:off x="1305993" y="2981526"/>
            <a:ext cx="66247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2818161" y="1227604"/>
            <a:ext cx="504056" cy="35695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626473" y="1196752"/>
            <a:ext cx="504056" cy="35695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1221649" y="1987818"/>
            <a:ext cx="6235547" cy="1976277"/>
          </a:xfrm>
          <a:custGeom>
            <a:avLst/>
            <a:gdLst>
              <a:gd name="connsiteX0" fmla="*/ 0 w 6235547"/>
              <a:gd name="connsiteY0" fmla="*/ 472615 h 2272428"/>
              <a:gd name="connsiteX1" fmla="*/ 1961003 w 6235547"/>
              <a:gd name="connsiteY1" fmla="*/ 2268365 h 2272428"/>
              <a:gd name="connsiteX2" fmla="*/ 4461832 w 6235547"/>
              <a:gd name="connsiteY2" fmla="*/ 31941 h 2272428"/>
              <a:gd name="connsiteX3" fmla="*/ 6235547 w 6235547"/>
              <a:gd name="connsiteY3" fmla="*/ 1155661 h 22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35547" h="2272428">
                <a:moveTo>
                  <a:pt x="0" y="472615"/>
                </a:moveTo>
                <a:cubicBezTo>
                  <a:pt x="608682" y="1407213"/>
                  <a:pt x="1217364" y="2341811"/>
                  <a:pt x="1961003" y="2268365"/>
                </a:cubicBezTo>
                <a:cubicBezTo>
                  <a:pt x="2704642" y="2194919"/>
                  <a:pt x="3749408" y="217392"/>
                  <a:pt x="4461832" y="31941"/>
                </a:cubicBezTo>
                <a:cubicBezTo>
                  <a:pt x="5174256" y="-153510"/>
                  <a:pt x="5704901" y="501075"/>
                  <a:pt x="6235547" y="1155661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5536" y="166465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Angle-at-IP phase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oscillation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2696138" y="5092079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>
            <a:stCxn id="10" idx="1"/>
          </p:cNvCxnSpPr>
          <p:nvPr/>
        </p:nvCxnSpPr>
        <p:spPr>
          <a:xfrm flipH="1">
            <a:off x="2814507" y="5102624"/>
            <a:ext cx="8175" cy="42150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836716" y="5805264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i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nduce 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position-at –IP phase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deviation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5446453" y="5102624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 flipH="1" flipV="1">
            <a:off x="5556647" y="4717125"/>
            <a:ext cx="8175" cy="42150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円/楕円 15"/>
          <p:cNvSpPr/>
          <p:nvPr/>
        </p:nvSpPr>
        <p:spPr>
          <a:xfrm rot="-1020000">
            <a:off x="4067945" y="5216824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 rot="1620000" flipV="1">
            <a:off x="7025148" y="4925304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 flipH="1" flipV="1">
            <a:off x="3128186" y="5524127"/>
            <a:ext cx="194031" cy="2811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3" idx="0"/>
          </p:cNvCxnSpPr>
          <p:nvPr/>
        </p:nvCxnSpPr>
        <p:spPr>
          <a:xfrm flipV="1">
            <a:off x="4499992" y="5288832"/>
            <a:ext cx="1056655" cy="5164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/>
          <p:cNvCxnSpPr/>
          <p:nvPr/>
        </p:nvCxnSpPr>
        <p:spPr>
          <a:xfrm>
            <a:off x="3070188" y="908720"/>
            <a:ext cx="4387008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4816992" y="535061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(n+1/2) </a:t>
            </a:r>
            <a:r>
              <a:rPr kumimoji="1" lang="en-US" altLang="ja-JP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p</a:t>
            </a:r>
            <a:endParaRPr kumimoji="1" lang="ja-JP" altLang="en-US" dirty="0">
              <a:latin typeface="Symbol" panose="05050102010706020507" pitchFamily="18" charset="2"/>
              <a:cs typeface="Times New Roman" panose="02020603050405020304" pitchFamily="18" charset="0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5796136" y="1061120"/>
            <a:ext cx="1661060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7457196" y="422710"/>
            <a:ext cx="0" cy="3366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2029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Intensity dependence of IP 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eam size</a:t>
            </a:r>
          </a:p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Studies using on-mover structures</a:t>
            </a:r>
          </a:p>
          <a:p>
            <a:pPr lvl="1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at IP</a:t>
            </a:r>
          </a:p>
          <a:p>
            <a:pPr lvl="1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change</a:t>
            </a:r>
          </a:p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Studies of orbit jitter and beam size</a:t>
            </a:r>
          </a:p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Wake-free steering experiment</a:t>
            </a:r>
          </a:p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Comparison of </a:t>
            </a:r>
            <a:r>
              <a:rPr lang="en-US" altLang="ja-JP" sz="2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effects at ILC and ATF2</a:t>
            </a:r>
            <a:endParaRPr lang="en-US" altLang="ja-JP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1943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Simulation - projected beam size at IP vs.</a:t>
            </a:r>
            <a:b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strength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72200" y="2029447"/>
            <a:ext cx="143821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endParaRPr kumimoji="1" lang="en-US" altLang="ja-JP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=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10 nm/1e9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11560" y="1700808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Projection of</a:t>
            </a:r>
          </a:p>
          <a:p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100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bunches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3831382"/>
              </p:ext>
            </p:extLst>
          </p:nvPr>
        </p:nvGraphicFramePr>
        <p:xfrm>
          <a:off x="1763688" y="1484784"/>
          <a:ext cx="5349240" cy="4497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8" name="KGPlot" r:id="rId3" imgW="6858000" imgH="5765760" progId="KGraph_Plot">
                  <p:embed/>
                </p:oleObj>
              </mc:Choice>
              <mc:Fallback>
                <p:oleObj name="KGPlot" r:id="rId3" imgW="6858000" imgH="57657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3688" y="1484784"/>
                        <a:ext cx="5349240" cy="4497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372200" y="3284984"/>
            <a:ext cx="1295547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endParaRPr kumimoji="1" lang="en-US" altLang="ja-JP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=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6 nm/1e9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28450" y="6021288"/>
            <a:ext cx="3781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(Presented in </a:t>
            </a:r>
            <a:r>
              <a:rPr kumimoji="1" lang="en-US" altLang="ja-JP" dirty="0" err="1" smtClean="0"/>
              <a:t>Proj</a:t>
            </a:r>
            <a:r>
              <a:rPr kumimoji="1" lang="en-US" altLang="ja-JP" dirty="0" smtClean="0"/>
              <a:t>. meeting Feb. 2015)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25515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selection by BPM </a:t>
            </a:r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- simulation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91440" y="1052736"/>
            <a:ext cx="57567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Simulate data selection by MQD10AFF,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ompared 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all data used and</a:t>
            </a:r>
            <a:endParaRPr kumimoji="1"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use data of position within +- 1 RMS of position jitter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886082"/>
              </p:ext>
            </p:extLst>
          </p:nvPr>
        </p:nvGraphicFramePr>
        <p:xfrm>
          <a:off x="1891440" y="1772816"/>
          <a:ext cx="4192728" cy="4192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2" name="KGPlot" r:id="rId3" imgW="6858000" imgH="6858000" progId="KGraph_Plot">
                  <p:embed/>
                </p:oleObj>
              </mc:Choice>
              <mc:Fallback>
                <p:oleObj name="KGPlot" r:id="rId3" imgW="6858000" imgH="68580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91440" y="1772816"/>
                        <a:ext cx="4192728" cy="41927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868144" y="5013176"/>
            <a:ext cx="298782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Better way is use many BPMs for fitting y’ at IP 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67676" y="6205954"/>
            <a:ext cx="3781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(Presented in </a:t>
            </a:r>
            <a:r>
              <a:rPr kumimoji="1" lang="en-US" altLang="ja-JP" dirty="0" err="1" smtClean="0"/>
              <a:t>Proj</a:t>
            </a:r>
            <a:r>
              <a:rPr kumimoji="1" lang="en-US" altLang="ja-JP" dirty="0" smtClean="0"/>
              <a:t>. meeting Feb. 2015)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7937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Recent experimental data </a:t>
            </a:r>
            <a:b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Intensity dependence measurement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28800"/>
            <a:ext cx="6167496" cy="338248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331640" y="5661248"/>
            <a:ext cx="410881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These two fringe scans were analyzed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4199364" y="3645024"/>
            <a:ext cx="444644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>
            <a:stCxn id="4" idx="0"/>
          </p:cNvCxnSpPr>
          <p:nvPr/>
        </p:nvCxnSpPr>
        <p:spPr>
          <a:xfrm flipV="1">
            <a:off x="3386049" y="4365104"/>
            <a:ext cx="813315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650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kumimoji="1" lang="en-US" altLang="ja-JP" dirty="0" smtClean="0"/>
              <a:t>Fitted y’ at IP 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772692" y="1259468"/>
            <a:ext cx="81499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Use all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BPMs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fit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y’ at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 fringe scans, 21 set phases/scan, 10 pulses/set phase  ~ 420 pulses</a:t>
            </a:r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259180"/>
              </p:ext>
            </p:extLst>
          </p:nvPr>
        </p:nvGraphicFramePr>
        <p:xfrm>
          <a:off x="971600" y="2132856"/>
          <a:ext cx="5074920" cy="4398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6" name="KGPlot" r:id="rId3" imgW="6858000" imgH="5943600" progId="KGraph_Plot">
                  <p:embed/>
                </p:oleObj>
              </mc:Choice>
              <mc:Fallback>
                <p:oleObj name="KGPlot" r:id="rId3" imgW="6858000" imgH="59436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600" y="2132856"/>
                        <a:ext cx="5074920" cy="4398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036300" y="2065756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Distribution of vertical angle at IP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03640" y="3131112"/>
            <a:ext cx="2988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Nominal beam angle divergence ~ 350 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urad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67944" y="2740110"/>
            <a:ext cx="161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RMS ~ 60 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urad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6185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selection by y’ at IP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643640"/>
              </p:ext>
            </p:extLst>
          </p:nvPr>
        </p:nvGraphicFramePr>
        <p:xfrm>
          <a:off x="1403648" y="980728"/>
          <a:ext cx="6172200" cy="2333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8" name="KGPlot" r:id="rId3" imgW="8229600" imgH="3111480" progId="KGraph_Plot">
                  <p:embed/>
                </p:oleObj>
              </mc:Choice>
              <mc:Fallback>
                <p:oleObj name="KGPlot" r:id="rId3" imgW="8229600" imgH="311148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3648" y="980728"/>
                        <a:ext cx="6172200" cy="2333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092280" y="4365104"/>
            <a:ext cx="19287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 clear effect??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May be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May not be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093096"/>
              </p:ext>
            </p:extLst>
          </p:nvPr>
        </p:nvGraphicFramePr>
        <p:xfrm>
          <a:off x="1043608" y="2940819"/>
          <a:ext cx="6515100" cy="377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9" name="KGPlot" r:id="rId5" imgW="8686800" imgH="5029200" progId="KGraph_Plot">
                  <p:embed/>
                </p:oleObj>
              </mc:Choice>
              <mc:Fallback>
                <p:oleObj name="KGPlot" r:id="rId5" imgW="8686800" imgH="50292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3608" y="2940819"/>
                        <a:ext cx="6515100" cy="377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20458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836712"/>
            <a:ext cx="7652385" cy="5554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827584" y="404664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2-bunch IPBSM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upstream FONT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feedback</a:t>
            </a:r>
            <a:r>
              <a:rPr lang="en-US" altLang="ja-JP" dirty="0" smtClean="0"/>
              <a:t>,  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From Y. Kano ATF Meeting Dec. 18 2015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084168" y="1050995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of 2</a:t>
            </a:r>
            <a:r>
              <a:rPr kumimoji="1"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nd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bunch 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and without feedback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10393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836712"/>
            <a:ext cx="7652385" cy="5554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827584" y="404664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2-bunch IPBSM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upstream FONT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feedback</a:t>
            </a:r>
            <a:r>
              <a:rPr lang="en-US" altLang="ja-JP" dirty="0" smtClean="0"/>
              <a:t>,  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From Y. Kano ATF Meeting Dec. 18 2015</a:t>
            </a:r>
            <a:endParaRPr kumimoji="1" lang="ja-JP" altLang="en-US" dirty="0"/>
          </a:p>
        </p:txBody>
      </p:sp>
      <p:sp>
        <p:nvSpPr>
          <p:cNvPr id="3" name="円/楕円 2"/>
          <p:cNvSpPr/>
          <p:nvPr/>
        </p:nvSpPr>
        <p:spPr>
          <a:xfrm>
            <a:off x="4716016" y="4149080"/>
            <a:ext cx="2736304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7" y="4797152"/>
            <a:ext cx="3672409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selection using FONT BPMs should increase Modulation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6" name="直線矢印コネクタ 5"/>
          <p:cNvCxnSpPr>
            <a:endCxn id="3" idx="2"/>
          </p:cNvCxnSpPr>
          <p:nvPr/>
        </p:nvCxnSpPr>
        <p:spPr>
          <a:xfrm flipV="1">
            <a:off x="4355976" y="4725144"/>
            <a:ext cx="360040" cy="39517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7390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Dynamic </a:t>
            </a:r>
            <a:r>
              <a:rPr lang="en-US" altLang="ja-JP" sz="3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effect Summary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Large orbit jitter and strong </a:t>
            </a:r>
            <a:r>
              <a:rPr kumimoji="1"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can explain observed intensity dependence.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0.3</a:t>
            </a:r>
            <a:r>
              <a:rPr kumimoji="1" lang="en-US" altLang="ja-JP" sz="2000" dirty="0" smtClean="0"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orbit jitter and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1.7~2.1 times stronger wake than </a:t>
            </a:r>
            <a:r>
              <a:rPr lang="en-US" altLang="ja-JP" sz="20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CavBPM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explain intensity dependence of 60~75 nm/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nC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(previous meeting)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sources at high beta region are important.</a:t>
            </a: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selection for in IPBSM analysis, using BPM position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was tried but clear improvement could not be seen.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confirmation, we need data of fringe scans with large number of pulses (many scans and/or many pulses/scan) at high intensity (?)</a:t>
            </a:r>
          </a:p>
          <a:p>
            <a:pPr marL="0" indent="0">
              <a:buNone/>
            </a:pP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See also Kano’s presentation (IPBSM with upstream FONT feedback)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Can we use FONT BPMs for data selection?</a:t>
            </a:r>
          </a:p>
        </p:txBody>
      </p:sp>
    </p:spTree>
    <p:extLst>
      <p:ext uri="{BB962C8B-B14F-4D97-AF65-F5344CB8AC3E}">
        <p14:creationId xmlns:p14="http://schemas.microsoft.com/office/powerpoint/2010/main" val="16756433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Free Steering experiments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Demonstrated the method with intentionally increased </a:t>
            </a:r>
            <a:r>
              <a:rPr kumimoji="1" lang="en-US" altLang="ja-JP" sz="2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wakefeild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(increased offset of </a:t>
            </a:r>
            <a:r>
              <a:rPr kumimoji="1" lang="en-US" altLang="ja-JP" sz="2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wakefeild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source)</a:t>
            </a:r>
          </a:p>
          <a:p>
            <a:endParaRPr kumimoji="1" lang="en-US" altLang="ja-JP" sz="2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Difficulties (compared with </a:t>
            </a:r>
            <a:r>
              <a:rPr kumimoji="1" lang="en-US" altLang="ja-JP" sz="2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linacs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Complicated beam line (no periodicity)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Many different types of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sources </a:t>
            </a:r>
          </a:p>
          <a:p>
            <a:endParaRPr kumimoji="1"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See presentation of A. Latina &amp; N. </a:t>
            </a:r>
            <a:r>
              <a:rPr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Fuster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6137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in ILC FF compared with ATF2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Effects of transverse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will be much smaller than in ATF2 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 energy, short bunch length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(see next slide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pipe aperture will be similar</a:t>
            </a:r>
          </a:p>
          <a:p>
            <a:pPr lvl="2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Except for collimators (special care will be necessary)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Careful design of beam pipe and structures in the beam line </a:t>
            </a:r>
          </a:p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But, understanding the intensity dependence and comparison between observations and calculations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are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important</a:t>
            </a:r>
          </a:p>
          <a:p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hlinkClick r:id="rId2"/>
              </a:rPr>
              <a:t>http://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hlinkClick r:id="rId2"/>
              </a:rPr>
              <a:t>atf.kek.jp/twiki/pub/ATF/CompareWakeILCAT2/wakecompare-ILCATF-v3.pdf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next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slide 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289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13717" y="4016101"/>
            <a:ext cx="6624736" cy="38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/>
              <a:t>IPBSM modulation as function of bunch population. Measured </a:t>
            </a:r>
            <a:r>
              <a:rPr lang="en-GB" altLang="ja-JP" dirty="0" smtClean="0"/>
              <a:t>with </a:t>
            </a:r>
            <a:r>
              <a:rPr lang="en-GB" altLang="ja-JP" dirty="0"/>
              <a:t>crossing angle 174 degrees (left) and 30 degrees (right).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453" y="551627"/>
            <a:ext cx="3429000" cy="34290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53" y="551627"/>
            <a:ext cx="3429000" cy="3429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187624" y="527430"/>
            <a:ext cx="6519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Depends on 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unch Intensity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281140"/>
              </p:ext>
            </p:extLst>
          </p:nvPr>
        </p:nvGraphicFramePr>
        <p:xfrm>
          <a:off x="1638300" y="4873625"/>
          <a:ext cx="59436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" name="数式" r:id="rId5" imgW="5943600" imgH="1028520" progId="Equation.3">
                  <p:embed/>
                </p:oleObj>
              </mc:Choice>
              <mc:Fallback>
                <p:oleObj name="数式" r:id="rId5" imgW="5943600" imgH="1028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8300" y="4873625"/>
                        <a:ext cx="5943600" cy="10287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323953" y="182295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Presented in IPAC14 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80453" y="6061214"/>
            <a:ext cx="7626768" cy="4001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with  modified OTR chamber, position adjusted,  reduced to  ~60nm/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nC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232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354723"/>
              </p:ext>
            </p:extLst>
          </p:nvPr>
        </p:nvGraphicFramePr>
        <p:xfrm>
          <a:off x="611560" y="4221088"/>
          <a:ext cx="7776865" cy="235396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68152"/>
                <a:gridCol w="1008112"/>
                <a:gridCol w="1008112"/>
                <a:gridCol w="2016224"/>
                <a:gridCol w="2376265"/>
              </a:tblGrid>
              <a:tr h="44546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 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ILC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ATF2</a:t>
                      </a:r>
                      <a:endParaRPr lang="ja-JP" sz="160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of effect ILC/ATF2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of effect ILC/ATF2</a:t>
                      </a:r>
                      <a:endParaRPr lang="ja-JP" sz="160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Beam Energy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250 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1.3 GeV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0.0052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Bunch Length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0.3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7.0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Shape pf wake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~0.5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Sum of Beta-function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310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58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5.3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Total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0.014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0.014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209745"/>
              </p:ext>
            </p:extLst>
          </p:nvPr>
        </p:nvGraphicFramePr>
        <p:xfrm>
          <a:off x="611560" y="692696"/>
          <a:ext cx="7776864" cy="28032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49806"/>
                <a:gridCol w="1026458"/>
                <a:gridCol w="1008112"/>
                <a:gridCol w="2014848"/>
                <a:gridCol w="2377640"/>
              </a:tblGrid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ja-JP" altLang="en-US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ILC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Dependence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</a:t>
                      </a: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of effect ILC/ATF2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Beam Energy</a:t>
                      </a:r>
                      <a:endParaRPr lang="ja-JP" altLang="ja-JP" sz="1600" dirty="0" smtClean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 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0.0052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Bunch length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Shape pf wake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~0.5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Emittance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 pm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pm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Sum of Beta-function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Total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0.078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0.078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3288478"/>
              </p:ext>
            </p:extLst>
          </p:nvPr>
        </p:nvGraphicFramePr>
        <p:xfrm>
          <a:off x="4572000" y="2276872"/>
          <a:ext cx="5334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4" name="数式" r:id="rId3" imgW="533160" imgH="291960" progId="Equation.3">
                  <p:embed/>
                </p:oleObj>
              </mc:Choice>
              <mc:Fallback>
                <p:oleObj name="数式" r:id="rId3" imgW="53316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0" y="2276872"/>
                        <a:ext cx="5334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66318"/>
              </p:ext>
            </p:extLst>
          </p:nvPr>
        </p:nvGraphicFramePr>
        <p:xfrm>
          <a:off x="4427984" y="2636912"/>
          <a:ext cx="6858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5" name="数式" r:id="rId5" imgW="685800" imgH="444240" progId="Equation.3">
                  <p:embed/>
                </p:oleObj>
              </mc:Choice>
              <mc:Fallback>
                <p:oleObj name="数式" r:id="rId5" imgW="685800" imgH="444240" progId="Equation.3">
                  <p:embed/>
                  <p:pic>
                    <p:nvPicPr>
                      <p:cNvPr id="0" name="オブジェクト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2636912"/>
                        <a:ext cx="6858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018233"/>
              </p:ext>
            </p:extLst>
          </p:nvPr>
        </p:nvGraphicFramePr>
        <p:xfrm>
          <a:off x="4572000" y="5661248"/>
          <a:ext cx="520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6" name="数式" r:id="rId7" imgW="520560" imgH="393480" progId="Equation.3">
                  <p:embed/>
                </p:oleObj>
              </mc:Choice>
              <mc:Fallback>
                <p:oleObj name="数式" r:id="rId7" imgW="520560" imgH="393480" progId="Equation.3">
                  <p:embed/>
                  <p:pic>
                    <p:nvPicPr>
                      <p:cNvPr id="0" name="オブジェクト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661248"/>
                        <a:ext cx="5207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611560" y="292006"/>
            <a:ext cx="14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</a:t>
            </a:r>
            <a:r>
              <a:rPr kumimoji="1" lang="en-US" altLang="ja-JP" dirty="0" smtClean="0"/>
              <a:t>isalignment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6752" y="3789040"/>
            <a:ext cx="1172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Orbit jitter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2258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589971"/>
              </p:ext>
            </p:extLst>
          </p:nvPr>
        </p:nvGraphicFramePr>
        <p:xfrm>
          <a:off x="611560" y="4221088"/>
          <a:ext cx="7776865" cy="235396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68152"/>
                <a:gridCol w="1008112"/>
                <a:gridCol w="1008112"/>
                <a:gridCol w="2016224"/>
                <a:gridCol w="2376265"/>
              </a:tblGrid>
              <a:tr h="44546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 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ILC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ATF2</a:t>
                      </a:r>
                      <a:endParaRPr lang="ja-JP" sz="160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of effect ILC/ATF2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of effect ILC/ATF2</a:t>
                      </a:r>
                      <a:endParaRPr lang="ja-JP" sz="160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Beam Energy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250 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1.3 GeV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0.0052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Bunch Length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0.3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7.0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Shape pf wake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~0.5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Sum of Beta-function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310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58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5.3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Total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0.014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0.014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97754"/>
              </p:ext>
            </p:extLst>
          </p:nvPr>
        </p:nvGraphicFramePr>
        <p:xfrm>
          <a:off x="611560" y="692696"/>
          <a:ext cx="7776864" cy="28032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49806"/>
                <a:gridCol w="1026458"/>
                <a:gridCol w="1008112"/>
                <a:gridCol w="2014848"/>
                <a:gridCol w="2377640"/>
              </a:tblGrid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ja-JP" altLang="en-US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ILC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Dependence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</a:t>
                      </a: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of effect ILC/ATF2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Beam Energy</a:t>
                      </a:r>
                      <a:endParaRPr lang="ja-JP" altLang="ja-JP" sz="1600" dirty="0" smtClean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 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0.0052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Bunch length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Shape pf wake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~0.5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Emittance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 pm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pm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Sum of Beta-function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Total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0.078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0.078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840151"/>
              </p:ext>
            </p:extLst>
          </p:nvPr>
        </p:nvGraphicFramePr>
        <p:xfrm>
          <a:off x="4572000" y="2276872"/>
          <a:ext cx="5334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8" name="数式" r:id="rId3" imgW="533160" imgH="291960" progId="Equation.3">
                  <p:embed/>
                </p:oleObj>
              </mc:Choice>
              <mc:Fallback>
                <p:oleObj name="数式" r:id="rId3" imgW="53316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0" y="2276872"/>
                        <a:ext cx="5334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004086"/>
              </p:ext>
            </p:extLst>
          </p:nvPr>
        </p:nvGraphicFramePr>
        <p:xfrm>
          <a:off x="4427984" y="2636912"/>
          <a:ext cx="6858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9" name="数式" r:id="rId5" imgW="685800" imgH="444240" progId="Equation.3">
                  <p:embed/>
                </p:oleObj>
              </mc:Choice>
              <mc:Fallback>
                <p:oleObj name="数式" r:id="rId5" imgW="6858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2636912"/>
                        <a:ext cx="6858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250172"/>
              </p:ext>
            </p:extLst>
          </p:nvPr>
        </p:nvGraphicFramePr>
        <p:xfrm>
          <a:off x="4572000" y="5661248"/>
          <a:ext cx="520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0" name="数式" r:id="rId7" imgW="520560" imgH="393480" progId="Equation.3">
                  <p:embed/>
                </p:oleObj>
              </mc:Choice>
              <mc:Fallback>
                <p:oleObj name="数式" r:id="rId7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661248"/>
                        <a:ext cx="5207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611560" y="292006"/>
            <a:ext cx="14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</a:t>
            </a:r>
            <a:r>
              <a:rPr kumimoji="1" lang="en-US" altLang="ja-JP" dirty="0" smtClean="0"/>
              <a:t>isalignment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6752" y="3789040"/>
            <a:ext cx="1172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Orbit jitter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6994" y="3159778"/>
            <a:ext cx="8136904" cy="193899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misalignment at ILC with bunch population  2E10 will be similar to that at ATF with bunch population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0.16E10.</a:t>
            </a:r>
          </a:p>
          <a:p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ffect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ja-JP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betatron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oscillation at ILC with bunch population 2E10 will be similar to that at ATF with bunch population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0.03E10.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2873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SUMMARY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change and beam size vs. Position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sources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Experiments and calculations are (almost) consistent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intensity dependence with optimized wake source positions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Still not understood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Theoretically, it seems from orbit jitter +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Experimental data analysis so far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can not show clear results. </a:t>
            </a:r>
          </a:p>
          <a:p>
            <a:pPr lvl="2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more data? </a:t>
            </a:r>
          </a:p>
          <a:p>
            <a:pPr lvl="2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with 2-bunch feedback data should give more information. 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2484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Discussion/Questions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Intensity dependence sources are dominantly in FF line? (After OTRs?)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All important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wakefields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have similar shape as  C-band reference cavity or OTR chamber?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Further reduction of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sources possible?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Removal or replacement of components?</a:t>
            </a:r>
          </a:p>
          <a:p>
            <a:pPr lvl="2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(e.g. unshielded bellows)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Analysis using other monitors data?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FONT upstream BPM?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IPBPM?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?</a:t>
            </a:r>
          </a:p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?</a:t>
            </a: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3885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259631" y="4725144"/>
            <a:ext cx="7226037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About factor 3 difference between this calculation and experiments.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This calc. Included cavity BPMs only.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Underestimating </a:t>
            </a:r>
            <a:r>
              <a:rPr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of all components. 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But factor 3 seems too large (?)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2636"/>
            <a:ext cx="8359140" cy="38404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792377" y="207970"/>
            <a:ext cx="35063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Okugi’s</a:t>
            </a:r>
            <a:r>
              <a:rPr kumimoji="1" lang="en-US" altLang="ja-JP" dirty="0" smtClean="0"/>
              <a:t> slide in </a:t>
            </a:r>
            <a:r>
              <a:rPr kumimoji="1" lang="en-US" altLang="ja-JP" dirty="0" err="1" smtClean="0"/>
              <a:t>proj</a:t>
            </a:r>
            <a:r>
              <a:rPr kumimoji="1" lang="en-US" altLang="ja-JP" dirty="0" smtClean="0"/>
              <a:t>. mtg. Feb. 2014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230197" y="2852936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38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2"/>
          <p:cNvGraphicFramePr>
            <a:graphicFrameLocks noChangeAspect="1"/>
          </p:cNvGraphicFramePr>
          <p:nvPr/>
        </p:nvGraphicFramePr>
        <p:xfrm>
          <a:off x="558800" y="765175"/>
          <a:ext cx="7324725" cy="521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" name="KGPlot" r:id="rId3" imgW="8228076" imgH="5864352" progId="KGraph_Plot">
                  <p:embed/>
                </p:oleObj>
              </mc:Choice>
              <mc:Fallback>
                <p:oleObj name="KGPlot" r:id="rId3" imgW="8228076" imgH="5864352" progId="KGraph_Plo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800" y="765175"/>
                        <a:ext cx="7324725" cy="521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正方形/長方形 3"/>
          <p:cNvSpPr>
            <a:spLocks noChangeArrowheads="1"/>
          </p:cNvSpPr>
          <p:nvPr/>
        </p:nvSpPr>
        <p:spPr bwMode="auto">
          <a:xfrm>
            <a:off x="6696075" y="5791200"/>
            <a:ext cx="1852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/>
              <a:t>Calc. by A. Lyapin </a:t>
            </a:r>
            <a:endParaRPr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29095" y="4046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3568" y="6005056"/>
            <a:ext cx="2582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More calculations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7584" y="589330"/>
            <a:ext cx="3006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Examples of wake calculations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236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Wkaefield</a:t>
            </a:r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 on mover</a:t>
            </a:r>
            <a:b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experiments and calculations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C-band BPM Reference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avity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chamber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3580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455152" cy="635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5818774" y="1124744"/>
            <a:ext cx="2978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J.Snuverink, et.al., LCWS2014</a:t>
            </a:r>
            <a:endParaRPr kumimoji="1" lang="ja-JP" altLang="en-US" sz="1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323528" y="4725144"/>
            <a:ext cx="424847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64088" y="1700808"/>
            <a:ext cx="3567212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 source on mover experiment</a:t>
            </a:r>
          </a:p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-- orbit change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7127" y="162849"/>
            <a:ext cx="392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Reference Cav. Position 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orbit change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9970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552450"/>
            <a:ext cx="7381875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07127" y="162849"/>
            <a:ext cx="2535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Reference Cav. On mover</a:t>
            </a:r>
            <a:endParaRPr kumimoji="1" lang="ja-JP" altLang="en-US" dirty="0"/>
          </a:p>
        </p:txBody>
      </p:sp>
      <p:sp>
        <p:nvSpPr>
          <p:cNvPr id="2" name="円/楕円 1"/>
          <p:cNvSpPr/>
          <p:nvPr/>
        </p:nvSpPr>
        <p:spPr>
          <a:xfrm>
            <a:off x="5508104" y="4077072"/>
            <a:ext cx="2664296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88024" y="6221257"/>
            <a:ext cx="311598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Now, discrepancy is factor ~1.4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6346014" y="5157193"/>
            <a:ext cx="386226" cy="1064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000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345778"/>
              </p:ext>
            </p:extLst>
          </p:nvPr>
        </p:nvGraphicFramePr>
        <p:xfrm>
          <a:off x="467544" y="2241738"/>
          <a:ext cx="8136904" cy="1285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4226"/>
                <a:gridCol w="2034226"/>
                <a:gridCol w="2034226"/>
                <a:gridCol w="20342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 C-band</a:t>
                      </a:r>
                      <a:r>
                        <a:rPr kumimoji="1" lang="en-US" altLang="ja-JP" baseline="0" dirty="0" smtClean="0"/>
                        <a:t> ref.</a:t>
                      </a:r>
                    </a:p>
                    <a:p>
                      <a:pPr algn="ctr"/>
                      <a:r>
                        <a:rPr kumimoji="1" lang="en-US" altLang="ja-JP" baseline="0" dirty="0" smtClean="0"/>
                        <a:t>+2 no mask deforming bellows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 C-band ref.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+2 no mask deforming bellows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No mask Bellows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+2 masked deforming bellows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Masked Bellows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+2 masked deforming bellows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157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102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57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14.5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323528" y="724581"/>
            <a:ext cx="6492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IP beam size vs. mover position experiment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1414516"/>
            <a:ext cx="7384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Effect of offset 1 mm, bunch charge 1 </a:t>
            </a:r>
            <a:r>
              <a:rPr kumimoji="1" lang="en-US" altLang="ja-JP" dirty="0" err="1" smtClean="0"/>
              <a:t>nC</a:t>
            </a:r>
            <a:r>
              <a:rPr kumimoji="1" lang="en-US" altLang="ja-JP" dirty="0" smtClean="0"/>
              <a:t>. </a:t>
            </a:r>
            <a:r>
              <a:rPr lang="en-US" altLang="ja-JP" dirty="0" smtClean="0"/>
              <a:t>IP </a:t>
            </a:r>
            <a:r>
              <a:rPr lang="en-US" altLang="ja-JP" dirty="0"/>
              <a:t>beam size </a:t>
            </a:r>
            <a:r>
              <a:rPr lang="en-US" altLang="ja-JP" dirty="0" smtClean="0"/>
              <a:t>increase (nm/</a:t>
            </a:r>
            <a:r>
              <a:rPr lang="en-US" altLang="ja-JP" dirty="0" err="1" smtClean="0"/>
              <a:t>nC</a:t>
            </a:r>
            <a:r>
              <a:rPr lang="en-US" altLang="ja-JP" dirty="0" smtClean="0"/>
              <a:t>/mm)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39062" y="4133128"/>
            <a:ext cx="3563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 </a:t>
            </a:r>
            <a:r>
              <a:rPr kumimoji="1" lang="en-US" altLang="ja-JP" dirty="0" err="1" smtClean="0"/>
              <a:t>ref.cav</a:t>
            </a:r>
            <a:r>
              <a:rPr kumimoji="1" lang="en-US" altLang="ja-JP" dirty="0" smtClean="0"/>
              <a:t>. :                         157-102=55</a:t>
            </a:r>
          </a:p>
          <a:p>
            <a:r>
              <a:rPr lang="en-US" altLang="ja-JP" dirty="0" smtClean="0"/>
              <a:t>2 no mask </a:t>
            </a:r>
            <a:r>
              <a:rPr lang="en-US" altLang="ja-JP" dirty="0" err="1" smtClean="0"/>
              <a:t>def</a:t>
            </a:r>
            <a:r>
              <a:rPr lang="en-US" altLang="ja-JP" dirty="0" smtClean="0"/>
              <a:t> bellows:  102-55= 47</a:t>
            </a:r>
            <a:endParaRPr kumimoji="1" lang="en-US" altLang="ja-JP" dirty="0" smtClean="0"/>
          </a:p>
        </p:txBody>
      </p:sp>
      <p:sp>
        <p:nvSpPr>
          <p:cNvPr id="6" name="右中かっこ 5"/>
          <p:cNvSpPr/>
          <p:nvPr/>
        </p:nvSpPr>
        <p:spPr>
          <a:xfrm rot="5400000">
            <a:off x="2350396" y="3057423"/>
            <a:ext cx="288034" cy="146323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862333" y="4952000"/>
            <a:ext cx="3841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1 masked bellows:                14.5/2=7</a:t>
            </a:r>
            <a:endParaRPr lang="en-US" altLang="ja-JP" dirty="0"/>
          </a:p>
          <a:p>
            <a:r>
              <a:rPr lang="en-US" altLang="ja-JP" dirty="0" smtClean="0"/>
              <a:t>1 </a:t>
            </a:r>
            <a:r>
              <a:rPr lang="en-US" altLang="ja-JP" dirty="0"/>
              <a:t>no mask </a:t>
            </a:r>
            <a:r>
              <a:rPr lang="en-US" altLang="ja-JP" dirty="0" err="1"/>
              <a:t>def</a:t>
            </a:r>
            <a:r>
              <a:rPr lang="en-US" altLang="ja-JP" dirty="0"/>
              <a:t> bellows: </a:t>
            </a:r>
            <a:r>
              <a:rPr lang="en-US" altLang="ja-JP" dirty="0" smtClean="0"/>
              <a:t>        57-7=50</a:t>
            </a:r>
            <a:endParaRPr lang="en-US" altLang="ja-JP" dirty="0"/>
          </a:p>
        </p:txBody>
      </p:sp>
      <p:sp>
        <p:nvSpPr>
          <p:cNvPr id="8" name="右中かっこ 7"/>
          <p:cNvSpPr/>
          <p:nvPr/>
        </p:nvSpPr>
        <p:spPr>
          <a:xfrm rot="5400000">
            <a:off x="6311729" y="3201440"/>
            <a:ext cx="288034" cy="146323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88024" y="4133908"/>
            <a:ext cx="3706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Assume 2 masked deforming bellows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= 1 masked bellows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6455746" y="4780239"/>
            <a:ext cx="0" cy="1717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1152128" y="5733256"/>
            <a:ext cx="3007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2 </a:t>
            </a:r>
            <a:r>
              <a:rPr lang="en-US" altLang="ja-JP" dirty="0" smtClean="0"/>
              <a:t>no mask </a:t>
            </a:r>
            <a:r>
              <a:rPr lang="en-US" altLang="ja-JP" dirty="0"/>
              <a:t>deforming bellows </a:t>
            </a:r>
          </a:p>
          <a:p>
            <a:r>
              <a:rPr lang="en-US" altLang="ja-JP" dirty="0" smtClean="0"/>
              <a:t>    ~ 1 no mask </a:t>
            </a:r>
            <a:r>
              <a:rPr lang="en-US" altLang="ja-JP" dirty="0"/>
              <a:t>bellows</a:t>
            </a:r>
            <a:endParaRPr lang="ja-JP" altLang="en-US" dirty="0"/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2267744" y="4866119"/>
            <a:ext cx="0" cy="732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11" idx="0"/>
          </p:cNvCxnSpPr>
          <p:nvPr/>
        </p:nvCxnSpPr>
        <p:spPr>
          <a:xfrm flipV="1">
            <a:off x="2655838" y="5445224"/>
            <a:ext cx="213218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966085" y="1786097"/>
            <a:ext cx="363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Experimental data analyzed by </a:t>
            </a:r>
            <a:r>
              <a:rPr kumimoji="1" lang="en-US" altLang="ja-JP" dirty="0" err="1" smtClean="0"/>
              <a:t>Okugi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52616" y="386027"/>
            <a:ext cx="3551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ATF2 weekly meeting 20130708</a:t>
            </a:r>
            <a:r>
              <a:rPr lang="ja-JP" altLang="en-US" sz="1600" dirty="0" smtClean="0"/>
              <a:t>　</a:t>
            </a:r>
            <a:r>
              <a:rPr lang="en-US" altLang="ja-JP" sz="1600" dirty="0" smtClean="0"/>
              <a:t>K.Kubo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53929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1660</Words>
  <Application>Microsoft Office PowerPoint</Application>
  <PresentationFormat>画面に合わせる (4:3)</PresentationFormat>
  <Paragraphs>350</Paragraphs>
  <Slides>33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33</vt:i4>
      </vt:variant>
    </vt:vector>
  </HeadingPairs>
  <TitlesOfParts>
    <vt:vector size="36" baseType="lpstr">
      <vt:lpstr>Office ​​テーマ</vt:lpstr>
      <vt:lpstr>数式</vt:lpstr>
      <vt:lpstr>KGPlot</vt:lpstr>
      <vt:lpstr>Review of Wakefield studies  + questions</vt:lpstr>
      <vt:lpstr>Outline</vt:lpstr>
      <vt:lpstr>PowerPoint プレゼンテーション</vt:lpstr>
      <vt:lpstr>PowerPoint プレゼンテーション</vt:lpstr>
      <vt:lpstr>PowerPoint プレゼンテーション</vt:lpstr>
      <vt:lpstr>Wkaefield source on mover experiments and calculations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Experiments compare with calculations</vt:lpstr>
      <vt:lpstr>Dynamic effect (wake + orbit jitter)</vt:lpstr>
      <vt:lpstr>PowerPoint プレゼンテーション</vt:lpstr>
      <vt:lpstr>Simulation - projected beam size at IP vs. Wakefield strength</vt:lpstr>
      <vt:lpstr>Data selection by BPM data - simulation</vt:lpstr>
      <vt:lpstr>Recent experimental data  Intensity dependence measurement</vt:lpstr>
      <vt:lpstr>Fitted y’ at IP </vt:lpstr>
      <vt:lpstr>Data selection by y’ at IP</vt:lpstr>
      <vt:lpstr>PowerPoint プレゼンテーション</vt:lpstr>
      <vt:lpstr>PowerPoint プレゼンテーション</vt:lpstr>
      <vt:lpstr>Dynamic effect Summary</vt:lpstr>
      <vt:lpstr>Wakefield Free Steering experiments</vt:lpstr>
      <vt:lpstr>Wakefield in ILC FF compared with ATF2</vt:lpstr>
      <vt:lpstr>PowerPoint プレゼンテーション</vt:lpstr>
      <vt:lpstr>PowerPoint プレゼンテーション</vt:lpstr>
      <vt:lpstr>SUMMARY</vt:lpstr>
      <vt:lpstr>Discussion/Questions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kubo</dc:creator>
  <cp:lastModifiedBy>kubo</cp:lastModifiedBy>
  <cp:revision>119</cp:revision>
  <cp:lastPrinted>2015-02-21T03:42:10Z</cp:lastPrinted>
  <dcterms:created xsi:type="dcterms:W3CDTF">2014-02-13T12:14:55Z</dcterms:created>
  <dcterms:modified xsi:type="dcterms:W3CDTF">2016-01-13T04:26:12Z</dcterms:modified>
</cp:coreProperties>
</file>