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6" r:id="rId7"/>
    <p:sldId id="263" r:id="rId8"/>
    <p:sldId id="267" r:id="rId9"/>
    <p:sldId id="268" r:id="rId10"/>
    <p:sldId id="270" r:id="rId11"/>
    <p:sldId id="269" r:id="rId12"/>
    <p:sldId id="264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51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74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53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84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35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14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5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33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69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24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38361-93DB-47EA-9E01-4606AC2F4C18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85AAD-64BC-4813-93CE-D1A45F8311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44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and 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/>
            </a:r>
            <a:b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(IPBSM data selection using EXT/FF BPM)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20160114 </a:t>
            </a:r>
            <a:r>
              <a:rPr kumimoji="1" lang="en-US" altLang="ja-JP" dirty="0" err="1" smtClean="0"/>
              <a:t>K.Kubo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3877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/>
          <p:cNvCxnSpPr/>
          <p:nvPr/>
        </p:nvCxnSpPr>
        <p:spPr>
          <a:xfrm>
            <a:off x="1305993" y="2981526"/>
            <a:ext cx="66247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2818161" y="1227604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26473" y="1196752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1221649" y="1987818"/>
            <a:ext cx="6235547" cy="1976277"/>
          </a:xfrm>
          <a:custGeom>
            <a:avLst/>
            <a:gdLst>
              <a:gd name="connsiteX0" fmla="*/ 0 w 6235547"/>
              <a:gd name="connsiteY0" fmla="*/ 472615 h 2272428"/>
              <a:gd name="connsiteX1" fmla="*/ 1961003 w 6235547"/>
              <a:gd name="connsiteY1" fmla="*/ 2268365 h 2272428"/>
              <a:gd name="connsiteX2" fmla="*/ 4461832 w 6235547"/>
              <a:gd name="connsiteY2" fmla="*/ 31941 h 2272428"/>
              <a:gd name="connsiteX3" fmla="*/ 6235547 w 6235547"/>
              <a:gd name="connsiteY3" fmla="*/ 1155661 h 22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5547" h="2272428">
                <a:moveTo>
                  <a:pt x="0" y="472615"/>
                </a:moveTo>
                <a:cubicBezTo>
                  <a:pt x="608682" y="1407213"/>
                  <a:pt x="1217364" y="2341811"/>
                  <a:pt x="1961003" y="2268365"/>
                </a:cubicBezTo>
                <a:cubicBezTo>
                  <a:pt x="2704642" y="2194919"/>
                  <a:pt x="3749408" y="217392"/>
                  <a:pt x="4461832" y="31941"/>
                </a:cubicBezTo>
                <a:cubicBezTo>
                  <a:pt x="5174256" y="-153510"/>
                  <a:pt x="5704901" y="501075"/>
                  <a:pt x="6235547" y="1155661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6646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Angle-at-IP phase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oscillation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696138" y="5092079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>
            <a:stCxn id="10" idx="1"/>
          </p:cNvCxnSpPr>
          <p:nvPr/>
        </p:nvCxnSpPr>
        <p:spPr>
          <a:xfrm flipH="1">
            <a:off x="2814507" y="5102624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836716" y="5805264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i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nduce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position-at –IP phase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deviation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446453" y="51026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5556647" y="4717125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 rot="-1020000">
            <a:off x="4067945" y="52168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 rot="1620000" flipV="1">
            <a:off x="7025148" y="492530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H="1" flipV="1">
            <a:off x="3128186" y="5524127"/>
            <a:ext cx="194031" cy="281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0"/>
          </p:cNvCxnSpPr>
          <p:nvPr/>
        </p:nvCxnSpPr>
        <p:spPr>
          <a:xfrm flipV="1">
            <a:off x="4499992" y="5288832"/>
            <a:ext cx="1056655" cy="5164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3070188" y="908720"/>
            <a:ext cx="4387008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816992" y="535061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(n+1/2) </a:t>
            </a:r>
            <a:r>
              <a:rPr kumimoji="1" lang="en-US" altLang="ja-JP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endParaRPr kumimoji="1" lang="ja-JP" altLang="en-US" dirty="0"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5796136" y="1061120"/>
            <a:ext cx="166106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7457196" y="422710"/>
            <a:ext cx="0" cy="3366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467544" y="350395"/>
            <a:ext cx="412805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’ phase jitter + wake affect beam size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029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by y’ at IP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43640"/>
              </p:ext>
            </p:extLst>
          </p:nvPr>
        </p:nvGraphicFramePr>
        <p:xfrm>
          <a:off x="1403648" y="980728"/>
          <a:ext cx="6172200" cy="2333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KGPlot" r:id="rId3" imgW="8229600" imgH="3111480" progId="KGraph_Plot">
                  <p:embed/>
                </p:oleObj>
              </mc:Choice>
              <mc:Fallback>
                <p:oleObj name="KGPlot" r:id="rId3" imgW="8229600" imgH="311148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980728"/>
                        <a:ext cx="6172200" cy="2333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092280" y="4365104"/>
            <a:ext cx="19287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clear effect??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be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not be</a:t>
            </a:r>
          </a:p>
          <a:p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data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093096"/>
              </p:ext>
            </p:extLst>
          </p:nvPr>
        </p:nvGraphicFramePr>
        <p:xfrm>
          <a:off x="1043608" y="2940819"/>
          <a:ext cx="6515100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KGPlot" r:id="rId5" imgW="8686800" imgH="5029200" progId="KGraph_Plot">
                  <p:embed/>
                </p:oleObj>
              </mc:Choice>
              <mc:Fallback>
                <p:oleObj name="KGPlot" r:id="rId5" imgW="86868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2940819"/>
                        <a:ext cx="6515100" cy="377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204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Summary</a:t>
            </a:r>
            <a:endParaRPr kumimoji="1" lang="ja-JP" altLang="en-US" sz="4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BPM data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was small, 14 nm and 56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urad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37% of nominal beam size (including effect of BPM resolution?)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17% of nominal beam angle divergence (Effect of BPM resolution is negligible?)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data selection using fitted position at IP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visible effects to modulation 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Fitted fringe phase and fitted position seem consistent</a:t>
            </a:r>
          </a:p>
          <a:p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we use data of FONT upstream BPM?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Confirm 2-bunch feedback results? (see Kano’s presentation) </a:t>
            </a:r>
          </a:p>
          <a:p>
            <a:pPr marL="0" indent="0">
              <a:buNone/>
            </a:pP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data of high beam intensity with large number of pulses.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51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6444208" cy="353424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87624" y="836712"/>
            <a:ext cx="5596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of 10 fringe scans are used.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Regarded as one fringe scan.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10pulse/set phase  x 21 set phase/scan  x  10 scans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233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SVD of BPM vertical data of all pulses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209103"/>
              </p:ext>
            </p:extLst>
          </p:nvPr>
        </p:nvGraphicFramePr>
        <p:xfrm>
          <a:off x="4499992" y="3933056"/>
          <a:ext cx="3634740" cy="2665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KGPlot" r:id="rId3" imgW="6858000" imgH="5029200" progId="KGraph_Plot">
                  <p:embed/>
                </p:oleObj>
              </mc:Choice>
              <mc:Fallback>
                <p:oleObj name="KGPlot" r:id="rId3" imgW="68580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9992" y="3933056"/>
                        <a:ext cx="3634740" cy="2665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345659"/>
              </p:ext>
            </p:extLst>
          </p:nvPr>
        </p:nvGraphicFramePr>
        <p:xfrm>
          <a:off x="4499992" y="1412776"/>
          <a:ext cx="3566160" cy="2615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" name="KGPlot" r:id="rId5" imgW="6858000" imgH="5029200" progId="KGraph_Plot">
                  <p:embed/>
                </p:oleObj>
              </mc:Choice>
              <mc:Fallback>
                <p:oleObj name="KGPlot" r:id="rId5" imgW="68580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9992" y="1412776"/>
                        <a:ext cx="3566160" cy="2615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112421"/>
              </p:ext>
            </p:extLst>
          </p:nvPr>
        </p:nvGraphicFramePr>
        <p:xfrm>
          <a:off x="755576" y="3933056"/>
          <a:ext cx="3634740" cy="2665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" name="KGPlot" r:id="rId7" imgW="6858000" imgH="5029200" progId="KGraph_Plot">
                  <p:embed/>
                </p:oleObj>
              </mc:Choice>
              <mc:Fallback>
                <p:oleObj name="KGPlot" r:id="rId7" imgW="68580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3933056"/>
                        <a:ext cx="3634740" cy="2665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250026"/>
              </p:ext>
            </p:extLst>
          </p:nvPr>
        </p:nvGraphicFramePr>
        <p:xfrm>
          <a:off x="755576" y="1412776"/>
          <a:ext cx="3634740" cy="2665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" name="KGPlot" r:id="rId9" imgW="6858000" imgH="5029200" progId="KGraph_Plot">
                  <p:embed/>
                </p:oleObj>
              </mc:Choice>
              <mc:Fallback>
                <p:oleObj name="KGPlot" r:id="rId9" imgW="68580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576" y="1412776"/>
                        <a:ext cx="3634740" cy="2665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547664" y="1124744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Largest 4 modes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7664" y="1876182"/>
            <a:ext cx="13580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y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phase?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24128" y="1843916"/>
            <a:ext cx="12981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y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phase?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38340" y="5229200"/>
            <a:ext cx="14991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?dispersion??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93627" y="4653136"/>
            <a:ext cx="34496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553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Mode 1, mode 2 amplitude,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 and angle at IP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037023"/>
              </p:ext>
            </p:extLst>
          </p:nvPr>
        </p:nvGraphicFramePr>
        <p:xfrm>
          <a:off x="4350056" y="1556792"/>
          <a:ext cx="4114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KGPlot" r:id="rId3" imgW="6858000" imgH="6858000" progId="KGraph_Plot">
                  <p:embed/>
                </p:oleObj>
              </mc:Choice>
              <mc:Fallback>
                <p:oleObj name="KGPlot" r:id="rId3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0056" y="1556792"/>
                        <a:ext cx="41148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566080" y="1268760"/>
            <a:ext cx="426270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Mode2 amplitude   (model independent)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vs. 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 position  (model dependent)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00932" y="5698652"/>
            <a:ext cx="343183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2 amplitude 1 ~ 0.7 um at IP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890838"/>
              </p:ext>
            </p:extLst>
          </p:nvPr>
        </p:nvGraphicFramePr>
        <p:xfrm>
          <a:off x="461624" y="1590880"/>
          <a:ext cx="4114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KGPlot" r:id="rId5" imgW="6858000" imgH="6858000" progId="KGraph_Plot">
                  <p:embed/>
                </p:oleObj>
              </mc:Choice>
              <mc:Fallback>
                <p:oleObj name="KGPlot" r:id="rId5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1624" y="1590880"/>
                        <a:ext cx="41148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59359" y="1268760"/>
            <a:ext cx="426270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Mode1 amplitude   (model independent)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vs. 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angle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(model dependent)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79712" y="5883318"/>
            <a:ext cx="33091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Jitter RMS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~ 14 nm, angle ~ 56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urad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53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data selection by mode 2 amplitude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change width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375890"/>
              </p:ext>
            </p:extLst>
          </p:nvPr>
        </p:nvGraphicFramePr>
        <p:xfrm>
          <a:off x="395536" y="1988840"/>
          <a:ext cx="3771900" cy="2766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" name="KGPlot" r:id="rId3" imgW="6858000" imgH="5029200" progId="KGraph_Plot">
                  <p:embed/>
                </p:oleObj>
              </mc:Choice>
              <mc:Fallback>
                <p:oleObj name="KGPlot" r:id="rId3" imgW="68580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988840"/>
                        <a:ext cx="3771900" cy="2766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11560" y="4941168"/>
            <a:ext cx="343183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2 amplitude 1 ~ 0.7 um at IP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99992" y="5589240"/>
            <a:ext cx="424988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visible effect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Consistent with small jitter of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position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(~14 nm)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85687" y="4077072"/>
            <a:ext cx="20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s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 +- width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124477"/>
              </p:ext>
            </p:extLst>
          </p:nvPr>
        </p:nvGraphicFramePr>
        <p:xfrm>
          <a:off x="4283968" y="1019695"/>
          <a:ext cx="4114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4" name="KGPlot" r:id="rId5" imgW="6858000" imgH="6858000" progId="KGraph_Plot">
                  <p:embed/>
                </p:oleObj>
              </mc:Choice>
              <mc:Fallback>
                <p:oleObj name="KGPlot" r:id="rId5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83968" y="1019695"/>
                        <a:ext cx="41148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252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data selection by mode 2 amplitude</a:t>
            </a:r>
            <a:b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change center, fixed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width</a:t>
            </a:r>
            <a:endParaRPr kumimoji="1" lang="ja-JP" altLang="en-US" sz="2800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472983"/>
              </p:ext>
            </p:extLst>
          </p:nvPr>
        </p:nvGraphicFramePr>
        <p:xfrm>
          <a:off x="467544" y="1196752"/>
          <a:ext cx="77724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KGPlot" r:id="rId3" imgW="7772400" imgH="2743200" progId="KGraph_Plot">
                  <p:embed/>
                </p:oleObj>
              </mc:Choice>
              <mc:Fallback>
                <p:oleObj name="KGPlot" r:id="rId3" imgW="7772400" imgH="2743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196752"/>
                        <a:ext cx="7772400" cy="274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804248" y="4412393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?no explanation?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774835"/>
              </p:ext>
            </p:extLst>
          </p:nvPr>
        </p:nvGraphicFramePr>
        <p:xfrm>
          <a:off x="1331640" y="3429000"/>
          <a:ext cx="5733288" cy="331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KGPlot" r:id="rId5" imgW="8686800" imgH="5029200" progId="KGraph_Plot">
                  <p:embed/>
                </p:oleObj>
              </mc:Choice>
              <mc:Fallback>
                <p:oleObj name="KGPlot" r:id="rId5" imgW="86868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1640" y="3429000"/>
                        <a:ext cx="5733288" cy="3319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3939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data selection by mode 2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amplitude (y at IP ?),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/>
            </a:r>
            <a:b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change center, fixed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width</a:t>
            </a:r>
            <a:endParaRPr kumimoji="1" lang="ja-JP" altLang="en-US" sz="2800" dirty="0"/>
          </a:p>
        </p:txBody>
      </p:sp>
      <p:cxnSp>
        <p:nvCxnSpPr>
          <p:cNvPr id="7" name="直線コネクタ 6"/>
          <p:cNvCxnSpPr/>
          <p:nvPr/>
        </p:nvCxnSpPr>
        <p:spPr>
          <a:xfrm flipH="1" flipV="1">
            <a:off x="3203848" y="2204864"/>
            <a:ext cx="2016224" cy="3312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331640" y="1412776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(Consistency check: 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fitted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phase and beam position)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4757004"/>
              </p:ext>
            </p:extLst>
          </p:nvPr>
        </p:nvGraphicFramePr>
        <p:xfrm>
          <a:off x="1785011" y="1782108"/>
          <a:ext cx="51435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KGPlot" r:id="rId3" imgW="6858000" imgH="5943600" progId="KGraph_Plot">
                  <p:embed/>
                </p:oleObj>
              </mc:Choice>
              <mc:Fallback>
                <p:oleObj name="KGPlot" r:id="rId3" imgW="6858000" imgH="59436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5011" y="1782108"/>
                        <a:ext cx="5143500" cy="445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229303" y="3316342"/>
            <a:ext cx="1561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(260 nm 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2pi) 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256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882336"/>
              </p:ext>
            </p:extLst>
          </p:nvPr>
        </p:nvGraphicFramePr>
        <p:xfrm>
          <a:off x="683568" y="1417638"/>
          <a:ext cx="4663440" cy="164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KGPlot" r:id="rId3" imgW="7772400" imgH="2743200" progId="KGraph_Plot">
                  <p:embed/>
                </p:oleObj>
              </mc:Choice>
              <mc:Fallback>
                <p:oleObj name="KGPlot" r:id="rId3" imgW="7772400" imgH="2743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1417638"/>
                        <a:ext cx="4663440" cy="1645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ata selection by mode 1 amplitude,</a:t>
            </a:r>
            <a:b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change center, fixed width</a:t>
            </a:r>
            <a:endParaRPr lang="ja-JP" altLang="en-US" sz="2800" dirty="0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600770"/>
              </p:ext>
            </p:extLst>
          </p:nvPr>
        </p:nvGraphicFramePr>
        <p:xfrm>
          <a:off x="457200" y="2780928"/>
          <a:ext cx="4800600" cy="3395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KGPlot" r:id="rId5" imgW="6858000" imgH="4851360" progId="KGraph_Plot">
                  <p:embed/>
                </p:oleObj>
              </mc:Choice>
              <mc:Fallback>
                <p:oleObj name="KGPlot" r:id="rId5" imgW="6858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2780928"/>
                        <a:ext cx="4800600" cy="3395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5331760"/>
              </p:ext>
            </p:extLst>
          </p:nvPr>
        </p:nvGraphicFramePr>
        <p:xfrm>
          <a:off x="4716016" y="3140968"/>
          <a:ext cx="4183380" cy="2959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1" name="KGPlot" r:id="rId7" imgW="6858000" imgH="4851360" progId="KGraph_Plot">
                  <p:embed/>
                </p:oleObj>
              </mc:Choice>
              <mc:Fallback>
                <p:oleObj name="KGPlot" r:id="rId7" imgW="6858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16016" y="3140968"/>
                        <a:ext cx="4183380" cy="2959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156176" y="2708920"/>
            <a:ext cx="274947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mode include 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phase 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orbiy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too?</a:t>
            </a:r>
          </a:p>
        </p:txBody>
      </p:sp>
    </p:spTree>
    <p:extLst>
      <p:ext uri="{BB962C8B-B14F-4D97-AF65-F5344CB8AC3E}">
        <p14:creationId xmlns:p14="http://schemas.microsoft.com/office/powerpoint/2010/main" val="324212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 intensity data from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measurement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6167496" cy="338248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31640" y="5661248"/>
            <a:ext cx="410881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These two fringe scans were analyzed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4199364" y="3645024"/>
            <a:ext cx="44464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>
            <a:stCxn id="4" idx="0"/>
          </p:cNvCxnSpPr>
          <p:nvPr/>
        </p:nvCxnSpPr>
        <p:spPr>
          <a:xfrm flipV="1">
            <a:off x="3386049" y="4365104"/>
            <a:ext cx="813315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183519" y="6030580"/>
            <a:ext cx="345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(Only 2 scans, 10 pulses/phase set)</a:t>
            </a:r>
          </a:p>
        </p:txBody>
      </p:sp>
    </p:spTree>
    <p:extLst>
      <p:ext uri="{BB962C8B-B14F-4D97-AF65-F5344CB8AC3E}">
        <p14:creationId xmlns:p14="http://schemas.microsoft.com/office/powerpoint/2010/main" val="525650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355</Words>
  <Application>Microsoft Office PowerPoint</Application>
  <PresentationFormat>画面に合わせる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Office ​​テーマ</vt:lpstr>
      <vt:lpstr>KGPlot</vt:lpstr>
      <vt:lpstr>Orbit jitter and IPBSM (IPBSM data selection using EXT/FF BPM)</vt:lpstr>
      <vt:lpstr>PowerPoint プレゼンテーション</vt:lpstr>
      <vt:lpstr>SVD of BPM vertical data of all pulses</vt:lpstr>
      <vt:lpstr>Mode 1, mode 2 amplitude, position and angle at IP</vt:lpstr>
      <vt:lpstr>IPBSM data selection by mode 2 amplitude change width</vt:lpstr>
      <vt:lpstr>IPBSM data selection by mode 2 amplitude change center, fixed width</vt:lpstr>
      <vt:lpstr>IPBSM data selection by mode 2 amplitude (y at IP ?), change center, fixed width</vt:lpstr>
      <vt:lpstr>PowerPoint プレゼンテーション</vt:lpstr>
      <vt:lpstr>High intensity data from Intensity dependence measurement</vt:lpstr>
      <vt:lpstr>PowerPoint プレゼンテーション</vt:lpstr>
      <vt:lpstr>Data selection by y’ at IP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45</cp:revision>
  <dcterms:created xsi:type="dcterms:W3CDTF">2016-01-07T05:09:43Z</dcterms:created>
  <dcterms:modified xsi:type="dcterms:W3CDTF">2016-01-12T06:21:56Z</dcterms:modified>
</cp:coreProperties>
</file>