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15" r:id="rId3"/>
    <p:sldId id="316" r:id="rId4"/>
    <p:sldId id="314" r:id="rId5"/>
    <p:sldId id="313" r:id="rId6"/>
    <p:sldId id="321" r:id="rId7"/>
    <p:sldId id="317" r:id="rId8"/>
    <p:sldId id="295" r:id="rId9"/>
    <p:sldId id="294" r:id="rId10"/>
    <p:sldId id="296" r:id="rId11"/>
    <p:sldId id="322" r:id="rId12"/>
    <p:sldId id="323" r:id="rId13"/>
    <p:sldId id="324" r:id="rId14"/>
    <p:sldId id="326" r:id="rId15"/>
    <p:sldId id="292" r:id="rId16"/>
    <p:sldId id="298" r:id="rId17"/>
    <p:sldId id="318" r:id="rId18"/>
    <p:sldId id="325" r:id="rId19"/>
    <p:sldId id="297" r:id="rId20"/>
    <p:sldId id="328" r:id="rId21"/>
    <p:sldId id="310" r:id="rId22"/>
    <p:sldId id="329" r:id="rId23"/>
    <p:sldId id="330" r:id="rId24"/>
    <p:sldId id="327" r:id="rId25"/>
    <p:sldId id="331" r:id="rId26"/>
    <p:sldId id="332" r:id="rId27"/>
    <p:sldId id="333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3" autoAdjust="0"/>
    <p:restoredTop sz="94660"/>
  </p:normalViewPr>
  <p:slideViewPr>
    <p:cSldViewPr snapToGrid="0">
      <p:cViewPr varScale="1">
        <p:scale>
          <a:sx n="169" d="100"/>
          <a:sy n="169" d="100"/>
        </p:scale>
        <p:origin x="9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D7088-AA66-4C48-A0A1-AFA41E1555E2}" type="datetimeFigureOut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A3696-3EC9-4331-B690-41D67191A5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26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M=0.29+-0.01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A3696-3EC9-4331-B690-41D67191A53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06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47385"/>
            <a:ext cx="6858000" cy="1655762"/>
          </a:xfrm>
        </p:spPr>
        <p:txBody>
          <a:bodyPr anchor="ctr"/>
          <a:lstStyle>
            <a:lvl1pPr marL="0" indent="0" algn="ctr">
              <a:buNone/>
              <a:defRPr sz="24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6D11F-A53C-4B17-B53B-42037F5DB96F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36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91EE-B9DA-4BEB-A4BC-87E5BE870CD2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83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6C59-6DC1-4A5C-AA12-D61B36E59101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70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 marL="1143000" indent="-228600">
              <a:buFont typeface="Calibri" panose="020F0502020204030204" pitchFamily="34" charset="0"/>
              <a:buChar char="◦"/>
              <a:defRPr sz="2400"/>
            </a:lvl3pPr>
            <a:lvl4pPr marL="1600200" indent="-228600">
              <a:buFont typeface="Calibri" panose="020F0502020204030204" pitchFamily="34" charset="0"/>
              <a:buChar char="◦"/>
              <a:defRPr sz="2400"/>
            </a:lvl4pPr>
            <a:lvl5pPr marL="2057400" indent="-228600">
              <a:buFont typeface="Calibri" panose="020F0502020204030204" pitchFamily="34" charset="0"/>
              <a:buChar char="◦"/>
              <a:defRPr sz="24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BFD-3379-4D51-A0EA-1B306597F44C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635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00E6-2A48-4840-91E2-89CD47DB9F7C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27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21C2-BB12-4EAD-AAE2-72603542CF11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10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9D41-19EE-4E8C-9B40-9A94A735EAC2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42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6325-AD29-467A-8682-5E9FB5AF469F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28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870E-C3C8-428B-AAFF-5E597D0EFD2B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2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56D-817A-4E99-8506-3FBDD59C0A06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95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EC1EB-1D26-47D9-A173-58D09D13EFA6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76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25564"/>
            <a:ext cx="7886700" cy="5042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68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30712-7189-47A8-9E7F-74B18AAAC4F2}" type="datetime1">
              <a:rPr kumimoji="1" lang="ja-JP" altLang="en-US" smtClean="0"/>
              <a:t>2016/1/14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6838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68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378C7575-7ADA-4D1E-932C-FE69DE252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9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9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5" Type="http://schemas.openxmlformats.org/officeDocument/2006/relationships/image" Target="../media/image11.png"/><Relationship Id="rId1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0675" y="1122363"/>
            <a:ext cx="8262650" cy="2387600"/>
          </a:xfrm>
        </p:spPr>
        <p:txBody>
          <a:bodyPr/>
          <a:lstStyle/>
          <a:p>
            <a:r>
              <a:rPr kumimoji="1" lang="en-US" altLang="ja-JP" dirty="0" smtClean="0"/>
              <a:t>IP-BSM</a:t>
            </a:r>
            <a:br>
              <a:rPr kumimoji="1" lang="en-US" altLang="ja-JP" dirty="0" smtClean="0"/>
            </a:br>
            <a:r>
              <a:rPr lang="en-US" altLang="ja-JP" dirty="0" smtClean="0"/>
              <a:t>2-bunch operation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Yuya</a:t>
            </a:r>
            <a:r>
              <a:rPr lang="en-US" altLang="ja-JP" dirty="0" smtClean="0"/>
              <a:t> Kano</a:t>
            </a:r>
          </a:p>
          <a:p>
            <a:r>
              <a:rPr lang="en-US" altLang="ja-JP" dirty="0" smtClean="0"/>
              <a:t>University of Tokyo</a:t>
            </a:r>
          </a:p>
          <a:p>
            <a:r>
              <a:rPr lang="en-US" altLang="ja-JP" dirty="0" smtClean="0"/>
              <a:t>19th ATF2 Project Meeting, 14 Jan. 2016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en-US" altLang="ja-JP" dirty="0" smtClean="0"/>
              <a:t>1. Study with </a:t>
            </a:r>
            <a:r>
              <a:rPr lang="en-US" altLang="ja-JP" dirty="0"/>
              <a:t>jitter generation by steering magnets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664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Jitter generation using steering magnets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25564"/>
                <a:ext cx="7886700" cy="5042815"/>
              </a:xfrm>
            </p:spPr>
            <p:txBody>
              <a:bodyPr/>
              <a:lstStyle/>
              <a:p>
                <a:r>
                  <a:rPr kumimoji="1" lang="en-US" altLang="ja-JP" dirty="0" smtClean="0"/>
                  <a:t>To avoid beam size growth by wake field, IPBSM measurement should be done at low beam intensity</a:t>
                </a:r>
              </a:p>
              <a:p>
                <a:endParaRPr lang="en-US" altLang="ja-JP" dirty="0" smtClean="0"/>
              </a:p>
              <a:p>
                <a:r>
                  <a:rPr lang="en-US" altLang="ja-JP" dirty="0" smtClean="0"/>
                  <a:t>At low beam intensity (e.g.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altLang="ja-JP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ja-JP" i="0" dirty="0" smtClean="0">
                        <a:latin typeface="Cambria Math" panose="02040503050406030204" pitchFamily="18" charset="0"/>
                      </a:rPr>
                      <m:t>pulse</m:t>
                    </m:r>
                  </m:oMath>
                </a14:m>
                <a:r>
                  <a:rPr lang="en-US" altLang="ja-JP" dirty="0" smtClean="0"/>
                  <a:t>), the resolutions of FONT </a:t>
                </a:r>
                <a:r>
                  <a:rPr lang="en-US" altLang="ja-JP" dirty="0" err="1" smtClean="0"/>
                  <a:t>stripline</a:t>
                </a:r>
                <a:r>
                  <a:rPr lang="en-US" altLang="ja-JP" dirty="0" smtClean="0"/>
                  <a:t> BPMs increase to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∼1</m:t>
                    </m:r>
                  </m:oMath>
                </a14:m>
                <a:r>
                  <a:rPr lang="en-US" altLang="ja-JP" dirty="0" smtClean="0"/>
                  <a:t>-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altLang="ja-JP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US" altLang="ja-JP" dirty="0" smtClean="0"/>
              </a:p>
              <a:p>
                <a:pPr lvl="1"/>
                <a:r>
                  <a:rPr lang="en-US" altLang="ja-JP" b="0" dirty="0" smtClean="0"/>
                  <a:t>At these BPMs,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∼6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altLang="ja-JP" dirty="0" smtClean="0"/>
                  <a:t> and vertical jitter is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∼2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US" altLang="ja-JP" dirty="0" smtClean="0"/>
              </a:p>
              <a:p>
                <a:pPr lvl="1"/>
                <a:r>
                  <a:rPr lang="en-US" altLang="ja-JP" dirty="0" smtClean="0"/>
                  <a:t>Effect of orbit stabilization may not be clear</a:t>
                </a:r>
              </a:p>
              <a:p>
                <a:pPr lvl="1"/>
                <a:endParaRPr lang="en-US" altLang="ja-JP" dirty="0"/>
              </a:p>
              <a:p>
                <a:r>
                  <a:rPr lang="en-US" altLang="ja-JP" dirty="0" smtClean="0"/>
                  <a:t>2 steering magnets are used to generate large vertical orbit jitter, so that the effect of orbit stabilization will be clear</a:t>
                </a:r>
              </a:p>
              <a:p>
                <a:pPr lvl="1"/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25564"/>
                <a:ext cx="7886700" cy="5042815"/>
              </a:xfrm>
              <a:blipFill>
                <a:blip r:embed="rId2"/>
                <a:stretch>
                  <a:fillRect l="-1005" t="-16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402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fld id="{378C7575-7ADA-4D1E-932C-FE69DE252075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2"/>
              <p:cNvSpPr txBox="1">
                <a:spLocks/>
              </p:cNvSpPr>
              <p:nvPr/>
            </p:nvSpPr>
            <p:spPr>
              <a:xfrm>
                <a:off x="506026" y="920080"/>
                <a:ext cx="8268404" cy="53105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alibri" panose="020F0502020204030204" pitchFamily="34" charset="0"/>
                  <a:buChar char="◦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alibri" panose="020F0502020204030204" pitchFamily="34" charset="0"/>
                  <a:buChar char="◦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alibri" panose="020F0502020204030204" pitchFamily="34" charset="0"/>
                  <a:buChar char="◦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Calibri" panose="020F0502020204030204" pitchFamily="34" charset="0"/>
                  <a:buChar char="◦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dirty="0" smtClean="0"/>
                  <a:t>2 air-core steering magnets are installed in the extraction line</a:t>
                </a:r>
              </a:p>
              <a:p>
                <a:pPr lvl="1"/>
                <a:r>
                  <a:rPr lang="en-US" altLang="ja-JP" dirty="0" smtClean="0"/>
                  <a:t>Vertical phase is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∼90°</m:t>
                    </m:r>
                  </m:oMath>
                </a14:m>
                <a:r>
                  <a:rPr lang="en-US" altLang="ja-JP" dirty="0" smtClean="0"/>
                  <a:t> apart</a:t>
                </a:r>
              </a:p>
              <a:p>
                <a:r>
                  <a:rPr lang="en-US" altLang="ja-JP" dirty="0" smtClean="0"/>
                  <a:t>Currents which follow Gaussian distributions are applied</a:t>
                </a:r>
              </a:p>
              <a:p>
                <a:pPr lvl="1"/>
                <a:r>
                  <a:rPr lang="en-US" altLang="ja-JP" dirty="0" smtClean="0"/>
                  <a:t>ZVFB1X: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1,0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ja-JP" dirty="0" smtClean="0"/>
              </a:p>
              <a:p>
                <a:pPr lvl="1"/>
                <a:r>
                  <a:rPr lang="en-US" altLang="ja-JP" dirty="0" smtClean="0"/>
                  <a:t>ZVFB2X: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ja-JP" dirty="0" smtClean="0"/>
              </a:p>
              <a:p>
                <a:r>
                  <a:rPr lang="en-US" altLang="ja-JP" dirty="0" smtClean="0"/>
                  <a:t>Values of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ja-JP" dirty="0" smtClean="0"/>
                  <a:t> are scaled to change the magnitude of jitter</a:t>
                </a:r>
                <a:endParaRPr lang="en-US" altLang="ja-JP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=0.20∗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</m:oMath>
                </a14:m>
                <a:endParaRPr lang="en-US" altLang="ja-JP" b="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=0.50∗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 [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ja-JP" b="0" dirty="0" smtClean="0"/>
              </a:p>
              <a:p>
                <a:endParaRPr lang="en-US" altLang="ja-JP" dirty="0"/>
              </a:p>
              <a:p>
                <a:pPr lvl="1"/>
                <a:endParaRPr lang="en-US" altLang="ja-JP" dirty="0" smtClean="0"/>
              </a:p>
              <a:p>
                <a:endParaRPr lang="en-US" altLang="ja-JP" dirty="0" smtClean="0"/>
              </a:p>
              <a:p>
                <a:endParaRPr lang="en-US" altLang="ja-JP" dirty="0"/>
              </a:p>
            </p:txBody>
          </p:sp>
        </mc:Choice>
        <mc:Fallback xmlns="">
          <p:sp>
            <p:nvSpPr>
              <p:cNvPr id="6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26" y="920080"/>
                <a:ext cx="8268404" cy="5310500"/>
              </a:xfrm>
              <a:prstGeom prst="rect">
                <a:avLst/>
              </a:prstGeom>
              <a:blipFill>
                <a:blip r:embed="rId2"/>
                <a:stretch>
                  <a:fillRect l="-959" t="-16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9" t="86502" r="25118" b="1775"/>
          <a:stretch/>
        </p:blipFill>
        <p:spPr>
          <a:xfrm>
            <a:off x="5015829" y="6095398"/>
            <a:ext cx="3039225" cy="42998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t="2336" r="94517" b="15868"/>
          <a:stretch/>
        </p:blipFill>
        <p:spPr>
          <a:xfrm>
            <a:off x="3622920" y="3572252"/>
            <a:ext cx="287595" cy="284810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1104898"/>
          </a:xfrm>
        </p:spPr>
        <p:txBody>
          <a:bodyPr/>
          <a:lstStyle/>
          <a:p>
            <a:r>
              <a:rPr lang="en-US" altLang="ja-JP" dirty="0"/>
              <a:t>Jitter generation using steering magnets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2" t="10188" b="13877"/>
          <a:stretch/>
        </p:blipFill>
        <p:spPr>
          <a:xfrm>
            <a:off x="6414531" y="3889031"/>
            <a:ext cx="2575578" cy="22145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5" t="9440" r="48531" b="12227"/>
          <a:stretch/>
        </p:blipFill>
        <p:spPr>
          <a:xfrm>
            <a:off x="3982397" y="3873484"/>
            <a:ext cx="2432134" cy="227722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247573" y="6437395"/>
            <a:ext cx="2293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(plots by </a:t>
            </a:r>
            <a:r>
              <a:rPr kumimoji="1" lang="en-US" altLang="ja-JP" sz="2000" dirty="0" err="1" smtClean="0"/>
              <a:t>Okugi</a:t>
            </a:r>
            <a:r>
              <a:rPr kumimoji="1" lang="en-US" altLang="ja-JP" sz="2000" dirty="0" smtClean="0"/>
              <a:t>-san)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2393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65443" t="28237" r="8940" b="47052"/>
          <a:stretch/>
        </p:blipFill>
        <p:spPr>
          <a:xfrm>
            <a:off x="329267" y="2347770"/>
            <a:ext cx="8485465" cy="333401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591821" y="3589910"/>
            <a:ext cx="2359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FONT </a:t>
            </a:r>
            <a:r>
              <a:rPr kumimoji="1" lang="en-US" altLang="ja-JP" sz="2000" dirty="0" err="1" smtClean="0">
                <a:solidFill>
                  <a:srgbClr val="0070C0"/>
                </a:solidFill>
              </a:rPr>
              <a:t>stripline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 BPMs and kickers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06832" y="3286896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582846" y="3269245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115221" y="3286896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391236" y="3286895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1712758" y="3286895"/>
            <a:ext cx="143772" cy="381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左大かっこ 18"/>
          <p:cNvSpPr/>
          <p:nvPr/>
        </p:nvSpPr>
        <p:spPr>
          <a:xfrm rot="16200000">
            <a:off x="2492968" y="2929511"/>
            <a:ext cx="174669" cy="186490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コネクタ 31"/>
          <p:cNvCxnSpPr/>
          <p:nvPr/>
        </p:nvCxnSpPr>
        <p:spPr>
          <a:xfrm flipV="1">
            <a:off x="4626537" y="1889697"/>
            <a:ext cx="153597" cy="12257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3512753" y="1853673"/>
            <a:ext cx="677478" cy="12618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187107" y="1513221"/>
            <a:ext cx="395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Vertical steering magnets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84486" y="1870373"/>
            <a:ext cx="2359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Extraction line</a:t>
            </a:r>
            <a:endParaRPr kumimoji="1" lang="ja-JP" altLang="en-US" sz="20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626537" y="3115486"/>
            <a:ext cx="50434" cy="129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512753" y="3115486"/>
            <a:ext cx="50434" cy="129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>
          <a:xfrm>
            <a:off x="628650" y="2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Placement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298849" y="5192957"/>
            <a:ext cx="2359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Damping Ring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4208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1051558"/>
          </a:xfrm>
        </p:spPr>
        <p:txBody>
          <a:bodyPr/>
          <a:lstStyle/>
          <a:p>
            <a:r>
              <a:rPr lang="en-US" altLang="ja-JP" dirty="0" smtClean="0"/>
              <a:t>Procedure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628650" y="1051561"/>
            <a:ext cx="7886700" cy="5316819"/>
          </a:xfrm>
        </p:spPr>
        <p:txBody>
          <a:bodyPr/>
          <a:lstStyle/>
          <a:p>
            <a:r>
              <a:rPr kumimoji="1" lang="en-US" altLang="ja-JP" dirty="0" smtClean="0"/>
              <a:t>ZVFB1FF amplitude tuning was done, before doing measurements with feedback on/off</a:t>
            </a:r>
          </a:p>
          <a:p>
            <a:pPr lvl="1"/>
            <a:r>
              <a:rPr lang="en-US" altLang="ja-JP" dirty="0" smtClean="0"/>
              <a:t>ZVFB1FF: vertical steering magnet in the FF</a:t>
            </a:r>
          </a:p>
          <a:p>
            <a:pPr lvl="1"/>
            <a:r>
              <a:rPr lang="en-US" altLang="ja-JP" dirty="0" smtClean="0"/>
              <a:t>This is because the center value of the vertical beam position may change, using FONT feedback</a:t>
            </a:r>
          </a:p>
          <a:p>
            <a:r>
              <a:rPr lang="en-US" altLang="ja-JP" dirty="0" smtClean="0"/>
              <a:t>Thus, the condition of measurements with feedback on/off is not completely the same</a:t>
            </a:r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2" t="87678" r="27542" b="1925"/>
          <a:stretch/>
        </p:blipFill>
        <p:spPr>
          <a:xfrm>
            <a:off x="3619501" y="6429473"/>
            <a:ext cx="1920240" cy="27432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44"/>
          <a:stretch/>
        </p:blipFill>
        <p:spPr>
          <a:xfrm>
            <a:off x="1616935" y="4146141"/>
            <a:ext cx="5497983" cy="225195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621280" y="3930095"/>
            <a:ext cx="154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Feedback off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65420" y="3930095"/>
            <a:ext cx="154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Feedback 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2374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IPBSM </a:t>
            </a:r>
            <a:r>
              <a:rPr lang="en-US" altLang="ja-JP" dirty="0" smtClean="0"/>
              <a:t>174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 measurement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88401" y="4224306"/>
            <a:ext cx="1759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Phase [rad]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1417892" y="2859967"/>
            <a:ext cx="346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Cherenkov detector signal [CH]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20172" y="1531222"/>
            <a:ext cx="2961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Feedback off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87974" y="1473028"/>
            <a:ext cx="2961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Feedback on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28650" y="5432241"/>
                <a:ext cx="4338461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Jitter = </a:t>
                </a:r>
                <a:r>
                  <a:rPr lang="en-US" altLang="ja-JP" sz="2000" dirty="0" smtClean="0"/>
                  <a:t>0.5</a:t>
                </a:r>
              </a:p>
              <a:p>
                <a:r>
                  <a:rPr lang="en-US" altLang="ja-JP" sz="2000" dirty="0"/>
                  <a:t>Beam intensity =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altLang="ja-JP" sz="2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0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</a:rPr>
                      <m:t>pulse</m:t>
                    </m:r>
                  </m:oMath>
                </a14:m>
                <a:endParaRPr lang="en-US" altLang="ja-JP" sz="2000" dirty="0"/>
              </a:p>
              <a:p>
                <a:r>
                  <a:rPr lang="en-US" altLang="ja-JP" sz="2000" dirty="0" smtClean="0"/>
                  <a:t>3</a:t>
                </a:r>
                <a:r>
                  <a:rPr kumimoji="1" lang="en-US" altLang="ja-JP" sz="2000" dirty="0" smtClean="0"/>
                  <a:t>0 data points are taken for each phase</a:t>
                </a:r>
              </a:p>
              <a:p>
                <a:r>
                  <a:rPr lang="en-US" altLang="ja-JP" sz="2000" dirty="0" smtClean="0"/>
                  <a:t>Bar = standard deviation of 30 points</a:t>
                </a:r>
                <a:endParaRPr kumimoji="1" lang="en-US" altLang="ja-JP" sz="2000" dirty="0" smtClean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5432241"/>
                <a:ext cx="4338461" cy="1323439"/>
              </a:xfrm>
              <a:prstGeom prst="rect">
                <a:avLst/>
              </a:prstGeom>
              <a:blipFill>
                <a:blip r:embed="rId2"/>
                <a:stretch>
                  <a:fillRect l="-1404" t="-2304" b="-73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://atf.kek.jp/twiki/pub/ATFlogbook/Log20151210s/Screenshot-16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3" t="3327" r="1151" b="29605"/>
          <a:stretch/>
        </p:blipFill>
        <p:spPr bwMode="auto">
          <a:xfrm>
            <a:off x="4885417" y="2111381"/>
            <a:ext cx="3854723" cy="20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tf.kek.jp/twiki/pub/ATFlogbook/Log20151210s/Screenshot-170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" r="1264" b="32608"/>
          <a:stretch/>
        </p:blipFill>
        <p:spPr bwMode="auto">
          <a:xfrm>
            <a:off x="574289" y="2116945"/>
            <a:ext cx="3869472" cy="20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atf.kek.jp/twiki/pub/ATFlogbook/Log20151210s/Screenshot-170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94" t="73998" r="2447" b="8359"/>
          <a:stretch/>
        </p:blipFill>
        <p:spPr bwMode="auto">
          <a:xfrm>
            <a:off x="1031546" y="4319666"/>
            <a:ext cx="3019697" cy="9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atf.kek.jp/twiki/pub/ATFlogbook/Log20151210s/Screenshot-16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0" t="76107" r="3271" b="5827"/>
          <a:stretch/>
        </p:blipFill>
        <p:spPr bwMode="auto">
          <a:xfrm>
            <a:off x="5487974" y="4356621"/>
            <a:ext cx="3152253" cy="104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3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4226" y="2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Jitter source amplitude dependence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6248400" y="1159669"/>
                <a:ext cx="24978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sz="24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fit</m:t>
                      </m:r>
                      <m: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error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1159669"/>
                <a:ext cx="249788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グループ化 9"/>
          <p:cNvGrpSpPr/>
          <p:nvPr/>
        </p:nvGrpSpPr>
        <p:grpSpPr>
          <a:xfrm>
            <a:off x="29342" y="1677317"/>
            <a:ext cx="6393911" cy="4586179"/>
            <a:chOff x="140095" y="1773009"/>
            <a:chExt cx="6847826" cy="49117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2162655" y="6190330"/>
                  <a:ext cx="3713908" cy="494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 smtClean="0"/>
                    <a:t>Jitter source amplitude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62655" y="6190330"/>
                  <a:ext cx="3713908" cy="494439"/>
                </a:xfrm>
                <a:prstGeom prst="rect">
                  <a:avLst/>
                </a:prstGeom>
                <a:blipFill>
                  <a:blip r:embed="rId4"/>
                  <a:stretch>
                    <a:fillRect t="-10667" b="-30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05" b="7919"/>
            <a:stretch/>
          </p:blipFill>
          <p:spPr>
            <a:xfrm>
              <a:off x="461665" y="1773009"/>
              <a:ext cx="6526256" cy="4558004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04" t="66666" r="57609" b="27023"/>
            <a:stretch/>
          </p:blipFill>
          <p:spPr>
            <a:xfrm>
              <a:off x="1846492" y="2178810"/>
              <a:ext cx="1520496" cy="348270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34" t="72515" r="57279" b="21174"/>
            <a:stretch/>
          </p:blipFill>
          <p:spPr>
            <a:xfrm>
              <a:off x="1884402" y="3938993"/>
              <a:ext cx="1520496" cy="348270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6" t="45559" r="48898" b="36430"/>
            <a:stretch/>
          </p:blipFill>
          <p:spPr>
            <a:xfrm>
              <a:off x="1329515" y="4851953"/>
              <a:ext cx="1668780" cy="891540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 rot="16200000">
              <a:off x="-1559292" y="3691773"/>
              <a:ext cx="3893213" cy="494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/>
                <a:t>Modulation </a:t>
              </a:r>
              <a:endParaRPr kumimoji="1" lang="ja-JP" altLang="en-US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6423253" y="4052097"/>
                <a:ext cx="2763911" cy="2073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000" b="0" dirty="0" smtClean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=131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3.4/2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:endParaRPr lang="en-US" altLang="ja-JP" sz="2000" dirty="0"/>
              </a:p>
              <a:p>
                <a:r>
                  <a:rPr kumimoji="1" lang="en-US" altLang="ja-JP" sz="20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2000" dirty="0" smtClean="0"/>
                  <a:t>IPBSM laser wavelength)</a:t>
                </a: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253" y="4052097"/>
                <a:ext cx="2763911" cy="2073773"/>
              </a:xfrm>
              <a:prstGeom prst="rect">
                <a:avLst/>
              </a:prstGeom>
              <a:blipFill>
                <a:blip r:embed="rId6"/>
                <a:stretch>
                  <a:fillRect l="-2428" t="-5000" b="-44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6321966" y="2238191"/>
            <a:ext cx="2822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C00000"/>
                </a:solidFill>
              </a:rPr>
              <a:t>Standard deviation= 0.03</a:t>
            </a:r>
          </a:p>
        </p:txBody>
      </p:sp>
      <p:sp>
        <p:nvSpPr>
          <p:cNvPr id="19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r>
              <a:rPr kumimoji="1" lang="en-US" altLang="ja-JP" dirty="0" smtClean="0"/>
              <a:t>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8381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Position jitter at FONTP3</a:t>
            </a:r>
            <a:endParaRPr kumimoji="1"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58797" y="1697696"/>
            <a:ext cx="6255799" cy="4550830"/>
            <a:chOff x="293950" y="1471124"/>
            <a:chExt cx="6473881" cy="470947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1" b="8659"/>
            <a:stretch/>
          </p:blipFill>
          <p:spPr>
            <a:xfrm>
              <a:off x="732791" y="1471124"/>
              <a:ext cx="6035040" cy="43200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2058672" y="5718934"/>
                  <a:ext cx="346772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 smtClean="0"/>
                    <a:t>Jitter source amplitude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8672" y="5718934"/>
                  <a:ext cx="3467728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727" t="-10959" b="-342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 rot="16200000">
                  <a:off x="-1666612" y="3431687"/>
                  <a:ext cx="4398884" cy="477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 smtClean="0"/>
                    <a:t>Position jitter at FONTP3 </a:t>
                  </a:r>
                  <a14:m>
                    <m:oMath xmlns:m="http://schemas.openxmlformats.org/officeDocument/2006/math">
                      <m:r>
                        <a:rPr kumimoji="1" lang="en-US" altLang="ja-JP" sz="2400" b="0" i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latin typeface="Cambria Math" panose="02040503050406030204" pitchFamily="18" charset="0"/>
                        </a:rPr>
                        <m:t>μm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kumimoji="1" lang="en-US" altLang="ja-JP" sz="2400" dirty="0" smtClean="0"/>
                    <a:t> </a:t>
                  </a:r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666612" y="3431687"/>
                  <a:ext cx="4398884" cy="477759"/>
                </a:xfrm>
                <a:prstGeom prst="rect">
                  <a:avLst/>
                </a:prstGeom>
                <a:blipFill>
                  <a:blip r:embed="rId4"/>
                  <a:stretch>
                    <a:fillRect l="-10667" r="-30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04" t="66666" r="57609" b="27023"/>
            <a:stretch/>
          </p:blipFill>
          <p:spPr>
            <a:xfrm>
              <a:off x="3943682" y="4994704"/>
              <a:ext cx="1461830" cy="334833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34" t="72515" r="57279" b="21174"/>
            <a:stretch/>
          </p:blipFill>
          <p:spPr>
            <a:xfrm>
              <a:off x="3943682" y="3387200"/>
              <a:ext cx="1461829" cy="334833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6" t="45559" r="48898" b="36430"/>
            <a:stretch/>
          </p:blipFill>
          <p:spPr>
            <a:xfrm>
              <a:off x="1195770" y="1964209"/>
              <a:ext cx="1558163" cy="83244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243484" y="1131111"/>
                <a:ext cx="3899964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000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sz="20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000" b="0" i="1" dirty="0" smtClean="0">
                          <a:latin typeface="Cambria Math" panose="02040503050406030204" pitchFamily="18" charset="0"/>
                        </a:rPr>
                        <m:t>𝑗𝑖𝑡𝑡𝑒𝑟</m:t>
                      </m:r>
                      <m:r>
                        <a:rPr lang="en-US" altLang="ja-JP" sz="20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altLang="ja-JP" sz="2000" b="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altLang="ja-JP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b="0" i="1" dirty="0" smtClean="0">
                                  <a:latin typeface="Cambria Math" panose="02040503050406030204" pitchFamily="18" charset="0"/>
                                </a:rPr>
                                <m:t>100−1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484" y="1131111"/>
                <a:ext cx="3899964" cy="465064"/>
              </a:xfrm>
              <a:prstGeom prst="rect">
                <a:avLst/>
              </a:prstGeom>
              <a:blipFill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6093616" y="1968306"/>
                <a:ext cx="2701993" cy="1721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kumimoji="1" lang="en-US" altLang="ja-JP" sz="2000" i="1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=12.8 </m:t>
                    </m:r>
                    <m:r>
                      <m:rPr>
                        <m:sty m:val="p"/>
                      </m:rPr>
                      <a:rPr kumimoji="1" lang="en-US" altLang="ja-JP" sz="2000" b="0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i="1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=1.6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dirty="0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b="0" i="1" dirty="0" smtClean="0">
                        <a:latin typeface="Cambria Math" panose="02040503050406030204" pitchFamily="18" charset="0"/>
                      </a:rPr>
                      <m:t>=4.0/2</m:t>
                    </m:r>
                  </m:oMath>
                </a14:m>
                <a:r>
                  <a:rPr kumimoji="1" lang="en-US" altLang="ja-JP" sz="2000" i="1" dirty="0" smtClean="0"/>
                  <a:t> </a:t>
                </a: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616" y="1968306"/>
                <a:ext cx="2701993" cy="1721177"/>
              </a:xfrm>
              <a:prstGeom prst="rect">
                <a:avLst/>
              </a:prstGeom>
              <a:blipFill>
                <a:blip r:embed="rId7"/>
                <a:stretch>
                  <a:fillRect b="-14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5968365" y="4797546"/>
                <a:ext cx="3303270" cy="732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kumimoji="1" lang="en-US" altLang="ja-JP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ja-JP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=1.3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Standard deviation = </a:t>
                </a:r>
                <a14:m>
                  <m:oMath xmlns:m="http://schemas.openxmlformats.org/officeDocument/2006/math">
                    <m:r>
                      <a:rPr kumimoji="1" lang="en-US" altLang="ja-JP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0.04 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kumimoji="1" lang="en-US" altLang="ja-JP" sz="200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8365" y="4797546"/>
                <a:ext cx="3303270" cy="732060"/>
              </a:xfrm>
              <a:prstGeom prst="rect">
                <a:avLst/>
              </a:prstGeom>
              <a:blipFill>
                <a:blip r:embed="rId8"/>
                <a:stretch>
                  <a:fillRect l="-1845" b="-141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r>
              <a:rPr kumimoji="1" lang="en-US" altLang="ja-JP" dirty="0" smtClean="0"/>
              <a:t>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756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Rough assumption of jitter at IP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 smtClean="0">
                    <a:latin typeface="Cambria Math" panose="02040503050406030204" pitchFamily="18" charset="0"/>
                  </a:rPr>
                  <a:t>Fit results: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latin typeface="Cambria Math" panose="02040503050406030204" pitchFamily="18" charset="0"/>
                              </a:rPr>
                              <m:t>IP</m:t>
                            </m:r>
                          </m:sub>
                        </m:sSub>
                      </m:num>
                      <m:den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𝐽</m:t>
                        </m:r>
                      </m:den>
                    </m:f>
                  </m:oMath>
                </a14:m>
                <a:endParaRPr lang="en-US" altLang="ja-JP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FONTP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altLang="ja-JP" dirty="0"/>
              </a:p>
              <a:p>
                <a:endParaRPr kumimoji="1" lang="en-US" altLang="ja-JP" dirty="0" smtClean="0"/>
              </a:p>
              <a:p>
                <a:r>
                  <a:rPr lang="en-US" altLang="ja-JP" dirty="0" smtClean="0"/>
                  <a:t>Assuming that jitters at IP and extraction line scale,             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IP</m:t>
                        </m:r>
                      </m:sub>
                    </m:sSub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 panose="02040503050406030204" pitchFamily="18" charset="0"/>
                          </a:rPr>
                          <m:t>FONTP</m:t>
                        </m:r>
                        <m:r>
                          <a:rPr lang="en-US" altLang="ja-JP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1" lang="en-US" altLang="ja-JP" dirty="0" smtClean="0"/>
                  <a:t> ,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FONTP</m:t>
                        </m:r>
                        <m: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=1.6 </m:t>
                    </m:r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 when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kumimoji="1" lang="en-US" altLang="ja-JP" dirty="0" smtClean="0"/>
              </a:p>
              <a:p>
                <a:pPr lvl="1"/>
                <a:endParaRPr kumimoji="1" lang="en-US" altLang="ja-JP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IP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FONTP</m:t>
                        </m:r>
                        <m: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131 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nm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12.8 </m:t>
                        </m:r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 panose="02040503050406030204" pitchFamily="18" charset="0"/>
                          </a:rPr>
                          <m:t>μm</m:t>
                        </m:r>
                      </m:den>
                    </m:f>
                  </m:oMath>
                </a14:m>
                <a:endParaRPr kumimoji="1" lang="en-US" altLang="ja-JP" b="0" dirty="0" smtClean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05" t="-42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3154680" y="1714500"/>
                <a:ext cx="32232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=131 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altLang="ja-JP" sz="2400" dirty="0"/>
                  <a:t>  at </a:t>
                </a:r>
                <a:r>
                  <a:rPr lang="en-US" altLang="ja-JP" sz="2400" dirty="0" smtClean="0"/>
                  <a:t>IP</a:t>
                </a:r>
                <a:endParaRPr lang="en-US" altLang="ja-JP" sz="2400" i="1" dirty="0" smtClean="0">
                  <a:latin typeface="Cambria Math" panose="02040503050406030204" pitchFamily="18" charset="0"/>
                </a:endParaRPr>
              </a:p>
              <a:p>
                <a:pPr marL="0" lvl="1"/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 panose="02040503050406030204" pitchFamily="18" charset="0"/>
                      </a:rPr>
                      <m:t>=12.8 </m:t>
                    </m:r>
                    <m:r>
                      <m:rPr>
                        <m:sty m:val="p"/>
                      </m:rPr>
                      <a:rPr lang="en-US" altLang="ja-JP" sz="2400" dirty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altLang="ja-JP" sz="2400" i="1" dirty="0"/>
                  <a:t> </a:t>
                </a:r>
                <a:r>
                  <a:rPr lang="en-US" altLang="ja-JP" sz="2400" dirty="0"/>
                  <a:t>at </a:t>
                </a:r>
                <a:r>
                  <a:rPr lang="en-US" altLang="ja-JP" sz="2400" dirty="0" smtClean="0"/>
                  <a:t>FONTP3</a:t>
                </a:r>
                <a:endParaRPr lang="en-US" altLang="ja-JP" sz="2400" i="1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4680" y="1714500"/>
                <a:ext cx="3223260" cy="830997"/>
              </a:xfrm>
              <a:prstGeom prst="rect">
                <a:avLst/>
              </a:prstGeom>
              <a:blipFill>
                <a:blip r:embed="rId3"/>
                <a:stretch>
                  <a:fillRect t="-5839" b="-153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148840" y="5181600"/>
                <a:ext cx="60731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16 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altLang="ja-JP" sz="2400" dirty="0" smtClean="0"/>
                  <a:t>             when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ja-JP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840" y="5181600"/>
                <a:ext cx="6073140" cy="461665"/>
              </a:xfrm>
              <a:prstGeom prst="rect">
                <a:avLst/>
              </a:prstGeom>
              <a:blipFill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323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/>
            <a:r>
              <a:rPr lang="en-US" altLang="ja-JP" dirty="0"/>
              <a:t>2</a:t>
            </a:r>
            <a:r>
              <a:rPr lang="en-US" altLang="ja-JP" dirty="0" smtClean="0"/>
              <a:t>. Beam intensity dependence study</a:t>
            </a:r>
            <a:endParaRPr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43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4355" y="1538112"/>
            <a:ext cx="8035290" cy="4617720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Introduction</a:t>
            </a:r>
          </a:p>
          <a:p>
            <a:endParaRPr kumimoji="1" lang="en-US" altLang="ja-JP" sz="2800" dirty="0"/>
          </a:p>
          <a:p>
            <a:r>
              <a:rPr lang="en-US" altLang="ja-JP" sz="2800" dirty="0"/>
              <a:t>IPBSM measurement </a:t>
            </a:r>
            <a:r>
              <a:rPr lang="en-US" altLang="ja-JP" sz="2800" dirty="0" smtClean="0"/>
              <a:t>with FONT </a:t>
            </a:r>
            <a:r>
              <a:rPr lang="en-US" altLang="ja-JP" sz="2800" dirty="0"/>
              <a:t>upstream </a:t>
            </a:r>
            <a:r>
              <a:rPr lang="en-US" altLang="ja-JP" sz="2800" dirty="0" smtClean="0"/>
              <a:t>feedback</a:t>
            </a:r>
          </a:p>
          <a:p>
            <a:pPr lvl="1"/>
            <a:r>
              <a:rPr lang="en-US" altLang="ja-JP" sz="2800" dirty="0" smtClean="0"/>
              <a:t>Study </a:t>
            </a:r>
            <a:r>
              <a:rPr lang="en-US" altLang="ja-JP" sz="2800" dirty="0"/>
              <a:t>with jitter generation by steering </a:t>
            </a:r>
            <a:r>
              <a:rPr lang="en-US" altLang="ja-JP" sz="2800" dirty="0" smtClean="0"/>
              <a:t>magnets</a:t>
            </a:r>
          </a:p>
          <a:p>
            <a:pPr lvl="1"/>
            <a:endParaRPr lang="en-US" altLang="ja-JP" sz="2800" dirty="0" smtClean="0"/>
          </a:p>
          <a:p>
            <a:pPr lvl="1"/>
            <a:r>
              <a:rPr lang="en-US" altLang="ja-JP" sz="2800" dirty="0"/>
              <a:t>Beam intensity dependence </a:t>
            </a:r>
            <a:r>
              <a:rPr lang="en-US" altLang="ja-JP" sz="2800" dirty="0" smtClean="0"/>
              <a:t>study</a:t>
            </a:r>
          </a:p>
          <a:p>
            <a:pPr marL="0" indent="0">
              <a:buNone/>
            </a:pPr>
            <a:endParaRPr lang="en-US" altLang="ja-JP" sz="2800" dirty="0"/>
          </a:p>
          <a:p>
            <a:r>
              <a:rPr lang="en-US" altLang="ja-JP" sz="2800" dirty="0" smtClean="0"/>
              <a:t>Summary</a:t>
            </a:r>
            <a:endParaRPr lang="en-US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047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Measurement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44257"/>
            <a:ext cx="7886700" cy="5313361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There is no jitter generation using steering magnets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Beam intensity was changed, then IPBSM measurement was done</a:t>
            </a:r>
          </a:p>
          <a:p>
            <a:pPr lvl="1"/>
            <a:r>
              <a:rPr lang="en-US" altLang="ja-JP" dirty="0" smtClean="0"/>
              <a:t>The resolutions of FONT </a:t>
            </a:r>
            <a:r>
              <a:rPr lang="en-US" altLang="ja-JP" dirty="0" err="1" smtClean="0"/>
              <a:t>stripline</a:t>
            </a:r>
            <a:r>
              <a:rPr lang="en-US" altLang="ja-JP" dirty="0" smtClean="0"/>
              <a:t> BPMs are expected to decrease</a:t>
            </a:r>
          </a:p>
          <a:p>
            <a:pPr lvl="1"/>
            <a:r>
              <a:rPr kumimoji="1" lang="en-US" altLang="ja-JP" dirty="0" smtClean="0"/>
              <a:t>Beam </a:t>
            </a:r>
            <a:r>
              <a:rPr lang="en-US" altLang="ja-JP" dirty="0" smtClean="0"/>
              <a:t>size is expected to increase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Tuning</a:t>
            </a:r>
            <a:endParaRPr kumimoji="1" lang="en-US" altLang="ja-JP" dirty="0"/>
          </a:p>
          <a:p>
            <a:pPr lvl="1"/>
            <a:r>
              <a:rPr lang="en-US" altLang="ja-JP" dirty="0" smtClean="0"/>
              <a:t>Before measurements with feedback off, extraction kicker amplitude tuning was done</a:t>
            </a:r>
          </a:p>
          <a:p>
            <a:pPr lvl="1"/>
            <a:r>
              <a:rPr kumimoji="1" lang="en-US" altLang="ja-JP" dirty="0" smtClean="0"/>
              <a:t>Before measurements with feedback on, ZVFB1FF amplitude tuning was done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910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IPBSM 174 </a:t>
            </a:r>
            <a:r>
              <a:rPr lang="en-US" altLang="ja-JP" dirty="0" err="1"/>
              <a:t>deg</a:t>
            </a:r>
            <a:r>
              <a:rPr lang="en-US" altLang="ja-JP" dirty="0"/>
              <a:t> mode measurement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34670" t="45287" r="36332" b="24434"/>
          <a:stretch/>
        </p:blipFill>
        <p:spPr>
          <a:xfrm>
            <a:off x="844053" y="1652045"/>
            <a:ext cx="3882318" cy="270246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38943" t="46952" r="31992" b="22471"/>
          <a:stretch/>
        </p:blipFill>
        <p:spPr>
          <a:xfrm>
            <a:off x="4687431" y="1654510"/>
            <a:ext cx="4045089" cy="28370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01475" y="4233284"/>
                <a:ext cx="2561636" cy="1070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=0.11±0.02</m:t>
                    </m:r>
                  </m:oMath>
                </a14:m>
                <a:r>
                  <a:rPr lang="en-US" altLang="ja-JP" sz="2000" b="0" dirty="0" smtClean="0"/>
                  <a:t> 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=89.0</m:t>
                    </m:r>
                  </m:oMath>
                </a14:m>
                <a:r>
                  <a:rPr lang="en-US" altLang="ja-JP" sz="2000" b="0" dirty="0" smtClean="0"/>
                  <a:t> nm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=71/18</m:t>
                    </m:r>
                  </m:oMath>
                </a14:m>
                <a:r>
                  <a:rPr lang="en-US" altLang="ja-JP" sz="2000" dirty="0" smtClean="0"/>
                  <a:t> 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475" y="4233284"/>
                <a:ext cx="2561636" cy="1070678"/>
              </a:xfrm>
              <a:prstGeom prst="rect">
                <a:avLst/>
              </a:prstGeom>
              <a:blipFill>
                <a:blip r:embed="rId4"/>
                <a:stretch>
                  <a:fillRect b="-34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3879420" y="4294629"/>
            <a:ext cx="1759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Phase [rad]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-1000573" y="2684581"/>
            <a:ext cx="346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Cherenkov detector signal [</a:t>
            </a:r>
            <a:r>
              <a:rPr lang="en-US" altLang="ja-JP" sz="2000" dirty="0" err="1" smtClean="0"/>
              <a:t>a.u</a:t>
            </a:r>
            <a:r>
              <a:rPr lang="en-US" altLang="ja-JP" sz="2000" dirty="0" smtClean="0"/>
              <a:t>.</a:t>
            </a:r>
            <a:r>
              <a:rPr kumimoji="1" lang="en-US" altLang="ja-JP" sz="2000" dirty="0" smtClean="0"/>
              <a:t>]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41893" y="1180507"/>
            <a:ext cx="2961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Feedback off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62873" y="1190380"/>
            <a:ext cx="2961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Feedback on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69297" y="5516641"/>
                <a:ext cx="547394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Beam intensity =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ja-JP" sz="2000" dirty="0" smtClean="0"/>
                  <a:t> /pulse</a:t>
                </a:r>
                <a:endParaRPr lang="ja-JP" altLang="en-US" sz="2000" dirty="0"/>
              </a:p>
              <a:p>
                <a:r>
                  <a:rPr lang="en-US" altLang="ja-JP" sz="2000" dirty="0" smtClean="0"/>
                  <a:t>20</a:t>
                </a:r>
                <a:r>
                  <a:rPr kumimoji="1" lang="en-US" altLang="ja-JP" sz="2000" dirty="0" smtClean="0"/>
                  <a:t> data points are taken for each phase</a:t>
                </a:r>
              </a:p>
              <a:p>
                <a:r>
                  <a:rPr lang="en-US" altLang="ja-JP" sz="2000" dirty="0" smtClean="0"/>
                  <a:t>Bar = standard deviation of 20 points</a:t>
                </a:r>
                <a:endParaRPr kumimoji="1" lang="en-US" altLang="ja-JP" sz="2000" dirty="0" smtClean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97" y="5516641"/>
                <a:ext cx="5473942" cy="1015663"/>
              </a:xfrm>
              <a:prstGeom prst="rect">
                <a:avLst/>
              </a:prstGeom>
              <a:blipFill>
                <a:blip r:embed="rId5"/>
                <a:stretch>
                  <a:fillRect l="-1225" t="-3593" b="-9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5843239" y="4282880"/>
                <a:ext cx="2561636" cy="1070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=0.20±0.01</m:t>
                    </m:r>
                  </m:oMath>
                </a14:m>
                <a:r>
                  <a:rPr lang="en-US" altLang="ja-JP" sz="2000" b="0" dirty="0" smtClean="0"/>
                  <a:t> 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=75.9</m:t>
                    </m:r>
                  </m:oMath>
                </a14:m>
                <a:r>
                  <a:rPr lang="en-US" altLang="ja-JP" sz="2000" b="0" dirty="0" smtClean="0"/>
                  <a:t> nm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dirty="0" smtClean="0">
                        <a:latin typeface="Cambria Math" panose="02040503050406030204" pitchFamily="18" charset="0"/>
                      </a:rPr>
                      <m:t>65</m:t>
                    </m:r>
                    <m:r>
                      <a:rPr lang="en-US" altLang="ja-JP" sz="2000" i="1" dirty="0" smtClean="0">
                        <a:latin typeface="Cambria Math" panose="02040503050406030204" pitchFamily="18" charset="0"/>
                      </a:rPr>
                      <m:t>/18</m:t>
                    </m:r>
                  </m:oMath>
                </a14:m>
                <a:r>
                  <a:rPr lang="en-US" altLang="ja-JP" sz="2000" dirty="0" smtClean="0"/>
                  <a:t> 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239" y="4282880"/>
                <a:ext cx="2561636" cy="1070678"/>
              </a:xfrm>
              <a:prstGeom prst="rect">
                <a:avLst/>
              </a:prstGeom>
              <a:blipFill>
                <a:blip r:embed="rId6"/>
                <a:stretch>
                  <a:fillRect b="-3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8264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intensity dependence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" b="10862"/>
          <a:stretch/>
        </p:blipFill>
        <p:spPr>
          <a:xfrm>
            <a:off x="487680" y="1734207"/>
            <a:ext cx="5760720" cy="3866493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22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5882640" y="1134957"/>
                <a:ext cx="24978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sz="2400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fit</m:t>
                      </m:r>
                      <m: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error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2640" y="1134957"/>
                <a:ext cx="249788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417320" y="5609232"/>
                <a:ext cx="44653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Beam intensity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kumimoji="1" lang="ja-JP" altLang="en-US" sz="24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[×</m:t>
                    </m:r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pulse</m:t>
                    </m:r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320" y="5609232"/>
                <a:ext cx="4465320" cy="461665"/>
              </a:xfrm>
              <a:prstGeom prst="rect">
                <a:avLst/>
              </a:prstGeom>
              <a:blipFill>
                <a:blip r:embed="rId4"/>
                <a:stretch>
                  <a:fillRect l="-2186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 rot="16200000">
            <a:off x="-681021" y="3338175"/>
            <a:ext cx="1937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Modulation</a:t>
            </a:r>
            <a:endParaRPr kumimoji="1" lang="ja-JP" altLang="en-US" sz="24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4" t="66666" r="57609" b="27023"/>
          <a:stretch/>
        </p:blipFill>
        <p:spPr>
          <a:xfrm>
            <a:off x="3886058" y="2600361"/>
            <a:ext cx="1371883" cy="31423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4" t="72515" r="57279" b="21174"/>
          <a:stretch/>
        </p:blipFill>
        <p:spPr>
          <a:xfrm>
            <a:off x="1667945" y="3442546"/>
            <a:ext cx="1371883" cy="3142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6" t="45559" r="48898" b="36430"/>
          <a:stretch/>
        </p:blipFill>
        <p:spPr>
          <a:xfrm>
            <a:off x="1124918" y="4398365"/>
            <a:ext cx="1505674" cy="8044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6054792" y="1988869"/>
                <a:ext cx="3089208" cy="556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p>
                            <m:sSup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kumimoji="1"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𝑤𝑞</m:t>
                                  </m:r>
                                </m:e>
                              </m:d>
                            </m:e>
                            <m:sup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1" lang="en-US" altLang="ja-JP" sz="2000" i="1" dirty="0" smtClean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792" y="1988869"/>
                <a:ext cx="3089208" cy="5560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054791" y="2856006"/>
                <a:ext cx="2714349" cy="1046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=92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nm</m:t>
                    </m:r>
                    <m: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nC</m:t>
                    </m:r>
                  </m:oMath>
                </a14:m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Fit</m:t>
                    </m:r>
                    <m: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error</m:t>
                    </m:r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=7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nm</m:t>
                    </m:r>
                    <m:r>
                      <a:rPr kumimoji="1" lang="en-US" altLang="ja-JP" sz="200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00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nC</m:t>
                    </m:r>
                  </m:oMath>
                </a14:m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0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0.65</m:t>
                    </m:r>
                    <m:r>
                      <a:rPr kumimoji="1" lang="en-US" altLang="ja-JP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kumimoji="1" lang="en-US" altLang="ja-JP" sz="2000" dirty="0" smtClean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791" y="2856006"/>
                <a:ext cx="2714349" cy="1046505"/>
              </a:xfrm>
              <a:prstGeom prst="rect">
                <a:avLst/>
              </a:prstGeom>
              <a:blipFill>
                <a:blip r:embed="rId7"/>
                <a:stretch>
                  <a:fillRect b="-35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6054791" y="4073706"/>
                <a:ext cx="2714349" cy="1354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kumimoji="1" lang="en-US" altLang="ja-JP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=18×10</m:t>
                    </m:r>
                    <m:f>
                      <m:fPr>
                        <m:type m:val="lin"/>
                        <m:ctrlPr>
                          <a:rPr kumimoji="1"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nm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nC</m:t>
                        </m:r>
                      </m:den>
                    </m:f>
                  </m:oMath>
                </a14:m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endParaRPr kumimoji="1" lang="en-US" altLang="ja-JP" sz="2000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kumimoji="1" lang="en-US" altLang="ja-JP" sz="2000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Fit</m:t>
                    </m:r>
                    <m: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error</m:t>
                    </m:r>
                    <m: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sty m:val="p"/>
                      </m:rP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nm</m:t>
                    </m:r>
                    <m:r>
                      <a:rPr kumimoji="1" lang="en-US" altLang="ja-JP" sz="20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000" i="0" dirty="0" err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nC</m:t>
                    </m:r>
                  </m:oMath>
                </a14:m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𝑑𝑜𝑓</m:t>
                        </m:r>
                      </m:sub>
                    </m:sSub>
                    <m:r>
                      <a:rPr kumimoji="1" lang="en-US" altLang="ja-JP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=24/2</m:t>
                    </m:r>
                  </m:oMath>
                </a14:m>
                <a:r>
                  <a:rPr kumimoji="1" lang="en-US" altLang="ja-JP" sz="2000" dirty="0" smtClean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791" y="4073706"/>
                <a:ext cx="2714349" cy="1354282"/>
              </a:xfrm>
              <a:prstGeom prst="rect">
                <a:avLst/>
              </a:prstGeom>
              <a:blipFill>
                <a:blip r:embed="rId8"/>
                <a:stretch>
                  <a:fillRect t="-33784" r="-3587" b="-27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702533" y="2856006"/>
                <a:ext cx="15608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(15 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nm</m:t>
                      </m:r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9)</m:t>
                      </m:r>
                    </m:oMath>
                  </m:oMathPara>
                </a14:m>
                <a:endParaRPr kumimoji="1" lang="en-US" altLang="ja-JP" dirty="0" smtClean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533" y="2856006"/>
                <a:ext cx="1560830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7677854" y="4381515"/>
                <a:ext cx="15608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(29 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nm</m:t>
                      </m:r>
                      <m:r>
                        <a:rPr kumimoji="1" lang="en-US" altLang="ja-JP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kumimoji="1" lang="en-US" altLang="ja-JP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9)</m:t>
                      </m:r>
                    </m:oMath>
                  </m:oMathPara>
                </a14:m>
                <a:endParaRPr kumimoji="1" lang="en-US" altLang="ja-JP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854" y="4381515"/>
                <a:ext cx="1560830" cy="369332"/>
              </a:xfrm>
              <a:prstGeom prst="rect">
                <a:avLst/>
              </a:prstGeom>
              <a:blipFill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009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2"/>
          <a:srcRect l="60311" t="41306" r="3798" b="11797"/>
          <a:stretch/>
        </p:blipFill>
        <p:spPr>
          <a:xfrm>
            <a:off x="1553359" y="1638924"/>
            <a:ext cx="6143172" cy="43783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Position jitter at FONTP3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23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243484" y="1131111"/>
                <a:ext cx="3899964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400" i="0" dirty="0" smtClean="0">
                          <a:latin typeface="Cambria Math" panose="02040503050406030204" pitchFamily="18" charset="0"/>
                        </a:rPr>
                        <m:t>Bar</m:t>
                      </m:r>
                      <m:r>
                        <a:rPr lang="en-US" altLang="ja-JP" sz="2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0" i="1" dirty="0" smtClean="0">
                          <a:latin typeface="Cambria Math" panose="02040503050406030204" pitchFamily="18" charset="0"/>
                        </a:rPr>
                        <m:t>𝑗𝑖𝑡𝑡𝑒𝑟</m:t>
                      </m:r>
                      <m:r>
                        <a:rPr lang="en-US" altLang="ja-JP" sz="24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altLang="ja-JP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400" b="0" i="1" dirty="0" smtClean="0">
                                  <a:latin typeface="Cambria Math" panose="02040503050406030204" pitchFamily="18" charset="0"/>
                                </a:rPr>
                                <m:t>100−1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484" y="1131111"/>
                <a:ext cx="3899964" cy="5395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2567940" y="5920740"/>
                <a:ext cx="44653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Beam intensity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[×</m:t>
                    </m:r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pulse</m:t>
                    </m:r>
                    <m:r>
                      <a:rPr kumimoji="1" lang="en-US" altLang="ja-JP" sz="24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940" y="5920740"/>
                <a:ext cx="4465320" cy="461665"/>
              </a:xfrm>
              <a:prstGeom prst="rect">
                <a:avLst/>
              </a:prstGeom>
              <a:blipFill>
                <a:blip r:embed="rId4"/>
                <a:stretch>
                  <a:fillRect l="-2046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 rot="16200000">
                <a:off x="-1272084" y="3191838"/>
                <a:ext cx="51892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Vertical position jitter at FONTP3 [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altLang="ja-JP" sz="2400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72084" y="3191838"/>
                <a:ext cx="5189220" cy="461665"/>
              </a:xfrm>
              <a:prstGeom prst="rect">
                <a:avLst/>
              </a:prstGeom>
              <a:blipFill>
                <a:blip r:embed="rId5"/>
                <a:stretch>
                  <a:fillRect l="-10526" r="-28947" b="-18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363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As a study </a:t>
            </a:r>
            <a:r>
              <a:rPr lang="en-US" altLang="ja-JP" dirty="0"/>
              <a:t>of IP beam orbit stabilization using FONT upstream feedback, </a:t>
            </a:r>
            <a:r>
              <a:rPr kumimoji="1" lang="en-US" altLang="ja-JP" dirty="0" smtClean="0"/>
              <a:t>2 measurements were done:</a:t>
            </a:r>
          </a:p>
          <a:p>
            <a:pPr lvl="1"/>
            <a:r>
              <a:rPr lang="en-US" altLang="ja-JP" dirty="0" smtClean="0"/>
              <a:t>Study </a:t>
            </a:r>
            <a:r>
              <a:rPr lang="en-US" altLang="ja-JP" dirty="0"/>
              <a:t>with jitter generation by steering </a:t>
            </a:r>
            <a:r>
              <a:rPr lang="en-US" altLang="ja-JP" dirty="0" smtClean="0"/>
              <a:t>magnets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Study </a:t>
            </a:r>
            <a:r>
              <a:rPr lang="en-US" altLang="ja-JP" dirty="0"/>
              <a:t>of beam intensity </a:t>
            </a:r>
            <a:r>
              <a:rPr lang="en-US" altLang="ja-JP" dirty="0" smtClean="0"/>
              <a:t>dependence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Vertical beam orbit at the IP is stabilized by                   several 10s of nm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Closer </a:t>
            </a:r>
            <a:r>
              <a:rPr lang="en-US" altLang="ja-JP" dirty="0" smtClean="0"/>
              <a:t>investigation is probably needed to verify the result of the beam intensity dependence of upstream feedback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160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132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 of consecutive measurements</a:t>
            </a:r>
            <a:br>
              <a:rPr kumimoji="1" lang="en-US" altLang="ja-JP" dirty="0" smtClean="0"/>
            </a:br>
            <a:r>
              <a:rPr lang="en-US" altLang="ja-JP" dirty="0" smtClean="0"/>
              <a:t>when jitter=0.3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62" y="1458915"/>
            <a:ext cx="6443164" cy="4519376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26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28600" y="5844941"/>
                <a:ext cx="451273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Beam </a:t>
                </a:r>
                <a:r>
                  <a:rPr lang="en-US" altLang="ja-JP" sz="2000" dirty="0"/>
                  <a:t>intensity =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altLang="ja-JP" sz="2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0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</a:rPr>
                      <m:t>pulse</m:t>
                    </m:r>
                  </m:oMath>
                </a14:m>
                <a:endParaRPr lang="en-US" altLang="ja-JP" sz="2000" dirty="0"/>
              </a:p>
              <a:p>
                <a:r>
                  <a:rPr lang="en-US" altLang="ja-JP" sz="2000" dirty="0" smtClean="0"/>
                  <a:t>3</a:t>
                </a:r>
                <a:r>
                  <a:rPr kumimoji="1" lang="en-US" altLang="ja-JP" sz="2000" dirty="0" smtClean="0"/>
                  <a:t>0 data points are taken for each phase</a:t>
                </a: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844941"/>
                <a:ext cx="4512733" cy="707886"/>
              </a:xfrm>
              <a:prstGeom prst="rect">
                <a:avLst/>
              </a:prstGeom>
              <a:blipFill>
                <a:blip r:embed="rId3"/>
                <a:stretch>
                  <a:fillRect l="-1486" t="-5172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428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Calculation of Modulation reduction factor</a:t>
            </a:r>
            <a:br>
              <a:rPr kumimoji="1" lang="en-US" altLang="ja-JP" dirty="0" smtClean="0"/>
            </a:br>
            <a:r>
              <a:rPr kumimoji="1" lang="en-US" altLang="ja-JP" dirty="0" smtClean="0"/>
              <a:t>by vertical beam orbit jitter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166668" y="5698946"/>
                <a:ext cx="5091228" cy="490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Vertical beam orbit jitter at IP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ja-JP" sz="2400" dirty="0" smtClean="0"/>
                  <a:t> [nm]</a:t>
                </a: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668" y="5698946"/>
                <a:ext cx="5091228" cy="490840"/>
              </a:xfrm>
              <a:prstGeom prst="rect">
                <a:avLst/>
              </a:prstGeom>
              <a:blipFill>
                <a:blip r:embed="rId2"/>
                <a:stretch>
                  <a:fillRect l="-1794" t="-8750" r="-359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 rot="16200000">
                <a:off x="-1574108" y="3375129"/>
                <a:ext cx="40480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Modulation reduction factor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574108" y="3375129"/>
                <a:ext cx="4048032" cy="461665"/>
              </a:xfrm>
              <a:prstGeom prst="rect">
                <a:avLst/>
              </a:prstGeom>
              <a:blipFill>
                <a:blip r:embed="rId3"/>
                <a:stretch>
                  <a:fillRect l="-10526" r="-28947" b="-22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/>
          <a:srcRect l="10542" t="13002" r="2777" b="9742"/>
          <a:stretch/>
        </p:blipFill>
        <p:spPr>
          <a:xfrm>
            <a:off x="628650" y="1762921"/>
            <a:ext cx="5725346" cy="38670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6353996" y="2754029"/>
                <a:ext cx="2776490" cy="2214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𝑜𝑏𝑠𝑒𝑟𝑣𝑒𝑑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en-US" altLang="ja-JP" sz="2400" b="0" i="1" dirty="0" smtClean="0"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sSubSup>
                          <m:sSub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b="0" dirty="0" smtClean="0"/>
                  <a:t> </a:t>
                </a:r>
              </a:p>
              <a:p>
                <a:endParaRPr lang="en-US" altLang="ja-JP" sz="2400" dirty="0"/>
              </a:p>
              <a:p>
                <a:r>
                  <a:rPr kumimoji="1" lang="en-US" altLang="ja-JP" sz="20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kumimoji="1" lang="en-US" altLang="ja-JP" sz="2000" dirty="0" smtClean="0"/>
                  <a:t>IPBSM laser wavelength)</a:t>
                </a:r>
              </a:p>
              <a:p>
                <a:r>
                  <a:rPr lang="en-US" altLang="ja-JP" sz="2000" dirty="0" smtClean="0"/>
                  <a:t>(IPBSM 174 </a:t>
                </a:r>
                <a:r>
                  <a:rPr lang="en-US" altLang="ja-JP" sz="2000" dirty="0" err="1" smtClean="0"/>
                  <a:t>deg</a:t>
                </a:r>
                <a:r>
                  <a:rPr lang="en-US" altLang="ja-JP" sz="2000" dirty="0" smtClean="0"/>
                  <a:t> mode)</a:t>
                </a:r>
                <a:endParaRPr kumimoji="1" lang="en-US" altLang="ja-JP" sz="2000" dirty="0" smtClean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3996" y="2754029"/>
                <a:ext cx="2776490" cy="2214581"/>
              </a:xfrm>
              <a:prstGeom prst="rect">
                <a:avLst/>
              </a:prstGeom>
              <a:blipFill>
                <a:blip r:embed="rId5"/>
                <a:stretch>
                  <a:fillRect l="-2193" b="-413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629400" y="6368380"/>
            <a:ext cx="2057400" cy="365125"/>
          </a:xfrm>
        </p:spPr>
        <p:txBody>
          <a:bodyPr/>
          <a:lstStyle/>
          <a:p>
            <a:r>
              <a:rPr kumimoji="1" lang="en-US" altLang="ja-JP" dirty="0" smtClean="0"/>
              <a:t>27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32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659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 of IPBSM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12927" y="1169618"/>
            <a:ext cx="8605378" cy="5124661"/>
            <a:chOff x="195072" y="3667582"/>
            <a:chExt cx="5300595" cy="315660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827"/>
            <a:stretch/>
          </p:blipFill>
          <p:spPr>
            <a:xfrm>
              <a:off x="195072" y="3667582"/>
              <a:ext cx="5300595" cy="3110958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84704" y="6585718"/>
              <a:ext cx="707136" cy="2384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773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"/>
            <a:ext cx="7886700" cy="910070"/>
          </a:xfrm>
        </p:spPr>
        <p:txBody>
          <a:bodyPr/>
          <a:lstStyle/>
          <a:p>
            <a:r>
              <a:rPr lang="en-US" altLang="ja-JP" dirty="0"/>
              <a:t>Concept of IPBSM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67879" y="624251"/>
            <a:ext cx="5107161" cy="3247838"/>
            <a:chOff x="968740" y="1469079"/>
            <a:chExt cx="5639229" cy="311205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/>
            <a:srcRect l="9841" t="9624" r="7722" b="8524"/>
            <a:stretch/>
          </p:blipFill>
          <p:spPr>
            <a:xfrm>
              <a:off x="968740" y="1469079"/>
              <a:ext cx="5574935" cy="3112055"/>
            </a:xfrm>
            <a:prstGeom prst="rect">
              <a:avLst/>
            </a:prstGeom>
          </p:spPr>
        </p:pic>
        <p:cxnSp>
          <p:nvCxnSpPr>
            <p:cNvPr id="7" name="直線コネクタ 6"/>
            <p:cNvCxnSpPr/>
            <p:nvPr/>
          </p:nvCxnSpPr>
          <p:spPr>
            <a:xfrm flipV="1">
              <a:off x="4329113" y="2005012"/>
              <a:ext cx="2028825" cy="0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324351" y="2538412"/>
              <a:ext cx="2028825" cy="0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6293645" y="1712952"/>
                  <a:ext cx="3143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9" name="テキスト ボックス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3645" y="1712952"/>
                  <a:ext cx="31432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61905" b="-1568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6279358" y="2284478"/>
                  <a:ext cx="3143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9358" y="2284478"/>
                  <a:ext cx="31432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54762" b="-980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92430" y="4925200"/>
                <a:ext cx="4550205" cy="62836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kumimoji="1" lang="en-US" altLang="ja-JP" dirty="0" smtClean="0"/>
                  <a:t>Modulation depth</a:t>
                </a:r>
                <a14:m>
                  <m:oMath xmlns:m="http://schemas.openxmlformats.org/officeDocument/2006/math"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den>
                    </m:f>
                  </m:oMath>
                </a14:m>
                <a:endParaRPr kumimoji="1" lang="en-US" altLang="ja-JP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430" y="4925200"/>
                <a:ext cx="4550205" cy="628369"/>
              </a:xfrm>
              <a:blipFill>
                <a:blip r:embed="rId13"/>
                <a:stretch>
                  <a:fillRect l="-2008" t="-1942" b="-9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5115101" y="1308510"/>
                <a:ext cx="37250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Small beam size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kumimoji="1" lang="en-US" altLang="ja-JP" sz="2400" dirty="0" smtClean="0"/>
                  <a:t>  large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en-US" altLang="ja-JP" sz="2400" dirty="0" smtClean="0"/>
                  <a:t>   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101" y="1308510"/>
                <a:ext cx="3725078" cy="461665"/>
              </a:xfrm>
              <a:prstGeom prst="rect">
                <a:avLst/>
              </a:prstGeom>
              <a:blipFill>
                <a:blip r:embed="rId14"/>
                <a:stretch>
                  <a:fillRect l="-2455" t="-10667" b="-30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5115101" y="2669581"/>
                <a:ext cx="37353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/>
                  <a:t>Large beam size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kumimoji="1" lang="en-US" altLang="ja-JP" sz="2400" dirty="0" smtClean="0"/>
                  <a:t>  small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en-US" altLang="ja-JP" sz="2400" dirty="0" smtClean="0"/>
                  <a:t>   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101" y="2669581"/>
                <a:ext cx="3735388" cy="461665"/>
              </a:xfrm>
              <a:prstGeom prst="rect">
                <a:avLst/>
              </a:prstGeom>
              <a:blipFill>
                <a:blip r:embed="rId15"/>
                <a:stretch>
                  <a:fillRect l="-2447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図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110" y="3665304"/>
            <a:ext cx="4954091" cy="33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36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56145"/>
          </a:xfrm>
        </p:spPr>
        <p:txBody>
          <a:bodyPr/>
          <a:lstStyle/>
          <a:p>
            <a:r>
              <a:rPr lang="en-US" altLang="ja-JP" dirty="0"/>
              <a:t>2nd bunch IPBSM measurement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456950" y="755634"/>
            <a:ext cx="3507181" cy="2284414"/>
            <a:chOff x="459256" y="1271305"/>
            <a:chExt cx="3507181" cy="2284414"/>
          </a:xfrm>
        </p:grpSpPr>
        <p:cxnSp>
          <p:nvCxnSpPr>
            <p:cNvPr id="7" name="直線矢印コネクタ 6"/>
            <p:cNvCxnSpPr/>
            <p:nvPr/>
          </p:nvCxnSpPr>
          <p:spPr>
            <a:xfrm>
              <a:off x="459256" y="2562228"/>
              <a:ext cx="3507181" cy="1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グループ化 3"/>
            <p:cNvGrpSpPr/>
            <p:nvPr/>
          </p:nvGrpSpPr>
          <p:grpSpPr>
            <a:xfrm>
              <a:off x="759181" y="1271305"/>
              <a:ext cx="2340274" cy="2284414"/>
              <a:chOff x="577952" y="766103"/>
              <a:chExt cx="2975646" cy="2904618"/>
            </a:xfrm>
          </p:grpSpPr>
          <p:sp>
            <p:nvSpPr>
              <p:cNvPr id="33" name="正方形/長方形 32"/>
              <p:cNvSpPr/>
              <p:nvPr/>
            </p:nvSpPr>
            <p:spPr>
              <a:xfrm rot="780000">
                <a:off x="984094" y="1232321"/>
                <a:ext cx="88500" cy="24384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 rot="20820000">
                <a:off x="998355" y="1232320"/>
                <a:ext cx="88500" cy="24384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628650" y="2309742"/>
                <a:ext cx="866775" cy="207164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686823" y="2298836"/>
                <a:ext cx="866775" cy="20716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テキスト ボックス 26"/>
                  <p:cNvSpPr txBox="1"/>
                  <p:nvPr/>
                </p:nvSpPr>
                <p:spPr>
                  <a:xfrm>
                    <a:off x="808653" y="2099505"/>
                    <a:ext cx="36195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kumimoji="1" lang="ja-JP" altLang="en-US" sz="2400" dirty="0"/>
                  </a:p>
                </p:txBody>
              </p:sp>
            </mc:Choice>
            <mc:Fallback xmlns="">
              <p:sp>
                <p:nvSpPr>
                  <p:cNvPr id="27" name="テキスト ボックス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8653" y="2099505"/>
                    <a:ext cx="361950" cy="461665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r="-65217" b="-116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テキスト ボックス 18"/>
                  <p:cNvSpPr txBox="1"/>
                  <p:nvPr/>
                </p:nvSpPr>
                <p:spPr>
                  <a:xfrm>
                    <a:off x="2878820" y="2078908"/>
                    <a:ext cx="36195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kumimoji="1" lang="ja-JP" altLang="en-US" sz="2400" dirty="0"/>
                  </a:p>
                </p:txBody>
              </p:sp>
            </mc:Choice>
            <mc:Fallback xmlns="">
              <p:sp>
                <p:nvSpPr>
                  <p:cNvPr id="19" name="テキスト ボックス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78820" y="2078908"/>
                    <a:ext cx="361950" cy="4616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r="-61702" b="-13559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テキスト ボックス 34"/>
              <p:cNvSpPr txBox="1"/>
              <p:nvPr/>
            </p:nvSpPr>
            <p:spPr>
              <a:xfrm>
                <a:off x="577952" y="766103"/>
                <a:ext cx="929305" cy="50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 smtClean="0">
                    <a:solidFill>
                      <a:srgbClr val="00B050"/>
                    </a:solidFill>
                  </a:rPr>
                  <a:t>Laser </a:t>
                </a:r>
                <a:endParaRPr kumimoji="1" lang="ja-JP" altLang="en-US" sz="20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8AB2-238C-46C1-9A39-7741C7C75269}" type="slidenum">
              <a:rPr kumimoji="1" lang="ja-JP" altLang="en-US" smtClean="0"/>
              <a:t>6</a:t>
            </a:fld>
            <a:endParaRPr kumimoji="1" lang="ja-JP" altLang="en-US"/>
          </a:p>
        </p:txBody>
      </p:sp>
      <p:grpSp>
        <p:nvGrpSpPr>
          <p:cNvPr id="120" name="グループ化 119"/>
          <p:cNvGrpSpPr/>
          <p:nvPr/>
        </p:nvGrpSpPr>
        <p:grpSpPr>
          <a:xfrm>
            <a:off x="4841747" y="962371"/>
            <a:ext cx="3963370" cy="2522725"/>
            <a:chOff x="4854473" y="1245253"/>
            <a:chExt cx="3963370" cy="2522725"/>
          </a:xfrm>
        </p:grpSpPr>
        <p:sp>
          <p:nvSpPr>
            <p:cNvPr id="61" name="フリーフォーム 60"/>
            <p:cNvSpPr/>
            <p:nvPr/>
          </p:nvSpPr>
          <p:spPr>
            <a:xfrm>
              <a:off x="7670610" y="1802781"/>
              <a:ext cx="1147233" cy="575734"/>
            </a:xfrm>
            <a:custGeom>
              <a:avLst/>
              <a:gdLst>
                <a:gd name="connsiteX0" fmla="*/ 0 w 1147233"/>
                <a:gd name="connsiteY0" fmla="*/ 575734 h 575734"/>
                <a:gd name="connsiteX1" fmla="*/ 571500 w 1147233"/>
                <a:gd name="connsiteY1" fmla="*/ 0 h 575734"/>
                <a:gd name="connsiteX2" fmla="*/ 1147233 w 1147233"/>
                <a:gd name="connsiteY2" fmla="*/ 575734 h 5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7233" h="575734">
                  <a:moveTo>
                    <a:pt x="0" y="575734"/>
                  </a:moveTo>
                  <a:cubicBezTo>
                    <a:pt x="190147" y="287867"/>
                    <a:pt x="380295" y="0"/>
                    <a:pt x="571500" y="0"/>
                  </a:cubicBezTo>
                  <a:cubicBezTo>
                    <a:pt x="762705" y="0"/>
                    <a:pt x="954969" y="287867"/>
                    <a:pt x="1147233" y="57573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8172516" y="1490545"/>
              <a:ext cx="645327" cy="1107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4854473" y="1245253"/>
              <a:ext cx="3318043" cy="2522725"/>
              <a:chOff x="4854473" y="1245253"/>
              <a:chExt cx="3318043" cy="2522725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>
                <a:off x="5363462" y="1295400"/>
                <a:ext cx="0" cy="1994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flipH="1">
                <a:off x="5363462" y="3279250"/>
                <a:ext cx="2809054" cy="101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グループ化 17"/>
              <p:cNvGrpSpPr/>
              <p:nvPr/>
            </p:nvGrpSpPr>
            <p:grpSpPr>
              <a:xfrm>
                <a:off x="5874093" y="1375807"/>
                <a:ext cx="90000" cy="627723"/>
                <a:chOff x="5643796" y="1913946"/>
                <a:chExt cx="90000" cy="627723"/>
              </a:xfrm>
            </p:grpSpPr>
            <p:sp>
              <p:nvSpPr>
                <p:cNvPr id="17" name="円/楕円 16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 25"/>
              <p:cNvSpPr/>
              <p:nvPr/>
            </p:nvSpPr>
            <p:spPr>
              <a:xfrm>
                <a:off x="5373762" y="1794241"/>
                <a:ext cx="1147233" cy="575734"/>
              </a:xfrm>
              <a:custGeom>
                <a:avLst/>
                <a:gdLst>
                  <a:gd name="connsiteX0" fmla="*/ 0 w 1147233"/>
                  <a:gd name="connsiteY0" fmla="*/ 575734 h 575734"/>
                  <a:gd name="connsiteX1" fmla="*/ 571500 w 1147233"/>
                  <a:gd name="connsiteY1" fmla="*/ 0 h 575734"/>
                  <a:gd name="connsiteX2" fmla="*/ 1147233 w 1147233"/>
                  <a:gd name="connsiteY2" fmla="*/ 575734 h 57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7233" h="575734">
                    <a:moveTo>
                      <a:pt x="0" y="575734"/>
                    </a:moveTo>
                    <a:cubicBezTo>
                      <a:pt x="190147" y="287867"/>
                      <a:pt x="380295" y="0"/>
                      <a:pt x="571500" y="0"/>
                    </a:cubicBezTo>
                    <a:cubicBezTo>
                      <a:pt x="762705" y="0"/>
                      <a:pt x="954969" y="287867"/>
                      <a:pt x="1147233" y="57573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 rot="10800000">
                <a:off x="6523377" y="2375061"/>
                <a:ext cx="1147233" cy="575734"/>
              </a:xfrm>
              <a:custGeom>
                <a:avLst/>
                <a:gdLst>
                  <a:gd name="connsiteX0" fmla="*/ 0 w 1147233"/>
                  <a:gd name="connsiteY0" fmla="*/ 575734 h 575734"/>
                  <a:gd name="connsiteX1" fmla="*/ 571500 w 1147233"/>
                  <a:gd name="connsiteY1" fmla="*/ 0 h 575734"/>
                  <a:gd name="connsiteX2" fmla="*/ 1147233 w 1147233"/>
                  <a:gd name="connsiteY2" fmla="*/ 575734 h 575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7233" h="575734">
                    <a:moveTo>
                      <a:pt x="0" y="575734"/>
                    </a:moveTo>
                    <a:cubicBezTo>
                      <a:pt x="190147" y="287867"/>
                      <a:pt x="380295" y="0"/>
                      <a:pt x="571500" y="0"/>
                    </a:cubicBezTo>
                    <a:cubicBezTo>
                      <a:pt x="762705" y="0"/>
                      <a:pt x="954969" y="287867"/>
                      <a:pt x="1147233" y="57573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5513717" y="1882615"/>
                <a:ext cx="90000" cy="627723"/>
                <a:chOff x="5643796" y="1913946"/>
                <a:chExt cx="90000" cy="627723"/>
              </a:xfrm>
            </p:grpSpPr>
            <p:sp>
              <p:nvSpPr>
                <p:cNvPr id="63" name="円/楕円 62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63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>
                <a:off x="6230799" y="1790177"/>
                <a:ext cx="90000" cy="627723"/>
                <a:chOff x="5643796" y="1913946"/>
                <a:chExt cx="90000" cy="627723"/>
              </a:xfrm>
            </p:grpSpPr>
            <p:sp>
              <p:nvSpPr>
                <p:cNvPr id="69" name="円/楕円 68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72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611744" y="2220767"/>
                <a:ext cx="90000" cy="627723"/>
                <a:chOff x="5643796" y="1913946"/>
                <a:chExt cx="90000" cy="627723"/>
              </a:xfrm>
            </p:grpSpPr>
            <p:sp>
              <p:nvSpPr>
                <p:cNvPr id="81" name="円/楕円 80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82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83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" name="グループ化 85"/>
              <p:cNvGrpSpPr/>
              <p:nvPr/>
            </p:nvGrpSpPr>
            <p:grpSpPr>
              <a:xfrm>
                <a:off x="7050912" y="2510237"/>
                <a:ext cx="90000" cy="627723"/>
                <a:chOff x="5643796" y="1913946"/>
                <a:chExt cx="90000" cy="627723"/>
              </a:xfrm>
            </p:grpSpPr>
            <p:sp>
              <p:nvSpPr>
                <p:cNvPr id="87" name="円/楕円 86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89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7435713" y="2113248"/>
                <a:ext cx="90000" cy="627723"/>
                <a:chOff x="5643796" y="1913946"/>
                <a:chExt cx="90000" cy="627723"/>
              </a:xfrm>
            </p:grpSpPr>
            <p:sp>
              <p:nvSpPr>
                <p:cNvPr id="99" name="円/楕円 98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/楕円 100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/楕円 101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102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7845978" y="1850429"/>
                <a:ext cx="90000" cy="627723"/>
                <a:chOff x="5643796" y="1913946"/>
                <a:chExt cx="90000" cy="627723"/>
              </a:xfrm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5643796" y="1913946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/楕円 105"/>
                <p:cNvSpPr/>
                <p:nvPr/>
              </p:nvSpPr>
              <p:spPr>
                <a:xfrm>
                  <a:off x="5643796" y="2083720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>
                  <a:off x="5643796" y="2182152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/楕円 107"/>
                <p:cNvSpPr/>
                <p:nvPr/>
              </p:nvSpPr>
              <p:spPr>
                <a:xfrm>
                  <a:off x="5643796" y="2280584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/楕円 108"/>
                <p:cNvSpPr/>
                <p:nvPr/>
              </p:nvSpPr>
              <p:spPr>
                <a:xfrm>
                  <a:off x="5643796" y="2450358"/>
                  <a:ext cx="90000" cy="91311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テキスト ボックス 116"/>
              <p:cNvSpPr txBox="1"/>
              <p:nvPr/>
            </p:nvSpPr>
            <p:spPr>
              <a:xfrm rot="16200000">
                <a:off x="4048982" y="2050744"/>
                <a:ext cx="20110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Detector signal</a:t>
                </a:r>
                <a:endParaRPr kumimoji="1" lang="ja-JP" altLang="en-US" sz="2000" dirty="0"/>
              </a:p>
            </p:txBody>
          </p:sp>
          <p:sp>
            <p:nvSpPr>
              <p:cNvPr id="118" name="テキスト ボックス 117"/>
              <p:cNvSpPr txBox="1"/>
              <p:nvPr/>
            </p:nvSpPr>
            <p:spPr>
              <a:xfrm>
                <a:off x="5683147" y="3367868"/>
                <a:ext cx="22528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Fringe phase</a:t>
                </a:r>
                <a:endParaRPr kumimoji="1" lang="ja-JP" altLang="en-US" sz="2000" dirty="0"/>
              </a:p>
            </p:txBody>
          </p:sp>
        </p:grpSp>
      </p:grpSp>
      <p:cxnSp>
        <p:nvCxnSpPr>
          <p:cNvPr id="122" name="直線矢印コネクタ 121"/>
          <p:cNvCxnSpPr/>
          <p:nvPr/>
        </p:nvCxnSpPr>
        <p:spPr>
          <a:xfrm flipV="1">
            <a:off x="1137597" y="3116181"/>
            <a:ext cx="1657872" cy="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>
            <a:off x="1478446" y="3121877"/>
            <a:ext cx="1168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~200 ns</a:t>
            </a:r>
            <a:endParaRPr kumimoji="1" lang="ja-JP" altLang="en-US" sz="2000" dirty="0"/>
          </a:p>
        </p:txBody>
      </p:sp>
      <p:sp>
        <p:nvSpPr>
          <p:cNvPr id="7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5753" y="3608019"/>
            <a:ext cx="7886700" cy="295624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Timing of the IPBSM laser is matched to 2nd bunch timing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Beam size measurement is done by measuring 100-200 pulses</a:t>
            </a:r>
          </a:p>
          <a:p>
            <a:endParaRPr lang="en-US" altLang="ja-JP" dirty="0"/>
          </a:p>
          <a:p>
            <a:r>
              <a:rPr lang="en-US" altLang="ja-JP" dirty="0" smtClean="0"/>
              <a:t>It is not possible to measure the beam size of 1st&amp;2nd bunch at the same time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29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IPBSM measurement with</a:t>
            </a:r>
            <a:br>
              <a:rPr kumimoji="1" lang="en-US" altLang="ja-JP" dirty="0" smtClean="0"/>
            </a:br>
            <a:r>
              <a:rPr kumimoji="1" lang="en-US" altLang="ja-JP" dirty="0" smtClean="0"/>
              <a:t>FONT upstream feedback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Aim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Aim</a:t>
            </a:r>
            <a:r>
              <a:rPr lang="en-US" altLang="ja-JP" dirty="0"/>
              <a:t>:</a:t>
            </a:r>
          </a:p>
          <a:p>
            <a:pPr lvl="1"/>
            <a:r>
              <a:rPr lang="en-US" altLang="ja-JP" dirty="0"/>
              <a:t>To observe the IP </a:t>
            </a:r>
            <a:r>
              <a:rPr lang="en-US" altLang="ja-JP" dirty="0" smtClean="0"/>
              <a:t>vertical beam </a:t>
            </a:r>
            <a:r>
              <a:rPr lang="en-US" altLang="ja-JP" dirty="0"/>
              <a:t>orbit stabilization by FONT upstream feedback, using IPBSM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At 2-bunch beam operation, using FONT upstream feedback, beam orbit jitter of 2nd bunch at the IP should decrease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This effect should be observed using IPBSM as a decrease in observed beam size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2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Measurements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n-US" altLang="ja-JP" dirty="0" smtClean="0"/>
          </a:p>
          <a:p>
            <a:pPr marL="457200" indent="-457200">
              <a:buAutoNum type="arabicPeriod"/>
            </a:pPr>
            <a:endParaRPr lang="en-US" altLang="ja-JP" dirty="0"/>
          </a:p>
          <a:p>
            <a:pPr marL="457200" indent="-457200">
              <a:buAutoNum type="arabicPeriod"/>
            </a:pPr>
            <a:r>
              <a:rPr lang="en-US" altLang="ja-JP" dirty="0" smtClean="0"/>
              <a:t>Study of IP beam orbit stabilization using FONT upstream feedback, with jitter generation by steering magnets</a:t>
            </a:r>
          </a:p>
          <a:p>
            <a:pPr marL="457200" indent="-457200">
              <a:buAutoNum type="arabicPeriod"/>
            </a:pPr>
            <a:endParaRPr lang="en-US" altLang="ja-JP" dirty="0" smtClean="0"/>
          </a:p>
          <a:p>
            <a:pPr marL="457200" indent="-457200">
              <a:buAutoNum type="arabicPeriod"/>
            </a:pPr>
            <a:endParaRPr lang="en-US" altLang="ja-JP" dirty="0"/>
          </a:p>
          <a:p>
            <a:pPr marL="457200" indent="-457200">
              <a:buAutoNum type="arabicPeriod"/>
            </a:pPr>
            <a:r>
              <a:rPr lang="en-US" altLang="ja-JP" dirty="0" smtClean="0"/>
              <a:t>Study of beam intensity dependence of IPBSM Modulation, with FONT upstream feedback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575-7ADA-4D1E-932C-FE69DE25207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39081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2" id="{A8A05016-4DC9-4DBF-AFB1-72D898AB7D4F}" vid="{B7522E2F-570D-401A-B4EB-3F4BCD371E7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テーマ2</Template>
  <TotalTime>1918</TotalTime>
  <Words>711</Words>
  <Application>Microsoft Office PowerPoint</Application>
  <PresentationFormat>画面に合わせる (4:3)</PresentationFormat>
  <Paragraphs>215</Paragraphs>
  <Slides>27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3" baseType="lpstr">
      <vt:lpstr>ＭＳ Ｐゴシック</vt:lpstr>
      <vt:lpstr>Arial</vt:lpstr>
      <vt:lpstr>Calibri</vt:lpstr>
      <vt:lpstr>Calibri Light</vt:lpstr>
      <vt:lpstr>Cambria Math</vt:lpstr>
      <vt:lpstr>テーマ2</vt:lpstr>
      <vt:lpstr>IP-BSM 2-bunch operation</vt:lpstr>
      <vt:lpstr>Outline</vt:lpstr>
      <vt:lpstr>Introduction</vt:lpstr>
      <vt:lpstr>Setup of IPBSM</vt:lpstr>
      <vt:lpstr>Concept of IPBSM</vt:lpstr>
      <vt:lpstr>2nd bunch IPBSM measurement</vt:lpstr>
      <vt:lpstr>IPBSM measurement with FONT upstream feedback</vt:lpstr>
      <vt:lpstr>Aim</vt:lpstr>
      <vt:lpstr>Measurements</vt:lpstr>
      <vt:lpstr>1. Study with jitter generation by steering magnets</vt:lpstr>
      <vt:lpstr>Jitter generation using steering magnets</vt:lpstr>
      <vt:lpstr>Jitter generation using steering magnets</vt:lpstr>
      <vt:lpstr>Placement</vt:lpstr>
      <vt:lpstr>Procedure</vt:lpstr>
      <vt:lpstr>IPBSM 174 deg mode measurement</vt:lpstr>
      <vt:lpstr>Jitter source amplitude dependence</vt:lpstr>
      <vt:lpstr>Position jitter at FONTP3</vt:lpstr>
      <vt:lpstr>Rough assumption of jitter at IP</vt:lpstr>
      <vt:lpstr>2. Beam intensity dependence study</vt:lpstr>
      <vt:lpstr>Measurement</vt:lpstr>
      <vt:lpstr>IPBSM 174 deg mode measurement</vt:lpstr>
      <vt:lpstr>Beam intensity dependence</vt:lpstr>
      <vt:lpstr>Position jitter at FONTP3</vt:lpstr>
      <vt:lpstr>Summary</vt:lpstr>
      <vt:lpstr>Backup</vt:lpstr>
      <vt:lpstr>Result of consecutive measurements when jitter=0.3</vt:lpstr>
      <vt:lpstr>Calculation of Modulation reduction factor by vertical beam orbit jitter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IP-BSM 2-bunch operation</dc:title>
  <dc:creator>Y K</dc:creator>
  <cp:lastModifiedBy>Y K</cp:lastModifiedBy>
  <cp:revision>322</cp:revision>
  <dcterms:created xsi:type="dcterms:W3CDTF">2015-10-07T05:25:22Z</dcterms:created>
  <dcterms:modified xsi:type="dcterms:W3CDTF">2016-01-14T08:12:52Z</dcterms:modified>
</cp:coreProperties>
</file>