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362" r:id="rId3"/>
    <p:sldId id="363" r:id="rId4"/>
    <p:sldId id="364" r:id="rId5"/>
    <p:sldId id="365" r:id="rId6"/>
    <p:sldId id="366" r:id="rId7"/>
    <p:sldId id="367" r:id="rId8"/>
    <p:sldId id="368" r:id="rId9"/>
    <p:sldId id="379" r:id="rId10"/>
    <p:sldId id="373" r:id="rId11"/>
    <p:sldId id="374" r:id="rId12"/>
    <p:sldId id="375" r:id="rId13"/>
    <p:sldId id="369" r:id="rId14"/>
    <p:sldId id="370" r:id="rId15"/>
    <p:sldId id="371" r:id="rId16"/>
    <p:sldId id="376" r:id="rId17"/>
    <p:sldId id="372" r:id="rId18"/>
    <p:sldId id="377" r:id="rId19"/>
    <p:sldId id="378" r:id="rId20"/>
    <p:sldId id="361" r:id="rId21"/>
    <p:sldId id="342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CC"/>
    <a:srgbClr val="FF6600"/>
    <a:srgbClr val="FF0066"/>
    <a:srgbClr val="CCFF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D1A16-9704-42F5-A6C2-6748BEFF79D4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CB9D5-CC3B-4765-9478-F244979A3F5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858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702C95A-C5A0-4D21-8205-B53FE2374D81}" type="slidenum">
              <a:rPr lang="fr-FR" altLang="fr-FR" smtClean="0"/>
              <a:pPr eaLnBrk="1" hangingPunct="1">
                <a:spcBef>
                  <a:spcPct val="0"/>
                </a:spcBef>
              </a:pPr>
              <a:t>1</a:t>
            </a:fld>
            <a:endParaRPr lang="fr-FR" altLang="fr-FR" smtClean="0"/>
          </a:p>
        </p:txBody>
      </p:sp>
      <p:sp>
        <p:nvSpPr>
          <p:cNvPr id="56323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fr-FR" altLang="fr-FR" sz="5600"/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fr-FR" alt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F1E41-0FA0-4364-A543-00DF2925C4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219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33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172" y="1604841"/>
            <a:ext cx="8228763" cy="397781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840527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13/01/2016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512.08024v1.pdf" TargetMode="Externa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users.lal.in2p3.fr/bambade/LC/2014-12-12-127003.pdf" TargetMode="Externa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mag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0" cy="12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50031" y="1700808"/>
            <a:ext cx="8642350" cy="432048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normAutofit lnSpcReduction="10000"/>
          </a:bodyPr>
          <a:lstStyle/>
          <a:p>
            <a:pPr marL="0" indent="0" algn="ctr" defTabSz="457200" eaLnBrk="1" hangingPunct="1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4000" dirty="0" smtClean="0">
                <a:solidFill>
                  <a:srgbClr val="0000FF"/>
                </a:solidFill>
              </a:rPr>
              <a:t>Philip </a:t>
            </a:r>
            <a:r>
              <a:rPr lang="en-US" altLang="fr-FR" sz="4000" dirty="0" err="1" smtClean="0">
                <a:solidFill>
                  <a:srgbClr val="0000FF"/>
                </a:solidFill>
              </a:rPr>
              <a:t>Bambade</a:t>
            </a:r>
            <a:endParaRPr lang="en-US" altLang="fr-FR" sz="4000" dirty="0" smtClean="0">
              <a:solidFill>
                <a:srgbClr val="0000FF"/>
              </a:solidFill>
            </a:endParaRPr>
          </a:p>
          <a:p>
            <a:pPr marL="0" indent="0" algn="ctr" defTabSz="457200" eaLnBrk="1" hangingPunct="1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fr-FR" sz="1600" dirty="0" smtClean="0">
              <a:solidFill>
                <a:srgbClr val="0000FF"/>
              </a:solidFill>
            </a:endParaRPr>
          </a:p>
          <a:p>
            <a:pPr marL="0" indent="0" algn="ctr" defTabSz="457200" eaLnBrk="1" hangingPunct="1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400" dirty="0" err="1" smtClean="0"/>
              <a:t>Laboratoire</a:t>
            </a:r>
            <a:r>
              <a:rPr lang="en-US" altLang="fr-FR" sz="2400" dirty="0" smtClean="0"/>
              <a:t> de </a:t>
            </a:r>
            <a:r>
              <a:rPr lang="en-US" altLang="fr-FR" sz="2400" dirty="0" err="1" smtClean="0"/>
              <a:t>l’Accélérateur</a:t>
            </a:r>
            <a:r>
              <a:rPr lang="en-US" altLang="fr-FR" sz="2400" dirty="0" smtClean="0"/>
              <a:t> </a:t>
            </a:r>
            <a:r>
              <a:rPr lang="en-US" altLang="fr-FR" sz="2400" dirty="0" err="1" smtClean="0"/>
              <a:t>Linéaire</a:t>
            </a:r>
            <a:endParaRPr lang="en-US" altLang="fr-FR" sz="2400" dirty="0" smtClean="0"/>
          </a:p>
          <a:p>
            <a:pPr marL="0" indent="0" algn="ctr" defTabSz="457200" eaLnBrk="1" hangingPunct="1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400" dirty="0" err="1" smtClean="0"/>
              <a:t>Université</a:t>
            </a:r>
            <a:r>
              <a:rPr lang="en-US" altLang="fr-FR" sz="2400" dirty="0" smtClean="0"/>
              <a:t> Paris 11, </a:t>
            </a:r>
            <a:r>
              <a:rPr lang="en-US" altLang="fr-FR" sz="2400" dirty="0" err="1" smtClean="0"/>
              <a:t>Orsay</a:t>
            </a:r>
            <a:r>
              <a:rPr lang="en-US" altLang="fr-FR" sz="2400" dirty="0" smtClean="0"/>
              <a:t>, </a:t>
            </a:r>
            <a:r>
              <a:rPr lang="en-US" altLang="fr-FR" sz="2400" dirty="0" smtClean="0"/>
              <a:t>France</a:t>
            </a:r>
          </a:p>
          <a:p>
            <a:pPr marL="0" indent="0" algn="ctr" defTabSz="457200" eaLnBrk="1" hangingPunct="1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fr-FR" sz="2400" dirty="0">
              <a:solidFill>
                <a:srgbClr val="0000FF"/>
              </a:solidFill>
            </a:endParaRPr>
          </a:p>
          <a:p>
            <a:pPr marL="0" indent="0" defTabSz="457200" eaLnBrk="1" hangingPunct="1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400" dirty="0"/>
              <a:t>o</a:t>
            </a:r>
            <a:r>
              <a:rPr lang="en-US" altLang="fr-FR" sz="2400" dirty="0" smtClean="0"/>
              <a:t>n behalf of: </a:t>
            </a:r>
            <a:r>
              <a:rPr lang="en-US" altLang="fr-FR" sz="2400" dirty="0" err="1" smtClean="0">
                <a:solidFill>
                  <a:srgbClr val="0000CC"/>
                </a:solidFill>
              </a:rPr>
              <a:t>Frédéric</a:t>
            </a:r>
            <a:r>
              <a:rPr lang="en-US" altLang="fr-FR" sz="2400" dirty="0" smtClean="0">
                <a:solidFill>
                  <a:srgbClr val="0000CC"/>
                </a:solidFill>
              </a:rPr>
              <a:t> </a:t>
            </a:r>
            <a:r>
              <a:rPr lang="en-US" altLang="fr-FR" sz="2400" dirty="0" err="1" smtClean="0">
                <a:solidFill>
                  <a:srgbClr val="0000CC"/>
                </a:solidFill>
              </a:rPr>
              <a:t>Bogard</a:t>
            </a:r>
            <a:r>
              <a:rPr lang="en-US" altLang="fr-FR" sz="2400" dirty="0" smtClean="0">
                <a:solidFill>
                  <a:srgbClr val="0000CC"/>
                </a:solidFill>
              </a:rPr>
              <a:t>, Patrick </a:t>
            </a:r>
            <a:r>
              <a:rPr lang="en-US" altLang="fr-FR" sz="2400" dirty="0" err="1" smtClean="0">
                <a:solidFill>
                  <a:srgbClr val="0000CC"/>
                </a:solidFill>
              </a:rPr>
              <a:t>Cornebise</a:t>
            </a:r>
            <a:r>
              <a:rPr lang="en-US" altLang="fr-FR" sz="2400" dirty="0" smtClean="0">
                <a:solidFill>
                  <a:srgbClr val="0000CC"/>
                </a:solidFill>
              </a:rPr>
              <a:t>, Angeles </a:t>
            </a:r>
            <a:r>
              <a:rPr lang="en-US" altLang="fr-FR" sz="2400" dirty="0" err="1" smtClean="0">
                <a:solidFill>
                  <a:srgbClr val="0000CC"/>
                </a:solidFill>
              </a:rPr>
              <a:t>Faus</a:t>
            </a:r>
            <a:r>
              <a:rPr lang="en-US" altLang="fr-FR" sz="2400" dirty="0" smtClean="0">
                <a:solidFill>
                  <a:srgbClr val="0000CC"/>
                </a:solidFill>
              </a:rPr>
              <a:t>- </a:t>
            </a:r>
          </a:p>
          <a:p>
            <a:pPr marL="0" indent="0" defTabSz="457200" eaLnBrk="1" hangingPunct="1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400" dirty="0">
                <a:solidFill>
                  <a:srgbClr val="0000CC"/>
                </a:solidFill>
              </a:rPr>
              <a:t> </a:t>
            </a:r>
            <a:r>
              <a:rPr lang="en-US" altLang="fr-FR" sz="2400" dirty="0" smtClean="0">
                <a:solidFill>
                  <a:srgbClr val="0000CC"/>
                </a:solidFill>
              </a:rPr>
              <a:t>                       </a:t>
            </a:r>
            <a:r>
              <a:rPr lang="en-US" altLang="fr-FR" sz="2400" dirty="0" err="1" smtClean="0">
                <a:solidFill>
                  <a:srgbClr val="0000CC"/>
                </a:solidFill>
              </a:rPr>
              <a:t>Golfe</a:t>
            </a:r>
            <a:r>
              <a:rPr lang="en-US" altLang="fr-FR" sz="2400" dirty="0" smtClean="0">
                <a:solidFill>
                  <a:srgbClr val="0000CC"/>
                </a:solidFill>
              </a:rPr>
              <a:t>, </a:t>
            </a:r>
            <a:r>
              <a:rPr lang="en-US" altLang="fr-FR" sz="2400" dirty="0" err="1" smtClean="0">
                <a:solidFill>
                  <a:srgbClr val="0000CC"/>
                </a:solidFill>
              </a:rPr>
              <a:t>Nuria</a:t>
            </a:r>
            <a:r>
              <a:rPr lang="en-US" altLang="fr-FR" sz="2400" dirty="0" smtClean="0">
                <a:solidFill>
                  <a:srgbClr val="0000CC"/>
                </a:solidFill>
              </a:rPr>
              <a:t> Fuster-Martinez</a:t>
            </a:r>
            <a:r>
              <a:rPr lang="en-US" altLang="fr-FR" sz="2400" baseline="30000" dirty="0" smtClean="0">
                <a:solidFill>
                  <a:srgbClr val="0000CC"/>
                </a:solidFill>
              </a:rPr>
              <a:t>1</a:t>
            </a:r>
            <a:r>
              <a:rPr lang="en-US" altLang="fr-FR" sz="2400" dirty="0" smtClean="0">
                <a:solidFill>
                  <a:srgbClr val="0000CC"/>
                </a:solidFill>
              </a:rPr>
              <a:t>, </a:t>
            </a:r>
            <a:r>
              <a:rPr lang="en-US" altLang="fr-FR" sz="2400" dirty="0" err="1" smtClean="0">
                <a:solidFill>
                  <a:srgbClr val="0000CC"/>
                </a:solidFill>
              </a:rPr>
              <a:t>Hayg</a:t>
            </a:r>
            <a:r>
              <a:rPr lang="en-US" altLang="fr-FR" sz="2400" dirty="0" smtClean="0">
                <a:solidFill>
                  <a:srgbClr val="0000CC"/>
                </a:solidFill>
              </a:rPr>
              <a:t> </a:t>
            </a:r>
            <a:r>
              <a:rPr lang="en-US" altLang="fr-FR" sz="2400" dirty="0" err="1" smtClean="0">
                <a:solidFill>
                  <a:srgbClr val="0000CC"/>
                </a:solidFill>
              </a:rPr>
              <a:t>Guler</a:t>
            </a:r>
            <a:r>
              <a:rPr lang="en-US" altLang="fr-FR" sz="2400" dirty="0" smtClean="0">
                <a:solidFill>
                  <a:srgbClr val="0000CC"/>
                </a:solidFill>
              </a:rPr>
              <a:t>, </a:t>
            </a:r>
            <a:r>
              <a:rPr lang="en-US" altLang="fr-FR" sz="2400" b="1" dirty="0" err="1" smtClean="0">
                <a:solidFill>
                  <a:srgbClr val="006600"/>
                </a:solidFill>
              </a:rPr>
              <a:t>Viacheslav</a:t>
            </a:r>
            <a:r>
              <a:rPr lang="en-US" altLang="fr-FR" sz="2400" b="1" dirty="0" smtClean="0">
                <a:solidFill>
                  <a:srgbClr val="006600"/>
                </a:solidFill>
              </a:rPr>
              <a:t>      </a:t>
            </a:r>
          </a:p>
          <a:p>
            <a:pPr marL="0" indent="0" defTabSz="457200" eaLnBrk="1" hangingPunct="1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2400" b="1" dirty="0">
                <a:solidFill>
                  <a:srgbClr val="006600"/>
                </a:solidFill>
              </a:rPr>
              <a:t> </a:t>
            </a:r>
            <a:r>
              <a:rPr lang="en-US" altLang="fr-FR" sz="2400" b="1" dirty="0" smtClean="0">
                <a:solidFill>
                  <a:srgbClr val="006600"/>
                </a:solidFill>
              </a:rPr>
              <a:t>                       </a:t>
            </a:r>
            <a:r>
              <a:rPr lang="en-US" altLang="fr-FR" sz="2400" b="1" dirty="0" err="1" smtClean="0">
                <a:solidFill>
                  <a:srgbClr val="006600"/>
                </a:solidFill>
              </a:rPr>
              <a:t>Kubytskyi</a:t>
            </a:r>
            <a:r>
              <a:rPr lang="en-US" altLang="fr-FR" sz="2400" dirty="0" smtClean="0">
                <a:solidFill>
                  <a:srgbClr val="0000CC"/>
                </a:solidFill>
              </a:rPr>
              <a:t>, Shan Liu</a:t>
            </a:r>
            <a:r>
              <a:rPr lang="en-US" altLang="fr-FR" sz="2400" baseline="30000" dirty="0" smtClean="0">
                <a:solidFill>
                  <a:srgbClr val="0000CC"/>
                </a:solidFill>
              </a:rPr>
              <a:t>2</a:t>
            </a:r>
            <a:r>
              <a:rPr lang="en-US" altLang="fr-FR" sz="2400" dirty="0" smtClean="0">
                <a:solidFill>
                  <a:srgbClr val="0000CC"/>
                </a:solidFill>
              </a:rPr>
              <a:t>, </a:t>
            </a:r>
            <a:r>
              <a:rPr lang="en-US" altLang="fr-FR" sz="2400" b="1" dirty="0" err="1" smtClean="0">
                <a:solidFill>
                  <a:srgbClr val="006600"/>
                </a:solidFill>
              </a:rPr>
              <a:t>Renjun</a:t>
            </a:r>
            <a:r>
              <a:rPr lang="en-US" altLang="fr-FR" sz="2400" b="1" dirty="0" smtClean="0">
                <a:solidFill>
                  <a:srgbClr val="006600"/>
                </a:solidFill>
              </a:rPr>
              <a:t> Yang</a:t>
            </a:r>
          </a:p>
          <a:p>
            <a:pPr marL="0" indent="0" defTabSz="457200" eaLnBrk="1" hangingPunct="1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fr-FR" sz="2400" b="1" dirty="0" smtClean="0">
              <a:solidFill>
                <a:srgbClr val="006600"/>
              </a:solidFill>
            </a:endParaRPr>
          </a:p>
          <a:p>
            <a:pPr marL="0" indent="0" defTabSz="457200" eaLnBrk="1" hangingPunct="1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fr-FR" sz="2400" b="1" dirty="0">
              <a:solidFill>
                <a:srgbClr val="006600"/>
              </a:solidFill>
            </a:endParaRPr>
          </a:p>
          <a:p>
            <a:pPr marL="0" indent="0" defTabSz="457200" eaLnBrk="1" hangingPunct="1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500" baseline="30000" dirty="0" smtClean="0"/>
              <a:t>1</a:t>
            </a:r>
            <a:r>
              <a:rPr lang="en-US" altLang="fr-FR" sz="1500" dirty="0"/>
              <a:t> </a:t>
            </a:r>
            <a:r>
              <a:rPr lang="en-US" altLang="fr-FR" sz="1500" dirty="0" smtClean="0"/>
              <a:t>IFIC, Valencia</a:t>
            </a:r>
          </a:p>
          <a:p>
            <a:pPr marL="0" indent="0" defTabSz="457200">
              <a:lnSpc>
                <a:spcPct val="80000"/>
              </a:lnSpc>
              <a:spcBef>
                <a:spcPts val="700"/>
              </a:spcBef>
              <a:buClr>
                <a:srgbClr val="006600"/>
              </a:buClr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fr-FR" sz="1500" baseline="30000" dirty="0" smtClean="0"/>
              <a:t>2</a:t>
            </a:r>
            <a:r>
              <a:rPr lang="en-US" altLang="fr-FR" sz="1500" dirty="0" smtClean="0"/>
              <a:t> PhD completed July 2015, now at DESY/XFEL</a:t>
            </a:r>
            <a:endParaRPr lang="en-US" altLang="fr-FR" sz="1500" dirty="0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07950" y="6309728"/>
            <a:ext cx="8926513" cy="50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defTabSz="457200" eaLnBrk="0" hangingPunct="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000000"/>
              </a:buClr>
              <a:buNone/>
            </a:pPr>
            <a:r>
              <a:rPr lang="en-US" sz="2000" dirty="0" smtClean="0"/>
              <a:t>19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 smtClean="0"/>
              <a:t>ATF2 project meeting                </a:t>
            </a:r>
            <a:r>
              <a:rPr lang="en-US" sz="2000" dirty="0" smtClean="0"/>
              <a:t> </a:t>
            </a:r>
            <a:r>
              <a:rPr lang="en-US" sz="2000" dirty="0" smtClean="0"/>
              <a:t>LAL-</a:t>
            </a:r>
            <a:r>
              <a:rPr lang="en-US" sz="2000" dirty="0" err="1" smtClean="0"/>
              <a:t>Orsay</a:t>
            </a:r>
            <a:r>
              <a:rPr lang="en-US" sz="2000" dirty="0" smtClean="0"/>
              <a:t>                 </a:t>
            </a:r>
            <a:r>
              <a:rPr lang="en-US" altLang="fr-FR" sz="2000" dirty="0" smtClean="0">
                <a:solidFill>
                  <a:srgbClr val="000000"/>
                </a:solidFill>
              </a:rPr>
              <a:t>13-15 </a:t>
            </a:r>
            <a:r>
              <a:rPr lang="en-US" altLang="fr-FR" sz="2000" dirty="0" smtClean="0">
                <a:solidFill>
                  <a:srgbClr val="000000"/>
                </a:solidFill>
              </a:rPr>
              <a:t>January</a:t>
            </a:r>
            <a:r>
              <a:rPr lang="en-US" altLang="fr-FR" sz="2000" dirty="0" smtClean="0">
                <a:solidFill>
                  <a:srgbClr val="000000"/>
                </a:solidFill>
              </a:rPr>
              <a:t> 2016</a:t>
            </a:r>
            <a:endParaRPr lang="en-US" altLang="fr-FR" sz="2000" dirty="0" smtClean="0">
              <a:solidFill>
                <a:srgbClr val="000000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387225" y="188640"/>
            <a:ext cx="8577263" cy="1152128"/>
          </a:xfrm>
        </p:spPr>
        <p:txBody>
          <a:bodyPr>
            <a:noAutofit/>
          </a:bodyPr>
          <a:lstStyle/>
          <a:p>
            <a:r>
              <a:rPr lang="en-US" dirty="0" smtClean="0"/>
              <a:t>ATF2 post-IP Diamond Sensor Status</a:t>
            </a:r>
            <a:endParaRPr lang="fr-FR" sz="12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3949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201482" y="16329"/>
            <a:ext cx="8228763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3300" dirty="0">
                <a:solidFill>
                  <a:srgbClr val="CC0000"/>
                </a:solidFill>
                <a:latin typeface="Arial"/>
              </a:rPr>
              <a:t>Vacuum level </a:t>
            </a:r>
            <a:r>
              <a:rPr lang="en-US" sz="3300" dirty="0" smtClean="0">
                <a:solidFill>
                  <a:srgbClr val="CC0000"/>
                </a:solidFill>
                <a:latin typeface="Arial"/>
              </a:rPr>
              <a:t>@ Damping </a:t>
            </a:r>
            <a:r>
              <a:rPr lang="en-US" sz="3300" dirty="0">
                <a:solidFill>
                  <a:srgbClr val="CC0000"/>
                </a:solidFill>
                <a:latin typeface="Arial"/>
              </a:rPr>
              <a:t>ring</a:t>
            </a:r>
            <a:endParaRPr dirty="0"/>
          </a:p>
        </p:txBody>
      </p:sp>
      <p:sp>
        <p:nvSpPr>
          <p:cNvPr id="40" name="TextShape 2"/>
          <p:cNvSpPr txBox="1"/>
          <p:nvPr/>
        </p:nvSpPr>
        <p:spPr>
          <a:xfrm>
            <a:off x="457172" y="1604841"/>
            <a:ext cx="8228763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pic>
        <p:nvPicPr>
          <p:cNvPr id="41" name="Image 40"/>
          <p:cNvPicPr/>
          <p:nvPr/>
        </p:nvPicPr>
        <p:blipFill>
          <a:blip r:embed="rId2"/>
          <a:stretch>
            <a:fillRect/>
          </a:stretch>
        </p:blipFill>
        <p:spPr>
          <a:xfrm>
            <a:off x="115599" y="2862848"/>
            <a:ext cx="4561920" cy="3649919"/>
          </a:xfrm>
          <a:prstGeom prst="rect">
            <a:avLst/>
          </a:prstGeom>
          <a:ln>
            <a:noFill/>
          </a:ln>
        </p:spPr>
      </p:pic>
      <p:pic>
        <p:nvPicPr>
          <p:cNvPr id="42" name="Image 41"/>
          <p:cNvPicPr/>
          <p:nvPr/>
        </p:nvPicPr>
        <p:blipFill>
          <a:blip r:embed="rId3"/>
          <a:stretch>
            <a:fillRect/>
          </a:stretch>
        </p:blipFill>
        <p:spPr>
          <a:xfrm>
            <a:off x="4594575" y="3045410"/>
            <a:ext cx="4561920" cy="3384405"/>
          </a:xfrm>
          <a:prstGeom prst="rect">
            <a:avLst/>
          </a:prstGeom>
          <a:ln>
            <a:noFill/>
          </a:ln>
        </p:spPr>
      </p:pic>
      <p:sp>
        <p:nvSpPr>
          <p:cNvPr id="43" name="TextShape 3"/>
          <p:cNvSpPr txBox="1"/>
          <p:nvPr/>
        </p:nvSpPr>
        <p:spPr>
          <a:xfrm>
            <a:off x="512685" y="1111044"/>
            <a:ext cx="8211456" cy="1735802"/>
          </a:xfrm>
          <a:prstGeom prst="rect">
            <a:avLst/>
          </a:prstGeom>
        </p:spPr>
        <p:txBody>
          <a:bodyPr lIns="81639" tIns="40820" rIns="81639" bIns="40820"/>
          <a:lstStyle/>
          <a:p>
            <a:pPr>
              <a:buBlip>
                <a:blip r:embed="rId4"/>
              </a:buBlip>
            </a:pPr>
            <a:r>
              <a:rPr lang="en-US" sz="2900" dirty="0">
                <a:latin typeface="Arial"/>
              </a:rPr>
              <a:t> Top side</a:t>
            </a:r>
            <a:r>
              <a:rPr lang="en-US" sz="2900" dirty="0">
                <a:latin typeface="Arial"/>
              </a:rPr>
              <a:t> </a:t>
            </a:r>
            <a:r>
              <a:rPr lang="en-US" sz="2900" dirty="0">
                <a:latin typeface="Arial"/>
                <a:sym typeface="Wingdings" panose="05000000000000000000" pitchFamily="2" charset="2"/>
              </a:rPr>
              <a:t></a:t>
            </a:r>
            <a:r>
              <a:rPr lang="en-US" sz="2900" dirty="0">
                <a:latin typeface="Arial"/>
              </a:rPr>
              <a:t> collected charge ratio exceeds vacuum pressure ratio</a:t>
            </a:r>
            <a:endParaRPr dirty="0"/>
          </a:p>
          <a:p>
            <a:pPr>
              <a:buBlip>
                <a:blip r:embed="rId4"/>
              </a:buBlip>
            </a:pPr>
            <a:r>
              <a:rPr lang="en-US" sz="2900" dirty="0">
                <a:latin typeface="Arial"/>
              </a:rPr>
              <a:t> </a:t>
            </a:r>
            <a:r>
              <a:rPr lang="en-US" sz="2900" dirty="0">
                <a:latin typeface="Arial"/>
              </a:rPr>
              <a:t>Bottom side</a:t>
            </a:r>
            <a:r>
              <a:rPr lang="en-US" sz="2900" dirty="0">
                <a:latin typeface="Arial"/>
              </a:rPr>
              <a:t> </a:t>
            </a:r>
            <a:r>
              <a:rPr lang="en-US" sz="2900" dirty="0">
                <a:latin typeface="Arial"/>
                <a:sym typeface="Wingdings" panose="05000000000000000000" pitchFamily="2" charset="2"/>
              </a:rPr>
              <a:t></a:t>
            </a:r>
            <a:r>
              <a:rPr lang="en-US" sz="2900" dirty="0">
                <a:latin typeface="Arial"/>
              </a:rPr>
              <a:t> collected charge ratio fluctuates </a:t>
            </a:r>
            <a:r>
              <a:rPr lang="en-US" sz="2900" dirty="0">
                <a:latin typeface="Arial"/>
              </a:rPr>
              <a:t>around the ratio of </a:t>
            </a:r>
            <a:r>
              <a:rPr lang="en-US" sz="2900" dirty="0">
                <a:latin typeface="Arial"/>
              </a:rPr>
              <a:t>vacuum pressures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327233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457172" y="273352"/>
            <a:ext cx="8228763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3300">
                <a:latin typeface="Arial"/>
              </a:rPr>
              <a:t>Vacuum level</a:t>
            </a:r>
            <a:endParaRPr/>
          </a:p>
        </p:txBody>
      </p:sp>
      <p:sp>
        <p:nvSpPr>
          <p:cNvPr id="45" name="TextShape 2"/>
          <p:cNvSpPr txBox="1"/>
          <p:nvPr/>
        </p:nvSpPr>
        <p:spPr>
          <a:xfrm>
            <a:off x="457172" y="1604841"/>
            <a:ext cx="8228763" cy="397748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6" name="Image 45"/>
          <p:cNvPicPr/>
          <p:nvPr/>
        </p:nvPicPr>
        <p:blipFill>
          <a:blip r:embed="rId2"/>
          <a:stretch>
            <a:fillRect/>
          </a:stretch>
        </p:blipFill>
        <p:spPr>
          <a:xfrm>
            <a:off x="4644864" y="248858"/>
            <a:ext cx="4147200" cy="3276632"/>
          </a:xfrm>
          <a:prstGeom prst="rect">
            <a:avLst/>
          </a:prstGeom>
          <a:ln>
            <a:noFill/>
          </a:ln>
        </p:spPr>
      </p:pic>
      <p:pic>
        <p:nvPicPr>
          <p:cNvPr id="47" name="Image 46"/>
          <p:cNvPicPr/>
          <p:nvPr/>
        </p:nvPicPr>
        <p:blipFill>
          <a:blip r:embed="rId3"/>
          <a:stretch>
            <a:fillRect/>
          </a:stretch>
        </p:blipFill>
        <p:spPr>
          <a:xfrm>
            <a:off x="4644864" y="3674413"/>
            <a:ext cx="4147200" cy="3110727"/>
          </a:xfrm>
          <a:prstGeom prst="rect">
            <a:avLst/>
          </a:prstGeom>
          <a:ln>
            <a:noFill/>
          </a:ln>
        </p:spPr>
      </p:pic>
      <p:pic>
        <p:nvPicPr>
          <p:cNvPr id="48" name="Image 47"/>
          <p:cNvPicPr/>
          <p:nvPr/>
        </p:nvPicPr>
        <p:blipFill>
          <a:blip r:embed="rId4"/>
          <a:stretch>
            <a:fillRect/>
          </a:stretch>
        </p:blipFill>
        <p:spPr>
          <a:xfrm>
            <a:off x="414720" y="199217"/>
            <a:ext cx="4147200" cy="3284797"/>
          </a:xfrm>
          <a:prstGeom prst="rect">
            <a:avLst/>
          </a:prstGeom>
          <a:ln>
            <a:noFill/>
          </a:ln>
        </p:spPr>
      </p:pic>
      <p:pic>
        <p:nvPicPr>
          <p:cNvPr id="49" name="Image 48"/>
          <p:cNvPicPr/>
          <p:nvPr/>
        </p:nvPicPr>
        <p:blipFill>
          <a:blip r:embed="rId5"/>
          <a:stretch>
            <a:fillRect/>
          </a:stretch>
        </p:blipFill>
        <p:spPr>
          <a:xfrm>
            <a:off x="457172" y="3540187"/>
            <a:ext cx="4147200" cy="331810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97460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457172" y="273352"/>
            <a:ext cx="8228763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1" name="TextShape 2"/>
          <p:cNvSpPr txBox="1"/>
          <p:nvPr/>
        </p:nvSpPr>
        <p:spPr>
          <a:xfrm>
            <a:off x="457172" y="1604841"/>
            <a:ext cx="8228763" cy="397748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52" name="Image 51"/>
          <p:cNvPicPr/>
          <p:nvPr/>
        </p:nvPicPr>
        <p:blipFill>
          <a:blip r:embed="rId2"/>
          <a:stretch>
            <a:fillRect/>
          </a:stretch>
        </p:blipFill>
        <p:spPr>
          <a:xfrm>
            <a:off x="248832" y="3401061"/>
            <a:ext cx="4147200" cy="3318108"/>
          </a:xfrm>
          <a:prstGeom prst="rect">
            <a:avLst/>
          </a:prstGeom>
          <a:ln>
            <a:noFill/>
          </a:ln>
        </p:spPr>
      </p:pic>
      <p:pic>
        <p:nvPicPr>
          <p:cNvPr id="53" name="Image 52"/>
          <p:cNvPicPr/>
          <p:nvPr/>
        </p:nvPicPr>
        <p:blipFill>
          <a:blip r:embed="rId3"/>
          <a:stretch>
            <a:fillRect/>
          </a:stretch>
        </p:blipFill>
        <p:spPr>
          <a:xfrm>
            <a:off x="248832" y="0"/>
            <a:ext cx="4147200" cy="3318108"/>
          </a:xfrm>
          <a:prstGeom prst="rect">
            <a:avLst/>
          </a:prstGeom>
          <a:ln>
            <a:noFill/>
          </a:ln>
        </p:spPr>
      </p:pic>
      <p:pic>
        <p:nvPicPr>
          <p:cNvPr id="54" name="Image 53"/>
          <p:cNvPicPr/>
          <p:nvPr/>
        </p:nvPicPr>
        <p:blipFill>
          <a:blip r:embed="rId4"/>
          <a:stretch>
            <a:fillRect/>
          </a:stretch>
        </p:blipFill>
        <p:spPr>
          <a:xfrm>
            <a:off x="4555716" y="3566967"/>
            <a:ext cx="4147200" cy="3069250"/>
          </a:xfrm>
          <a:prstGeom prst="rect">
            <a:avLst/>
          </a:prstGeom>
          <a:ln>
            <a:noFill/>
          </a:ln>
        </p:spPr>
      </p:pic>
      <p:pic>
        <p:nvPicPr>
          <p:cNvPr id="55" name="Image 54"/>
          <p:cNvPicPr/>
          <p:nvPr/>
        </p:nvPicPr>
        <p:blipFill>
          <a:blip r:embed="rId5"/>
          <a:stretch>
            <a:fillRect/>
          </a:stretch>
        </p:blipFill>
        <p:spPr>
          <a:xfrm>
            <a:off x="4561920" y="165906"/>
            <a:ext cx="4147200" cy="306925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74833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harge_VS_position_log_combined_halo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04864"/>
            <a:ext cx="3941979" cy="332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1187624" y="2564904"/>
            <a:ext cx="3672408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400" dirty="0"/>
              <a:t>First Beam core scan @-400 V with 30dB attenuators. Find the </a:t>
            </a:r>
            <a:r>
              <a:rPr lang="en-US" sz="1400" dirty="0" smtClean="0"/>
              <a:t>beam </a:t>
            </a:r>
            <a:r>
              <a:rPr lang="en-US" sz="1400" dirty="0"/>
              <a:t>position</a:t>
            </a:r>
            <a:r>
              <a:rPr lang="en-US" sz="1400" dirty="0" smtClean="0"/>
              <a:t>.</a:t>
            </a:r>
            <a:br>
              <a:rPr lang="en-US" sz="1400" dirty="0" smtClean="0"/>
            </a:br>
            <a:endParaRPr lang="en-US" sz="1400" dirty="0"/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Beam steering (</a:t>
            </a:r>
            <a:r>
              <a:rPr lang="en-US" sz="1400" dirty="0" err="1"/>
              <a:t>horiz</a:t>
            </a:r>
            <a:r>
              <a:rPr lang="en-US" sz="1400" dirty="0"/>
              <a:t>/</a:t>
            </a:r>
            <a:r>
              <a:rPr lang="en-US" sz="1400" dirty="0" err="1"/>
              <a:t>vert</a:t>
            </a:r>
            <a:r>
              <a:rPr lang="en-US" sz="1400" dirty="0"/>
              <a:t>) to maximize signal on given channel</a:t>
            </a:r>
            <a:r>
              <a:rPr lang="en-US" sz="1400" dirty="0" smtClean="0"/>
              <a:t>.</a:t>
            </a:r>
            <a:br>
              <a:rPr lang="en-US" sz="1400" dirty="0" smtClean="0"/>
            </a:br>
            <a:endParaRPr lang="en-US" sz="1400" dirty="0"/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Beam core scan @-400 V with 30dB attenuators. Fitting each channel to obtain  sigma and position</a:t>
            </a:r>
            <a:r>
              <a:rPr lang="en-US" sz="1400" dirty="0" smtClean="0"/>
              <a:t>.</a:t>
            </a:r>
            <a:br>
              <a:rPr lang="en-US" sz="1400" dirty="0" smtClean="0"/>
            </a:br>
            <a:endParaRPr lang="en-US" sz="1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Move DS far from beam core. Remove attenuators.</a:t>
            </a:r>
          </a:p>
          <a:p>
            <a:pPr marL="457200" indent="-457200">
              <a:buFont typeface="+mj-lt"/>
              <a:buAutoNum type="arabicPeriod"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107504" y="140439"/>
            <a:ext cx="8928992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100" dirty="0" smtClean="0"/>
              <a:t>Diamond Sensor </a:t>
            </a:r>
            <a:r>
              <a:rPr lang="en-US" sz="2100" dirty="0" smtClean="0"/>
              <a:t>itself has </a:t>
            </a:r>
            <a:r>
              <a:rPr lang="en-US" sz="2100" dirty="0" smtClean="0"/>
              <a:t>very large </a:t>
            </a:r>
            <a:r>
              <a:rPr lang="en-US" sz="2100" dirty="0" smtClean="0"/>
              <a:t>dynamic </a:t>
            </a:r>
            <a:r>
              <a:rPr lang="en-US" sz="2100" dirty="0" smtClean="0"/>
              <a:t>range:</a:t>
            </a:r>
          </a:p>
          <a:p>
            <a:r>
              <a:rPr lang="en-US" sz="2100" dirty="0"/>
              <a:t> </a:t>
            </a:r>
            <a:r>
              <a:rPr lang="en-US" sz="2100" dirty="0" smtClean="0"/>
              <a:t>1 e- with amplifier, 10</a:t>
            </a:r>
            <a:r>
              <a:rPr lang="en-US" sz="2100" baseline="30000" dirty="0" smtClean="0"/>
              <a:t>2</a:t>
            </a:r>
            <a:r>
              <a:rPr lang="en-US" sz="2100" dirty="0" smtClean="0"/>
              <a:t> </a:t>
            </a:r>
            <a:r>
              <a:rPr lang="en-US" sz="2100" dirty="0" smtClean="0">
                <a:sym typeface="Wingdings" panose="05000000000000000000" pitchFamily="2" charset="2"/>
              </a:rPr>
              <a:t> 10</a:t>
            </a:r>
            <a:r>
              <a:rPr lang="en-US" sz="2100" baseline="30000" dirty="0" smtClean="0">
                <a:sym typeface="Wingdings" panose="05000000000000000000" pitchFamily="2" charset="2"/>
              </a:rPr>
              <a:t>9</a:t>
            </a:r>
            <a:r>
              <a:rPr lang="en-US" sz="2100" dirty="0" smtClean="0">
                <a:sym typeface="Wingdings" panose="05000000000000000000" pitchFamily="2" charset="2"/>
              </a:rPr>
              <a:t> without amplifier / with attenuator</a:t>
            </a:r>
          </a:p>
          <a:p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2100" dirty="0" smtClean="0"/>
              <a:t>Signal magnitude </a:t>
            </a:r>
            <a:r>
              <a:rPr lang="en-US" sz="2100" dirty="0" smtClean="0">
                <a:sym typeface="Symbol"/>
              </a:rPr>
              <a:t> proportional to</a:t>
            </a:r>
            <a:r>
              <a:rPr lang="en-US" sz="2100" dirty="0" smtClean="0"/>
              <a:t> </a:t>
            </a:r>
            <a:r>
              <a:rPr lang="en-US" sz="2100" dirty="0" smtClean="0"/>
              <a:t>number of incident particles and </a:t>
            </a:r>
            <a:r>
              <a:rPr lang="en-US" sz="2100" dirty="0"/>
              <a:t>b</a:t>
            </a:r>
            <a:r>
              <a:rPr lang="en-US" sz="2100" dirty="0" smtClean="0"/>
              <a:t>ias voltage </a:t>
            </a:r>
            <a:endParaRPr lang="en-US" sz="2100" dirty="0" smtClean="0"/>
          </a:p>
          <a:p>
            <a:endParaRPr lang="en-US" sz="1000" dirty="0" smtClean="0"/>
          </a:p>
          <a:p>
            <a:r>
              <a:rPr lang="en-US" sz="2100" dirty="0" smtClean="0"/>
              <a:t>Data acquisition limitations are due to the oscilloscope dynamic </a:t>
            </a:r>
            <a:r>
              <a:rPr lang="en-US" sz="2100" dirty="0" smtClean="0"/>
              <a:t>range</a:t>
            </a:r>
            <a:endParaRPr lang="en-US" sz="2100" dirty="0"/>
          </a:p>
        </p:txBody>
      </p:sp>
      <p:pic>
        <p:nvPicPr>
          <p:cNvPr id="18" name="Picture 2" descr="Charge_VS_position_log_combined_halo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2" r="38270"/>
          <a:stretch/>
        </p:blipFill>
        <p:spPr bwMode="auto">
          <a:xfrm>
            <a:off x="467544" y="2276872"/>
            <a:ext cx="662580" cy="332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6718161" y="2276872"/>
            <a:ext cx="792088" cy="3024336"/>
          </a:xfrm>
          <a:prstGeom prst="rect">
            <a:avLst/>
          </a:prstGeom>
          <a:solidFill>
            <a:srgbClr val="FFFF00">
              <a:alpha val="3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95536" y="2276872"/>
            <a:ext cx="792088" cy="3024336"/>
          </a:xfrm>
          <a:prstGeom prst="rect">
            <a:avLst/>
          </a:prstGeom>
          <a:solidFill>
            <a:srgbClr val="FFFF00">
              <a:alpha val="3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ZoneTexte 21"/>
          <p:cNvSpPr txBox="1"/>
          <p:nvPr/>
        </p:nvSpPr>
        <p:spPr>
          <a:xfrm>
            <a:off x="1403648" y="1907540"/>
            <a:ext cx="301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Initialization step + Beam core</a:t>
            </a:r>
            <a:endParaRPr lang="en-US" dirty="0"/>
          </a:p>
        </p:txBody>
      </p:sp>
      <p:sp>
        <p:nvSpPr>
          <p:cNvPr id="23" name="ZoneTexte 22"/>
          <p:cNvSpPr txBox="1"/>
          <p:nvPr/>
        </p:nvSpPr>
        <p:spPr>
          <a:xfrm>
            <a:off x="6084168" y="1979548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Halo measurements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5436096" y="5589240"/>
            <a:ext cx="31668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5. Scan </a:t>
            </a:r>
            <a:r>
              <a:rPr lang="en-US" sz="1400" dirty="0"/>
              <a:t>left beam halo @-400 V; </a:t>
            </a:r>
            <a:br>
              <a:rPr lang="en-US" sz="1400" dirty="0"/>
            </a:br>
            <a:r>
              <a:rPr lang="en-US" sz="1400" dirty="0"/>
              <a:t>BEAM OFF; </a:t>
            </a:r>
            <a:r>
              <a:rPr lang="en-US" sz="1400" dirty="0" smtClean="0"/>
              <a:t>move </a:t>
            </a:r>
            <a:r>
              <a:rPr lang="en-US" sz="1400" dirty="0"/>
              <a:t>to the right; BEAM ON</a:t>
            </a:r>
            <a:r>
              <a:rPr lang="en-US" sz="1400" dirty="0" smtClean="0"/>
              <a:t>;</a:t>
            </a:r>
          </a:p>
          <a:p>
            <a:r>
              <a:rPr lang="en-US" sz="1400" dirty="0" smtClean="0"/>
              <a:t>Scan </a:t>
            </a:r>
            <a:r>
              <a:rPr lang="en-US" sz="1400" dirty="0"/>
              <a:t>right beam halo @-400 V</a:t>
            </a:r>
          </a:p>
          <a:p>
            <a:endParaRPr lang="en-US" sz="1400" dirty="0"/>
          </a:p>
        </p:txBody>
      </p:sp>
      <p:sp>
        <p:nvSpPr>
          <p:cNvPr id="25" name="ZoneTexte 24"/>
          <p:cNvSpPr txBox="1"/>
          <p:nvPr/>
        </p:nvSpPr>
        <p:spPr>
          <a:xfrm>
            <a:off x="251520" y="6381328"/>
            <a:ext cx="6644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case of change of beam parameters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smtClean="0"/>
              <a:t>full procedure is repeated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68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55576" y="332656"/>
            <a:ext cx="698477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Difficulties</a:t>
            </a:r>
            <a:r>
              <a:rPr lang="en-US" dirty="0" smtClean="0"/>
              <a:t>: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Data need to be combined “left/core/right”;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same core is a “parent” for several left/right scans.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Core fitting parameters must be known by “child” left/right;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etc...</a:t>
            </a:r>
          </a:p>
          <a:p>
            <a:endParaRPr lang="en-US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611560" y="2420888"/>
            <a:ext cx="597666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approach is to use  MySQL database for </a:t>
            </a:r>
            <a:r>
              <a:rPr lang="en-US" dirty="0" smtClean="0"/>
              <a:t>data processing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More difficult at the beginning, but after implementation allows to keep well structured data;  simplifies analysis; searches; comparisons  etc… </a:t>
            </a:r>
            <a:endParaRPr lang="en-US" dirty="0"/>
          </a:p>
          <a:p>
            <a:endParaRPr lang="en-US" dirty="0"/>
          </a:p>
        </p:txBody>
      </p:sp>
      <p:pic>
        <p:nvPicPr>
          <p:cNvPr id="10" name="Image 9" descr="Screen Shot 2016-01-07 at 18.51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097"/>
            <a:ext cx="11162674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55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07504" y="116632"/>
            <a:ext cx="52629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Pickup questions.</a:t>
            </a:r>
          </a:p>
          <a:p>
            <a:r>
              <a:rPr lang="en-US" dirty="0" smtClean="0"/>
              <a:t>Vertical DS.</a:t>
            </a:r>
          </a:p>
          <a:p>
            <a:r>
              <a:rPr lang="fr-FR" dirty="0" err="1" smtClean="0"/>
              <a:t>Averaged</a:t>
            </a:r>
            <a:r>
              <a:rPr lang="fr-FR" dirty="0" smtClean="0"/>
              <a:t> </a:t>
            </a:r>
            <a:r>
              <a:rPr lang="fr-FR" dirty="0" err="1" smtClean="0"/>
              <a:t>waveforms</a:t>
            </a:r>
            <a:r>
              <a:rPr lang="fr-FR" dirty="0" smtClean="0"/>
              <a:t> in the file: </a:t>
            </a:r>
            <a:br>
              <a:rPr lang="fr-FR" dirty="0" smtClean="0"/>
            </a:br>
            <a:r>
              <a:rPr lang="fr-FR" dirty="0" smtClean="0"/>
              <a:t>pickup_Scan_vertical_Run60_26-05-2015_172033.pdf</a:t>
            </a:r>
            <a:endParaRPr lang="fr-FR" dirty="0"/>
          </a:p>
        </p:txBody>
      </p:sp>
      <p:pic>
        <p:nvPicPr>
          <p:cNvPr id="1026" name="Picture 2" descr="D:\ATF2_2015\26-05-2015\Scan_vertical_Run60_26-05-2015_172033\pickup_amplitu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6" y="2492896"/>
            <a:ext cx="4581035" cy="379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ATF2_2015\26-05-2015\Scan_vertical_Run60_26-05-2015_120248\pickup_amplitu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84055"/>
            <a:ext cx="4119708" cy="341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187624" y="3140968"/>
            <a:ext cx="1762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1. Ne=4.4e9 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940152" y="314096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 2. Ne=1.8e9 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1187624" y="2060848"/>
            <a:ext cx="648072" cy="2664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683568" y="16288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Shielding closed</a:t>
            </a:r>
            <a:endParaRPr lang="fr-FR" dirty="0"/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3923928" y="2060848"/>
            <a:ext cx="43204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3419872" y="169151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Shielding open</a:t>
            </a:r>
            <a:endParaRPr lang="fr-FR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3203848" y="2852936"/>
            <a:ext cx="0" cy="37444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843808" y="6473826"/>
            <a:ext cx="753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7740352" y="2564904"/>
            <a:ext cx="0" cy="37444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380312" y="6185794"/>
            <a:ext cx="753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pic>
        <p:nvPicPr>
          <p:cNvPr id="18" name="Picture 2" descr="blinda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444208" y="332656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necteur droit avec flèche 11"/>
          <p:cNvCxnSpPr/>
          <p:nvPr/>
        </p:nvCxnSpPr>
        <p:spPr>
          <a:xfrm flipV="1">
            <a:off x="2339752" y="1340768"/>
            <a:ext cx="4464496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4932040" y="1412776"/>
            <a:ext cx="2592288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3" descr="D:\ATF2_2015\26-05-2015\Scan_vertical_Run60_26-05-2015_172033\FFT_cu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1728192" cy="134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07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359206" y="44742"/>
            <a:ext cx="8228763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3300" dirty="0">
                <a:solidFill>
                  <a:srgbClr val="CC0000"/>
                </a:solidFill>
                <a:latin typeface="Arial"/>
              </a:rPr>
              <a:t>Pickup </a:t>
            </a:r>
            <a:r>
              <a:rPr lang="en-US" sz="3300" dirty="0">
                <a:solidFill>
                  <a:srgbClr val="CC0000"/>
                </a:solidFill>
                <a:latin typeface="Arial"/>
              </a:rPr>
              <a:t>level</a:t>
            </a:r>
            <a:endParaRPr dirty="0"/>
          </a:p>
        </p:txBody>
      </p:sp>
      <p:sp>
        <p:nvSpPr>
          <p:cNvPr id="57" name="TextShape 2"/>
          <p:cNvSpPr txBox="1"/>
          <p:nvPr/>
        </p:nvSpPr>
        <p:spPr>
          <a:xfrm>
            <a:off x="457172" y="1229268"/>
            <a:ext cx="8228763" cy="3977484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Blip>
                <a:blip r:embed="rId2"/>
              </a:buBlip>
            </a:pPr>
            <a:r>
              <a:rPr lang="en-US" sz="2900" dirty="0">
                <a:latin typeface="Arial"/>
              </a:rPr>
              <a:t> For </a:t>
            </a:r>
            <a:r>
              <a:rPr lang="en-US" sz="2900" dirty="0">
                <a:latin typeface="Arial"/>
              </a:rPr>
              <a:t>horizontal and vertical (BX10BY1) </a:t>
            </a:r>
            <a:r>
              <a:rPr lang="en-US" sz="2900" dirty="0">
                <a:latin typeface="Arial"/>
              </a:rPr>
              <a:t>pickup levels </a:t>
            </a:r>
            <a:r>
              <a:rPr lang="en-US" sz="2900" dirty="0">
                <a:solidFill>
                  <a:srgbClr val="006600"/>
                </a:solidFill>
                <a:latin typeface="Arial"/>
              </a:rPr>
              <a:t>on the left </a:t>
            </a:r>
            <a:r>
              <a:rPr lang="en-US" sz="2900" dirty="0">
                <a:latin typeface="Arial"/>
              </a:rPr>
              <a:t>are ~1e-3 </a:t>
            </a:r>
            <a:r>
              <a:rPr lang="en-US" sz="2900" dirty="0" err="1" smtClean="0">
                <a:latin typeface="Arial"/>
              </a:rPr>
              <a:t>nC</a:t>
            </a:r>
            <a:r>
              <a:rPr lang="en-US" sz="2900" dirty="0" smtClean="0">
                <a:latin typeface="Arial"/>
              </a:rPr>
              <a:t> </a:t>
            </a:r>
            <a:r>
              <a:rPr lang="en-US" sz="2400" dirty="0" smtClean="0">
                <a:solidFill>
                  <a:srgbClr val="0000CC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US" sz="2400" dirty="0" smtClean="0">
                <a:solidFill>
                  <a:srgbClr val="0000CC"/>
                </a:solidFill>
                <a:latin typeface="Arial"/>
              </a:rPr>
              <a:t> 300 electrons</a:t>
            </a:r>
            <a:endParaRPr sz="1400" dirty="0">
              <a:solidFill>
                <a:srgbClr val="0000CC"/>
              </a:solidFill>
            </a:endParaRPr>
          </a:p>
          <a:p>
            <a:pPr>
              <a:buBlip>
                <a:blip r:embed="rId2"/>
              </a:buBlip>
            </a:pPr>
            <a:r>
              <a:rPr lang="en-US" sz="2900" dirty="0">
                <a:latin typeface="Arial"/>
              </a:rPr>
              <a:t> Other </a:t>
            </a:r>
            <a:r>
              <a:rPr lang="en-US" sz="2900" dirty="0">
                <a:latin typeface="Arial"/>
              </a:rPr>
              <a:t>vertical </a:t>
            </a:r>
            <a:r>
              <a:rPr lang="en-US" sz="2900" dirty="0">
                <a:latin typeface="Arial"/>
              </a:rPr>
              <a:t>measurements </a:t>
            </a:r>
            <a:r>
              <a:rPr lang="en-US" sz="2900" dirty="0">
                <a:latin typeface="Arial"/>
              </a:rPr>
              <a:t>have a ~1e-2 </a:t>
            </a:r>
            <a:r>
              <a:rPr lang="en-US" sz="2900" dirty="0" err="1">
                <a:latin typeface="Arial"/>
              </a:rPr>
              <a:t>nC</a:t>
            </a:r>
            <a:r>
              <a:rPr lang="en-US" sz="2900" dirty="0">
                <a:latin typeface="Arial"/>
              </a:rPr>
              <a:t> </a:t>
            </a:r>
            <a:endParaRPr dirty="0"/>
          </a:p>
          <a:p>
            <a:r>
              <a:rPr lang="en-US" sz="2900" dirty="0">
                <a:latin typeface="Arial"/>
              </a:rPr>
              <a:t>pickup level </a:t>
            </a:r>
            <a:r>
              <a:rPr lang="en-US" sz="2900" dirty="0">
                <a:latin typeface="Arial"/>
                <a:sym typeface="Wingdings" panose="05000000000000000000" pitchFamily="2" charset="2"/>
              </a:rPr>
              <a:t>(</a:t>
            </a:r>
            <a:r>
              <a:rPr lang="en-US" sz="2000" dirty="0" smtClean="0">
                <a:solidFill>
                  <a:srgbClr val="0000CC"/>
                </a:solidFill>
                <a:latin typeface="Arial"/>
              </a:rPr>
              <a:t>3000 electrons</a:t>
            </a:r>
            <a:r>
              <a:rPr lang="en-US" sz="2900" dirty="0" smtClean="0">
                <a:latin typeface="Arial"/>
              </a:rPr>
              <a:t>)</a:t>
            </a:r>
            <a:r>
              <a:rPr lang="en-US" sz="3200" dirty="0" smtClean="0"/>
              <a:t> </a:t>
            </a:r>
            <a:r>
              <a:rPr lang="en-US" sz="2900" dirty="0" smtClean="0">
                <a:latin typeface="Arial"/>
                <a:sym typeface="Wingdings" panose="05000000000000000000" pitchFamily="2" charset="2"/>
              </a:rPr>
              <a:t> </a:t>
            </a:r>
            <a:r>
              <a:rPr lang="en-US" sz="2900" dirty="0">
                <a:latin typeface="Arial"/>
                <a:sym typeface="Wingdings" panose="05000000000000000000" pitchFamily="2" charset="2"/>
              </a:rPr>
              <a:t>different conditions ?</a:t>
            </a:r>
            <a:endParaRPr dirty="0"/>
          </a:p>
        </p:txBody>
      </p:sp>
      <p:pic>
        <p:nvPicPr>
          <p:cNvPr id="58" name="Image 57"/>
          <p:cNvPicPr/>
          <p:nvPr/>
        </p:nvPicPr>
        <p:blipFill>
          <a:blip r:embed="rId3"/>
          <a:stretch>
            <a:fillRect/>
          </a:stretch>
        </p:blipFill>
        <p:spPr>
          <a:xfrm>
            <a:off x="256669" y="3316149"/>
            <a:ext cx="4420850" cy="3533655"/>
          </a:xfrm>
          <a:prstGeom prst="rect">
            <a:avLst/>
          </a:prstGeom>
          <a:ln>
            <a:noFill/>
          </a:ln>
        </p:spPr>
      </p:pic>
      <p:pic>
        <p:nvPicPr>
          <p:cNvPr id="59" name="Image 58"/>
          <p:cNvPicPr/>
          <p:nvPr/>
        </p:nvPicPr>
        <p:blipFill>
          <a:blip r:embed="rId4"/>
          <a:stretch>
            <a:fillRect/>
          </a:stretch>
        </p:blipFill>
        <p:spPr>
          <a:xfrm>
            <a:off x="4594575" y="3399101"/>
            <a:ext cx="4420850" cy="353365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95660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39552" y="116632"/>
            <a:ext cx="3365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Present</a:t>
            </a:r>
            <a:r>
              <a:rPr lang="en-US" b="1" dirty="0" smtClean="0"/>
              <a:t> </a:t>
            </a:r>
            <a:r>
              <a:rPr lang="en-US" b="1" dirty="0" smtClean="0"/>
              <a:t>state and open questions</a:t>
            </a:r>
            <a:endParaRPr lang="en-US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251520" y="3530039"/>
            <a:ext cx="87129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Future </a:t>
            </a:r>
            <a:r>
              <a:rPr lang="en-US" b="1" dirty="0" smtClean="0"/>
              <a:t>plans</a:t>
            </a:r>
          </a:p>
          <a:p>
            <a:endParaRPr lang="en-US" b="1" dirty="0"/>
          </a:p>
          <a:p>
            <a:pPr marL="285750" indent="-285750">
              <a:buFontTx/>
              <a:buChar char="-"/>
            </a:pPr>
            <a:r>
              <a:rPr lang="en-US" b="1" dirty="0"/>
              <a:t>Investigation of </a:t>
            </a:r>
            <a:r>
              <a:rPr lang="en-US" b="1" dirty="0" smtClean="0"/>
              <a:t>collimation… (</a:t>
            </a:r>
            <a:r>
              <a:rPr lang="en-US" b="1" dirty="0" err="1" smtClean="0"/>
              <a:t>Nuria</a:t>
            </a:r>
            <a:r>
              <a:rPr lang="en-US" b="1" dirty="0" smtClean="0"/>
              <a:t> </a:t>
            </a:r>
            <a:r>
              <a:rPr lang="en-US" b="1" dirty="0" err="1" smtClean="0"/>
              <a:t>Fuster</a:t>
            </a:r>
            <a:r>
              <a:rPr lang="en-US" b="1" dirty="0" smtClean="0"/>
              <a:t>-Martinez et al.)</a:t>
            </a:r>
            <a:endParaRPr lang="en-US" b="1" dirty="0"/>
          </a:p>
          <a:p>
            <a:pPr marL="285750" indent="-285750">
              <a:buFontTx/>
              <a:buChar char="-"/>
            </a:pPr>
            <a:r>
              <a:rPr lang="en-US" b="1" dirty="0" smtClean="0"/>
              <a:t>More d</a:t>
            </a:r>
            <a:r>
              <a:rPr lang="en-US" b="1" dirty="0" smtClean="0"/>
              <a:t>etailed </a:t>
            </a:r>
            <a:r>
              <a:rPr lang="en-US" b="1" dirty="0"/>
              <a:t>study </a:t>
            </a:r>
            <a:r>
              <a:rPr lang="en-US" b="1" dirty="0" smtClean="0"/>
              <a:t>of </a:t>
            </a:r>
            <a:r>
              <a:rPr lang="en-US" b="1" dirty="0"/>
              <a:t>beam </a:t>
            </a:r>
            <a:r>
              <a:rPr lang="en-US" b="1" dirty="0" smtClean="0"/>
              <a:t>halo, mitigation of EM pickup… (</a:t>
            </a:r>
            <a:r>
              <a:rPr lang="en-US" b="1" dirty="0" err="1" smtClean="0"/>
              <a:t>Renjun</a:t>
            </a:r>
            <a:r>
              <a:rPr lang="en-US" b="1" dirty="0" smtClean="0"/>
              <a:t> Yang et al.)</a:t>
            </a:r>
            <a:endParaRPr lang="en-US" b="1" dirty="0"/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Fully automatic scan. </a:t>
            </a:r>
            <a:r>
              <a:rPr lang="en-US" dirty="0"/>
              <a:t>Variable </a:t>
            </a:r>
            <a:r>
              <a:rPr lang="en-US" dirty="0" smtClean="0"/>
              <a:t>attenuators or another solution?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More complete integration </a:t>
            </a:r>
            <a:r>
              <a:rPr lang="en-US" dirty="0" smtClean="0"/>
              <a:t>with EPICS ? Operation by other ATF members for beam core measurements</a:t>
            </a:r>
            <a:r>
              <a:rPr lang="en-US" dirty="0" smtClean="0"/>
              <a:t>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New HV power supplies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Make few runs with </a:t>
            </a:r>
            <a:r>
              <a:rPr lang="en-US" dirty="0" smtClean="0"/>
              <a:t>new high </a:t>
            </a:r>
            <a:r>
              <a:rPr lang="en-US" dirty="0" smtClean="0"/>
              <a:t>resolution oscilloscope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Reinstall exactly the same setup for study and beam diagnostics at </a:t>
            </a:r>
            <a:r>
              <a:rPr lang="en-US" dirty="0" smtClean="0"/>
              <a:t>PHIL</a:t>
            </a:r>
            <a:endParaRPr lang="en-US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1080637" y="548680"/>
            <a:ext cx="745180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Vertical and horizontal </a:t>
            </a:r>
            <a:r>
              <a:rPr lang="en-US" dirty="0" smtClean="0"/>
              <a:t>Diamond Sensor </a:t>
            </a:r>
            <a:r>
              <a:rPr lang="en-US" dirty="0"/>
              <a:t>with </a:t>
            </a:r>
            <a:r>
              <a:rPr lang="en-US" dirty="0" smtClean="0"/>
              <a:t>4 </a:t>
            </a:r>
            <a:r>
              <a:rPr lang="en-US" dirty="0" smtClean="0"/>
              <a:t>strips. </a:t>
            </a:r>
            <a:r>
              <a:rPr lang="en-US" dirty="0" smtClean="0"/>
              <a:t>Currently, </a:t>
            </a:r>
            <a:r>
              <a:rPr lang="en-US" dirty="0" smtClean="0"/>
              <a:t>data taking </a:t>
            </a:r>
            <a:r>
              <a:rPr lang="en-US" dirty="0" smtClean="0"/>
              <a:t>needs </a:t>
            </a:r>
            <a:r>
              <a:rPr lang="en-US" dirty="0" smtClean="0"/>
              <a:t>trained </a:t>
            </a:r>
            <a:r>
              <a:rPr lang="en-US" dirty="0" smtClean="0"/>
              <a:t>operator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Diamond Sensor </a:t>
            </a:r>
            <a:r>
              <a:rPr lang="en-US" dirty="0" smtClean="0"/>
              <a:t>r</a:t>
            </a:r>
            <a:r>
              <a:rPr lang="en-US" dirty="0" smtClean="0"/>
              <a:t>eadout </a:t>
            </a:r>
            <a:r>
              <a:rPr lang="en-US" dirty="0" smtClean="0"/>
              <a:t>scheme is optimized for beam halo. Beam core measurements affected by a long charge collection </a:t>
            </a:r>
            <a:r>
              <a:rPr lang="en-US" dirty="0" smtClean="0"/>
              <a:t>time, which eventually leads to saturation effects (for more than 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dirty="0" err="1" smtClean="0"/>
              <a:t>ot</a:t>
            </a:r>
            <a:r>
              <a:rPr lang="en-US" dirty="0" smtClean="0"/>
              <a:t> 10</a:t>
            </a:r>
            <a:r>
              <a:rPr lang="en-US" baseline="30000" dirty="0" smtClean="0"/>
              <a:t>7</a:t>
            </a:r>
            <a:r>
              <a:rPr lang="en-US" dirty="0" smtClean="0"/>
              <a:t> e-)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At present,</a:t>
            </a:r>
            <a:r>
              <a:rPr lang="en-US" dirty="0" smtClean="0"/>
              <a:t> </a:t>
            </a:r>
            <a:r>
              <a:rPr lang="en-US" dirty="0" smtClean="0"/>
              <a:t>electromagnetic p</a:t>
            </a:r>
            <a:r>
              <a:rPr lang="en-US" dirty="0" smtClean="0"/>
              <a:t>ickup </a:t>
            </a:r>
            <a:r>
              <a:rPr lang="en-US" dirty="0" smtClean="0"/>
              <a:t>does not allow to extend dynamic range to lower than few thousand electrons, however </a:t>
            </a:r>
            <a:r>
              <a:rPr lang="en-US" dirty="0" smtClean="0"/>
              <a:t>the Diamond Sensor</a:t>
            </a:r>
            <a:r>
              <a:rPr lang="en-US" dirty="0" smtClean="0"/>
              <a:t> </a:t>
            </a:r>
            <a:r>
              <a:rPr lang="en-US" dirty="0" smtClean="0"/>
              <a:t>itself </a:t>
            </a:r>
            <a:r>
              <a:rPr lang="en-US" dirty="0" smtClean="0"/>
              <a:t>can</a:t>
            </a:r>
            <a:r>
              <a:rPr lang="en-US" dirty="0" smtClean="0"/>
              <a:t> measure down to </a:t>
            </a:r>
            <a:r>
              <a:rPr lang="en-US" dirty="0" smtClean="0">
                <a:sym typeface="Symbol"/>
              </a:rPr>
              <a:t> </a:t>
            </a:r>
            <a:r>
              <a:rPr lang="en-US" dirty="0" smtClean="0"/>
              <a:t>100 </a:t>
            </a:r>
            <a:r>
              <a:rPr lang="en-US" dirty="0" smtClean="0"/>
              <a:t>electrons without </a:t>
            </a:r>
            <a:r>
              <a:rPr lang="en-US" dirty="0" smtClean="0"/>
              <a:t>amplifier</a:t>
            </a: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15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14798"/>
            <a:ext cx="8229600" cy="778098"/>
          </a:xfrm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Extra slides</a:t>
            </a:r>
            <a:endParaRPr lang="fr-FR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9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77538"/>
            <a:ext cx="7200800" cy="561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PCB and layout of electronic circuit</a:t>
            </a:r>
            <a:endParaRPr lang="fr-FR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223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16496"/>
            <a:ext cx="8159254" cy="2869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001" y="4077072"/>
            <a:ext cx="5589495" cy="2636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307708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77263" cy="1152128"/>
          </a:xfrm>
        </p:spPr>
        <p:txBody>
          <a:bodyPr>
            <a:noAutofit/>
          </a:bodyPr>
          <a:lstStyle/>
          <a:p>
            <a:r>
              <a:rPr lang="en-US" sz="2800" dirty="0" smtClean="0"/>
              <a:t>Horizontal and vertical diamond scanners 1.5 m after BDUMP magnet. Installed + commissioned in Nov-Dec 2014 and May-June 2015, respectively.</a:t>
            </a:r>
            <a:endParaRPr lang="fr-FR" sz="9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35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20150414_16513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51" y="1491857"/>
            <a:ext cx="4339910" cy="244119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39552" y="116632"/>
            <a:ext cx="5724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</a:rPr>
              <a:t>Diamond sensor prepared at LAL</a:t>
            </a:r>
            <a:endParaRPr lang="en-US" sz="3200" b="1" dirty="0">
              <a:solidFill>
                <a:srgbClr val="0000CC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99126" y="827420"/>
            <a:ext cx="644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500μm </a:t>
            </a:r>
            <a:r>
              <a:rPr lang="en-US" dirty="0" err="1" smtClean="0"/>
              <a:t>sCVD</a:t>
            </a:r>
            <a:r>
              <a:rPr lang="en-US" dirty="0" smtClean="0"/>
              <a:t> diamond from E6 with </a:t>
            </a:r>
            <a:r>
              <a:rPr lang="en-US" dirty="0" err="1" smtClean="0"/>
              <a:t>Ti</a:t>
            </a:r>
            <a:r>
              <a:rPr lang="en-US" dirty="0" smtClean="0"/>
              <a:t>/Pt/Au metallization from GSI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323528" y="1599183"/>
            <a:ext cx="1460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Front side</a:t>
            </a:r>
            <a:endParaRPr lang="en-US" sz="24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3563888" y="161950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HV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39552" y="3068960"/>
            <a:ext cx="75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Signal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2" name="Image 11" descr="20150414_16520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62281"/>
            <a:ext cx="4392489" cy="2470775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932040" y="1599183"/>
            <a:ext cx="1373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Back side</a:t>
            </a:r>
            <a:endParaRPr lang="en-US" sz="24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8210067" y="3203684"/>
            <a:ext cx="75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Signal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948264" y="15475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HV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6" name="Image 15" descr="compare2diamond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54" y="4115580"/>
            <a:ext cx="3361990" cy="2625788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250681" y="4067780"/>
            <a:ext cx="685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noise</a:t>
            </a:r>
            <a:endParaRPr lang="en-US" dirty="0"/>
          </a:p>
        </p:txBody>
      </p:sp>
      <p:sp>
        <p:nvSpPr>
          <p:cNvPr id="19" name="ZoneTexte 18"/>
          <p:cNvSpPr txBox="1"/>
          <p:nvPr/>
        </p:nvSpPr>
        <p:spPr>
          <a:xfrm>
            <a:off x="1777937" y="508518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 </a:t>
            </a:r>
            <a:r>
              <a:rPr lang="en-US" baseline="30000" dirty="0" smtClean="0"/>
              <a:t>90</a:t>
            </a:r>
            <a:r>
              <a:rPr lang="en-US" dirty="0" smtClean="0"/>
              <a:t>Sr</a:t>
            </a:r>
            <a:endParaRPr lang="en-US" dirty="0"/>
          </a:p>
        </p:txBody>
      </p:sp>
      <p:pic>
        <p:nvPicPr>
          <p:cNvPr id="20" name="Image 19" descr="tda1_400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183818"/>
            <a:ext cx="4135641" cy="2413534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5652120" y="4643844"/>
            <a:ext cx="317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 with fast charge amplifier</a:t>
            </a:r>
            <a:endParaRPr lang="en-US" dirty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722434" y="26705"/>
            <a:ext cx="1259973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17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79480" y="116632"/>
            <a:ext cx="85409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Diamond sensor </a:t>
            </a:r>
            <a:r>
              <a:rPr lang="en-US" sz="2400" b="1" dirty="0" smtClean="0">
                <a:solidFill>
                  <a:srgbClr val="0000CC"/>
                </a:solidFill>
                <a:sym typeface="Wingdings" panose="05000000000000000000" pitchFamily="2" charset="2"/>
              </a:rPr>
              <a:t></a:t>
            </a:r>
            <a:r>
              <a:rPr lang="en-US" sz="2400" b="1" dirty="0" smtClean="0">
                <a:solidFill>
                  <a:srgbClr val="0000CC"/>
                </a:solidFill>
              </a:rPr>
              <a:t> single electron control in LEETECH (LAL-</a:t>
            </a:r>
            <a:r>
              <a:rPr lang="en-US" sz="2400" b="1" dirty="0" err="1" smtClean="0">
                <a:solidFill>
                  <a:srgbClr val="0000CC"/>
                </a:solidFill>
              </a:rPr>
              <a:t>Orsay</a:t>
            </a:r>
            <a:r>
              <a:rPr lang="en-US" sz="2400" b="1" dirty="0" smtClean="0">
                <a:solidFill>
                  <a:srgbClr val="0000CC"/>
                </a:solidFill>
              </a:rPr>
              <a:t>)</a:t>
            </a:r>
          </a:p>
          <a:p>
            <a:endParaRPr lang="en-US" dirty="0"/>
          </a:p>
        </p:txBody>
      </p:sp>
      <p:grpSp>
        <p:nvGrpSpPr>
          <p:cNvPr id="13" name="Grouper 12"/>
          <p:cNvGrpSpPr/>
          <p:nvPr/>
        </p:nvGrpSpPr>
        <p:grpSpPr>
          <a:xfrm>
            <a:off x="4527637" y="1700808"/>
            <a:ext cx="4436851" cy="3850635"/>
            <a:chOff x="-2233" y="1929480"/>
            <a:chExt cx="4436851" cy="3850635"/>
          </a:xfrm>
        </p:grpSpPr>
        <p:pic>
          <p:nvPicPr>
            <p:cNvPr id="8" name="Image 7" descr="Leetech_123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33" y="2276317"/>
              <a:ext cx="4436851" cy="3503798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748082" y="2819463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952050" y="343105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237428" y="3841387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597252" y="192948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</p:grpSp>
      <p:sp>
        <p:nvSpPr>
          <p:cNvPr id="14" name="ZoneTexte 13"/>
          <p:cNvSpPr txBox="1"/>
          <p:nvPr/>
        </p:nvSpPr>
        <p:spPr>
          <a:xfrm>
            <a:off x="4139952" y="5805264"/>
            <a:ext cx="3115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 </a:t>
            </a:r>
            <a:r>
              <a:rPr lang="en-US" b="1" dirty="0" smtClean="0">
                <a:solidFill>
                  <a:srgbClr val="C00000"/>
                </a:solidFill>
              </a:rPr>
              <a:t>different collimator settings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5" name="Image 14" descr="Leetech_123_run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386332"/>
            <a:ext cx="3024336" cy="235854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45" y="836712"/>
            <a:ext cx="3951147" cy="2960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35496" y="3861048"/>
            <a:ext cx="2279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10</a:t>
            </a:r>
            <a:r>
              <a:rPr lang="en-US" b="1" baseline="30000" dirty="0" smtClean="0">
                <a:solidFill>
                  <a:srgbClr val="C00000"/>
                </a:solidFill>
              </a:rPr>
              <a:t>9</a:t>
            </a:r>
            <a:r>
              <a:rPr lang="en-US" b="1" dirty="0" smtClean="0">
                <a:solidFill>
                  <a:srgbClr val="C00000"/>
                </a:solidFill>
              </a:rPr>
              <a:t> 3.5 MeV e-/bunch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 flipV="1">
            <a:off x="35496" y="2604558"/>
            <a:ext cx="432048" cy="10436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35496" y="2708920"/>
            <a:ext cx="216024" cy="105827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62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672742"/>
            <a:ext cx="6192689" cy="4636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5536" y="188640"/>
            <a:ext cx="8424936" cy="923330"/>
          </a:xfrm>
          <a:prstGeom prst="rect">
            <a:avLst/>
          </a:prstGeom>
          <a:ln>
            <a:solidFill>
              <a:srgbClr val="0000CC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US" i="1" dirty="0"/>
              <a:t>In vacuum </a:t>
            </a:r>
            <a:r>
              <a:rPr lang="en-US" dirty="0"/>
              <a:t>diamond sensor scanner for beam halo measurements in the beam line at the KEK Accelerator Test Facility, by S. Liu </a:t>
            </a:r>
            <a:r>
              <a:rPr lang="en-US" i="1" dirty="0"/>
              <a:t>et al.</a:t>
            </a:r>
            <a:r>
              <a:rPr lang="en-US" dirty="0"/>
              <a:t>: </a:t>
            </a:r>
            <a:r>
              <a:rPr lang="en-US" dirty="0" smtClean="0">
                <a:hlinkClick r:id="rId3"/>
              </a:rPr>
              <a:t>arXiv:1512.08024</a:t>
            </a:r>
            <a:endParaRPr lang="en-US" dirty="0"/>
          </a:p>
          <a:p>
            <a:r>
              <a:rPr lang="en-US" dirty="0" smtClean="0">
                <a:solidFill>
                  <a:srgbClr val="0000CC"/>
                </a:solidFill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submitted </a:t>
            </a:r>
            <a:r>
              <a:rPr lang="en-US" dirty="0"/>
              <a:t>to NIMA (December 2015) </a:t>
            </a:r>
          </a:p>
        </p:txBody>
      </p:sp>
    </p:spTree>
    <p:extLst>
      <p:ext uri="{BB962C8B-B14F-4D97-AF65-F5344CB8AC3E}">
        <p14:creationId xmlns:p14="http://schemas.microsoft.com/office/powerpoint/2010/main" val="267615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2860" y="187157"/>
            <a:ext cx="3336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Vertical </a:t>
            </a:r>
            <a:r>
              <a:rPr lang="fr-FR" b="1" dirty="0" err="1" smtClean="0"/>
              <a:t>Beam</a:t>
            </a:r>
            <a:r>
              <a:rPr lang="fr-FR" b="1" dirty="0" smtClean="0"/>
              <a:t> halo scan</a:t>
            </a:r>
            <a:r>
              <a:rPr lang="fr-FR" dirty="0" smtClean="0"/>
              <a:t>. N ≈ 8e9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59683" y="552488"/>
            <a:ext cx="4383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Determined the cut by the BDUMP aperture.</a:t>
            </a:r>
            <a:endParaRPr lang="fr-FR" dirty="0"/>
          </a:p>
        </p:txBody>
      </p:sp>
      <p:pic>
        <p:nvPicPr>
          <p:cNvPr id="3074" name="Picture 2" descr="D:\ATF2_2015\09-06-2015\Scan_vertical_Run60_09-06-2015_151214\Charge_VS_position_log_combined_halo8_changedoptics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64982"/>
            <a:ext cx="5974731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787981" y="26064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: 10x1 optics, </a:t>
            </a:r>
            <a:r>
              <a:rPr lang="el-GR" dirty="0" smtClean="0"/>
              <a:t>σ</a:t>
            </a:r>
            <a:r>
              <a:rPr lang="en-US" dirty="0" smtClean="0"/>
              <a:t>=</a:t>
            </a:r>
            <a:r>
              <a:rPr lang="fr-FR" b="1" dirty="0"/>
              <a:t> </a:t>
            </a:r>
            <a:r>
              <a:rPr lang="fr-FR" b="1" dirty="0" smtClean="0"/>
              <a:t>1.46 mm</a:t>
            </a:r>
            <a:endParaRPr lang="en-US" dirty="0" smtClean="0"/>
          </a:p>
          <a:p>
            <a:r>
              <a:rPr lang="en-US" dirty="0" smtClean="0">
                <a:solidFill>
                  <a:schemeClr val="tx2"/>
                </a:solidFill>
              </a:rPr>
              <a:t>Blue</a:t>
            </a:r>
            <a:r>
              <a:rPr lang="en-US" dirty="0" smtClean="0"/>
              <a:t>: 10x4 optics, </a:t>
            </a:r>
            <a:r>
              <a:rPr lang="el-GR" dirty="0" smtClean="0"/>
              <a:t>σ</a:t>
            </a:r>
            <a:r>
              <a:rPr lang="en-US" dirty="0" smtClean="0"/>
              <a:t>=</a:t>
            </a:r>
            <a:r>
              <a:rPr lang="fr-FR" b="1" dirty="0" smtClean="0"/>
              <a:t>0.98 mm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927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260648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Horizontal scan</a:t>
            </a:r>
            <a:r>
              <a:rPr lang="fr-FR" dirty="0"/>
              <a:t>. N = 2e9; Vacuum =7.87e-7</a:t>
            </a:r>
          </a:p>
          <a:p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core</a:t>
            </a:r>
            <a:r>
              <a:rPr lang="fr-FR" dirty="0"/>
              <a:t> scan,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steering</a:t>
            </a:r>
            <a:r>
              <a:rPr lang="fr-FR" dirty="0"/>
              <a:t>, </a:t>
            </a:r>
            <a:r>
              <a:rPr lang="fr-FR" dirty="0" smtClean="0"/>
              <a:t>vertical </a:t>
            </a:r>
            <a:r>
              <a:rPr lang="fr-FR" dirty="0" err="1" smtClean="0"/>
              <a:t>alignment</a:t>
            </a:r>
            <a:r>
              <a:rPr lang="fr-FR" dirty="0"/>
              <a:t>.</a:t>
            </a:r>
          </a:p>
          <a:p>
            <a:r>
              <a:rPr lang="fr-FR" dirty="0"/>
              <a:t>Complete scan of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core</a:t>
            </a:r>
            <a:r>
              <a:rPr lang="fr-FR" dirty="0"/>
              <a:t> and </a:t>
            </a:r>
            <a:r>
              <a:rPr lang="fr-FR" dirty="0" err="1"/>
              <a:t>beam</a:t>
            </a:r>
            <a:r>
              <a:rPr lang="fr-FR" dirty="0"/>
              <a:t> halo:</a:t>
            </a:r>
          </a:p>
          <a:p>
            <a:r>
              <a:rPr lang="fr-FR" dirty="0"/>
              <a:t>Sigmas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c</a:t>
            </a:r>
            <a:r>
              <a:rPr lang="fr-FR" dirty="0" err="1" smtClean="0"/>
              <a:t>hannels</a:t>
            </a:r>
            <a:r>
              <a:rPr lang="fr-FR" dirty="0" smtClean="0"/>
              <a:t> 1-4</a:t>
            </a:r>
            <a:r>
              <a:rPr lang="fr-FR" dirty="0"/>
              <a:t> </a:t>
            </a:r>
            <a:r>
              <a:rPr lang="fr-FR" dirty="0" smtClean="0">
                <a:sym typeface="Wingdings" panose="05000000000000000000" pitchFamily="2" charset="2"/>
              </a:rPr>
              <a:t></a:t>
            </a:r>
            <a:r>
              <a:rPr lang="fr-FR" dirty="0" smtClean="0"/>
              <a:t> </a:t>
            </a:r>
            <a:r>
              <a:rPr lang="fr-FR" dirty="0"/>
              <a:t>1.4396 1.3652 1.3614 </a:t>
            </a:r>
            <a:r>
              <a:rPr lang="fr-FR" dirty="0" smtClean="0"/>
              <a:t>1.4057 mm</a:t>
            </a:r>
            <a:endParaRPr lang="fr-FR" dirty="0"/>
          </a:p>
        </p:txBody>
      </p:sp>
      <p:pic>
        <p:nvPicPr>
          <p:cNvPr id="2050" name="Picture 2" descr="D:\ATF2_2015\11-06-2015\Scan_horizontal_Run60_11-06-2015_213816\Charge_VS_position_log_combined_halo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5974731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18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79512" y="219998"/>
            <a:ext cx="2131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Role of </a:t>
            </a:r>
            <a:r>
              <a:rPr lang="en-US" b="1" dirty="0" smtClean="0">
                <a:solidFill>
                  <a:srgbClr val="FF0000"/>
                </a:solidFill>
              </a:rPr>
              <a:t>“collimator”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(tapered beam pipe)</a:t>
            </a:r>
            <a:endParaRPr lang="fr-FR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harge_VS_position_log_combined_halo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268760"/>
            <a:ext cx="6588224" cy="555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harge_VS_position_log_core_zoo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320480" cy="364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734329" y="1484784"/>
            <a:ext cx="698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zoom</a:t>
            </a:r>
            <a:endParaRPr lang="fr-FR" dirty="0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1403648" y="1206044"/>
            <a:ext cx="330681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683568" y="980728"/>
            <a:ext cx="2669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Cut from BDUMP aperture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59532" y="540457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Cuts from collimator</a:t>
            </a:r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 flipV="1">
            <a:off x="1187624" y="4047517"/>
            <a:ext cx="546705" cy="13570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491880" y="30792"/>
            <a:ext cx="56521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Investigated role of </a:t>
            </a:r>
            <a:r>
              <a:rPr lang="en-US" dirty="0" smtClean="0"/>
              <a:t>“collimator” </a:t>
            </a:r>
            <a:r>
              <a:rPr lang="en-US" dirty="0"/>
              <a:t>on the beam halo cut. 0.1mm of collimator </a:t>
            </a:r>
            <a:r>
              <a:rPr lang="en-US" dirty="0" smtClean="0"/>
              <a:t>displacement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0.5mm halo cut position.</a:t>
            </a:r>
          </a:p>
          <a:p>
            <a:r>
              <a:rPr lang="en-US" dirty="0" smtClean="0"/>
              <a:t>Limited </a:t>
            </a:r>
            <a:r>
              <a:rPr lang="en-US" dirty="0"/>
              <a:t>range of </a:t>
            </a:r>
            <a:r>
              <a:rPr lang="en-US" dirty="0" smtClean="0"/>
              <a:t>“collimator” positions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o</a:t>
            </a:r>
            <a:r>
              <a:rPr lang="en-US" dirty="0" smtClean="0"/>
              <a:t>bserved </a:t>
            </a:r>
            <a:r>
              <a:rPr lang="en-US" dirty="0"/>
              <a:t>effect only on the left side of </a:t>
            </a:r>
            <a:r>
              <a:rPr lang="en-US" dirty="0" smtClean="0"/>
              <a:t>halo (top side).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05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ATF2_2015\12-06-2015\Scan_vertical_Run60_12-06-2015_004052\Charge_VS_position_log_combined_halo_vertical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2914"/>
            <a:ext cx="5974729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5438498" y="1326604"/>
            <a:ext cx="3815140" cy="3140976"/>
            <a:chOff x="5438498" y="1326604"/>
            <a:chExt cx="3815140" cy="3140976"/>
          </a:xfrm>
        </p:grpSpPr>
        <p:pic>
          <p:nvPicPr>
            <p:cNvPr id="1026" name="Picture 2" descr="D:\ATF2_2015\12-06-2015\Scan_vertical_Run60_12-06-2015_004052\Charge_VS_position_log_core_zoom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8498" y="1326604"/>
              <a:ext cx="3736558" cy="3140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ZoneTexte 3"/>
            <p:cNvSpPr txBox="1"/>
            <p:nvPr/>
          </p:nvSpPr>
          <p:spPr>
            <a:xfrm>
              <a:off x="7884368" y="1441480"/>
              <a:ext cx="13692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Zoom of the beam core</a:t>
              </a:r>
              <a:endParaRPr lang="fr-FR" dirty="0"/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237378" y="404664"/>
            <a:ext cx="72855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Vertical scan. </a:t>
            </a:r>
            <a:r>
              <a:rPr lang="fr-FR" dirty="0"/>
              <a:t>N </a:t>
            </a:r>
            <a:r>
              <a:rPr lang="fr-FR" dirty="0" smtClean="0"/>
              <a:t>≈ 8e9 (for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detection</a:t>
            </a:r>
            <a:r>
              <a:rPr lang="fr-FR" dirty="0" smtClean="0"/>
              <a:t> of halo)</a:t>
            </a:r>
          </a:p>
          <a:p>
            <a:r>
              <a:rPr lang="fr-FR" b="1" dirty="0" smtClean="0"/>
              <a:t>First</a:t>
            </a:r>
            <a:r>
              <a:rPr lang="fr-FR" dirty="0" smtClean="0"/>
              <a:t> </a:t>
            </a:r>
            <a:r>
              <a:rPr lang="fr-FR" dirty="0" err="1"/>
              <a:t>complete</a:t>
            </a:r>
            <a:r>
              <a:rPr lang="fr-FR" dirty="0"/>
              <a:t> scan of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core</a:t>
            </a:r>
            <a:r>
              <a:rPr lang="fr-FR" dirty="0"/>
              <a:t> and </a:t>
            </a:r>
            <a:r>
              <a:rPr lang="fr-FR" dirty="0" err="1"/>
              <a:t>beam</a:t>
            </a:r>
            <a:r>
              <a:rPr lang="fr-FR" dirty="0"/>
              <a:t> halo (</a:t>
            </a:r>
            <a:r>
              <a:rPr lang="fr-FR" dirty="0" err="1"/>
              <a:t>red</a:t>
            </a:r>
            <a:r>
              <a:rPr lang="fr-FR" dirty="0"/>
              <a:t>).</a:t>
            </a:r>
          </a:p>
          <a:p>
            <a:r>
              <a:rPr lang="fr-FR" dirty="0" err="1"/>
              <a:t>Turned</a:t>
            </a:r>
            <a:r>
              <a:rPr lang="fr-FR" dirty="0"/>
              <a:t> on ion </a:t>
            </a:r>
            <a:r>
              <a:rPr lang="fr-FR" dirty="0" err="1"/>
              <a:t>pumps</a:t>
            </a:r>
            <a:r>
              <a:rPr lang="fr-FR" dirty="0"/>
              <a:t>, vacuum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recovered</a:t>
            </a:r>
            <a:r>
              <a:rPr lang="fr-FR" dirty="0"/>
              <a:t> </a:t>
            </a:r>
            <a:r>
              <a:rPr lang="fr-FR" dirty="0" err="1"/>
              <a:t>quickly</a:t>
            </a:r>
            <a:r>
              <a:rPr lang="fr-FR" dirty="0"/>
              <a:t> (5~10mins) to 4.4e-7.</a:t>
            </a:r>
          </a:p>
          <a:p>
            <a:r>
              <a:rPr lang="fr-FR" b="1" dirty="0"/>
              <a:t>Second</a:t>
            </a:r>
            <a:r>
              <a:rPr lang="fr-FR" dirty="0"/>
              <a:t> </a:t>
            </a:r>
            <a:r>
              <a:rPr lang="fr-FR" dirty="0" err="1"/>
              <a:t>complete</a:t>
            </a:r>
            <a:r>
              <a:rPr lang="fr-FR" dirty="0"/>
              <a:t> scan of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core</a:t>
            </a:r>
            <a:r>
              <a:rPr lang="fr-FR" dirty="0"/>
              <a:t> and </a:t>
            </a:r>
            <a:r>
              <a:rPr lang="fr-FR" dirty="0" err="1"/>
              <a:t>beam</a:t>
            </a:r>
            <a:r>
              <a:rPr lang="fr-FR" dirty="0"/>
              <a:t> halo (</a:t>
            </a:r>
            <a:r>
              <a:rPr lang="fr-FR" dirty="0" err="1"/>
              <a:t>blue</a:t>
            </a:r>
            <a:r>
              <a:rPr lang="fr-FR" dirty="0"/>
              <a:t>).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156176" y="4859868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Rough estimation:</a:t>
            </a:r>
          </a:p>
          <a:p>
            <a:r>
              <a:rPr lang="en-US" dirty="0" smtClean="0"/>
              <a:t>Vacuum changed≈2 times</a:t>
            </a:r>
          </a:p>
          <a:p>
            <a:r>
              <a:rPr lang="en-US" dirty="0"/>
              <a:t>a</a:t>
            </a:r>
            <a:r>
              <a:rPr lang="en-US" dirty="0" smtClean="0"/>
              <a:t>nd Halo changed ≈2 times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952975" y="6021288"/>
            <a:ext cx="4913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Sigma CH1-CH4: 1.1989 1.0916 1.0924 1.2087 </a:t>
            </a:r>
            <a:r>
              <a:rPr lang="fr-FR" b="1" dirty="0" smtClean="0"/>
              <a:t>mm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51520" y="1166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Vacuum level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12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55576" y="314072"/>
            <a:ext cx="3528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Vacuum </a:t>
            </a:r>
            <a:r>
              <a:rPr lang="en-US" b="1" dirty="0" smtClean="0">
                <a:solidFill>
                  <a:srgbClr val="FF0000"/>
                </a:solidFill>
              </a:rPr>
              <a:t>level</a:t>
            </a:r>
          </a:p>
          <a:p>
            <a:endParaRPr lang="en-US" sz="600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00CC"/>
                </a:solidFill>
                <a:sym typeface="Wingdings" panose="05000000000000000000" pitchFamily="2" charset="2"/>
              </a:rPr>
              <a:t> Beam gas </a:t>
            </a:r>
            <a:r>
              <a:rPr lang="en-US" b="1" dirty="0" smtClean="0">
                <a:solidFill>
                  <a:srgbClr val="0000CC"/>
                </a:solidFill>
              </a:rPr>
              <a:t>Coulomb scattering</a:t>
            </a:r>
            <a:endParaRPr lang="fr-FR" b="1" dirty="0">
              <a:solidFill>
                <a:srgbClr val="0000CC"/>
              </a:solidFill>
            </a:endParaRPr>
          </a:p>
        </p:txBody>
      </p:sp>
      <p:pic>
        <p:nvPicPr>
          <p:cNvPr id="4099" name="Picture 3" descr="D:\ATF2_2015\19-06-2015\Scan_vertical_Run60_19-06-2015_092350\Charge_VS_position_log_combined_halo_coregoodvacuum_combined_only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0" y="1484784"/>
            <a:ext cx="6120680" cy="516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ATF2_2015\19-06-2015\Scan_vertical_Run60_19-06-2015_092350\Charge_VS_position_log_combined_halo_coregoodvacuum_combined_only2_zoo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1298"/>
            <a:ext cx="3854697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7633491" y="490530"/>
            <a:ext cx="1369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Zoom of the beam core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907704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/>
              <a:t>SigmaCH1-4:  1.19  1.09    1.09  1.24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304066" y="3790781"/>
            <a:ext cx="1796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     </a:t>
            </a:r>
            <a:r>
              <a:rPr lang="fr-FR" dirty="0" smtClean="0"/>
              <a:t>4.84e-7</a:t>
            </a:r>
            <a:r>
              <a:rPr lang="fr-FR" dirty="0"/>
              <a:t> </a:t>
            </a:r>
            <a:r>
              <a:rPr lang="fr-FR" dirty="0" smtClean="0"/>
              <a:t>Pa</a:t>
            </a:r>
          </a:p>
          <a:p>
            <a:r>
              <a:rPr lang="en-US" dirty="0" smtClean="0"/>
              <a:t>Black </a:t>
            </a:r>
            <a:r>
              <a:rPr lang="fr-FR" dirty="0"/>
              <a:t> </a:t>
            </a:r>
            <a:r>
              <a:rPr lang="fr-FR" dirty="0" smtClean="0"/>
              <a:t>13.5e-7 </a:t>
            </a:r>
            <a:r>
              <a:rPr lang="fr-FR" dirty="0"/>
              <a:t>Pa</a:t>
            </a:r>
          </a:p>
        </p:txBody>
      </p:sp>
    </p:spTree>
    <p:extLst>
      <p:ext uri="{BB962C8B-B14F-4D97-AF65-F5344CB8AC3E}">
        <p14:creationId xmlns:p14="http://schemas.microsoft.com/office/powerpoint/2010/main" val="361150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58277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2008" y="274638"/>
            <a:ext cx="8964488" cy="1210146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Prediction of transverse halo from Coulomb scattering in DR</a:t>
            </a:r>
            <a:br>
              <a:rPr lang="en-US" sz="2800" dirty="0" smtClean="0">
                <a:solidFill>
                  <a:srgbClr val="0000CC"/>
                </a:solidFill>
              </a:rPr>
            </a:br>
            <a:r>
              <a:rPr lang="en-US" sz="2800" dirty="0" smtClean="0">
                <a:solidFill>
                  <a:srgbClr val="0000CC"/>
                </a:solidFill>
              </a:rPr>
              <a:t> </a:t>
            </a:r>
            <a:r>
              <a:rPr lang="en-US" sz="1400" dirty="0"/>
              <a:t>Analytical Estimate of ATF Beam Halo Distribution, by D. Wang </a:t>
            </a:r>
            <a:r>
              <a:rPr lang="en-US" sz="1400" i="1" dirty="0"/>
              <a:t>et al.</a:t>
            </a:r>
            <a:r>
              <a:rPr lang="en-US" sz="1400" dirty="0"/>
              <a:t>: </a:t>
            </a:r>
            <a:r>
              <a:rPr lang="en-US" sz="1400" dirty="0">
                <a:hlinkClick r:id="rId3"/>
              </a:rPr>
              <a:t>Chinese Physics C 2014 Vol. 38(12): 127003</a:t>
            </a:r>
            <a:r>
              <a:rPr lang="en-US" sz="1400" dirty="0"/>
              <a:t> </a:t>
            </a:r>
            <a:r>
              <a:rPr lang="en-US" sz="2800" dirty="0"/>
              <a:t/>
            </a:r>
            <a:br>
              <a:rPr lang="en-US" sz="2800" dirty="0"/>
            </a:br>
            <a:endParaRPr lang="fr-FR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3076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1920</TotalTime>
  <Words>778</Words>
  <Application>Microsoft Office PowerPoint</Application>
  <PresentationFormat>Affichage à l'écran (4:3)</PresentationFormat>
  <Paragraphs>124</Paragraphs>
  <Slides>21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Thème Office</vt:lpstr>
      <vt:lpstr>ATF2 post-IP Diamond Sensor Status</vt:lpstr>
      <vt:lpstr>Horizontal and vertical diamond scanners 1.5 m after BDUMP magnet. Installed + commissioned in Nov-Dec 2014 and May-June 2015, respectively.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Prediction of transverse halo from Coulomb scattering in DR  Analytical Estimate of ATF Beam Halo Distribution, by D. Wang et al.: Chinese Physics C 2014 Vol. 38(12): 127003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Extra slides</vt:lpstr>
      <vt:lpstr>PCB and layout of electronic circuit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Toshiko Yuasa France-Japan Particle Physics Laboratory</dc:title>
  <dc:creator>Philipe Bambade</dc:creator>
  <cp:lastModifiedBy>Philipe Bambade</cp:lastModifiedBy>
  <cp:revision>289</cp:revision>
  <dcterms:created xsi:type="dcterms:W3CDTF">2014-05-14T12:34:51Z</dcterms:created>
  <dcterms:modified xsi:type="dcterms:W3CDTF">2016-01-13T09:10:01Z</dcterms:modified>
</cp:coreProperties>
</file>