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70" r:id="rId8"/>
    <p:sldId id="271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75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77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54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44480" y="6064373"/>
            <a:ext cx="1598854" cy="7931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6064371"/>
            <a:ext cx="796172" cy="79617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984260" y="6356353"/>
            <a:ext cx="2057400" cy="365125"/>
          </a:xfrm>
        </p:spPr>
        <p:txBody>
          <a:bodyPr/>
          <a:lstStyle/>
          <a:p>
            <a:fld id="{FC0B991F-AE59-4111-B360-E436F9E24BC6}" type="datetimeFigureOut">
              <a:rPr lang="en-GB" smtClean="0"/>
              <a:t>15/01/2016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95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76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3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5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71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7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50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01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06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85F53-E13B-4F62-B891-46C056750827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89AC8-20F6-4266-8619-FCD577CBC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20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696" y="1176793"/>
            <a:ext cx="5788912" cy="115294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2550A3"/>
                </a:solidFill>
              </a:rPr>
              <a:t>ODR/OTR emittance station at ATF2 (KEK)</a:t>
            </a:r>
            <a:endParaRPr lang="en-US" sz="4000" b="1" dirty="0">
              <a:solidFill>
                <a:srgbClr val="2550A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340" y="3227870"/>
            <a:ext cx="7219624" cy="23801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300" u="sng" dirty="0" smtClean="0"/>
              <a:t>M</a:t>
            </a:r>
            <a:r>
              <a:rPr lang="en-US" sz="3300" u="sng" dirty="0"/>
              <a:t>. </a:t>
            </a:r>
            <a:r>
              <a:rPr lang="en-US" sz="3300" u="sng" dirty="0" smtClean="0"/>
              <a:t>Bergamaschi</a:t>
            </a:r>
            <a:r>
              <a:rPr lang="en-US" sz="3300" baseline="30000" dirty="0" smtClean="0"/>
              <a:t>1,2</a:t>
            </a:r>
            <a:r>
              <a:rPr lang="en-US" sz="3300" dirty="0" smtClean="0"/>
              <a:t>, E</a:t>
            </a:r>
            <a:r>
              <a:rPr lang="en-US" sz="3300" dirty="0"/>
              <a:t>. </a:t>
            </a:r>
            <a:r>
              <a:rPr lang="en-US" sz="3300" dirty="0" smtClean="0"/>
              <a:t>Bravin</a:t>
            </a:r>
            <a:r>
              <a:rPr lang="en-US" sz="3300" baseline="30000" dirty="0" smtClean="0"/>
              <a:t>2</a:t>
            </a:r>
            <a:r>
              <a:rPr lang="en-US" sz="3300" dirty="0" smtClean="0"/>
              <a:t>, P. Karataev</a:t>
            </a:r>
            <a:r>
              <a:rPr lang="en-US" sz="3300" baseline="30000" dirty="0" smtClean="0"/>
              <a:t>1</a:t>
            </a:r>
            <a:r>
              <a:rPr lang="en-US" sz="3300" dirty="0" smtClean="0"/>
              <a:t>,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300" dirty="0" smtClean="0"/>
              <a:t>R. Kieffer</a:t>
            </a:r>
            <a:r>
              <a:rPr lang="en-US" sz="3300" baseline="30000" dirty="0" smtClean="0"/>
              <a:t>2</a:t>
            </a:r>
            <a:r>
              <a:rPr lang="en-US" sz="3300" dirty="0" smtClean="0"/>
              <a:t>, </a:t>
            </a:r>
            <a:r>
              <a:rPr lang="en-US" sz="3300" dirty="0"/>
              <a:t>K. Kruchinin</a:t>
            </a:r>
            <a:r>
              <a:rPr lang="en-US" sz="3300" baseline="30000" dirty="0"/>
              <a:t>1</a:t>
            </a:r>
            <a:r>
              <a:rPr lang="en-US" sz="3300" dirty="0" smtClean="0"/>
              <a:t>, T. Lefevre</a:t>
            </a:r>
            <a:r>
              <a:rPr lang="en-US" sz="3300" baseline="30000" dirty="0" smtClean="0"/>
              <a:t>2</a:t>
            </a:r>
            <a:r>
              <a:rPr lang="en-US" sz="3300" dirty="0" smtClean="0"/>
              <a:t>, S. Mazzoni</a:t>
            </a:r>
            <a:r>
              <a:rPr lang="en-US" sz="3300" baseline="30000" dirty="0" smtClean="0"/>
              <a:t>2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John Adams Institute at Royal Holloway, </a:t>
            </a:r>
            <a:r>
              <a:rPr lang="en-US" sz="17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Egham</a:t>
            </a:r>
            <a:r>
              <a:rPr 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UK</a:t>
            </a:r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European Organisation for Nuclear Research, Geneva, </a:t>
            </a:r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Switzerland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535" y="5685620"/>
            <a:ext cx="1918025" cy="96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908" y="5685620"/>
            <a:ext cx="2045804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060" y="5685620"/>
            <a:ext cx="966808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5395" y="1849773"/>
            <a:ext cx="6440021" cy="7884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2550A3"/>
                </a:solidFill>
              </a:rPr>
              <a:t>Thank you for your attention!</a:t>
            </a:r>
            <a:endParaRPr lang="en-US" sz="4000" b="1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067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67" y="848101"/>
            <a:ext cx="2957183" cy="52572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5" y="4102872"/>
            <a:ext cx="3579503" cy="238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8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6" y="545629"/>
            <a:ext cx="2100368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Overview</a:t>
            </a:r>
            <a:endParaRPr lang="en-US" sz="3200" dirty="0">
              <a:solidFill>
                <a:srgbClr val="2550A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108" y="1811399"/>
            <a:ext cx="75393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Motivations and Goals: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Develop, install and test a combined Optical Transition Radiation (OTR) and Optical Diffraction Radiation (ODR) emittance station at ATF2 at High Energy Accelerator Research Organisation (KEK)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To optimize sensitivity to micron and sub-micron beam sizes, we plan to observe ODR/OTR in the visible and near-UV wavelength range, down to approximately 180 nm.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4199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457" y="2423656"/>
            <a:ext cx="4899543" cy="359548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0405" y="545629"/>
            <a:ext cx="400183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Experimental design</a:t>
            </a:r>
            <a:endParaRPr lang="en-US" sz="3200" dirty="0">
              <a:solidFill>
                <a:srgbClr val="2550A3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866"/>
            <a:ext cx="5020587" cy="331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4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Project status</a:t>
            </a:r>
            <a:endParaRPr lang="en-US" sz="3200" dirty="0">
              <a:solidFill>
                <a:srgbClr val="2550A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83019" y="2387763"/>
            <a:ext cx="4274546" cy="28496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29853" y="2387762"/>
            <a:ext cx="4274547" cy="28496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2571" y="1191718"/>
            <a:ext cx="1901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Tank production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44637" y="2702228"/>
            <a:ext cx="3850924" cy="216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06" y="2375905"/>
            <a:ext cx="3987022" cy="307687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Project status</a:t>
            </a:r>
            <a:endParaRPr lang="en-US" sz="3200" dirty="0">
              <a:solidFill>
                <a:srgbClr val="2550A3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176" y="2471438"/>
            <a:ext cx="3417291" cy="29813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7537" y="1491163"/>
            <a:ext cx="3789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Target and mask produced </a:t>
            </a:r>
            <a:r>
              <a:rPr lang="en-GB" sz="2000" dirty="0"/>
              <a:t>from a Silicon wafer at EPFL </a:t>
            </a:r>
            <a:r>
              <a:rPr lang="en-GB" sz="2000" dirty="0" smtClean="0"/>
              <a:t>(Lausanne)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3454" y="1533187"/>
            <a:ext cx="177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Target holder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7953" y="5836272"/>
            <a:ext cx="3789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Planarity between two slit sides is about 10 nm &lt; </a:t>
            </a:r>
            <a:r>
              <a:rPr lang="el-GR" sz="2000" dirty="0" smtClean="0"/>
              <a:t>λ</a:t>
            </a:r>
            <a:r>
              <a:rPr lang="en-GB" sz="2000" dirty="0" smtClean="0"/>
              <a:t>/10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8459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4644"/>
          <a:stretch/>
        </p:blipFill>
        <p:spPr>
          <a:xfrm>
            <a:off x="174929" y="1977718"/>
            <a:ext cx="4456396" cy="272377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OTR optical line</a:t>
            </a:r>
            <a:endParaRPr lang="en-US" sz="3200" dirty="0">
              <a:solidFill>
                <a:srgbClr val="2550A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3763" y="1181324"/>
            <a:ext cx="3040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OTR optical line tests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6" y="4701495"/>
            <a:ext cx="3751668" cy="211031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7751" y="1174507"/>
            <a:ext cx="47423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0" u="none" strike="noStrike" baseline="0" dirty="0" err="1" smtClean="0">
                <a:latin typeface="+mj-lt"/>
              </a:rPr>
              <a:t>Zemax</a:t>
            </a:r>
            <a:r>
              <a:rPr lang="en-GB" sz="2000" b="1" i="0" u="none" strike="noStrike" baseline="0" dirty="0" smtClean="0">
                <a:latin typeface="+mj-lt"/>
              </a:rPr>
              <a:t> simulation of the expected</a:t>
            </a:r>
            <a:r>
              <a:rPr lang="en-GB" sz="2000" b="1" i="0" u="none" strike="noStrike" dirty="0" smtClean="0">
                <a:latin typeface="+mj-lt"/>
              </a:rPr>
              <a:t> </a:t>
            </a:r>
            <a:r>
              <a:rPr lang="en-GB" sz="2000" b="1" i="0" u="none" strike="noStrike" baseline="0" dirty="0" smtClean="0">
                <a:latin typeface="+mj-lt"/>
              </a:rPr>
              <a:t>OTR PSF for a</a:t>
            </a:r>
            <a:r>
              <a:rPr lang="en-GB" sz="2000" b="1" i="0" u="none" strike="noStrike" dirty="0" smtClean="0">
                <a:latin typeface="+mj-lt"/>
              </a:rPr>
              <a:t> </a:t>
            </a:r>
            <a:r>
              <a:rPr lang="en-GB" sz="2000" b="1" i="0" u="none" strike="noStrike" baseline="0" dirty="0" smtClean="0">
                <a:latin typeface="+mj-lt"/>
              </a:rPr>
              <a:t>selection of</a:t>
            </a:r>
            <a:r>
              <a:rPr lang="en-GB" sz="2000" b="1" i="0" u="none" strike="noStrike" dirty="0" smtClean="0">
                <a:latin typeface="+mj-lt"/>
              </a:rPr>
              <a:t> </a:t>
            </a:r>
            <a:r>
              <a:rPr lang="en-GB" sz="2000" b="1" i="0" u="none" strike="noStrike" baseline="0" dirty="0" smtClean="0">
                <a:latin typeface="+mj-lt"/>
              </a:rPr>
              <a:t>commercial lenses</a:t>
            </a:r>
            <a:endParaRPr lang="en-GB" sz="2000" b="1" dirty="0"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566725" y="1628506"/>
            <a:ext cx="4326742" cy="3973597"/>
            <a:chOff x="4566725" y="1906792"/>
            <a:chExt cx="4326742" cy="3973597"/>
          </a:xfrm>
        </p:grpSpPr>
        <p:grpSp>
          <p:nvGrpSpPr>
            <p:cNvPr id="24" name="Group 23"/>
            <p:cNvGrpSpPr/>
            <p:nvPr/>
          </p:nvGrpSpPr>
          <p:grpSpPr>
            <a:xfrm>
              <a:off x="4566725" y="1906792"/>
              <a:ext cx="4326742" cy="3762060"/>
              <a:chOff x="4566725" y="1906792"/>
              <a:chExt cx="4326742" cy="3762060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679" b="27722"/>
              <a:stretch/>
            </p:blipFill>
            <p:spPr>
              <a:xfrm>
                <a:off x="5829155" y="2100064"/>
                <a:ext cx="3064312" cy="3192324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683147" y="1906792"/>
                <a:ext cx="11711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err="1" smtClean="0"/>
                  <a:t>sCMOS</a:t>
                </a:r>
                <a:r>
                  <a:rPr lang="en-GB" sz="1600" dirty="0" smtClean="0"/>
                  <a:t> Camera on linear stage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17832" y="3303145"/>
                <a:ext cx="86902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Filter wheel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598018" y="4005081"/>
                <a:ext cx="103501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Polariser rotational stage</a:t>
                </a:r>
              </a:p>
            </p:txBody>
          </p:sp>
          <p:sp>
            <p:nvSpPr>
              <p:cNvPr id="10" name="Right Arrow 9"/>
              <p:cNvSpPr/>
              <p:nvPr/>
            </p:nvSpPr>
            <p:spPr>
              <a:xfrm>
                <a:off x="5637523" y="2377440"/>
                <a:ext cx="684767" cy="148450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566725" y="2726035"/>
                <a:ext cx="13570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Camera lens</a:t>
                </a:r>
              </a:p>
            </p:txBody>
          </p:sp>
          <p:sp>
            <p:nvSpPr>
              <p:cNvPr id="13" name="Right Arrow 12"/>
              <p:cNvSpPr/>
              <p:nvPr/>
            </p:nvSpPr>
            <p:spPr>
              <a:xfrm>
                <a:off x="5541360" y="3431158"/>
                <a:ext cx="664005" cy="215717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ight Arrow 13"/>
              <p:cNvSpPr/>
              <p:nvPr/>
            </p:nvSpPr>
            <p:spPr>
              <a:xfrm>
                <a:off x="5541360" y="4187262"/>
                <a:ext cx="664005" cy="244771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ight Arrow 14"/>
              <p:cNvSpPr/>
              <p:nvPr/>
            </p:nvSpPr>
            <p:spPr>
              <a:xfrm rot="19521439">
                <a:off x="5532088" y="5033231"/>
                <a:ext cx="675025" cy="204376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61484" y="5084077"/>
                <a:ext cx="10350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Folding mirro</a:t>
                </a:r>
                <a:r>
                  <a:rPr lang="en-GB" sz="1600" dirty="0"/>
                  <a:t>r</a:t>
                </a:r>
                <a:endParaRPr lang="en-GB" sz="1600" dirty="0" smtClean="0"/>
              </a:p>
            </p:txBody>
          </p:sp>
          <p:sp>
            <p:nvSpPr>
              <p:cNvPr id="17" name="Right Arrow 16"/>
              <p:cNvSpPr/>
              <p:nvPr/>
            </p:nvSpPr>
            <p:spPr>
              <a:xfrm rot="19430332">
                <a:off x="7310424" y="5026913"/>
                <a:ext cx="1068425" cy="220991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522198" y="5541835"/>
              <a:ext cx="1035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First Lens</a:t>
              </a:r>
            </a:p>
          </p:txBody>
        </p:sp>
      </p:grpSp>
      <p:sp>
        <p:nvSpPr>
          <p:cNvPr id="26" name="Right Arrow 25"/>
          <p:cNvSpPr/>
          <p:nvPr/>
        </p:nvSpPr>
        <p:spPr>
          <a:xfrm>
            <a:off x="5686856" y="2526461"/>
            <a:ext cx="664005" cy="215717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19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244512" y="933151"/>
            <a:ext cx="6677075" cy="5924849"/>
            <a:chOff x="1395586" y="933151"/>
            <a:chExt cx="6677075" cy="5924849"/>
          </a:xfrm>
        </p:grpSpPr>
        <p:sp>
          <p:nvSpPr>
            <p:cNvPr id="12" name="Rectangle 11"/>
            <p:cNvSpPr/>
            <p:nvPr/>
          </p:nvSpPr>
          <p:spPr>
            <a:xfrm>
              <a:off x="1681016" y="1574773"/>
              <a:ext cx="5096360" cy="52694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94338" y="4729639"/>
              <a:ext cx="1292663" cy="208257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2700000">
              <a:off x="5759594" y="1732882"/>
              <a:ext cx="111696" cy="424243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8900000">
              <a:off x="5759459" y="2206154"/>
              <a:ext cx="111965" cy="423226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2700000">
              <a:off x="2209725" y="1732882"/>
              <a:ext cx="111696" cy="424243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18900000">
              <a:off x="2224448" y="6326834"/>
              <a:ext cx="111965" cy="423226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rot="13500000">
              <a:off x="4297341" y="6326326"/>
              <a:ext cx="111696" cy="424243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3500000">
              <a:off x="4173347" y="2226186"/>
              <a:ext cx="111696" cy="424243"/>
            </a:xfrm>
            <a:prstGeom prst="rect">
              <a:avLst/>
            </a:prstGeom>
            <a:solidFill>
              <a:srgbClr val="598ED7"/>
            </a:solidFill>
            <a:ln>
              <a:solidFill>
                <a:srgbClr val="618FC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2090852" y="4421291"/>
              <a:ext cx="570804" cy="10375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034736" y="2134128"/>
              <a:ext cx="570804" cy="10375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43560" y="4479981"/>
              <a:ext cx="794914" cy="182956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43560" y="3428082"/>
              <a:ext cx="794914" cy="72796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733934" y="2500670"/>
              <a:ext cx="0" cy="92741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218083" y="5402636"/>
              <a:ext cx="1046558" cy="545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Intensified camera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36308" y="3534453"/>
              <a:ext cx="1046558" cy="545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Filter wheel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36308" y="4414078"/>
              <a:ext cx="1046558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Polarizer</a:t>
              </a:r>
              <a:endParaRPr lang="en-US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43544" y="2022100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Lens f = 100</a:t>
              </a:r>
              <a:endParaRPr lang="en-US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37222" y="2438306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733934" y="4209488"/>
              <a:ext cx="0" cy="31556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310916" y="2450324"/>
              <a:ext cx="1423018" cy="617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310916" y="2500670"/>
              <a:ext cx="0" cy="393539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280430" y="6462036"/>
              <a:ext cx="203048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2376254" y="1927740"/>
              <a:ext cx="3342825" cy="1726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366966" y="1992887"/>
              <a:ext cx="0" cy="242119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366966" y="4556129"/>
              <a:ext cx="0" cy="187993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733934" y="1065475"/>
              <a:ext cx="0" cy="86226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Down Arrow 38"/>
            <p:cNvSpPr/>
            <p:nvPr/>
          </p:nvSpPr>
          <p:spPr>
            <a:xfrm>
              <a:off x="5592957" y="1363919"/>
              <a:ext cx="252243" cy="122893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Down Arrow 39"/>
            <p:cNvSpPr/>
            <p:nvPr/>
          </p:nvSpPr>
          <p:spPr>
            <a:xfrm>
              <a:off x="2247753" y="5341190"/>
              <a:ext cx="252243" cy="122893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Down Arrow 40"/>
            <p:cNvSpPr/>
            <p:nvPr/>
          </p:nvSpPr>
          <p:spPr>
            <a:xfrm>
              <a:off x="5614548" y="2918861"/>
              <a:ext cx="252243" cy="122893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Down Arrow 41"/>
            <p:cNvSpPr/>
            <p:nvPr/>
          </p:nvSpPr>
          <p:spPr>
            <a:xfrm rot="5400000">
              <a:off x="3913796" y="1866146"/>
              <a:ext cx="251639" cy="123188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Down Arrow 42"/>
            <p:cNvSpPr/>
            <p:nvPr/>
          </p:nvSpPr>
          <p:spPr>
            <a:xfrm rot="16200000">
              <a:off x="3156448" y="6400442"/>
              <a:ext cx="251639" cy="123188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Down Arrow 43"/>
            <p:cNvSpPr/>
            <p:nvPr/>
          </p:nvSpPr>
          <p:spPr>
            <a:xfrm rot="16200000">
              <a:off x="4904891" y="2376713"/>
              <a:ext cx="251639" cy="123188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2240844" y="3121701"/>
              <a:ext cx="252243" cy="122893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Down Arrow 45"/>
            <p:cNvSpPr/>
            <p:nvPr/>
          </p:nvSpPr>
          <p:spPr>
            <a:xfrm rot="10800000">
              <a:off x="4184794" y="4033151"/>
              <a:ext cx="252243" cy="122893"/>
            </a:xfrm>
            <a:prstGeom prst="downArrow">
              <a:avLst>
                <a:gd name="adj1" fmla="val 50000"/>
                <a:gd name="adj2" fmla="val 359204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827997" y="4464250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Lens f = 500</a:t>
              </a:r>
              <a:endParaRPr lang="en-US" sz="16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42594" y="1637681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61538" y="2209166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395586" y="6535855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92135" y="6542439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95586" y="1635963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5817845" y="1216312"/>
              <a:ext cx="787694" cy="158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334306" y="933151"/>
              <a:ext cx="1738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Light from viewport</a:t>
              </a:r>
              <a:endParaRPr lang="en-US" sz="1600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ODR optical line</a:t>
            </a:r>
            <a:endParaRPr lang="en-US" sz="3200" dirty="0">
              <a:solidFill>
                <a:srgbClr val="2550A3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40192" y="1637681"/>
            <a:ext cx="3139367" cy="2110861"/>
            <a:chOff x="5343559" y="1637681"/>
            <a:chExt cx="3139367" cy="2110861"/>
          </a:xfrm>
        </p:grpSpPr>
        <p:sp>
          <p:nvSpPr>
            <p:cNvPr id="53" name="Oval 52"/>
            <p:cNvSpPr/>
            <p:nvPr/>
          </p:nvSpPr>
          <p:spPr>
            <a:xfrm>
              <a:off x="5343559" y="1637681"/>
              <a:ext cx="1734075" cy="1116186"/>
            </a:xfrm>
            <a:prstGeom prst="ellipse">
              <a:avLst/>
            </a:prstGeom>
            <a:noFill/>
            <a:ln w="12700"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744571" y="3203482"/>
              <a:ext cx="1738355" cy="545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On an horizontal translational stage</a:t>
              </a:r>
              <a:endParaRPr lang="en-US" sz="1600" dirty="0"/>
            </a:p>
          </p:txBody>
        </p:sp>
        <p:sp>
          <p:nvSpPr>
            <p:cNvPr id="55" name="Left-Right Arrow 54"/>
            <p:cNvSpPr/>
            <p:nvPr/>
          </p:nvSpPr>
          <p:spPr>
            <a:xfrm>
              <a:off x="5878107" y="2784431"/>
              <a:ext cx="780579" cy="108400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 flipV="1">
              <a:off x="6896762" y="2612391"/>
              <a:ext cx="591024" cy="6015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1208028" y="1014072"/>
            <a:ext cx="421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Far-field (angular)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2632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106218" y="908987"/>
            <a:ext cx="6977506" cy="5949013"/>
            <a:chOff x="1106218" y="908987"/>
            <a:chExt cx="6977506" cy="5949013"/>
          </a:xfrm>
        </p:grpSpPr>
        <p:grpSp>
          <p:nvGrpSpPr>
            <p:cNvPr id="25" name="Group 24"/>
            <p:cNvGrpSpPr/>
            <p:nvPr/>
          </p:nvGrpSpPr>
          <p:grpSpPr>
            <a:xfrm>
              <a:off x="1415331" y="1014072"/>
              <a:ext cx="5677231" cy="5843928"/>
              <a:chOff x="779228" y="262393"/>
              <a:chExt cx="5936310" cy="614439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79228" y="753410"/>
                <a:ext cx="5454595" cy="565337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BFBFB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4432481" y="4045250"/>
                <a:ext cx="1383527" cy="223431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/>
              <p:cNvSpPr/>
              <p:nvPr/>
            </p:nvSpPr>
            <p:spPr>
              <a:xfrm rot="2700000">
                <a:off x="4555960" y="830685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/>
              <p:cNvSpPr/>
              <p:nvPr/>
            </p:nvSpPr>
            <p:spPr>
              <a:xfrm rot="18900000">
                <a:off x="4555960" y="1337896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/>
              <p:cNvSpPr/>
              <p:nvPr/>
            </p:nvSpPr>
            <p:spPr>
              <a:xfrm rot="2700000">
                <a:off x="1360861" y="830685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18900000">
                <a:off x="1360860" y="5758822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 rot="13500000">
                <a:off x="3446607" y="5758822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13500000">
                <a:off x="3446607" y="1359932"/>
                <a:ext cx="119835" cy="454064"/>
              </a:xfrm>
              <a:prstGeom prst="rect">
                <a:avLst/>
              </a:prstGeom>
              <a:solidFill>
                <a:srgbClr val="5089D3"/>
              </a:solidFill>
              <a:ln>
                <a:solidFill>
                  <a:srgbClr val="5685BE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217873" y="3714435"/>
                <a:ext cx="610927" cy="111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818782" y="1260621"/>
                <a:ext cx="610927" cy="111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699221" y="3777401"/>
                <a:ext cx="850790" cy="196287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699221" y="2648857"/>
                <a:ext cx="850790" cy="78100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/>
              <p:cNvCxnSpPr>
                <a:endCxn id="12" idx="0"/>
              </p:cNvCxnSpPr>
              <p:nvPr/>
            </p:nvCxnSpPr>
            <p:spPr>
              <a:xfrm>
                <a:off x="5124244" y="262393"/>
                <a:ext cx="2" cy="9982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endCxn id="14" idx="0"/>
              </p:cNvCxnSpPr>
              <p:nvPr/>
            </p:nvCxnSpPr>
            <p:spPr>
              <a:xfrm>
                <a:off x="5124246" y="1384060"/>
                <a:ext cx="370" cy="126479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138325" y="3467527"/>
                <a:ext cx="0" cy="324331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564924" y="4767284"/>
                <a:ext cx="11201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Intensified camera</a:t>
                </a:r>
                <a:endParaRPr lang="en-US" sz="16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84430" y="2762979"/>
                <a:ext cx="11201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Filter wheel</a:t>
                </a:r>
                <a:endParaRPr lang="en-US" sz="16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584430" y="3706696"/>
                <a:ext cx="1120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Polarizer</a:t>
                </a:r>
                <a:endParaRPr lang="en-US" sz="16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363356" y="1140431"/>
                <a:ext cx="13521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Lens f = 100</a:t>
                </a:r>
                <a:endParaRPr lang="en-US" sz="16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854433" y="3608124"/>
                <a:ext cx="13521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Lens f = 500</a:t>
                </a:r>
                <a:endParaRPr lang="en-US" sz="1600" dirty="0"/>
              </a:p>
            </p:txBody>
          </p:sp>
          <p:sp>
            <p:nvSpPr>
              <p:cNvPr id="23" name="Down Arrow 22"/>
              <p:cNvSpPr/>
              <p:nvPr/>
            </p:nvSpPr>
            <p:spPr>
              <a:xfrm>
                <a:off x="4989257" y="425636"/>
                <a:ext cx="269974" cy="131847"/>
              </a:xfrm>
              <a:prstGeom prst="downArrow">
                <a:avLst>
                  <a:gd name="adj1" fmla="val 50000"/>
                  <a:gd name="adj2" fmla="val 359204"/>
                </a:avLst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Down Arrow 23"/>
              <p:cNvSpPr/>
              <p:nvPr/>
            </p:nvSpPr>
            <p:spPr>
              <a:xfrm>
                <a:off x="4989257" y="2040945"/>
                <a:ext cx="269974" cy="131847"/>
              </a:xfrm>
              <a:prstGeom prst="downArrow">
                <a:avLst>
                  <a:gd name="adj1" fmla="val 50000"/>
                  <a:gd name="adj2" fmla="val 359204"/>
                </a:avLst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 flipH="1">
              <a:off x="5828908" y="1192148"/>
              <a:ext cx="787694" cy="158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345369" y="908987"/>
              <a:ext cx="1738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Light from viewport</a:t>
              </a:r>
              <a:endParaRPr lang="en-US" sz="16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33908" y="2215250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52785" y="1447566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72170" y="2088681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06218" y="6415370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02767" y="6421954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06218" y="1515478"/>
              <a:ext cx="1263376" cy="31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Mirror</a:t>
              </a:r>
              <a:endParaRPr lang="en-US" sz="1600" dirty="0"/>
            </a:p>
          </p:txBody>
        </p:sp>
      </p:grpSp>
      <p:sp>
        <p:nvSpPr>
          <p:cNvPr id="2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ODR optical line</a:t>
            </a:r>
            <a:endParaRPr lang="en-US" sz="3200" dirty="0">
              <a:solidFill>
                <a:srgbClr val="2550A3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703678" y="1530844"/>
            <a:ext cx="3675881" cy="2217698"/>
            <a:chOff x="4807045" y="1462762"/>
            <a:chExt cx="3675881" cy="2285780"/>
          </a:xfrm>
        </p:grpSpPr>
        <p:sp>
          <p:nvSpPr>
            <p:cNvPr id="29" name="Oval 28"/>
            <p:cNvSpPr/>
            <p:nvPr/>
          </p:nvSpPr>
          <p:spPr>
            <a:xfrm>
              <a:off x="4807045" y="1462762"/>
              <a:ext cx="1734075" cy="1116186"/>
            </a:xfrm>
            <a:prstGeom prst="ellipse">
              <a:avLst/>
            </a:prstGeom>
            <a:noFill/>
            <a:ln w="12700"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44571" y="3203482"/>
              <a:ext cx="1738355" cy="545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On an horizontal translational stage</a:t>
              </a:r>
              <a:endParaRPr lang="en-US" sz="1600" dirty="0"/>
            </a:p>
          </p:txBody>
        </p:sp>
        <p:sp>
          <p:nvSpPr>
            <p:cNvPr id="31" name="Left-Right Arrow 30"/>
            <p:cNvSpPr/>
            <p:nvPr/>
          </p:nvSpPr>
          <p:spPr>
            <a:xfrm>
              <a:off x="5838776" y="2635061"/>
              <a:ext cx="780579" cy="108400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6444393" y="2388020"/>
              <a:ext cx="1043393" cy="8259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1208028" y="1014072"/>
            <a:ext cx="421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Imaging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90563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0406" y="545629"/>
            <a:ext cx="2864802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2550A3"/>
                </a:solidFill>
              </a:rPr>
              <a:t>Summary</a:t>
            </a:r>
            <a:endParaRPr lang="en-US" sz="3200" dirty="0">
              <a:solidFill>
                <a:srgbClr val="2550A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6839" y="1079958"/>
            <a:ext cx="7539339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Status of the project: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ODR and OTR optical lines already designed for the visible range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All component except of cameras shipped to KEK and already arrived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System planned to be installed at ATF2 during shutdown week of February 2016 (08/02/2016-14/02/2016)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We plan to be at ATF2 with both cameras on 03/02/2016 to set-up the installation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First experimental measurements planned the week after installation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/>
              <a:t>S</a:t>
            </a:r>
            <a:r>
              <a:rPr lang="en-GB" sz="1900" dirty="0" smtClean="0"/>
              <a:t>cheduled beam time?</a:t>
            </a:r>
            <a:endParaRPr lang="en-GB" sz="1900" dirty="0"/>
          </a:p>
        </p:txBody>
      </p:sp>
      <p:sp>
        <p:nvSpPr>
          <p:cNvPr id="6" name="Rectangle 5"/>
          <p:cNvSpPr/>
          <p:nvPr/>
        </p:nvSpPr>
        <p:spPr>
          <a:xfrm>
            <a:off x="906839" y="4710006"/>
            <a:ext cx="7191512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dirty="0" smtClean="0"/>
              <a:t>Future improvement: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1900" dirty="0" smtClean="0"/>
              <a:t>After first measurements in the visible wavelength range, upgrade the optical line for UV wavelength range</a:t>
            </a:r>
          </a:p>
        </p:txBody>
      </p:sp>
    </p:spTree>
    <p:extLst>
      <p:ext uri="{BB962C8B-B14F-4D97-AF65-F5344CB8AC3E}">
        <p14:creationId xmlns:p14="http://schemas.microsoft.com/office/powerpoint/2010/main" val="314407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2694</TotalTime>
  <Words>356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ODR/OTR emittance station at ATF2 (KEK)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34</cp:revision>
  <dcterms:created xsi:type="dcterms:W3CDTF">2015-11-30T17:14:29Z</dcterms:created>
  <dcterms:modified xsi:type="dcterms:W3CDTF">2016-01-15T10:49:51Z</dcterms:modified>
</cp:coreProperties>
</file>