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81" r:id="rId2"/>
    <p:sldId id="305" r:id="rId3"/>
    <p:sldId id="282" r:id="rId4"/>
    <p:sldId id="259" r:id="rId5"/>
    <p:sldId id="272" r:id="rId6"/>
    <p:sldId id="273" r:id="rId7"/>
    <p:sldId id="274" r:id="rId8"/>
    <p:sldId id="277" r:id="rId9"/>
    <p:sldId id="283" r:id="rId10"/>
    <p:sldId id="276" r:id="rId11"/>
    <p:sldId id="284" r:id="rId12"/>
    <p:sldId id="270" r:id="rId13"/>
    <p:sldId id="294" r:id="rId14"/>
    <p:sldId id="285" r:id="rId15"/>
    <p:sldId id="286" r:id="rId16"/>
    <p:sldId id="295" r:id="rId17"/>
    <p:sldId id="287" r:id="rId18"/>
    <p:sldId id="288" r:id="rId19"/>
    <p:sldId id="299" r:id="rId20"/>
    <p:sldId id="296" r:id="rId21"/>
    <p:sldId id="298" r:id="rId22"/>
    <p:sldId id="297" r:id="rId23"/>
    <p:sldId id="300" r:id="rId24"/>
    <p:sldId id="302" r:id="rId25"/>
    <p:sldId id="304" r:id="rId26"/>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2080" y="-8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F2B4BB-5BD8-E340-B55E-70D609B20853}" type="datetimeFigureOut">
              <a:rPr lang="ja-JP" altLang="en-US" smtClean="0"/>
              <a:t>2016/01/08</a:t>
            </a:fld>
            <a:endParaRPr lang="en-GB"/>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GB"/>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49168-6380-A84E-8260-528AE2807902}" type="slidenum">
              <a:rPr lang="en-GB" smtClean="0"/>
              <a:t>‹#›</a:t>
            </a:fld>
            <a:endParaRPr lang="en-GB"/>
          </a:p>
        </p:txBody>
      </p:sp>
    </p:spTree>
    <p:extLst>
      <p:ext uri="{BB962C8B-B14F-4D97-AF65-F5344CB8AC3E}">
        <p14:creationId xmlns:p14="http://schemas.microsoft.com/office/powerpoint/2010/main" val="2252986784"/>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dirty="0"/>
          </a:p>
        </p:txBody>
      </p:sp>
      <p:sp>
        <p:nvSpPr>
          <p:cNvPr id="4" name="スライド番号プレースホルダー 3"/>
          <p:cNvSpPr>
            <a:spLocks noGrp="1"/>
          </p:cNvSpPr>
          <p:nvPr>
            <p:ph type="sldNum" sz="quarter" idx="10"/>
          </p:nvPr>
        </p:nvSpPr>
        <p:spPr/>
        <p:txBody>
          <a:bodyPr/>
          <a:lstStyle/>
          <a:p>
            <a:fld id="{84F49168-6380-A84E-8260-528AE2807902}" type="slidenum">
              <a:rPr lang="en-GB" smtClean="0"/>
              <a:t>21</a:t>
            </a:fld>
            <a:endParaRPr lang="en-GB"/>
          </a:p>
        </p:txBody>
      </p:sp>
    </p:spTree>
    <p:extLst>
      <p:ext uri="{BB962C8B-B14F-4D97-AF65-F5344CB8AC3E}">
        <p14:creationId xmlns:p14="http://schemas.microsoft.com/office/powerpoint/2010/main" val="2945336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E24CD6-679F-1A48-ABF1-D38A8D56474D}" type="slidenum">
              <a:rPr lang="en-US" altLang="ja-JP"/>
              <a:pPr/>
              <a:t>23</a:t>
            </a:fld>
            <a:endParaRPr lang="en-US" altLang="ja-JP"/>
          </a:p>
        </p:txBody>
      </p:sp>
      <p:sp>
        <p:nvSpPr>
          <p:cNvPr id="8194" name="Rectangle 2"/>
          <p:cNvSpPr>
            <a:spLocks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lang="ja-JP" altLang="en-US" smtClean="0"/>
              <a:t>マスター タイトルの書式設定</a:t>
            </a:r>
            <a:endParaRPr lang="en-GB"/>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GB"/>
          </a:p>
        </p:txBody>
      </p:sp>
      <p:sp>
        <p:nvSpPr>
          <p:cNvPr id="4" name="日付プレースホルダー 3"/>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5" name="フッター プレースホルダー 4"/>
          <p:cNvSpPr>
            <a:spLocks noGrp="1"/>
          </p:cNvSpPr>
          <p:nvPr>
            <p:ph type="ftr" sz="quarter" idx="11"/>
          </p:nvPr>
        </p:nvSpPr>
        <p:spPr/>
        <p:txBody>
          <a:bodyPr/>
          <a:lstStyle/>
          <a:p>
            <a:endParaRPr lang="en-GB"/>
          </a:p>
        </p:txBody>
      </p:sp>
      <p:sp>
        <p:nvSpPr>
          <p:cNvPr id="6" name="スライド番号プレースホルダー 5"/>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248133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日付プレースホルダー 3"/>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5" name="フッター プレースホルダー 4"/>
          <p:cNvSpPr>
            <a:spLocks noGrp="1"/>
          </p:cNvSpPr>
          <p:nvPr>
            <p:ph type="ftr" sz="quarter" idx="11"/>
          </p:nvPr>
        </p:nvSpPr>
        <p:spPr/>
        <p:txBody>
          <a:bodyPr/>
          <a:lstStyle/>
          <a:p>
            <a:endParaRPr lang="en-GB"/>
          </a:p>
        </p:txBody>
      </p:sp>
      <p:sp>
        <p:nvSpPr>
          <p:cNvPr id="6" name="スライド番号プレースホルダー 5"/>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278398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p:spPr>
        <p:txBody>
          <a:bodyPr vert="eaVert"/>
          <a:lstStyle/>
          <a:p>
            <a:r>
              <a:rPr lang="ja-JP" altLang="en-US" smtClean="0"/>
              <a:t>マスター タイトルの書式設定</a:t>
            </a:r>
            <a:endParaRPr lang="en-GB"/>
          </a:p>
        </p:txBody>
      </p:sp>
      <p:sp>
        <p:nvSpPr>
          <p:cNvPr id="3" name="縦書きテキスト プレースホルダー 2"/>
          <p:cNvSpPr>
            <a:spLocks noGrp="1"/>
          </p:cNvSpPr>
          <p:nvPr>
            <p:ph type="body" orient="vert" idx="1"/>
          </p:nvPr>
        </p:nvSpPr>
        <p:spPr>
          <a:xfrm>
            <a:off x="457200" y="274640"/>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日付プレースホルダー 3"/>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5" name="フッター プレースホルダー 4"/>
          <p:cNvSpPr>
            <a:spLocks noGrp="1"/>
          </p:cNvSpPr>
          <p:nvPr>
            <p:ph type="ftr" sz="quarter" idx="11"/>
          </p:nvPr>
        </p:nvSpPr>
        <p:spPr/>
        <p:txBody>
          <a:bodyPr/>
          <a:lstStyle/>
          <a:p>
            <a:endParaRPr lang="en-GB"/>
          </a:p>
        </p:txBody>
      </p:sp>
      <p:sp>
        <p:nvSpPr>
          <p:cNvPr id="6" name="スライド番号プレースホルダー 5"/>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494530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日付プレースホルダー 3"/>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5" name="フッター プレースホルダー 4"/>
          <p:cNvSpPr>
            <a:spLocks noGrp="1"/>
          </p:cNvSpPr>
          <p:nvPr>
            <p:ph type="ftr" sz="quarter" idx="11"/>
          </p:nvPr>
        </p:nvSpPr>
        <p:spPr/>
        <p:txBody>
          <a:bodyPr/>
          <a:lstStyle/>
          <a:p>
            <a:endParaRPr lang="en-GB"/>
          </a:p>
        </p:txBody>
      </p:sp>
      <p:sp>
        <p:nvSpPr>
          <p:cNvPr id="6" name="スライド番号プレースホルダー 5"/>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2828425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5" name="フッター プレースホルダー 4"/>
          <p:cNvSpPr>
            <a:spLocks noGrp="1"/>
          </p:cNvSpPr>
          <p:nvPr>
            <p:ph type="ftr" sz="quarter" idx="11"/>
          </p:nvPr>
        </p:nvSpPr>
        <p:spPr/>
        <p:txBody>
          <a:bodyPr/>
          <a:lstStyle/>
          <a:p>
            <a:endParaRPr lang="en-GB"/>
          </a:p>
        </p:txBody>
      </p:sp>
      <p:sp>
        <p:nvSpPr>
          <p:cNvPr id="6" name="スライド番号プレースホルダー 5"/>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124652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コンテンツ プレースホルダー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コンテンツ プレースホルダー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5" name="日付プレースホルダー 4"/>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6" name="フッター プレースホルダー 5"/>
          <p:cNvSpPr>
            <a:spLocks noGrp="1"/>
          </p:cNvSpPr>
          <p:nvPr>
            <p:ph type="ftr" sz="quarter" idx="11"/>
          </p:nvPr>
        </p:nvSpPr>
        <p:spPr/>
        <p:txBody>
          <a:bodyPr/>
          <a:lstStyle/>
          <a:p>
            <a:endParaRPr lang="en-GB"/>
          </a:p>
        </p:txBody>
      </p:sp>
      <p:sp>
        <p:nvSpPr>
          <p:cNvPr id="7" name="スライド番号プレースホルダー 6"/>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073128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7" name="日付プレースホルダー 6"/>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8" name="フッター プレースホルダー 7"/>
          <p:cNvSpPr>
            <a:spLocks noGrp="1"/>
          </p:cNvSpPr>
          <p:nvPr>
            <p:ph type="ftr" sz="quarter" idx="11"/>
          </p:nvPr>
        </p:nvSpPr>
        <p:spPr/>
        <p:txBody>
          <a:bodyPr/>
          <a:lstStyle/>
          <a:p>
            <a:endParaRPr lang="en-GB"/>
          </a:p>
        </p:txBody>
      </p:sp>
      <p:sp>
        <p:nvSpPr>
          <p:cNvPr id="9" name="スライド番号プレースホルダー 8"/>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12483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日付プレースホルダー 2"/>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4" name="フッター プレースホルダー 3"/>
          <p:cNvSpPr>
            <a:spLocks noGrp="1"/>
          </p:cNvSpPr>
          <p:nvPr>
            <p:ph type="ftr" sz="quarter" idx="11"/>
          </p:nvPr>
        </p:nvSpPr>
        <p:spPr/>
        <p:txBody>
          <a:bodyPr/>
          <a:lstStyle/>
          <a:p>
            <a:endParaRPr lang="en-GB"/>
          </a:p>
        </p:txBody>
      </p:sp>
      <p:sp>
        <p:nvSpPr>
          <p:cNvPr id="5" name="スライド番号プレースホルダー 4"/>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519178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3" name="フッター プレースホルダー 2"/>
          <p:cNvSpPr>
            <a:spLocks noGrp="1"/>
          </p:cNvSpPr>
          <p:nvPr>
            <p:ph type="ftr" sz="quarter" idx="11"/>
          </p:nvPr>
        </p:nvSpPr>
        <p:spPr/>
        <p:txBody>
          <a:bodyPr/>
          <a:lstStyle/>
          <a:p>
            <a:endParaRPr lang="en-GB"/>
          </a:p>
        </p:txBody>
      </p:sp>
      <p:sp>
        <p:nvSpPr>
          <p:cNvPr id="4" name="スライド番号プレースホルダー 3"/>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278482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en-GB"/>
          </a:p>
        </p:txBody>
      </p:sp>
      <p:sp>
        <p:nvSpPr>
          <p:cNvPr id="3" name="コンテンツ プレースホルダー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テキスト プレースホルダー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6" name="フッター プレースホルダー 5"/>
          <p:cNvSpPr>
            <a:spLocks noGrp="1"/>
          </p:cNvSpPr>
          <p:nvPr>
            <p:ph type="ftr" sz="quarter" idx="11"/>
          </p:nvPr>
        </p:nvSpPr>
        <p:spPr/>
        <p:txBody>
          <a:bodyPr/>
          <a:lstStyle/>
          <a:p>
            <a:endParaRPr lang="en-GB"/>
          </a:p>
        </p:txBody>
      </p:sp>
      <p:sp>
        <p:nvSpPr>
          <p:cNvPr id="7" name="スライド番号プレースホルダー 6"/>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518076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en-GB"/>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81B01D19-A017-7946-A19D-F477EA9696CF}" type="datetimeFigureOut">
              <a:rPr lang="ja-JP" altLang="en-US" smtClean="0"/>
              <a:t>2016/01/05</a:t>
            </a:fld>
            <a:endParaRPr lang="en-GB"/>
          </a:p>
        </p:txBody>
      </p:sp>
      <p:sp>
        <p:nvSpPr>
          <p:cNvPr id="6" name="フッター プレースホルダー 5"/>
          <p:cNvSpPr>
            <a:spLocks noGrp="1"/>
          </p:cNvSpPr>
          <p:nvPr>
            <p:ph type="ftr" sz="quarter" idx="11"/>
          </p:nvPr>
        </p:nvSpPr>
        <p:spPr/>
        <p:txBody>
          <a:bodyPr/>
          <a:lstStyle/>
          <a:p>
            <a:endParaRPr lang="en-GB"/>
          </a:p>
        </p:txBody>
      </p:sp>
      <p:sp>
        <p:nvSpPr>
          <p:cNvPr id="7" name="スライド番号プレースホルダー 6"/>
          <p:cNvSpPr>
            <a:spLocks noGrp="1"/>
          </p:cNvSpPr>
          <p:nvPr>
            <p:ph type="sldNum" sz="quarter" idx="12"/>
          </p:nvPr>
        </p:nvSpPr>
        <p:spPr/>
        <p:txBody>
          <a:bodyPr/>
          <a:lstStyle/>
          <a:p>
            <a:fld id="{81006F06-8D35-C042-8759-84767AB85F72}" type="slidenum">
              <a:rPr lang="en-GB" smtClean="0"/>
              <a:t>‹#›</a:t>
            </a:fld>
            <a:endParaRPr lang="en-GB"/>
          </a:p>
        </p:txBody>
      </p:sp>
    </p:spTree>
    <p:extLst>
      <p:ext uri="{BB962C8B-B14F-4D97-AF65-F5344CB8AC3E}">
        <p14:creationId xmlns:p14="http://schemas.microsoft.com/office/powerpoint/2010/main" val="30869708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日付プレースホルダー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01D19-A017-7946-A19D-F477EA9696CF}" type="datetimeFigureOut">
              <a:rPr lang="ja-JP" altLang="en-US" smtClean="0"/>
              <a:t>2016/01/05</a:t>
            </a:fld>
            <a:endParaRPr lang="en-GB"/>
          </a:p>
        </p:txBody>
      </p:sp>
      <p:sp>
        <p:nvSpPr>
          <p:cNvPr id="5" name="フッター プレースホルダー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スライド番号プレースホルダー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006F06-8D35-C042-8759-84767AB85F72}" type="slidenum">
              <a:rPr lang="en-GB" smtClean="0"/>
              <a:t>‹#›</a:t>
            </a:fld>
            <a:endParaRPr lang="en-GB"/>
          </a:p>
        </p:txBody>
      </p:sp>
    </p:spTree>
    <p:extLst>
      <p:ext uri="{BB962C8B-B14F-4D97-AF65-F5344CB8AC3E}">
        <p14:creationId xmlns:p14="http://schemas.microsoft.com/office/powerpoint/2010/main" val="3726048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jpeg"/><Relationship Id="rId5"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4.jp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jpe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5.jp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jpeg"/><Relationship Id="rId7" Type="http://schemas.openxmlformats.org/officeDocument/2006/relationships/image" Target="../media/image20.jpeg"/><Relationship Id="rId8" Type="http://schemas.openxmlformats.org/officeDocument/2006/relationships/image" Target="../media/image21.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 Id="rId3"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jp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gif"/><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1.jpe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8.jp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2200627" y="76200"/>
            <a:ext cx="4377973" cy="796115"/>
          </a:xfrm>
          <a:prstGeom prst="rect">
            <a:avLst/>
          </a:prstGeom>
          <a:noFill/>
        </p:spPr>
        <p:txBody>
          <a:bodyPr wrap="square" rtlCol="0">
            <a:spAutoFit/>
          </a:bodyPr>
          <a:lstStyle/>
          <a:p>
            <a:pPr>
              <a:lnSpc>
                <a:spcPct val="80000"/>
              </a:lnSpc>
            </a:pPr>
            <a:r>
              <a:rPr lang="en-US" altLang="ja-JP" sz="2800" b="1" i="1" dirty="0" smtClean="0">
                <a:solidFill>
                  <a:srgbClr val="0000FF"/>
                </a:solidFill>
              </a:rPr>
              <a:t>ATF hardware status</a:t>
            </a:r>
          </a:p>
          <a:p>
            <a:pPr lvl="2">
              <a:lnSpc>
                <a:spcPct val="80000"/>
              </a:lnSpc>
            </a:pPr>
            <a:r>
              <a:rPr lang="en-US" altLang="ja-JP" sz="2800" b="1" i="1" dirty="0" smtClean="0">
                <a:solidFill>
                  <a:srgbClr val="0000FF"/>
                </a:solidFill>
              </a:rPr>
              <a:t>- Orbit Stabilization</a:t>
            </a:r>
            <a:endParaRPr lang="en-GB" sz="2800" b="1" i="1" dirty="0">
              <a:solidFill>
                <a:srgbClr val="0000FF"/>
              </a:solidFill>
            </a:endParaRPr>
          </a:p>
        </p:txBody>
      </p:sp>
      <p:sp>
        <p:nvSpPr>
          <p:cNvPr id="8" name="テキスト ボックス 7"/>
          <p:cNvSpPr txBox="1"/>
          <p:nvPr/>
        </p:nvSpPr>
        <p:spPr>
          <a:xfrm>
            <a:off x="4445001" y="1196742"/>
            <a:ext cx="4343401" cy="923330"/>
          </a:xfrm>
          <a:prstGeom prst="rect">
            <a:avLst/>
          </a:prstGeom>
          <a:noFill/>
        </p:spPr>
        <p:txBody>
          <a:bodyPr wrap="square" rtlCol="0">
            <a:spAutoFit/>
          </a:bodyPr>
          <a:lstStyle/>
          <a:p>
            <a:pPr algn="r"/>
            <a:r>
              <a:rPr lang="en-US" altLang="ja-JP" i="1" dirty="0" err="1" smtClean="0">
                <a:solidFill>
                  <a:srgbClr val="000090"/>
                </a:solidFill>
              </a:rPr>
              <a:t>T.Naito</a:t>
            </a:r>
            <a:r>
              <a:rPr lang="en-US" altLang="ja-JP" i="1" dirty="0">
                <a:solidFill>
                  <a:srgbClr val="000090"/>
                </a:solidFill>
              </a:rPr>
              <a:t>(</a:t>
            </a:r>
            <a:r>
              <a:rPr lang="en-US" altLang="ja-JP" i="1" dirty="0" err="1" smtClean="0">
                <a:solidFill>
                  <a:srgbClr val="000090"/>
                </a:solidFill>
              </a:rPr>
              <a:t>KEK</a:t>
            </a:r>
            <a:r>
              <a:rPr lang="en-US" altLang="ja-JP" i="1" dirty="0" smtClean="0">
                <a:solidFill>
                  <a:srgbClr val="000090"/>
                </a:solidFill>
              </a:rPr>
              <a:t>)</a:t>
            </a:r>
          </a:p>
          <a:p>
            <a:pPr algn="r"/>
            <a:r>
              <a:rPr lang="en-US" altLang="ja-JP" i="1" dirty="0" err="1" smtClean="0">
                <a:solidFill>
                  <a:srgbClr val="000090"/>
                </a:solidFill>
              </a:rPr>
              <a:t>ATF2</a:t>
            </a:r>
            <a:r>
              <a:rPr lang="en-US" altLang="ja-JP" i="1" dirty="0" smtClean="0">
                <a:solidFill>
                  <a:srgbClr val="000090"/>
                </a:solidFill>
              </a:rPr>
              <a:t> </a:t>
            </a:r>
            <a:r>
              <a:rPr lang="en-US" altLang="ja-JP" i="1" dirty="0">
                <a:solidFill>
                  <a:srgbClr val="000090"/>
                </a:solidFill>
              </a:rPr>
              <a:t>Project </a:t>
            </a:r>
            <a:r>
              <a:rPr lang="en-US" altLang="ja-JP" i="1" dirty="0" smtClean="0">
                <a:solidFill>
                  <a:srgbClr val="000090"/>
                </a:solidFill>
              </a:rPr>
              <a:t>meeting 2016.1.13</a:t>
            </a:r>
          </a:p>
          <a:p>
            <a:pPr algn="r"/>
            <a:r>
              <a:rPr lang="en-GB" altLang="ja-JP" i="1" dirty="0" err="1" smtClean="0">
                <a:solidFill>
                  <a:srgbClr val="000090"/>
                </a:solidFill>
              </a:rPr>
              <a:t>Laboratoire</a:t>
            </a:r>
            <a:r>
              <a:rPr lang="en-GB" altLang="ja-JP" i="1" dirty="0" smtClean="0">
                <a:solidFill>
                  <a:srgbClr val="000090"/>
                </a:solidFill>
              </a:rPr>
              <a:t> </a:t>
            </a:r>
            <a:r>
              <a:rPr lang="en-GB" altLang="ja-JP" i="1" dirty="0">
                <a:solidFill>
                  <a:srgbClr val="000090"/>
                </a:solidFill>
              </a:rPr>
              <a:t>de </a:t>
            </a:r>
            <a:r>
              <a:rPr lang="en-GB" altLang="ja-JP" i="1" dirty="0" err="1">
                <a:solidFill>
                  <a:srgbClr val="000090"/>
                </a:solidFill>
              </a:rPr>
              <a:t>l'Accélérateur</a:t>
            </a:r>
            <a:r>
              <a:rPr lang="en-GB" altLang="ja-JP" i="1" dirty="0">
                <a:solidFill>
                  <a:srgbClr val="000090"/>
                </a:solidFill>
              </a:rPr>
              <a:t> </a:t>
            </a:r>
            <a:r>
              <a:rPr lang="en-GB" altLang="ja-JP" i="1" dirty="0" err="1">
                <a:solidFill>
                  <a:srgbClr val="000090"/>
                </a:solidFill>
              </a:rPr>
              <a:t>Linéaire</a:t>
            </a:r>
            <a:r>
              <a:rPr lang="en-GB" altLang="ja-JP" i="1" dirty="0">
                <a:solidFill>
                  <a:srgbClr val="000090"/>
                </a:solidFill>
              </a:rPr>
              <a:t> (</a:t>
            </a:r>
            <a:r>
              <a:rPr lang="en-GB" altLang="ja-JP" i="1" dirty="0" err="1">
                <a:solidFill>
                  <a:srgbClr val="000090"/>
                </a:solidFill>
              </a:rPr>
              <a:t>LAL</a:t>
            </a:r>
            <a:r>
              <a:rPr lang="en-GB" altLang="ja-JP" i="1" dirty="0" smtClean="0">
                <a:solidFill>
                  <a:srgbClr val="000090"/>
                </a:solidFill>
              </a:rPr>
              <a:t>)</a:t>
            </a:r>
            <a:endParaRPr lang="en-US" altLang="ja-JP" i="1" dirty="0" smtClean="0">
              <a:solidFill>
                <a:srgbClr val="000090"/>
              </a:solidFill>
            </a:endParaRPr>
          </a:p>
        </p:txBody>
      </p:sp>
      <p:sp>
        <p:nvSpPr>
          <p:cNvPr id="9" name="テキスト ボックス 8"/>
          <p:cNvSpPr txBox="1"/>
          <p:nvPr/>
        </p:nvSpPr>
        <p:spPr>
          <a:xfrm>
            <a:off x="634500" y="2750185"/>
            <a:ext cx="7887200" cy="2474524"/>
          </a:xfrm>
          <a:prstGeom prst="rect">
            <a:avLst/>
          </a:prstGeom>
          <a:noFill/>
        </p:spPr>
        <p:txBody>
          <a:bodyPr wrap="square" rtlCol="0">
            <a:spAutoFit/>
          </a:bodyPr>
          <a:lstStyle/>
          <a:p>
            <a:pPr marL="457200" indent="-457200" algn="just">
              <a:lnSpc>
                <a:spcPct val="130000"/>
              </a:lnSpc>
              <a:buFont typeface="+mj-lt"/>
              <a:buAutoNum type="arabicPeriod"/>
            </a:pPr>
            <a:r>
              <a:rPr lang="en-US" altLang="ja-JP" sz="2400" i="1" dirty="0" smtClean="0">
                <a:solidFill>
                  <a:srgbClr val="000090"/>
                </a:solidFill>
              </a:rPr>
              <a:t>Orbit oscillation due to </a:t>
            </a:r>
            <a:r>
              <a:rPr lang="en-US" altLang="ja-JP" sz="2400" i="1" dirty="0">
                <a:solidFill>
                  <a:srgbClr val="000090"/>
                </a:solidFill>
              </a:rPr>
              <a:t>t</a:t>
            </a:r>
            <a:r>
              <a:rPr lang="en-US" altLang="ja-JP" sz="2400" i="1" dirty="0" smtClean="0">
                <a:solidFill>
                  <a:srgbClr val="000090"/>
                </a:solidFill>
              </a:rPr>
              <a:t>he </a:t>
            </a:r>
            <a:r>
              <a:rPr lang="en-US" altLang="ja-JP" sz="2400" i="1" dirty="0" smtClean="0">
                <a:solidFill>
                  <a:srgbClr val="000090"/>
                </a:solidFill>
              </a:rPr>
              <a:t>Cooling water temperature </a:t>
            </a:r>
            <a:r>
              <a:rPr lang="en-US" altLang="ja-JP" sz="2400" i="1" dirty="0" smtClean="0">
                <a:solidFill>
                  <a:srgbClr val="000090"/>
                </a:solidFill>
              </a:rPr>
              <a:t>change</a:t>
            </a:r>
          </a:p>
          <a:p>
            <a:pPr marL="457200" indent="-457200" algn="just">
              <a:lnSpc>
                <a:spcPct val="130000"/>
              </a:lnSpc>
              <a:buFont typeface="+mj-lt"/>
              <a:buAutoNum type="arabicPeriod"/>
            </a:pPr>
            <a:r>
              <a:rPr lang="en-US" altLang="ja-JP" sz="2400" i="1" dirty="0" smtClean="0">
                <a:solidFill>
                  <a:srgbClr val="000090"/>
                </a:solidFill>
              </a:rPr>
              <a:t>Orbit drift in </a:t>
            </a:r>
            <a:r>
              <a:rPr lang="en-US" altLang="ja-JP" sz="2400" i="1" dirty="0" err="1" smtClean="0">
                <a:solidFill>
                  <a:srgbClr val="000090"/>
                </a:solidFill>
              </a:rPr>
              <a:t>FF</a:t>
            </a:r>
            <a:r>
              <a:rPr lang="en-US" altLang="ja-JP" sz="2400" i="1" dirty="0" smtClean="0">
                <a:solidFill>
                  <a:srgbClr val="000090"/>
                </a:solidFill>
              </a:rPr>
              <a:t> due to the </a:t>
            </a:r>
            <a:r>
              <a:rPr lang="en-US" altLang="ja-JP" sz="2400" i="1" dirty="0" err="1" smtClean="0">
                <a:solidFill>
                  <a:srgbClr val="000090"/>
                </a:solidFill>
              </a:rPr>
              <a:t>DR</a:t>
            </a:r>
            <a:r>
              <a:rPr lang="en-US" altLang="ja-JP" sz="2400" i="1" dirty="0" smtClean="0">
                <a:solidFill>
                  <a:srgbClr val="000090"/>
                </a:solidFill>
              </a:rPr>
              <a:t> air-conditioner  </a:t>
            </a:r>
            <a:endParaRPr lang="en-US" altLang="ja-JP" sz="2400" i="1" dirty="0" smtClean="0">
              <a:solidFill>
                <a:srgbClr val="000090"/>
              </a:solidFill>
            </a:endParaRPr>
          </a:p>
          <a:p>
            <a:pPr marL="457200" indent="-457200" algn="just">
              <a:lnSpc>
                <a:spcPct val="130000"/>
              </a:lnSpc>
              <a:buFont typeface="+mj-lt"/>
              <a:buAutoNum type="arabicPeriod"/>
            </a:pPr>
            <a:r>
              <a:rPr lang="en-GB" sz="2400" i="1" dirty="0" smtClean="0">
                <a:solidFill>
                  <a:srgbClr val="000090"/>
                </a:solidFill>
              </a:rPr>
              <a:t>Extraction </a:t>
            </a:r>
            <a:r>
              <a:rPr lang="en-GB" sz="2400" i="1" dirty="0" smtClean="0">
                <a:solidFill>
                  <a:srgbClr val="000090"/>
                </a:solidFill>
              </a:rPr>
              <a:t>kicker </a:t>
            </a:r>
            <a:r>
              <a:rPr lang="en-GB" sz="2400" i="1" dirty="0" smtClean="0">
                <a:solidFill>
                  <a:srgbClr val="000090"/>
                </a:solidFill>
              </a:rPr>
              <a:t>trouble(2015.11~2015.12)</a:t>
            </a:r>
          </a:p>
          <a:p>
            <a:pPr marL="457200" indent="-457200" algn="just">
              <a:lnSpc>
                <a:spcPct val="130000"/>
              </a:lnSpc>
              <a:buFont typeface="+mj-lt"/>
              <a:buAutoNum type="arabicPeriod"/>
            </a:pPr>
            <a:r>
              <a:rPr lang="en-GB" sz="2400" i="1" dirty="0">
                <a:solidFill>
                  <a:srgbClr val="000090"/>
                </a:solidFill>
              </a:rPr>
              <a:t>P</a:t>
            </a:r>
            <a:r>
              <a:rPr lang="en-GB" sz="2400" i="1" dirty="0" smtClean="0">
                <a:solidFill>
                  <a:srgbClr val="000090"/>
                </a:solidFill>
              </a:rPr>
              <a:t>roposal for </a:t>
            </a:r>
            <a:r>
              <a:rPr lang="en-GB" sz="2400" i="1" dirty="0" smtClean="0">
                <a:solidFill>
                  <a:srgbClr val="000090"/>
                </a:solidFill>
              </a:rPr>
              <a:t>the pulse </a:t>
            </a:r>
            <a:r>
              <a:rPr lang="en-US" altLang="ja-JP" sz="2400" i="1" dirty="0" smtClean="0">
                <a:solidFill>
                  <a:srgbClr val="000090"/>
                </a:solidFill>
              </a:rPr>
              <a:t>stabilization of the extraction kicker</a:t>
            </a:r>
            <a:endParaRPr lang="en-US" altLang="ja-JP" sz="2400" i="1" dirty="0" smtClean="0">
              <a:solidFill>
                <a:srgbClr val="000090"/>
              </a:solidFill>
            </a:endParaRPr>
          </a:p>
        </p:txBody>
      </p:sp>
    </p:spTree>
    <p:extLst>
      <p:ext uri="{BB962C8B-B14F-4D97-AF65-F5344CB8AC3E}">
        <p14:creationId xmlns:p14="http://schemas.microsoft.com/office/powerpoint/2010/main" val="469284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680503" y="4472614"/>
            <a:ext cx="7220969" cy="2191692"/>
          </a:xfrm>
          <a:prstGeom prst="rect">
            <a:avLst/>
          </a:prstGeom>
          <a:solidFill>
            <a:schemeClr val="tx2">
              <a:lumMod val="40000"/>
              <a:lumOff val="60000"/>
              <a:alpha val="3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正方形/長方形 5"/>
          <p:cNvSpPr/>
          <p:nvPr/>
        </p:nvSpPr>
        <p:spPr>
          <a:xfrm>
            <a:off x="1772690" y="3237774"/>
            <a:ext cx="7220969" cy="2219970"/>
          </a:xfrm>
          <a:prstGeom prst="rect">
            <a:avLst/>
          </a:prstGeom>
          <a:solidFill>
            <a:schemeClr val="accent3">
              <a:lumMod val="60000"/>
              <a:lumOff val="40000"/>
              <a:alpha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正方形/長方形 6"/>
          <p:cNvSpPr/>
          <p:nvPr/>
        </p:nvSpPr>
        <p:spPr>
          <a:xfrm>
            <a:off x="1926335" y="1814199"/>
            <a:ext cx="7220969" cy="2496490"/>
          </a:xfrm>
          <a:prstGeom prst="rect">
            <a:avLst/>
          </a:prstGeom>
          <a:solidFill>
            <a:schemeClr val="accent6">
              <a:lumMod val="40000"/>
              <a:lumOff val="60000"/>
              <a:alpha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13"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テキスト ボックス 22"/>
          <p:cNvSpPr txBox="1"/>
          <p:nvPr/>
        </p:nvSpPr>
        <p:spPr>
          <a:xfrm>
            <a:off x="304801" y="871538"/>
            <a:ext cx="8572768" cy="1015663"/>
          </a:xfrm>
          <a:prstGeom prst="rect">
            <a:avLst/>
          </a:prstGeom>
          <a:noFill/>
        </p:spPr>
        <p:txBody>
          <a:bodyPr wrap="square" rtlCol="0">
            <a:spAutoFit/>
          </a:bodyPr>
          <a:lstStyle/>
          <a:p>
            <a:pPr algn="just"/>
            <a:r>
              <a:rPr lang="en-US" altLang="ja-JP" sz="2000" i="1" dirty="0">
                <a:solidFill>
                  <a:srgbClr val="0000FF"/>
                </a:solidFill>
              </a:rPr>
              <a:t>The </a:t>
            </a:r>
            <a:r>
              <a:rPr lang="en-US" altLang="ja-JP" sz="2000" i="1" dirty="0" smtClean="0">
                <a:solidFill>
                  <a:srgbClr val="0000FF"/>
                </a:solidFill>
              </a:rPr>
              <a:t>threshold </a:t>
            </a:r>
            <a:r>
              <a:rPr lang="en-US" altLang="ja-JP" sz="2000" i="1" dirty="0" smtClean="0">
                <a:solidFill>
                  <a:srgbClr val="0000FF"/>
                </a:solidFill>
              </a:rPr>
              <a:t>level </a:t>
            </a:r>
            <a:r>
              <a:rPr lang="en-US" altLang="ja-JP" sz="2000" i="1" dirty="0">
                <a:solidFill>
                  <a:srgbClr val="0000FF"/>
                </a:solidFill>
              </a:rPr>
              <a:t>of the </a:t>
            </a:r>
            <a:r>
              <a:rPr lang="en-US" altLang="ja-JP" sz="2000" i="1" dirty="0" smtClean="0">
                <a:solidFill>
                  <a:srgbClr val="0000FF"/>
                </a:solidFill>
              </a:rPr>
              <a:t>temperature turn </a:t>
            </a:r>
            <a:r>
              <a:rPr lang="en-US" altLang="ja-JP" sz="2000" i="1" dirty="0" smtClean="0">
                <a:solidFill>
                  <a:srgbClr val="0000FF"/>
                </a:solidFill>
              </a:rPr>
              <a:t>on/off control is set very </a:t>
            </a:r>
            <a:r>
              <a:rPr lang="en-US" altLang="ja-JP" sz="2000" i="1" dirty="0" smtClean="0">
                <a:solidFill>
                  <a:srgbClr val="0000FF"/>
                </a:solidFill>
              </a:rPr>
              <a:t>wide. In this case, the temperature changes very slowly according to the environment temperature. Consequently, the periodic temperature change can be avoided.  </a:t>
            </a:r>
            <a:endParaRPr lang="en-US" altLang="ja-JP" sz="2000" i="1" dirty="0" smtClean="0">
              <a:solidFill>
                <a:srgbClr val="0000FF"/>
              </a:solidFill>
            </a:endParaRPr>
          </a:p>
        </p:txBody>
      </p:sp>
      <p:sp>
        <p:nvSpPr>
          <p:cNvPr id="4" name="フリーフォーム 3"/>
          <p:cNvSpPr/>
          <p:nvPr/>
        </p:nvSpPr>
        <p:spPr>
          <a:xfrm>
            <a:off x="1530807" y="4347501"/>
            <a:ext cx="6994071" cy="2071931"/>
          </a:xfrm>
          <a:custGeom>
            <a:avLst/>
            <a:gdLst>
              <a:gd name="connsiteX0" fmla="*/ 0 w 6994071"/>
              <a:gd name="connsiteY0" fmla="*/ 1152071 h 1678214"/>
              <a:gd name="connsiteX1" fmla="*/ 63500 w 6994071"/>
              <a:gd name="connsiteY1" fmla="*/ 1115786 h 1678214"/>
              <a:gd name="connsiteX2" fmla="*/ 90714 w 6994071"/>
              <a:gd name="connsiteY2" fmla="*/ 1097643 h 1678214"/>
              <a:gd name="connsiteX3" fmla="*/ 154214 w 6994071"/>
              <a:gd name="connsiteY3" fmla="*/ 1070429 h 1678214"/>
              <a:gd name="connsiteX4" fmla="*/ 244928 w 6994071"/>
              <a:gd name="connsiteY4" fmla="*/ 1006929 h 1678214"/>
              <a:gd name="connsiteX5" fmla="*/ 299357 w 6994071"/>
              <a:gd name="connsiteY5" fmla="*/ 970643 h 1678214"/>
              <a:gd name="connsiteX6" fmla="*/ 326571 w 6994071"/>
              <a:gd name="connsiteY6" fmla="*/ 952500 h 1678214"/>
              <a:gd name="connsiteX7" fmla="*/ 353785 w 6994071"/>
              <a:gd name="connsiteY7" fmla="*/ 934357 h 1678214"/>
              <a:gd name="connsiteX8" fmla="*/ 408214 w 6994071"/>
              <a:gd name="connsiteY8" fmla="*/ 907143 h 1678214"/>
              <a:gd name="connsiteX9" fmla="*/ 535214 w 6994071"/>
              <a:gd name="connsiteY9" fmla="*/ 798286 h 1678214"/>
              <a:gd name="connsiteX10" fmla="*/ 562428 w 6994071"/>
              <a:gd name="connsiteY10" fmla="*/ 789214 h 1678214"/>
              <a:gd name="connsiteX11" fmla="*/ 644071 w 6994071"/>
              <a:gd name="connsiteY11" fmla="*/ 716643 h 1678214"/>
              <a:gd name="connsiteX12" fmla="*/ 680357 w 6994071"/>
              <a:gd name="connsiteY12" fmla="*/ 680357 h 1678214"/>
              <a:gd name="connsiteX13" fmla="*/ 725714 w 6994071"/>
              <a:gd name="connsiteY13" fmla="*/ 662214 h 1678214"/>
              <a:gd name="connsiteX14" fmla="*/ 752928 w 6994071"/>
              <a:gd name="connsiteY14" fmla="*/ 625929 h 1678214"/>
              <a:gd name="connsiteX15" fmla="*/ 816428 w 6994071"/>
              <a:gd name="connsiteY15" fmla="*/ 589643 h 1678214"/>
              <a:gd name="connsiteX16" fmla="*/ 870857 w 6994071"/>
              <a:gd name="connsiteY16" fmla="*/ 544286 h 1678214"/>
              <a:gd name="connsiteX17" fmla="*/ 997857 w 6994071"/>
              <a:gd name="connsiteY17" fmla="*/ 462643 h 1678214"/>
              <a:gd name="connsiteX18" fmla="*/ 1025071 w 6994071"/>
              <a:gd name="connsiteY18" fmla="*/ 435429 h 1678214"/>
              <a:gd name="connsiteX19" fmla="*/ 1043214 w 6994071"/>
              <a:gd name="connsiteY19" fmla="*/ 408214 h 1678214"/>
              <a:gd name="connsiteX20" fmla="*/ 1070428 w 6994071"/>
              <a:gd name="connsiteY20" fmla="*/ 399143 h 1678214"/>
              <a:gd name="connsiteX21" fmla="*/ 1097643 w 6994071"/>
              <a:gd name="connsiteY21" fmla="*/ 381000 h 1678214"/>
              <a:gd name="connsiteX22" fmla="*/ 1124857 w 6994071"/>
              <a:gd name="connsiteY22" fmla="*/ 353786 h 1678214"/>
              <a:gd name="connsiteX23" fmla="*/ 1152071 w 6994071"/>
              <a:gd name="connsiteY23" fmla="*/ 344714 h 1678214"/>
              <a:gd name="connsiteX24" fmla="*/ 1206500 w 6994071"/>
              <a:gd name="connsiteY24" fmla="*/ 308429 h 1678214"/>
              <a:gd name="connsiteX25" fmla="*/ 1306285 w 6994071"/>
              <a:gd name="connsiteY25" fmla="*/ 272143 h 1678214"/>
              <a:gd name="connsiteX26" fmla="*/ 1342571 w 6994071"/>
              <a:gd name="connsiteY26" fmla="*/ 263071 h 1678214"/>
              <a:gd name="connsiteX27" fmla="*/ 1397000 w 6994071"/>
              <a:gd name="connsiteY27" fmla="*/ 235857 h 1678214"/>
              <a:gd name="connsiteX28" fmla="*/ 1487714 w 6994071"/>
              <a:gd name="connsiteY28" fmla="*/ 199571 h 1678214"/>
              <a:gd name="connsiteX29" fmla="*/ 1542143 w 6994071"/>
              <a:gd name="connsiteY29" fmla="*/ 181429 h 1678214"/>
              <a:gd name="connsiteX30" fmla="*/ 1569357 w 6994071"/>
              <a:gd name="connsiteY30" fmla="*/ 172357 h 1678214"/>
              <a:gd name="connsiteX31" fmla="*/ 1623785 w 6994071"/>
              <a:gd name="connsiteY31" fmla="*/ 136071 h 1678214"/>
              <a:gd name="connsiteX32" fmla="*/ 1687285 w 6994071"/>
              <a:gd name="connsiteY32" fmla="*/ 99786 h 1678214"/>
              <a:gd name="connsiteX33" fmla="*/ 1787071 w 6994071"/>
              <a:gd name="connsiteY33" fmla="*/ 72571 h 1678214"/>
              <a:gd name="connsiteX34" fmla="*/ 1823357 w 6994071"/>
              <a:gd name="connsiteY34" fmla="*/ 63500 h 1678214"/>
              <a:gd name="connsiteX35" fmla="*/ 1859643 w 6994071"/>
              <a:gd name="connsiteY35" fmla="*/ 54429 h 1678214"/>
              <a:gd name="connsiteX36" fmla="*/ 1905000 w 6994071"/>
              <a:gd name="connsiteY36" fmla="*/ 45357 h 1678214"/>
              <a:gd name="connsiteX37" fmla="*/ 1995714 w 6994071"/>
              <a:gd name="connsiteY37" fmla="*/ 18143 h 1678214"/>
              <a:gd name="connsiteX38" fmla="*/ 2022928 w 6994071"/>
              <a:gd name="connsiteY38" fmla="*/ 9071 h 1678214"/>
              <a:gd name="connsiteX39" fmla="*/ 2059214 w 6994071"/>
              <a:gd name="connsiteY39" fmla="*/ 0 h 1678214"/>
              <a:gd name="connsiteX40" fmla="*/ 2113643 w 6994071"/>
              <a:gd name="connsiteY40" fmla="*/ 81643 h 1678214"/>
              <a:gd name="connsiteX41" fmla="*/ 2168071 w 6994071"/>
              <a:gd name="connsiteY41" fmla="*/ 199571 h 1678214"/>
              <a:gd name="connsiteX42" fmla="*/ 2186214 w 6994071"/>
              <a:gd name="connsiteY42" fmla="*/ 263071 h 1678214"/>
              <a:gd name="connsiteX43" fmla="*/ 2195285 w 6994071"/>
              <a:gd name="connsiteY43" fmla="*/ 290286 h 1678214"/>
              <a:gd name="connsiteX44" fmla="*/ 2222500 w 6994071"/>
              <a:gd name="connsiteY44" fmla="*/ 471714 h 1678214"/>
              <a:gd name="connsiteX45" fmla="*/ 2231571 w 6994071"/>
              <a:gd name="connsiteY45" fmla="*/ 517071 h 1678214"/>
              <a:gd name="connsiteX46" fmla="*/ 2240643 w 6994071"/>
              <a:gd name="connsiteY46" fmla="*/ 589643 h 1678214"/>
              <a:gd name="connsiteX47" fmla="*/ 2258785 w 6994071"/>
              <a:gd name="connsiteY47" fmla="*/ 907143 h 1678214"/>
              <a:gd name="connsiteX48" fmla="*/ 2276928 w 6994071"/>
              <a:gd name="connsiteY48" fmla="*/ 1034143 h 1678214"/>
              <a:gd name="connsiteX49" fmla="*/ 2295071 w 6994071"/>
              <a:gd name="connsiteY49" fmla="*/ 1088571 h 1678214"/>
              <a:gd name="connsiteX50" fmla="*/ 2304143 w 6994071"/>
              <a:gd name="connsiteY50" fmla="*/ 1115786 h 1678214"/>
              <a:gd name="connsiteX51" fmla="*/ 2322285 w 6994071"/>
              <a:gd name="connsiteY51" fmla="*/ 1152071 h 1678214"/>
              <a:gd name="connsiteX52" fmla="*/ 2358571 w 6994071"/>
              <a:gd name="connsiteY52" fmla="*/ 1206500 h 1678214"/>
              <a:gd name="connsiteX53" fmla="*/ 2413000 w 6994071"/>
              <a:gd name="connsiteY53" fmla="*/ 1288143 h 1678214"/>
              <a:gd name="connsiteX54" fmla="*/ 2449285 w 6994071"/>
              <a:gd name="connsiteY54" fmla="*/ 1342571 h 1678214"/>
              <a:gd name="connsiteX55" fmla="*/ 2458357 w 6994071"/>
              <a:gd name="connsiteY55" fmla="*/ 1369786 h 1678214"/>
              <a:gd name="connsiteX56" fmla="*/ 2485571 w 6994071"/>
              <a:gd name="connsiteY56" fmla="*/ 1387929 h 1678214"/>
              <a:gd name="connsiteX57" fmla="*/ 2540000 w 6994071"/>
              <a:gd name="connsiteY57" fmla="*/ 1433286 h 1678214"/>
              <a:gd name="connsiteX58" fmla="*/ 2585357 w 6994071"/>
              <a:gd name="connsiteY58" fmla="*/ 1487714 h 1678214"/>
              <a:gd name="connsiteX59" fmla="*/ 2612571 w 6994071"/>
              <a:gd name="connsiteY59" fmla="*/ 1505857 h 1678214"/>
              <a:gd name="connsiteX60" fmla="*/ 2639785 w 6994071"/>
              <a:gd name="connsiteY60" fmla="*/ 1533071 h 1678214"/>
              <a:gd name="connsiteX61" fmla="*/ 2694214 w 6994071"/>
              <a:gd name="connsiteY61" fmla="*/ 1569357 h 1678214"/>
              <a:gd name="connsiteX62" fmla="*/ 2703285 w 6994071"/>
              <a:gd name="connsiteY62" fmla="*/ 1596571 h 1678214"/>
              <a:gd name="connsiteX63" fmla="*/ 2757714 w 6994071"/>
              <a:gd name="connsiteY63" fmla="*/ 1614714 h 1678214"/>
              <a:gd name="connsiteX64" fmla="*/ 3029857 w 6994071"/>
              <a:gd name="connsiteY64" fmla="*/ 1605643 h 1678214"/>
              <a:gd name="connsiteX65" fmla="*/ 3156857 w 6994071"/>
              <a:gd name="connsiteY65" fmla="*/ 1587500 h 1678214"/>
              <a:gd name="connsiteX66" fmla="*/ 3202214 w 6994071"/>
              <a:gd name="connsiteY66" fmla="*/ 1569357 h 1678214"/>
              <a:gd name="connsiteX67" fmla="*/ 3229428 w 6994071"/>
              <a:gd name="connsiteY67" fmla="*/ 1560286 h 1678214"/>
              <a:gd name="connsiteX68" fmla="*/ 3320143 w 6994071"/>
              <a:gd name="connsiteY68" fmla="*/ 1524000 h 1678214"/>
              <a:gd name="connsiteX69" fmla="*/ 3392714 w 6994071"/>
              <a:gd name="connsiteY69" fmla="*/ 1505857 h 1678214"/>
              <a:gd name="connsiteX70" fmla="*/ 3429000 w 6994071"/>
              <a:gd name="connsiteY70" fmla="*/ 1496786 h 1678214"/>
              <a:gd name="connsiteX71" fmla="*/ 3601357 w 6994071"/>
              <a:gd name="connsiteY71" fmla="*/ 1478643 h 1678214"/>
              <a:gd name="connsiteX72" fmla="*/ 3764643 w 6994071"/>
              <a:gd name="connsiteY72" fmla="*/ 1487714 h 1678214"/>
              <a:gd name="connsiteX73" fmla="*/ 3828143 w 6994071"/>
              <a:gd name="connsiteY73" fmla="*/ 1524000 h 1678214"/>
              <a:gd name="connsiteX74" fmla="*/ 3864428 w 6994071"/>
              <a:gd name="connsiteY74" fmla="*/ 1533071 h 1678214"/>
              <a:gd name="connsiteX75" fmla="*/ 3891643 w 6994071"/>
              <a:gd name="connsiteY75" fmla="*/ 1542143 h 1678214"/>
              <a:gd name="connsiteX76" fmla="*/ 3909785 w 6994071"/>
              <a:gd name="connsiteY76" fmla="*/ 1569357 h 1678214"/>
              <a:gd name="connsiteX77" fmla="*/ 3982357 w 6994071"/>
              <a:gd name="connsiteY77" fmla="*/ 1596571 h 1678214"/>
              <a:gd name="connsiteX78" fmla="*/ 4054928 w 6994071"/>
              <a:gd name="connsiteY78" fmla="*/ 1623786 h 1678214"/>
              <a:gd name="connsiteX79" fmla="*/ 4136571 w 6994071"/>
              <a:gd name="connsiteY79" fmla="*/ 1660071 h 1678214"/>
              <a:gd name="connsiteX80" fmla="*/ 4472214 w 6994071"/>
              <a:gd name="connsiteY80" fmla="*/ 1678214 h 1678214"/>
              <a:gd name="connsiteX81" fmla="*/ 4798785 w 6994071"/>
              <a:gd name="connsiteY81" fmla="*/ 1669143 h 1678214"/>
              <a:gd name="connsiteX82" fmla="*/ 4853214 w 6994071"/>
              <a:gd name="connsiteY82" fmla="*/ 1641929 h 1678214"/>
              <a:gd name="connsiteX83" fmla="*/ 4880428 w 6994071"/>
              <a:gd name="connsiteY83" fmla="*/ 1614714 h 1678214"/>
              <a:gd name="connsiteX84" fmla="*/ 4907643 w 6994071"/>
              <a:gd name="connsiteY84" fmla="*/ 1605643 h 1678214"/>
              <a:gd name="connsiteX85" fmla="*/ 4934857 w 6994071"/>
              <a:gd name="connsiteY85" fmla="*/ 1587500 h 1678214"/>
              <a:gd name="connsiteX86" fmla="*/ 4962071 w 6994071"/>
              <a:gd name="connsiteY86" fmla="*/ 1560286 h 1678214"/>
              <a:gd name="connsiteX87" fmla="*/ 4989285 w 6994071"/>
              <a:gd name="connsiteY87" fmla="*/ 1551214 h 1678214"/>
              <a:gd name="connsiteX88" fmla="*/ 5043714 w 6994071"/>
              <a:gd name="connsiteY88" fmla="*/ 1496786 h 1678214"/>
              <a:gd name="connsiteX89" fmla="*/ 5061857 w 6994071"/>
              <a:gd name="connsiteY89" fmla="*/ 1469571 h 1678214"/>
              <a:gd name="connsiteX90" fmla="*/ 5098143 w 6994071"/>
              <a:gd name="connsiteY90" fmla="*/ 1451429 h 1678214"/>
              <a:gd name="connsiteX91" fmla="*/ 5152571 w 6994071"/>
              <a:gd name="connsiteY91" fmla="*/ 1433286 h 1678214"/>
              <a:gd name="connsiteX92" fmla="*/ 5179785 w 6994071"/>
              <a:gd name="connsiteY92" fmla="*/ 1424214 h 1678214"/>
              <a:gd name="connsiteX93" fmla="*/ 5207000 w 6994071"/>
              <a:gd name="connsiteY93" fmla="*/ 1415143 h 1678214"/>
              <a:gd name="connsiteX94" fmla="*/ 5243285 w 6994071"/>
              <a:gd name="connsiteY94" fmla="*/ 1387929 h 1678214"/>
              <a:gd name="connsiteX95" fmla="*/ 5279571 w 6994071"/>
              <a:gd name="connsiteY95" fmla="*/ 1378857 h 1678214"/>
              <a:gd name="connsiteX96" fmla="*/ 5306785 w 6994071"/>
              <a:gd name="connsiteY96" fmla="*/ 1369786 h 1678214"/>
              <a:gd name="connsiteX97" fmla="*/ 5352143 w 6994071"/>
              <a:gd name="connsiteY97" fmla="*/ 1360714 h 1678214"/>
              <a:gd name="connsiteX98" fmla="*/ 5388428 w 6994071"/>
              <a:gd name="connsiteY98" fmla="*/ 1351643 h 1678214"/>
              <a:gd name="connsiteX99" fmla="*/ 5424714 w 6994071"/>
              <a:gd name="connsiteY99" fmla="*/ 1333500 h 1678214"/>
              <a:gd name="connsiteX100" fmla="*/ 5488214 w 6994071"/>
              <a:gd name="connsiteY100" fmla="*/ 1315357 h 1678214"/>
              <a:gd name="connsiteX101" fmla="*/ 5515428 w 6994071"/>
              <a:gd name="connsiteY101" fmla="*/ 1306286 h 1678214"/>
              <a:gd name="connsiteX102" fmla="*/ 5669643 w 6994071"/>
              <a:gd name="connsiteY102" fmla="*/ 1279071 h 1678214"/>
              <a:gd name="connsiteX103" fmla="*/ 5814785 w 6994071"/>
              <a:gd name="connsiteY103" fmla="*/ 1260929 h 1678214"/>
              <a:gd name="connsiteX104" fmla="*/ 6177643 w 6994071"/>
              <a:gd name="connsiteY104" fmla="*/ 1270000 h 1678214"/>
              <a:gd name="connsiteX105" fmla="*/ 6213928 w 6994071"/>
              <a:gd name="connsiteY105" fmla="*/ 1333500 h 1678214"/>
              <a:gd name="connsiteX106" fmla="*/ 6286500 w 6994071"/>
              <a:gd name="connsiteY106" fmla="*/ 1406071 h 1678214"/>
              <a:gd name="connsiteX107" fmla="*/ 6331857 w 6994071"/>
              <a:gd name="connsiteY107" fmla="*/ 1415143 h 1678214"/>
              <a:gd name="connsiteX108" fmla="*/ 6431643 w 6994071"/>
              <a:gd name="connsiteY108" fmla="*/ 1433286 h 1678214"/>
              <a:gd name="connsiteX109" fmla="*/ 6467928 w 6994071"/>
              <a:gd name="connsiteY109" fmla="*/ 1442357 h 1678214"/>
              <a:gd name="connsiteX110" fmla="*/ 6685643 w 6994071"/>
              <a:gd name="connsiteY110" fmla="*/ 1451429 h 1678214"/>
              <a:gd name="connsiteX111" fmla="*/ 6776357 w 6994071"/>
              <a:gd name="connsiteY111" fmla="*/ 1442357 h 1678214"/>
              <a:gd name="connsiteX112" fmla="*/ 6839857 w 6994071"/>
              <a:gd name="connsiteY112" fmla="*/ 1415143 h 1678214"/>
              <a:gd name="connsiteX113" fmla="*/ 6867071 w 6994071"/>
              <a:gd name="connsiteY113" fmla="*/ 1397000 h 1678214"/>
              <a:gd name="connsiteX114" fmla="*/ 6894285 w 6994071"/>
              <a:gd name="connsiteY114" fmla="*/ 1387929 h 1678214"/>
              <a:gd name="connsiteX115" fmla="*/ 6985000 w 6994071"/>
              <a:gd name="connsiteY115" fmla="*/ 1342571 h 1678214"/>
              <a:gd name="connsiteX116" fmla="*/ 6994071 w 6994071"/>
              <a:gd name="connsiteY116" fmla="*/ 1333500 h 167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994071" h="1678214">
                <a:moveTo>
                  <a:pt x="0" y="1152071"/>
                </a:moveTo>
                <a:cubicBezTo>
                  <a:pt x="21167" y="1139976"/>
                  <a:pt x="42595" y="1128329"/>
                  <a:pt x="63500" y="1115786"/>
                </a:cubicBezTo>
                <a:cubicBezTo>
                  <a:pt x="72849" y="1110177"/>
                  <a:pt x="80963" y="1102519"/>
                  <a:pt x="90714" y="1097643"/>
                </a:cubicBezTo>
                <a:cubicBezTo>
                  <a:pt x="145764" y="1070117"/>
                  <a:pt x="88152" y="1112897"/>
                  <a:pt x="154214" y="1070429"/>
                </a:cubicBezTo>
                <a:cubicBezTo>
                  <a:pt x="185262" y="1050470"/>
                  <a:pt x="214512" y="1027840"/>
                  <a:pt x="244928" y="1006929"/>
                </a:cubicBezTo>
                <a:cubicBezTo>
                  <a:pt x="262896" y="994576"/>
                  <a:pt x="281214" y="982738"/>
                  <a:pt x="299357" y="970643"/>
                </a:cubicBezTo>
                <a:lnTo>
                  <a:pt x="326571" y="952500"/>
                </a:lnTo>
                <a:cubicBezTo>
                  <a:pt x="335642" y="946452"/>
                  <a:pt x="344034" y="939233"/>
                  <a:pt x="353785" y="934357"/>
                </a:cubicBezTo>
                <a:lnTo>
                  <a:pt x="408214" y="907143"/>
                </a:lnTo>
                <a:cubicBezTo>
                  <a:pt x="437218" y="878139"/>
                  <a:pt x="502372" y="809234"/>
                  <a:pt x="535214" y="798286"/>
                </a:cubicBezTo>
                <a:lnTo>
                  <a:pt x="562428" y="789214"/>
                </a:lnTo>
                <a:cubicBezTo>
                  <a:pt x="653912" y="697732"/>
                  <a:pt x="538374" y="810597"/>
                  <a:pt x="644071" y="716643"/>
                </a:cubicBezTo>
                <a:cubicBezTo>
                  <a:pt x="656856" y="705279"/>
                  <a:pt x="666124" y="689845"/>
                  <a:pt x="680357" y="680357"/>
                </a:cubicBezTo>
                <a:cubicBezTo>
                  <a:pt x="693906" y="671324"/>
                  <a:pt x="710595" y="668262"/>
                  <a:pt x="725714" y="662214"/>
                </a:cubicBezTo>
                <a:cubicBezTo>
                  <a:pt x="734785" y="650119"/>
                  <a:pt x="742237" y="636620"/>
                  <a:pt x="752928" y="625929"/>
                </a:cubicBezTo>
                <a:cubicBezTo>
                  <a:pt x="774353" y="604505"/>
                  <a:pt x="791529" y="607428"/>
                  <a:pt x="816428" y="589643"/>
                </a:cubicBezTo>
                <a:cubicBezTo>
                  <a:pt x="891470" y="536042"/>
                  <a:pt x="798876" y="585418"/>
                  <a:pt x="870857" y="544286"/>
                </a:cubicBezTo>
                <a:cubicBezTo>
                  <a:pt x="925601" y="513003"/>
                  <a:pt x="935792" y="524708"/>
                  <a:pt x="997857" y="462643"/>
                </a:cubicBezTo>
                <a:cubicBezTo>
                  <a:pt x="1006928" y="453572"/>
                  <a:pt x="1016858" y="445284"/>
                  <a:pt x="1025071" y="435429"/>
                </a:cubicBezTo>
                <a:cubicBezTo>
                  <a:pt x="1032051" y="427053"/>
                  <a:pt x="1034700" y="415025"/>
                  <a:pt x="1043214" y="408214"/>
                </a:cubicBezTo>
                <a:cubicBezTo>
                  <a:pt x="1050681" y="402241"/>
                  <a:pt x="1061357" y="402167"/>
                  <a:pt x="1070428" y="399143"/>
                </a:cubicBezTo>
                <a:cubicBezTo>
                  <a:pt x="1079500" y="393095"/>
                  <a:pt x="1089267" y="387980"/>
                  <a:pt x="1097643" y="381000"/>
                </a:cubicBezTo>
                <a:cubicBezTo>
                  <a:pt x="1107498" y="372787"/>
                  <a:pt x="1114183" y="360902"/>
                  <a:pt x="1124857" y="353786"/>
                </a:cubicBezTo>
                <a:cubicBezTo>
                  <a:pt x="1132813" y="348482"/>
                  <a:pt x="1143712" y="349358"/>
                  <a:pt x="1152071" y="344714"/>
                </a:cubicBezTo>
                <a:cubicBezTo>
                  <a:pt x="1171132" y="334125"/>
                  <a:pt x="1186255" y="316527"/>
                  <a:pt x="1206500" y="308429"/>
                </a:cubicBezTo>
                <a:cubicBezTo>
                  <a:pt x="1249781" y="291116"/>
                  <a:pt x="1259700" y="286119"/>
                  <a:pt x="1306285" y="272143"/>
                </a:cubicBezTo>
                <a:cubicBezTo>
                  <a:pt x="1318227" y="268560"/>
                  <a:pt x="1330476" y="266095"/>
                  <a:pt x="1342571" y="263071"/>
                </a:cubicBezTo>
                <a:cubicBezTo>
                  <a:pt x="1394872" y="228205"/>
                  <a:pt x="1344417" y="258393"/>
                  <a:pt x="1397000" y="235857"/>
                </a:cubicBezTo>
                <a:cubicBezTo>
                  <a:pt x="1490426" y="195816"/>
                  <a:pt x="1363836" y="240863"/>
                  <a:pt x="1487714" y="199571"/>
                </a:cubicBezTo>
                <a:lnTo>
                  <a:pt x="1542143" y="181429"/>
                </a:lnTo>
                <a:cubicBezTo>
                  <a:pt x="1551214" y="178405"/>
                  <a:pt x="1561401" y="177661"/>
                  <a:pt x="1569357" y="172357"/>
                </a:cubicBezTo>
                <a:lnTo>
                  <a:pt x="1623785" y="136071"/>
                </a:lnTo>
                <a:cubicBezTo>
                  <a:pt x="1651109" y="117855"/>
                  <a:pt x="1655069" y="113593"/>
                  <a:pt x="1687285" y="99786"/>
                </a:cubicBezTo>
                <a:cubicBezTo>
                  <a:pt x="1711026" y="89611"/>
                  <a:pt x="1775966" y="75347"/>
                  <a:pt x="1787071" y="72571"/>
                </a:cubicBezTo>
                <a:lnTo>
                  <a:pt x="1823357" y="63500"/>
                </a:lnTo>
                <a:cubicBezTo>
                  <a:pt x="1835452" y="60476"/>
                  <a:pt x="1847418" y="56874"/>
                  <a:pt x="1859643" y="54429"/>
                </a:cubicBezTo>
                <a:cubicBezTo>
                  <a:pt x="1874762" y="51405"/>
                  <a:pt x="1889949" y="48702"/>
                  <a:pt x="1905000" y="45357"/>
                </a:cubicBezTo>
                <a:cubicBezTo>
                  <a:pt x="1946132" y="36216"/>
                  <a:pt x="1950484" y="33220"/>
                  <a:pt x="1995714" y="18143"/>
                </a:cubicBezTo>
                <a:cubicBezTo>
                  <a:pt x="2004785" y="15119"/>
                  <a:pt x="2013651" y="11390"/>
                  <a:pt x="2022928" y="9071"/>
                </a:cubicBezTo>
                <a:lnTo>
                  <a:pt x="2059214" y="0"/>
                </a:lnTo>
                <a:cubicBezTo>
                  <a:pt x="2077357" y="27214"/>
                  <a:pt x="2101496" y="51275"/>
                  <a:pt x="2113643" y="81643"/>
                </a:cubicBezTo>
                <a:cubicBezTo>
                  <a:pt x="2153977" y="182480"/>
                  <a:pt x="2131863" y="145260"/>
                  <a:pt x="2168071" y="199571"/>
                </a:cubicBezTo>
                <a:cubicBezTo>
                  <a:pt x="2174119" y="220738"/>
                  <a:pt x="2179889" y="241986"/>
                  <a:pt x="2186214" y="263071"/>
                </a:cubicBezTo>
                <a:cubicBezTo>
                  <a:pt x="2188962" y="272230"/>
                  <a:pt x="2193135" y="280969"/>
                  <a:pt x="2195285" y="290286"/>
                </a:cubicBezTo>
                <a:cubicBezTo>
                  <a:pt x="2224038" y="414886"/>
                  <a:pt x="2205776" y="346289"/>
                  <a:pt x="2222500" y="471714"/>
                </a:cubicBezTo>
                <a:cubicBezTo>
                  <a:pt x="2224538" y="486997"/>
                  <a:pt x="2229227" y="501832"/>
                  <a:pt x="2231571" y="517071"/>
                </a:cubicBezTo>
                <a:cubicBezTo>
                  <a:pt x="2235278" y="541166"/>
                  <a:pt x="2237619" y="565452"/>
                  <a:pt x="2240643" y="589643"/>
                </a:cubicBezTo>
                <a:cubicBezTo>
                  <a:pt x="2245620" y="694172"/>
                  <a:pt x="2249266" y="802430"/>
                  <a:pt x="2258785" y="907143"/>
                </a:cubicBezTo>
                <a:cubicBezTo>
                  <a:pt x="2260318" y="924010"/>
                  <a:pt x="2271259" y="1011465"/>
                  <a:pt x="2276928" y="1034143"/>
                </a:cubicBezTo>
                <a:cubicBezTo>
                  <a:pt x="2281566" y="1052696"/>
                  <a:pt x="2289023" y="1070428"/>
                  <a:pt x="2295071" y="1088571"/>
                </a:cubicBezTo>
                <a:cubicBezTo>
                  <a:pt x="2298095" y="1097643"/>
                  <a:pt x="2299867" y="1107233"/>
                  <a:pt x="2304143" y="1115786"/>
                </a:cubicBezTo>
                <a:cubicBezTo>
                  <a:pt x="2310190" y="1127881"/>
                  <a:pt x="2315328" y="1140475"/>
                  <a:pt x="2322285" y="1152071"/>
                </a:cubicBezTo>
                <a:cubicBezTo>
                  <a:pt x="2333504" y="1170769"/>
                  <a:pt x="2346476" y="1188357"/>
                  <a:pt x="2358571" y="1206500"/>
                </a:cubicBezTo>
                <a:lnTo>
                  <a:pt x="2413000" y="1288143"/>
                </a:lnTo>
                <a:lnTo>
                  <a:pt x="2449285" y="1342571"/>
                </a:lnTo>
                <a:cubicBezTo>
                  <a:pt x="2452309" y="1351643"/>
                  <a:pt x="2452383" y="1362319"/>
                  <a:pt x="2458357" y="1369786"/>
                </a:cubicBezTo>
                <a:cubicBezTo>
                  <a:pt x="2465168" y="1378299"/>
                  <a:pt x="2477196" y="1380949"/>
                  <a:pt x="2485571" y="1387929"/>
                </a:cubicBezTo>
                <a:cubicBezTo>
                  <a:pt x="2555413" y="1446131"/>
                  <a:pt x="2472435" y="1388243"/>
                  <a:pt x="2540000" y="1433286"/>
                </a:cubicBezTo>
                <a:cubicBezTo>
                  <a:pt x="2557839" y="1460045"/>
                  <a:pt x="2559165" y="1465887"/>
                  <a:pt x="2585357" y="1487714"/>
                </a:cubicBezTo>
                <a:cubicBezTo>
                  <a:pt x="2593732" y="1494694"/>
                  <a:pt x="2604196" y="1498877"/>
                  <a:pt x="2612571" y="1505857"/>
                </a:cubicBezTo>
                <a:cubicBezTo>
                  <a:pt x="2622426" y="1514070"/>
                  <a:pt x="2629659" y="1525195"/>
                  <a:pt x="2639785" y="1533071"/>
                </a:cubicBezTo>
                <a:cubicBezTo>
                  <a:pt x="2656997" y="1546458"/>
                  <a:pt x="2694214" y="1569357"/>
                  <a:pt x="2694214" y="1569357"/>
                </a:cubicBezTo>
                <a:cubicBezTo>
                  <a:pt x="2697238" y="1578428"/>
                  <a:pt x="2695504" y="1591013"/>
                  <a:pt x="2703285" y="1596571"/>
                </a:cubicBezTo>
                <a:cubicBezTo>
                  <a:pt x="2718847" y="1607687"/>
                  <a:pt x="2757714" y="1614714"/>
                  <a:pt x="2757714" y="1614714"/>
                </a:cubicBezTo>
                <a:cubicBezTo>
                  <a:pt x="2848428" y="1611690"/>
                  <a:pt x="2939303" y="1611817"/>
                  <a:pt x="3029857" y="1605643"/>
                </a:cubicBezTo>
                <a:cubicBezTo>
                  <a:pt x="3072521" y="1602734"/>
                  <a:pt x="3156857" y="1587500"/>
                  <a:pt x="3156857" y="1587500"/>
                </a:cubicBezTo>
                <a:cubicBezTo>
                  <a:pt x="3171976" y="1581452"/>
                  <a:pt x="3186967" y="1575075"/>
                  <a:pt x="3202214" y="1569357"/>
                </a:cubicBezTo>
                <a:cubicBezTo>
                  <a:pt x="3211167" y="1566000"/>
                  <a:pt x="3220503" y="1563719"/>
                  <a:pt x="3229428" y="1560286"/>
                </a:cubicBezTo>
                <a:cubicBezTo>
                  <a:pt x="3259825" y="1548595"/>
                  <a:pt x="3288548" y="1531899"/>
                  <a:pt x="3320143" y="1524000"/>
                </a:cubicBezTo>
                <a:lnTo>
                  <a:pt x="3392714" y="1505857"/>
                </a:lnTo>
                <a:cubicBezTo>
                  <a:pt x="3404809" y="1502833"/>
                  <a:pt x="3416658" y="1498549"/>
                  <a:pt x="3429000" y="1496786"/>
                </a:cubicBezTo>
                <a:cubicBezTo>
                  <a:pt x="3528545" y="1482564"/>
                  <a:pt x="3471192" y="1489490"/>
                  <a:pt x="3601357" y="1478643"/>
                </a:cubicBezTo>
                <a:cubicBezTo>
                  <a:pt x="3655786" y="1481667"/>
                  <a:pt x="3710630" y="1480349"/>
                  <a:pt x="3764643" y="1487714"/>
                </a:cubicBezTo>
                <a:cubicBezTo>
                  <a:pt x="3792261" y="1491480"/>
                  <a:pt x="3804527" y="1513879"/>
                  <a:pt x="3828143" y="1524000"/>
                </a:cubicBezTo>
                <a:cubicBezTo>
                  <a:pt x="3839602" y="1528911"/>
                  <a:pt x="3852440" y="1529646"/>
                  <a:pt x="3864428" y="1533071"/>
                </a:cubicBezTo>
                <a:cubicBezTo>
                  <a:pt x="3873622" y="1535698"/>
                  <a:pt x="3882571" y="1539119"/>
                  <a:pt x="3891643" y="1542143"/>
                </a:cubicBezTo>
                <a:cubicBezTo>
                  <a:pt x="3897690" y="1551214"/>
                  <a:pt x="3901410" y="1562378"/>
                  <a:pt x="3909785" y="1569357"/>
                </a:cubicBezTo>
                <a:cubicBezTo>
                  <a:pt x="3930116" y="1586299"/>
                  <a:pt x="3957943" y="1590468"/>
                  <a:pt x="3982357" y="1596571"/>
                </a:cubicBezTo>
                <a:cubicBezTo>
                  <a:pt x="4163777" y="1687281"/>
                  <a:pt x="3882000" y="1549672"/>
                  <a:pt x="4054928" y="1623786"/>
                </a:cubicBezTo>
                <a:cubicBezTo>
                  <a:pt x="4104551" y="1645054"/>
                  <a:pt x="4060406" y="1651608"/>
                  <a:pt x="4136571" y="1660071"/>
                </a:cubicBezTo>
                <a:cubicBezTo>
                  <a:pt x="4302416" y="1678499"/>
                  <a:pt x="4190850" y="1668166"/>
                  <a:pt x="4472214" y="1678214"/>
                </a:cubicBezTo>
                <a:cubicBezTo>
                  <a:pt x="4581071" y="1675190"/>
                  <a:pt x="4690029" y="1674720"/>
                  <a:pt x="4798785" y="1669143"/>
                </a:cubicBezTo>
                <a:cubicBezTo>
                  <a:pt x="4816222" y="1668249"/>
                  <a:pt x="4840984" y="1652121"/>
                  <a:pt x="4853214" y="1641929"/>
                </a:cubicBezTo>
                <a:cubicBezTo>
                  <a:pt x="4863070" y="1633716"/>
                  <a:pt x="4869754" y="1621830"/>
                  <a:pt x="4880428" y="1614714"/>
                </a:cubicBezTo>
                <a:cubicBezTo>
                  <a:pt x="4888384" y="1609410"/>
                  <a:pt x="4898571" y="1608667"/>
                  <a:pt x="4907643" y="1605643"/>
                </a:cubicBezTo>
                <a:cubicBezTo>
                  <a:pt x="4916714" y="1599595"/>
                  <a:pt x="4926482" y="1594480"/>
                  <a:pt x="4934857" y="1587500"/>
                </a:cubicBezTo>
                <a:cubicBezTo>
                  <a:pt x="4944712" y="1579287"/>
                  <a:pt x="4951397" y="1567402"/>
                  <a:pt x="4962071" y="1560286"/>
                </a:cubicBezTo>
                <a:cubicBezTo>
                  <a:pt x="4970027" y="1554982"/>
                  <a:pt x="4980214" y="1554238"/>
                  <a:pt x="4989285" y="1551214"/>
                </a:cubicBezTo>
                <a:cubicBezTo>
                  <a:pt x="5007428" y="1533071"/>
                  <a:pt x="5029482" y="1518135"/>
                  <a:pt x="5043714" y="1496786"/>
                </a:cubicBezTo>
                <a:cubicBezTo>
                  <a:pt x="5049762" y="1487714"/>
                  <a:pt x="5053481" y="1476551"/>
                  <a:pt x="5061857" y="1469571"/>
                </a:cubicBezTo>
                <a:cubicBezTo>
                  <a:pt x="5072246" y="1460914"/>
                  <a:pt x="5085587" y="1456451"/>
                  <a:pt x="5098143" y="1451429"/>
                </a:cubicBezTo>
                <a:cubicBezTo>
                  <a:pt x="5115899" y="1444327"/>
                  <a:pt x="5134428" y="1439334"/>
                  <a:pt x="5152571" y="1433286"/>
                </a:cubicBezTo>
                <a:lnTo>
                  <a:pt x="5179785" y="1424214"/>
                </a:lnTo>
                <a:lnTo>
                  <a:pt x="5207000" y="1415143"/>
                </a:lnTo>
                <a:cubicBezTo>
                  <a:pt x="5219095" y="1406072"/>
                  <a:pt x="5229762" y="1394690"/>
                  <a:pt x="5243285" y="1387929"/>
                </a:cubicBezTo>
                <a:cubicBezTo>
                  <a:pt x="5254436" y="1382353"/>
                  <a:pt x="5267583" y="1382282"/>
                  <a:pt x="5279571" y="1378857"/>
                </a:cubicBezTo>
                <a:cubicBezTo>
                  <a:pt x="5288765" y="1376230"/>
                  <a:pt x="5297509" y="1372105"/>
                  <a:pt x="5306785" y="1369786"/>
                </a:cubicBezTo>
                <a:cubicBezTo>
                  <a:pt x="5321743" y="1366046"/>
                  <a:pt x="5337091" y="1364059"/>
                  <a:pt x="5352143" y="1360714"/>
                </a:cubicBezTo>
                <a:cubicBezTo>
                  <a:pt x="5364313" y="1358009"/>
                  <a:pt x="5376333" y="1354667"/>
                  <a:pt x="5388428" y="1351643"/>
                </a:cubicBezTo>
                <a:cubicBezTo>
                  <a:pt x="5400523" y="1345595"/>
                  <a:pt x="5412284" y="1338827"/>
                  <a:pt x="5424714" y="1333500"/>
                </a:cubicBezTo>
                <a:cubicBezTo>
                  <a:pt x="5446458" y="1324181"/>
                  <a:pt x="5465206" y="1321931"/>
                  <a:pt x="5488214" y="1315357"/>
                </a:cubicBezTo>
                <a:cubicBezTo>
                  <a:pt x="5497408" y="1312730"/>
                  <a:pt x="5506152" y="1308605"/>
                  <a:pt x="5515428" y="1306286"/>
                </a:cubicBezTo>
                <a:cubicBezTo>
                  <a:pt x="5546960" y="1298403"/>
                  <a:pt x="5664625" y="1279698"/>
                  <a:pt x="5669643" y="1279071"/>
                </a:cubicBezTo>
                <a:lnTo>
                  <a:pt x="5814785" y="1260929"/>
                </a:lnTo>
                <a:cubicBezTo>
                  <a:pt x="5935738" y="1263953"/>
                  <a:pt x="6056946" y="1261579"/>
                  <a:pt x="6177643" y="1270000"/>
                </a:cubicBezTo>
                <a:cubicBezTo>
                  <a:pt x="6216884" y="1272738"/>
                  <a:pt x="6203853" y="1311334"/>
                  <a:pt x="6213928" y="1333500"/>
                </a:cubicBezTo>
                <a:cubicBezTo>
                  <a:pt x="6233264" y="1376039"/>
                  <a:pt x="6245874" y="1392529"/>
                  <a:pt x="6286500" y="1406071"/>
                </a:cubicBezTo>
                <a:cubicBezTo>
                  <a:pt x="6301127" y="1410947"/>
                  <a:pt x="6316806" y="1411798"/>
                  <a:pt x="6331857" y="1415143"/>
                </a:cubicBezTo>
                <a:cubicBezTo>
                  <a:pt x="6470712" y="1446000"/>
                  <a:pt x="6215471" y="1393981"/>
                  <a:pt x="6431643" y="1433286"/>
                </a:cubicBezTo>
                <a:cubicBezTo>
                  <a:pt x="6443909" y="1435516"/>
                  <a:pt x="6455492" y="1441469"/>
                  <a:pt x="6467928" y="1442357"/>
                </a:cubicBezTo>
                <a:cubicBezTo>
                  <a:pt x="6540378" y="1447532"/>
                  <a:pt x="6613071" y="1448405"/>
                  <a:pt x="6685643" y="1451429"/>
                </a:cubicBezTo>
                <a:cubicBezTo>
                  <a:pt x="6715881" y="1448405"/>
                  <a:pt x="6746322" y="1446978"/>
                  <a:pt x="6776357" y="1442357"/>
                </a:cubicBezTo>
                <a:cubicBezTo>
                  <a:pt x="6793767" y="1439679"/>
                  <a:pt x="6827028" y="1422474"/>
                  <a:pt x="6839857" y="1415143"/>
                </a:cubicBezTo>
                <a:cubicBezTo>
                  <a:pt x="6849323" y="1409734"/>
                  <a:pt x="6857320" y="1401876"/>
                  <a:pt x="6867071" y="1397000"/>
                </a:cubicBezTo>
                <a:cubicBezTo>
                  <a:pt x="6875624" y="1392724"/>
                  <a:pt x="6885407" y="1391480"/>
                  <a:pt x="6894285" y="1387929"/>
                </a:cubicBezTo>
                <a:cubicBezTo>
                  <a:pt x="6938479" y="1370251"/>
                  <a:pt x="6952508" y="1366939"/>
                  <a:pt x="6985000" y="1342571"/>
                </a:cubicBezTo>
                <a:cubicBezTo>
                  <a:pt x="6988421" y="1340005"/>
                  <a:pt x="6991047" y="1336524"/>
                  <a:pt x="6994071" y="133350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25" name="フリーフォーム 24"/>
          <p:cNvSpPr/>
          <p:nvPr/>
        </p:nvSpPr>
        <p:spPr>
          <a:xfrm>
            <a:off x="1729559" y="3154086"/>
            <a:ext cx="6994071" cy="2128105"/>
          </a:xfrm>
          <a:custGeom>
            <a:avLst/>
            <a:gdLst>
              <a:gd name="connsiteX0" fmla="*/ 0 w 6994071"/>
              <a:gd name="connsiteY0" fmla="*/ 1152071 h 1678214"/>
              <a:gd name="connsiteX1" fmla="*/ 63500 w 6994071"/>
              <a:gd name="connsiteY1" fmla="*/ 1115786 h 1678214"/>
              <a:gd name="connsiteX2" fmla="*/ 90714 w 6994071"/>
              <a:gd name="connsiteY2" fmla="*/ 1097643 h 1678214"/>
              <a:gd name="connsiteX3" fmla="*/ 154214 w 6994071"/>
              <a:gd name="connsiteY3" fmla="*/ 1070429 h 1678214"/>
              <a:gd name="connsiteX4" fmla="*/ 244928 w 6994071"/>
              <a:gd name="connsiteY4" fmla="*/ 1006929 h 1678214"/>
              <a:gd name="connsiteX5" fmla="*/ 299357 w 6994071"/>
              <a:gd name="connsiteY5" fmla="*/ 970643 h 1678214"/>
              <a:gd name="connsiteX6" fmla="*/ 326571 w 6994071"/>
              <a:gd name="connsiteY6" fmla="*/ 952500 h 1678214"/>
              <a:gd name="connsiteX7" fmla="*/ 353785 w 6994071"/>
              <a:gd name="connsiteY7" fmla="*/ 934357 h 1678214"/>
              <a:gd name="connsiteX8" fmla="*/ 408214 w 6994071"/>
              <a:gd name="connsiteY8" fmla="*/ 907143 h 1678214"/>
              <a:gd name="connsiteX9" fmla="*/ 535214 w 6994071"/>
              <a:gd name="connsiteY9" fmla="*/ 798286 h 1678214"/>
              <a:gd name="connsiteX10" fmla="*/ 562428 w 6994071"/>
              <a:gd name="connsiteY10" fmla="*/ 789214 h 1678214"/>
              <a:gd name="connsiteX11" fmla="*/ 644071 w 6994071"/>
              <a:gd name="connsiteY11" fmla="*/ 716643 h 1678214"/>
              <a:gd name="connsiteX12" fmla="*/ 680357 w 6994071"/>
              <a:gd name="connsiteY12" fmla="*/ 680357 h 1678214"/>
              <a:gd name="connsiteX13" fmla="*/ 725714 w 6994071"/>
              <a:gd name="connsiteY13" fmla="*/ 662214 h 1678214"/>
              <a:gd name="connsiteX14" fmla="*/ 752928 w 6994071"/>
              <a:gd name="connsiteY14" fmla="*/ 625929 h 1678214"/>
              <a:gd name="connsiteX15" fmla="*/ 816428 w 6994071"/>
              <a:gd name="connsiteY15" fmla="*/ 589643 h 1678214"/>
              <a:gd name="connsiteX16" fmla="*/ 870857 w 6994071"/>
              <a:gd name="connsiteY16" fmla="*/ 544286 h 1678214"/>
              <a:gd name="connsiteX17" fmla="*/ 997857 w 6994071"/>
              <a:gd name="connsiteY17" fmla="*/ 462643 h 1678214"/>
              <a:gd name="connsiteX18" fmla="*/ 1025071 w 6994071"/>
              <a:gd name="connsiteY18" fmla="*/ 435429 h 1678214"/>
              <a:gd name="connsiteX19" fmla="*/ 1043214 w 6994071"/>
              <a:gd name="connsiteY19" fmla="*/ 408214 h 1678214"/>
              <a:gd name="connsiteX20" fmla="*/ 1070428 w 6994071"/>
              <a:gd name="connsiteY20" fmla="*/ 399143 h 1678214"/>
              <a:gd name="connsiteX21" fmla="*/ 1097643 w 6994071"/>
              <a:gd name="connsiteY21" fmla="*/ 381000 h 1678214"/>
              <a:gd name="connsiteX22" fmla="*/ 1124857 w 6994071"/>
              <a:gd name="connsiteY22" fmla="*/ 353786 h 1678214"/>
              <a:gd name="connsiteX23" fmla="*/ 1152071 w 6994071"/>
              <a:gd name="connsiteY23" fmla="*/ 344714 h 1678214"/>
              <a:gd name="connsiteX24" fmla="*/ 1206500 w 6994071"/>
              <a:gd name="connsiteY24" fmla="*/ 308429 h 1678214"/>
              <a:gd name="connsiteX25" fmla="*/ 1306285 w 6994071"/>
              <a:gd name="connsiteY25" fmla="*/ 272143 h 1678214"/>
              <a:gd name="connsiteX26" fmla="*/ 1342571 w 6994071"/>
              <a:gd name="connsiteY26" fmla="*/ 263071 h 1678214"/>
              <a:gd name="connsiteX27" fmla="*/ 1397000 w 6994071"/>
              <a:gd name="connsiteY27" fmla="*/ 235857 h 1678214"/>
              <a:gd name="connsiteX28" fmla="*/ 1487714 w 6994071"/>
              <a:gd name="connsiteY28" fmla="*/ 199571 h 1678214"/>
              <a:gd name="connsiteX29" fmla="*/ 1542143 w 6994071"/>
              <a:gd name="connsiteY29" fmla="*/ 181429 h 1678214"/>
              <a:gd name="connsiteX30" fmla="*/ 1569357 w 6994071"/>
              <a:gd name="connsiteY30" fmla="*/ 172357 h 1678214"/>
              <a:gd name="connsiteX31" fmla="*/ 1623785 w 6994071"/>
              <a:gd name="connsiteY31" fmla="*/ 136071 h 1678214"/>
              <a:gd name="connsiteX32" fmla="*/ 1687285 w 6994071"/>
              <a:gd name="connsiteY32" fmla="*/ 99786 h 1678214"/>
              <a:gd name="connsiteX33" fmla="*/ 1787071 w 6994071"/>
              <a:gd name="connsiteY33" fmla="*/ 72571 h 1678214"/>
              <a:gd name="connsiteX34" fmla="*/ 1823357 w 6994071"/>
              <a:gd name="connsiteY34" fmla="*/ 63500 h 1678214"/>
              <a:gd name="connsiteX35" fmla="*/ 1859643 w 6994071"/>
              <a:gd name="connsiteY35" fmla="*/ 54429 h 1678214"/>
              <a:gd name="connsiteX36" fmla="*/ 1905000 w 6994071"/>
              <a:gd name="connsiteY36" fmla="*/ 45357 h 1678214"/>
              <a:gd name="connsiteX37" fmla="*/ 1995714 w 6994071"/>
              <a:gd name="connsiteY37" fmla="*/ 18143 h 1678214"/>
              <a:gd name="connsiteX38" fmla="*/ 2022928 w 6994071"/>
              <a:gd name="connsiteY38" fmla="*/ 9071 h 1678214"/>
              <a:gd name="connsiteX39" fmla="*/ 2059214 w 6994071"/>
              <a:gd name="connsiteY39" fmla="*/ 0 h 1678214"/>
              <a:gd name="connsiteX40" fmla="*/ 2113643 w 6994071"/>
              <a:gd name="connsiteY40" fmla="*/ 81643 h 1678214"/>
              <a:gd name="connsiteX41" fmla="*/ 2168071 w 6994071"/>
              <a:gd name="connsiteY41" fmla="*/ 199571 h 1678214"/>
              <a:gd name="connsiteX42" fmla="*/ 2186214 w 6994071"/>
              <a:gd name="connsiteY42" fmla="*/ 263071 h 1678214"/>
              <a:gd name="connsiteX43" fmla="*/ 2195285 w 6994071"/>
              <a:gd name="connsiteY43" fmla="*/ 290286 h 1678214"/>
              <a:gd name="connsiteX44" fmla="*/ 2222500 w 6994071"/>
              <a:gd name="connsiteY44" fmla="*/ 471714 h 1678214"/>
              <a:gd name="connsiteX45" fmla="*/ 2231571 w 6994071"/>
              <a:gd name="connsiteY45" fmla="*/ 517071 h 1678214"/>
              <a:gd name="connsiteX46" fmla="*/ 2240643 w 6994071"/>
              <a:gd name="connsiteY46" fmla="*/ 589643 h 1678214"/>
              <a:gd name="connsiteX47" fmla="*/ 2258785 w 6994071"/>
              <a:gd name="connsiteY47" fmla="*/ 907143 h 1678214"/>
              <a:gd name="connsiteX48" fmla="*/ 2276928 w 6994071"/>
              <a:gd name="connsiteY48" fmla="*/ 1034143 h 1678214"/>
              <a:gd name="connsiteX49" fmla="*/ 2295071 w 6994071"/>
              <a:gd name="connsiteY49" fmla="*/ 1088571 h 1678214"/>
              <a:gd name="connsiteX50" fmla="*/ 2304143 w 6994071"/>
              <a:gd name="connsiteY50" fmla="*/ 1115786 h 1678214"/>
              <a:gd name="connsiteX51" fmla="*/ 2322285 w 6994071"/>
              <a:gd name="connsiteY51" fmla="*/ 1152071 h 1678214"/>
              <a:gd name="connsiteX52" fmla="*/ 2358571 w 6994071"/>
              <a:gd name="connsiteY52" fmla="*/ 1206500 h 1678214"/>
              <a:gd name="connsiteX53" fmla="*/ 2413000 w 6994071"/>
              <a:gd name="connsiteY53" fmla="*/ 1288143 h 1678214"/>
              <a:gd name="connsiteX54" fmla="*/ 2449285 w 6994071"/>
              <a:gd name="connsiteY54" fmla="*/ 1342571 h 1678214"/>
              <a:gd name="connsiteX55" fmla="*/ 2458357 w 6994071"/>
              <a:gd name="connsiteY55" fmla="*/ 1369786 h 1678214"/>
              <a:gd name="connsiteX56" fmla="*/ 2485571 w 6994071"/>
              <a:gd name="connsiteY56" fmla="*/ 1387929 h 1678214"/>
              <a:gd name="connsiteX57" fmla="*/ 2540000 w 6994071"/>
              <a:gd name="connsiteY57" fmla="*/ 1433286 h 1678214"/>
              <a:gd name="connsiteX58" fmla="*/ 2585357 w 6994071"/>
              <a:gd name="connsiteY58" fmla="*/ 1487714 h 1678214"/>
              <a:gd name="connsiteX59" fmla="*/ 2612571 w 6994071"/>
              <a:gd name="connsiteY59" fmla="*/ 1505857 h 1678214"/>
              <a:gd name="connsiteX60" fmla="*/ 2639785 w 6994071"/>
              <a:gd name="connsiteY60" fmla="*/ 1533071 h 1678214"/>
              <a:gd name="connsiteX61" fmla="*/ 2694214 w 6994071"/>
              <a:gd name="connsiteY61" fmla="*/ 1569357 h 1678214"/>
              <a:gd name="connsiteX62" fmla="*/ 2703285 w 6994071"/>
              <a:gd name="connsiteY62" fmla="*/ 1596571 h 1678214"/>
              <a:gd name="connsiteX63" fmla="*/ 2757714 w 6994071"/>
              <a:gd name="connsiteY63" fmla="*/ 1614714 h 1678214"/>
              <a:gd name="connsiteX64" fmla="*/ 3029857 w 6994071"/>
              <a:gd name="connsiteY64" fmla="*/ 1605643 h 1678214"/>
              <a:gd name="connsiteX65" fmla="*/ 3156857 w 6994071"/>
              <a:gd name="connsiteY65" fmla="*/ 1587500 h 1678214"/>
              <a:gd name="connsiteX66" fmla="*/ 3202214 w 6994071"/>
              <a:gd name="connsiteY66" fmla="*/ 1569357 h 1678214"/>
              <a:gd name="connsiteX67" fmla="*/ 3229428 w 6994071"/>
              <a:gd name="connsiteY67" fmla="*/ 1560286 h 1678214"/>
              <a:gd name="connsiteX68" fmla="*/ 3320143 w 6994071"/>
              <a:gd name="connsiteY68" fmla="*/ 1524000 h 1678214"/>
              <a:gd name="connsiteX69" fmla="*/ 3392714 w 6994071"/>
              <a:gd name="connsiteY69" fmla="*/ 1505857 h 1678214"/>
              <a:gd name="connsiteX70" fmla="*/ 3429000 w 6994071"/>
              <a:gd name="connsiteY70" fmla="*/ 1496786 h 1678214"/>
              <a:gd name="connsiteX71" fmla="*/ 3601357 w 6994071"/>
              <a:gd name="connsiteY71" fmla="*/ 1478643 h 1678214"/>
              <a:gd name="connsiteX72" fmla="*/ 3764643 w 6994071"/>
              <a:gd name="connsiteY72" fmla="*/ 1487714 h 1678214"/>
              <a:gd name="connsiteX73" fmla="*/ 3828143 w 6994071"/>
              <a:gd name="connsiteY73" fmla="*/ 1524000 h 1678214"/>
              <a:gd name="connsiteX74" fmla="*/ 3864428 w 6994071"/>
              <a:gd name="connsiteY74" fmla="*/ 1533071 h 1678214"/>
              <a:gd name="connsiteX75" fmla="*/ 3891643 w 6994071"/>
              <a:gd name="connsiteY75" fmla="*/ 1542143 h 1678214"/>
              <a:gd name="connsiteX76" fmla="*/ 3909785 w 6994071"/>
              <a:gd name="connsiteY76" fmla="*/ 1569357 h 1678214"/>
              <a:gd name="connsiteX77" fmla="*/ 3982357 w 6994071"/>
              <a:gd name="connsiteY77" fmla="*/ 1596571 h 1678214"/>
              <a:gd name="connsiteX78" fmla="*/ 4054928 w 6994071"/>
              <a:gd name="connsiteY78" fmla="*/ 1623786 h 1678214"/>
              <a:gd name="connsiteX79" fmla="*/ 4136571 w 6994071"/>
              <a:gd name="connsiteY79" fmla="*/ 1660071 h 1678214"/>
              <a:gd name="connsiteX80" fmla="*/ 4472214 w 6994071"/>
              <a:gd name="connsiteY80" fmla="*/ 1678214 h 1678214"/>
              <a:gd name="connsiteX81" fmla="*/ 4798785 w 6994071"/>
              <a:gd name="connsiteY81" fmla="*/ 1669143 h 1678214"/>
              <a:gd name="connsiteX82" fmla="*/ 4853214 w 6994071"/>
              <a:gd name="connsiteY82" fmla="*/ 1641929 h 1678214"/>
              <a:gd name="connsiteX83" fmla="*/ 4880428 w 6994071"/>
              <a:gd name="connsiteY83" fmla="*/ 1614714 h 1678214"/>
              <a:gd name="connsiteX84" fmla="*/ 4907643 w 6994071"/>
              <a:gd name="connsiteY84" fmla="*/ 1605643 h 1678214"/>
              <a:gd name="connsiteX85" fmla="*/ 4934857 w 6994071"/>
              <a:gd name="connsiteY85" fmla="*/ 1587500 h 1678214"/>
              <a:gd name="connsiteX86" fmla="*/ 4962071 w 6994071"/>
              <a:gd name="connsiteY86" fmla="*/ 1560286 h 1678214"/>
              <a:gd name="connsiteX87" fmla="*/ 4989285 w 6994071"/>
              <a:gd name="connsiteY87" fmla="*/ 1551214 h 1678214"/>
              <a:gd name="connsiteX88" fmla="*/ 5043714 w 6994071"/>
              <a:gd name="connsiteY88" fmla="*/ 1496786 h 1678214"/>
              <a:gd name="connsiteX89" fmla="*/ 5061857 w 6994071"/>
              <a:gd name="connsiteY89" fmla="*/ 1469571 h 1678214"/>
              <a:gd name="connsiteX90" fmla="*/ 5098143 w 6994071"/>
              <a:gd name="connsiteY90" fmla="*/ 1451429 h 1678214"/>
              <a:gd name="connsiteX91" fmla="*/ 5152571 w 6994071"/>
              <a:gd name="connsiteY91" fmla="*/ 1433286 h 1678214"/>
              <a:gd name="connsiteX92" fmla="*/ 5179785 w 6994071"/>
              <a:gd name="connsiteY92" fmla="*/ 1424214 h 1678214"/>
              <a:gd name="connsiteX93" fmla="*/ 5207000 w 6994071"/>
              <a:gd name="connsiteY93" fmla="*/ 1415143 h 1678214"/>
              <a:gd name="connsiteX94" fmla="*/ 5243285 w 6994071"/>
              <a:gd name="connsiteY94" fmla="*/ 1387929 h 1678214"/>
              <a:gd name="connsiteX95" fmla="*/ 5279571 w 6994071"/>
              <a:gd name="connsiteY95" fmla="*/ 1378857 h 1678214"/>
              <a:gd name="connsiteX96" fmla="*/ 5306785 w 6994071"/>
              <a:gd name="connsiteY96" fmla="*/ 1369786 h 1678214"/>
              <a:gd name="connsiteX97" fmla="*/ 5352143 w 6994071"/>
              <a:gd name="connsiteY97" fmla="*/ 1360714 h 1678214"/>
              <a:gd name="connsiteX98" fmla="*/ 5388428 w 6994071"/>
              <a:gd name="connsiteY98" fmla="*/ 1351643 h 1678214"/>
              <a:gd name="connsiteX99" fmla="*/ 5424714 w 6994071"/>
              <a:gd name="connsiteY99" fmla="*/ 1333500 h 1678214"/>
              <a:gd name="connsiteX100" fmla="*/ 5488214 w 6994071"/>
              <a:gd name="connsiteY100" fmla="*/ 1315357 h 1678214"/>
              <a:gd name="connsiteX101" fmla="*/ 5515428 w 6994071"/>
              <a:gd name="connsiteY101" fmla="*/ 1306286 h 1678214"/>
              <a:gd name="connsiteX102" fmla="*/ 5669643 w 6994071"/>
              <a:gd name="connsiteY102" fmla="*/ 1279071 h 1678214"/>
              <a:gd name="connsiteX103" fmla="*/ 5814785 w 6994071"/>
              <a:gd name="connsiteY103" fmla="*/ 1260929 h 1678214"/>
              <a:gd name="connsiteX104" fmla="*/ 6177643 w 6994071"/>
              <a:gd name="connsiteY104" fmla="*/ 1270000 h 1678214"/>
              <a:gd name="connsiteX105" fmla="*/ 6213928 w 6994071"/>
              <a:gd name="connsiteY105" fmla="*/ 1333500 h 1678214"/>
              <a:gd name="connsiteX106" fmla="*/ 6286500 w 6994071"/>
              <a:gd name="connsiteY106" fmla="*/ 1406071 h 1678214"/>
              <a:gd name="connsiteX107" fmla="*/ 6331857 w 6994071"/>
              <a:gd name="connsiteY107" fmla="*/ 1415143 h 1678214"/>
              <a:gd name="connsiteX108" fmla="*/ 6431643 w 6994071"/>
              <a:gd name="connsiteY108" fmla="*/ 1433286 h 1678214"/>
              <a:gd name="connsiteX109" fmla="*/ 6467928 w 6994071"/>
              <a:gd name="connsiteY109" fmla="*/ 1442357 h 1678214"/>
              <a:gd name="connsiteX110" fmla="*/ 6685643 w 6994071"/>
              <a:gd name="connsiteY110" fmla="*/ 1451429 h 1678214"/>
              <a:gd name="connsiteX111" fmla="*/ 6776357 w 6994071"/>
              <a:gd name="connsiteY111" fmla="*/ 1442357 h 1678214"/>
              <a:gd name="connsiteX112" fmla="*/ 6839857 w 6994071"/>
              <a:gd name="connsiteY112" fmla="*/ 1415143 h 1678214"/>
              <a:gd name="connsiteX113" fmla="*/ 6867071 w 6994071"/>
              <a:gd name="connsiteY113" fmla="*/ 1397000 h 1678214"/>
              <a:gd name="connsiteX114" fmla="*/ 6894285 w 6994071"/>
              <a:gd name="connsiteY114" fmla="*/ 1387929 h 1678214"/>
              <a:gd name="connsiteX115" fmla="*/ 6985000 w 6994071"/>
              <a:gd name="connsiteY115" fmla="*/ 1342571 h 1678214"/>
              <a:gd name="connsiteX116" fmla="*/ 6994071 w 6994071"/>
              <a:gd name="connsiteY116" fmla="*/ 1333500 h 167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994071" h="1678214">
                <a:moveTo>
                  <a:pt x="0" y="1152071"/>
                </a:moveTo>
                <a:cubicBezTo>
                  <a:pt x="21167" y="1139976"/>
                  <a:pt x="42595" y="1128329"/>
                  <a:pt x="63500" y="1115786"/>
                </a:cubicBezTo>
                <a:cubicBezTo>
                  <a:pt x="72849" y="1110177"/>
                  <a:pt x="80963" y="1102519"/>
                  <a:pt x="90714" y="1097643"/>
                </a:cubicBezTo>
                <a:cubicBezTo>
                  <a:pt x="145764" y="1070117"/>
                  <a:pt x="88152" y="1112897"/>
                  <a:pt x="154214" y="1070429"/>
                </a:cubicBezTo>
                <a:cubicBezTo>
                  <a:pt x="185262" y="1050470"/>
                  <a:pt x="214512" y="1027840"/>
                  <a:pt x="244928" y="1006929"/>
                </a:cubicBezTo>
                <a:cubicBezTo>
                  <a:pt x="262896" y="994576"/>
                  <a:pt x="281214" y="982738"/>
                  <a:pt x="299357" y="970643"/>
                </a:cubicBezTo>
                <a:lnTo>
                  <a:pt x="326571" y="952500"/>
                </a:lnTo>
                <a:cubicBezTo>
                  <a:pt x="335642" y="946452"/>
                  <a:pt x="344034" y="939233"/>
                  <a:pt x="353785" y="934357"/>
                </a:cubicBezTo>
                <a:lnTo>
                  <a:pt x="408214" y="907143"/>
                </a:lnTo>
                <a:cubicBezTo>
                  <a:pt x="437218" y="878139"/>
                  <a:pt x="502372" y="809234"/>
                  <a:pt x="535214" y="798286"/>
                </a:cubicBezTo>
                <a:lnTo>
                  <a:pt x="562428" y="789214"/>
                </a:lnTo>
                <a:cubicBezTo>
                  <a:pt x="653912" y="697732"/>
                  <a:pt x="538374" y="810597"/>
                  <a:pt x="644071" y="716643"/>
                </a:cubicBezTo>
                <a:cubicBezTo>
                  <a:pt x="656856" y="705279"/>
                  <a:pt x="666124" y="689845"/>
                  <a:pt x="680357" y="680357"/>
                </a:cubicBezTo>
                <a:cubicBezTo>
                  <a:pt x="693906" y="671324"/>
                  <a:pt x="710595" y="668262"/>
                  <a:pt x="725714" y="662214"/>
                </a:cubicBezTo>
                <a:cubicBezTo>
                  <a:pt x="734785" y="650119"/>
                  <a:pt x="742237" y="636620"/>
                  <a:pt x="752928" y="625929"/>
                </a:cubicBezTo>
                <a:cubicBezTo>
                  <a:pt x="774353" y="604505"/>
                  <a:pt x="791529" y="607428"/>
                  <a:pt x="816428" y="589643"/>
                </a:cubicBezTo>
                <a:cubicBezTo>
                  <a:pt x="891470" y="536042"/>
                  <a:pt x="798876" y="585418"/>
                  <a:pt x="870857" y="544286"/>
                </a:cubicBezTo>
                <a:cubicBezTo>
                  <a:pt x="925601" y="513003"/>
                  <a:pt x="935792" y="524708"/>
                  <a:pt x="997857" y="462643"/>
                </a:cubicBezTo>
                <a:cubicBezTo>
                  <a:pt x="1006928" y="453572"/>
                  <a:pt x="1016858" y="445284"/>
                  <a:pt x="1025071" y="435429"/>
                </a:cubicBezTo>
                <a:cubicBezTo>
                  <a:pt x="1032051" y="427053"/>
                  <a:pt x="1034700" y="415025"/>
                  <a:pt x="1043214" y="408214"/>
                </a:cubicBezTo>
                <a:cubicBezTo>
                  <a:pt x="1050681" y="402241"/>
                  <a:pt x="1061357" y="402167"/>
                  <a:pt x="1070428" y="399143"/>
                </a:cubicBezTo>
                <a:cubicBezTo>
                  <a:pt x="1079500" y="393095"/>
                  <a:pt x="1089267" y="387980"/>
                  <a:pt x="1097643" y="381000"/>
                </a:cubicBezTo>
                <a:cubicBezTo>
                  <a:pt x="1107498" y="372787"/>
                  <a:pt x="1114183" y="360902"/>
                  <a:pt x="1124857" y="353786"/>
                </a:cubicBezTo>
                <a:cubicBezTo>
                  <a:pt x="1132813" y="348482"/>
                  <a:pt x="1143712" y="349358"/>
                  <a:pt x="1152071" y="344714"/>
                </a:cubicBezTo>
                <a:cubicBezTo>
                  <a:pt x="1171132" y="334125"/>
                  <a:pt x="1186255" y="316527"/>
                  <a:pt x="1206500" y="308429"/>
                </a:cubicBezTo>
                <a:cubicBezTo>
                  <a:pt x="1249781" y="291116"/>
                  <a:pt x="1259700" y="286119"/>
                  <a:pt x="1306285" y="272143"/>
                </a:cubicBezTo>
                <a:cubicBezTo>
                  <a:pt x="1318227" y="268560"/>
                  <a:pt x="1330476" y="266095"/>
                  <a:pt x="1342571" y="263071"/>
                </a:cubicBezTo>
                <a:cubicBezTo>
                  <a:pt x="1394872" y="228205"/>
                  <a:pt x="1344417" y="258393"/>
                  <a:pt x="1397000" y="235857"/>
                </a:cubicBezTo>
                <a:cubicBezTo>
                  <a:pt x="1490426" y="195816"/>
                  <a:pt x="1363836" y="240863"/>
                  <a:pt x="1487714" y="199571"/>
                </a:cubicBezTo>
                <a:lnTo>
                  <a:pt x="1542143" y="181429"/>
                </a:lnTo>
                <a:cubicBezTo>
                  <a:pt x="1551214" y="178405"/>
                  <a:pt x="1561401" y="177661"/>
                  <a:pt x="1569357" y="172357"/>
                </a:cubicBezTo>
                <a:lnTo>
                  <a:pt x="1623785" y="136071"/>
                </a:lnTo>
                <a:cubicBezTo>
                  <a:pt x="1651109" y="117855"/>
                  <a:pt x="1655069" y="113593"/>
                  <a:pt x="1687285" y="99786"/>
                </a:cubicBezTo>
                <a:cubicBezTo>
                  <a:pt x="1711026" y="89611"/>
                  <a:pt x="1775966" y="75347"/>
                  <a:pt x="1787071" y="72571"/>
                </a:cubicBezTo>
                <a:lnTo>
                  <a:pt x="1823357" y="63500"/>
                </a:lnTo>
                <a:cubicBezTo>
                  <a:pt x="1835452" y="60476"/>
                  <a:pt x="1847418" y="56874"/>
                  <a:pt x="1859643" y="54429"/>
                </a:cubicBezTo>
                <a:cubicBezTo>
                  <a:pt x="1874762" y="51405"/>
                  <a:pt x="1889949" y="48702"/>
                  <a:pt x="1905000" y="45357"/>
                </a:cubicBezTo>
                <a:cubicBezTo>
                  <a:pt x="1946132" y="36216"/>
                  <a:pt x="1950484" y="33220"/>
                  <a:pt x="1995714" y="18143"/>
                </a:cubicBezTo>
                <a:cubicBezTo>
                  <a:pt x="2004785" y="15119"/>
                  <a:pt x="2013651" y="11390"/>
                  <a:pt x="2022928" y="9071"/>
                </a:cubicBezTo>
                <a:lnTo>
                  <a:pt x="2059214" y="0"/>
                </a:lnTo>
                <a:cubicBezTo>
                  <a:pt x="2077357" y="27214"/>
                  <a:pt x="2101496" y="51275"/>
                  <a:pt x="2113643" y="81643"/>
                </a:cubicBezTo>
                <a:cubicBezTo>
                  <a:pt x="2153977" y="182480"/>
                  <a:pt x="2131863" y="145260"/>
                  <a:pt x="2168071" y="199571"/>
                </a:cubicBezTo>
                <a:cubicBezTo>
                  <a:pt x="2174119" y="220738"/>
                  <a:pt x="2179889" y="241986"/>
                  <a:pt x="2186214" y="263071"/>
                </a:cubicBezTo>
                <a:cubicBezTo>
                  <a:pt x="2188962" y="272230"/>
                  <a:pt x="2193135" y="280969"/>
                  <a:pt x="2195285" y="290286"/>
                </a:cubicBezTo>
                <a:cubicBezTo>
                  <a:pt x="2224038" y="414886"/>
                  <a:pt x="2205776" y="346289"/>
                  <a:pt x="2222500" y="471714"/>
                </a:cubicBezTo>
                <a:cubicBezTo>
                  <a:pt x="2224538" y="486997"/>
                  <a:pt x="2229227" y="501832"/>
                  <a:pt x="2231571" y="517071"/>
                </a:cubicBezTo>
                <a:cubicBezTo>
                  <a:pt x="2235278" y="541166"/>
                  <a:pt x="2237619" y="565452"/>
                  <a:pt x="2240643" y="589643"/>
                </a:cubicBezTo>
                <a:cubicBezTo>
                  <a:pt x="2245620" y="694172"/>
                  <a:pt x="2249266" y="802430"/>
                  <a:pt x="2258785" y="907143"/>
                </a:cubicBezTo>
                <a:cubicBezTo>
                  <a:pt x="2260318" y="924010"/>
                  <a:pt x="2271259" y="1011465"/>
                  <a:pt x="2276928" y="1034143"/>
                </a:cubicBezTo>
                <a:cubicBezTo>
                  <a:pt x="2281566" y="1052696"/>
                  <a:pt x="2289023" y="1070428"/>
                  <a:pt x="2295071" y="1088571"/>
                </a:cubicBezTo>
                <a:cubicBezTo>
                  <a:pt x="2298095" y="1097643"/>
                  <a:pt x="2299867" y="1107233"/>
                  <a:pt x="2304143" y="1115786"/>
                </a:cubicBezTo>
                <a:cubicBezTo>
                  <a:pt x="2310190" y="1127881"/>
                  <a:pt x="2315328" y="1140475"/>
                  <a:pt x="2322285" y="1152071"/>
                </a:cubicBezTo>
                <a:cubicBezTo>
                  <a:pt x="2333504" y="1170769"/>
                  <a:pt x="2346476" y="1188357"/>
                  <a:pt x="2358571" y="1206500"/>
                </a:cubicBezTo>
                <a:lnTo>
                  <a:pt x="2413000" y="1288143"/>
                </a:lnTo>
                <a:lnTo>
                  <a:pt x="2449285" y="1342571"/>
                </a:lnTo>
                <a:cubicBezTo>
                  <a:pt x="2452309" y="1351643"/>
                  <a:pt x="2452383" y="1362319"/>
                  <a:pt x="2458357" y="1369786"/>
                </a:cubicBezTo>
                <a:cubicBezTo>
                  <a:pt x="2465168" y="1378299"/>
                  <a:pt x="2477196" y="1380949"/>
                  <a:pt x="2485571" y="1387929"/>
                </a:cubicBezTo>
                <a:cubicBezTo>
                  <a:pt x="2555413" y="1446131"/>
                  <a:pt x="2472435" y="1388243"/>
                  <a:pt x="2540000" y="1433286"/>
                </a:cubicBezTo>
                <a:cubicBezTo>
                  <a:pt x="2557839" y="1460045"/>
                  <a:pt x="2559165" y="1465887"/>
                  <a:pt x="2585357" y="1487714"/>
                </a:cubicBezTo>
                <a:cubicBezTo>
                  <a:pt x="2593732" y="1494694"/>
                  <a:pt x="2604196" y="1498877"/>
                  <a:pt x="2612571" y="1505857"/>
                </a:cubicBezTo>
                <a:cubicBezTo>
                  <a:pt x="2622426" y="1514070"/>
                  <a:pt x="2629659" y="1525195"/>
                  <a:pt x="2639785" y="1533071"/>
                </a:cubicBezTo>
                <a:cubicBezTo>
                  <a:pt x="2656997" y="1546458"/>
                  <a:pt x="2694214" y="1569357"/>
                  <a:pt x="2694214" y="1569357"/>
                </a:cubicBezTo>
                <a:cubicBezTo>
                  <a:pt x="2697238" y="1578428"/>
                  <a:pt x="2695504" y="1591013"/>
                  <a:pt x="2703285" y="1596571"/>
                </a:cubicBezTo>
                <a:cubicBezTo>
                  <a:pt x="2718847" y="1607687"/>
                  <a:pt x="2757714" y="1614714"/>
                  <a:pt x="2757714" y="1614714"/>
                </a:cubicBezTo>
                <a:cubicBezTo>
                  <a:pt x="2848428" y="1611690"/>
                  <a:pt x="2939303" y="1611817"/>
                  <a:pt x="3029857" y="1605643"/>
                </a:cubicBezTo>
                <a:cubicBezTo>
                  <a:pt x="3072521" y="1602734"/>
                  <a:pt x="3156857" y="1587500"/>
                  <a:pt x="3156857" y="1587500"/>
                </a:cubicBezTo>
                <a:cubicBezTo>
                  <a:pt x="3171976" y="1581452"/>
                  <a:pt x="3186967" y="1575075"/>
                  <a:pt x="3202214" y="1569357"/>
                </a:cubicBezTo>
                <a:cubicBezTo>
                  <a:pt x="3211167" y="1566000"/>
                  <a:pt x="3220503" y="1563719"/>
                  <a:pt x="3229428" y="1560286"/>
                </a:cubicBezTo>
                <a:cubicBezTo>
                  <a:pt x="3259825" y="1548595"/>
                  <a:pt x="3288548" y="1531899"/>
                  <a:pt x="3320143" y="1524000"/>
                </a:cubicBezTo>
                <a:lnTo>
                  <a:pt x="3392714" y="1505857"/>
                </a:lnTo>
                <a:cubicBezTo>
                  <a:pt x="3404809" y="1502833"/>
                  <a:pt x="3416658" y="1498549"/>
                  <a:pt x="3429000" y="1496786"/>
                </a:cubicBezTo>
                <a:cubicBezTo>
                  <a:pt x="3528545" y="1482564"/>
                  <a:pt x="3471192" y="1489490"/>
                  <a:pt x="3601357" y="1478643"/>
                </a:cubicBezTo>
                <a:cubicBezTo>
                  <a:pt x="3655786" y="1481667"/>
                  <a:pt x="3710630" y="1480349"/>
                  <a:pt x="3764643" y="1487714"/>
                </a:cubicBezTo>
                <a:cubicBezTo>
                  <a:pt x="3792261" y="1491480"/>
                  <a:pt x="3804527" y="1513879"/>
                  <a:pt x="3828143" y="1524000"/>
                </a:cubicBezTo>
                <a:cubicBezTo>
                  <a:pt x="3839602" y="1528911"/>
                  <a:pt x="3852440" y="1529646"/>
                  <a:pt x="3864428" y="1533071"/>
                </a:cubicBezTo>
                <a:cubicBezTo>
                  <a:pt x="3873622" y="1535698"/>
                  <a:pt x="3882571" y="1539119"/>
                  <a:pt x="3891643" y="1542143"/>
                </a:cubicBezTo>
                <a:cubicBezTo>
                  <a:pt x="3897690" y="1551214"/>
                  <a:pt x="3901410" y="1562378"/>
                  <a:pt x="3909785" y="1569357"/>
                </a:cubicBezTo>
                <a:cubicBezTo>
                  <a:pt x="3930116" y="1586299"/>
                  <a:pt x="3957943" y="1590468"/>
                  <a:pt x="3982357" y="1596571"/>
                </a:cubicBezTo>
                <a:cubicBezTo>
                  <a:pt x="4163777" y="1687281"/>
                  <a:pt x="3882000" y="1549672"/>
                  <a:pt x="4054928" y="1623786"/>
                </a:cubicBezTo>
                <a:cubicBezTo>
                  <a:pt x="4104551" y="1645054"/>
                  <a:pt x="4060406" y="1651608"/>
                  <a:pt x="4136571" y="1660071"/>
                </a:cubicBezTo>
                <a:cubicBezTo>
                  <a:pt x="4302416" y="1678499"/>
                  <a:pt x="4190850" y="1668166"/>
                  <a:pt x="4472214" y="1678214"/>
                </a:cubicBezTo>
                <a:cubicBezTo>
                  <a:pt x="4581071" y="1675190"/>
                  <a:pt x="4690029" y="1674720"/>
                  <a:pt x="4798785" y="1669143"/>
                </a:cubicBezTo>
                <a:cubicBezTo>
                  <a:pt x="4816222" y="1668249"/>
                  <a:pt x="4840984" y="1652121"/>
                  <a:pt x="4853214" y="1641929"/>
                </a:cubicBezTo>
                <a:cubicBezTo>
                  <a:pt x="4863070" y="1633716"/>
                  <a:pt x="4869754" y="1621830"/>
                  <a:pt x="4880428" y="1614714"/>
                </a:cubicBezTo>
                <a:cubicBezTo>
                  <a:pt x="4888384" y="1609410"/>
                  <a:pt x="4898571" y="1608667"/>
                  <a:pt x="4907643" y="1605643"/>
                </a:cubicBezTo>
                <a:cubicBezTo>
                  <a:pt x="4916714" y="1599595"/>
                  <a:pt x="4926482" y="1594480"/>
                  <a:pt x="4934857" y="1587500"/>
                </a:cubicBezTo>
                <a:cubicBezTo>
                  <a:pt x="4944712" y="1579287"/>
                  <a:pt x="4951397" y="1567402"/>
                  <a:pt x="4962071" y="1560286"/>
                </a:cubicBezTo>
                <a:cubicBezTo>
                  <a:pt x="4970027" y="1554982"/>
                  <a:pt x="4980214" y="1554238"/>
                  <a:pt x="4989285" y="1551214"/>
                </a:cubicBezTo>
                <a:cubicBezTo>
                  <a:pt x="5007428" y="1533071"/>
                  <a:pt x="5029482" y="1518135"/>
                  <a:pt x="5043714" y="1496786"/>
                </a:cubicBezTo>
                <a:cubicBezTo>
                  <a:pt x="5049762" y="1487714"/>
                  <a:pt x="5053481" y="1476551"/>
                  <a:pt x="5061857" y="1469571"/>
                </a:cubicBezTo>
                <a:cubicBezTo>
                  <a:pt x="5072246" y="1460914"/>
                  <a:pt x="5085587" y="1456451"/>
                  <a:pt x="5098143" y="1451429"/>
                </a:cubicBezTo>
                <a:cubicBezTo>
                  <a:pt x="5115899" y="1444327"/>
                  <a:pt x="5134428" y="1439334"/>
                  <a:pt x="5152571" y="1433286"/>
                </a:cubicBezTo>
                <a:lnTo>
                  <a:pt x="5179785" y="1424214"/>
                </a:lnTo>
                <a:lnTo>
                  <a:pt x="5207000" y="1415143"/>
                </a:lnTo>
                <a:cubicBezTo>
                  <a:pt x="5219095" y="1406072"/>
                  <a:pt x="5229762" y="1394690"/>
                  <a:pt x="5243285" y="1387929"/>
                </a:cubicBezTo>
                <a:cubicBezTo>
                  <a:pt x="5254436" y="1382353"/>
                  <a:pt x="5267583" y="1382282"/>
                  <a:pt x="5279571" y="1378857"/>
                </a:cubicBezTo>
                <a:cubicBezTo>
                  <a:pt x="5288765" y="1376230"/>
                  <a:pt x="5297509" y="1372105"/>
                  <a:pt x="5306785" y="1369786"/>
                </a:cubicBezTo>
                <a:cubicBezTo>
                  <a:pt x="5321743" y="1366046"/>
                  <a:pt x="5337091" y="1364059"/>
                  <a:pt x="5352143" y="1360714"/>
                </a:cubicBezTo>
                <a:cubicBezTo>
                  <a:pt x="5364313" y="1358009"/>
                  <a:pt x="5376333" y="1354667"/>
                  <a:pt x="5388428" y="1351643"/>
                </a:cubicBezTo>
                <a:cubicBezTo>
                  <a:pt x="5400523" y="1345595"/>
                  <a:pt x="5412284" y="1338827"/>
                  <a:pt x="5424714" y="1333500"/>
                </a:cubicBezTo>
                <a:cubicBezTo>
                  <a:pt x="5446458" y="1324181"/>
                  <a:pt x="5465206" y="1321931"/>
                  <a:pt x="5488214" y="1315357"/>
                </a:cubicBezTo>
                <a:cubicBezTo>
                  <a:pt x="5497408" y="1312730"/>
                  <a:pt x="5506152" y="1308605"/>
                  <a:pt x="5515428" y="1306286"/>
                </a:cubicBezTo>
                <a:cubicBezTo>
                  <a:pt x="5546960" y="1298403"/>
                  <a:pt x="5664625" y="1279698"/>
                  <a:pt x="5669643" y="1279071"/>
                </a:cubicBezTo>
                <a:lnTo>
                  <a:pt x="5814785" y="1260929"/>
                </a:lnTo>
                <a:cubicBezTo>
                  <a:pt x="5935738" y="1263953"/>
                  <a:pt x="6056946" y="1261579"/>
                  <a:pt x="6177643" y="1270000"/>
                </a:cubicBezTo>
                <a:cubicBezTo>
                  <a:pt x="6216884" y="1272738"/>
                  <a:pt x="6203853" y="1311334"/>
                  <a:pt x="6213928" y="1333500"/>
                </a:cubicBezTo>
                <a:cubicBezTo>
                  <a:pt x="6233264" y="1376039"/>
                  <a:pt x="6245874" y="1392529"/>
                  <a:pt x="6286500" y="1406071"/>
                </a:cubicBezTo>
                <a:cubicBezTo>
                  <a:pt x="6301127" y="1410947"/>
                  <a:pt x="6316806" y="1411798"/>
                  <a:pt x="6331857" y="1415143"/>
                </a:cubicBezTo>
                <a:cubicBezTo>
                  <a:pt x="6470712" y="1446000"/>
                  <a:pt x="6215471" y="1393981"/>
                  <a:pt x="6431643" y="1433286"/>
                </a:cubicBezTo>
                <a:cubicBezTo>
                  <a:pt x="6443909" y="1435516"/>
                  <a:pt x="6455492" y="1441469"/>
                  <a:pt x="6467928" y="1442357"/>
                </a:cubicBezTo>
                <a:cubicBezTo>
                  <a:pt x="6540378" y="1447532"/>
                  <a:pt x="6613071" y="1448405"/>
                  <a:pt x="6685643" y="1451429"/>
                </a:cubicBezTo>
                <a:cubicBezTo>
                  <a:pt x="6715881" y="1448405"/>
                  <a:pt x="6746322" y="1446978"/>
                  <a:pt x="6776357" y="1442357"/>
                </a:cubicBezTo>
                <a:cubicBezTo>
                  <a:pt x="6793767" y="1439679"/>
                  <a:pt x="6827028" y="1422474"/>
                  <a:pt x="6839857" y="1415143"/>
                </a:cubicBezTo>
                <a:cubicBezTo>
                  <a:pt x="6849323" y="1409734"/>
                  <a:pt x="6857320" y="1401876"/>
                  <a:pt x="6867071" y="1397000"/>
                </a:cubicBezTo>
                <a:cubicBezTo>
                  <a:pt x="6875624" y="1392724"/>
                  <a:pt x="6885407" y="1391480"/>
                  <a:pt x="6894285" y="1387929"/>
                </a:cubicBezTo>
                <a:cubicBezTo>
                  <a:pt x="6938479" y="1370251"/>
                  <a:pt x="6952508" y="1366939"/>
                  <a:pt x="6985000" y="1342571"/>
                </a:cubicBezTo>
                <a:cubicBezTo>
                  <a:pt x="6988421" y="1340005"/>
                  <a:pt x="6991047" y="1336524"/>
                  <a:pt x="6994071" y="1333500"/>
                </a:cubicBezTo>
              </a:path>
            </a:pathLst>
          </a:custGeom>
          <a:ln>
            <a:solidFill>
              <a:srgbClr val="FF66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rgbClr val="FF6600"/>
              </a:solidFill>
            </a:endParaRPr>
          </a:p>
        </p:txBody>
      </p:sp>
      <p:sp>
        <p:nvSpPr>
          <p:cNvPr id="26" name="フリーフォーム 25"/>
          <p:cNvSpPr/>
          <p:nvPr/>
        </p:nvSpPr>
        <p:spPr>
          <a:xfrm>
            <a:off x="1891136" y="1753077"/>
            <a:ext cx="6994071" cy="2164606"/>
          </a:xfrm>
          <a:custGeom>
            <a:avLst/>
            <a:gdLst>
              <a:gd name="connsiteX0" fmla="*/ 0 w 6994071"/>
              <a:gd name="connsiteY0" fmla="*/ 1152071 h 1678214"/>
              <a:gd name="connsiteX1" fmla="*/ 63500 w 6994071"/>
              <a:gd name="connsiteY1" fmla="*/ 1115786 h 1678214"/>
              <a:gd name="connsiteX2" fmla="*/ 90714 w 6994071"/>
              <a:gd name="connsiteY2" fmla="*/ 1097643 h 1678214"/>
              <a:gd name="connsiteX3" fmla="*/ 154214 w 6994071"/>
              <a:gd name="connsiteY3" fmla="*/ 1070429 h 1678214"/>
              <a:gd name="connsiteX4" fmla="*/ 244928 w 6994071"/>
              <a:gd name="connsiteY4" fmla="*/ 1006929 h 1678214"/>
              <a:gd name="connsiteX5" fmla="*/ 299357 w 6994071"/>
              <a:gd name="connsiteY5" fmla="*/ 970643 h 1678214"/>
              <a:gd name="connsiteX6" fmla="*/ 326571 w 6994071"/>
              <a:gd name="connsiteY6" fmla="*/ 952500 h 1678214"/>
              <a:gd name="connsiteX7" fmla="*/ 353785 w 6994071"/>
              <a:gd name="connsiteY7" fmla="*/ 934357 h 1678214"/>
              <a:gd name="connsiteX8" fmla="*/ 408214 w 6994071"/>
              <a:gd name="connsiteY8" fmla="*/ 907143 h 1678214"/>
              <a:gd name="connsiteX9" fmla="*/ 535214 w 6994071"/>
              <a:gd name="connsiteY9" fmla="*/ 798286 h 1678214"/>
              <a:gd name="connsiteX10" fmla="*/ 562428 w 6994071"/>
              <a:gd name="connsiteY10" fmla="*/ 789214 h 1678214"/>
              <a:gd name="connsiteX11" fmla="*/ 644071 w 6994071"/>
              <a:gd name="connsiteY11" fmla="*/ 716643 h 1678214"/>
              <a:gd name="connsiteX12" fmla="*/ 680357 w 6994071"/>
              <a:gd name="connsiteY12" fmla="*/ 680357 h 1678214"/>
              <a:gd name="connsiteX13" fmla="*/ 725714 w 6994071"/>
              <a:gd name="connsiteY13" fmla="*/ 662214 h 1678214"/>
              <a:gd name="connsiteX14" fmla="*/ 752928 w 6994071"/>
              <a:gd name="connsiteY14" fmla="*/ 625929 h 1678214"/>
              <a:gd name="connsiteX15" fmla="*/ 816428 w 6994071"/>
              <a:gd name="connsiteY15" fmla="*/ 589643 h 1678214"/>
              <a:gd name="connsiteX16" fmla="*/ 870857 w 6994071"/>
              <a:gd name="connsiteY16" fmla="*/ 544286 h 1678214"/>
              <a:gd name="connsiteX17" fmla="*/ 997857 w 6994071"/>
              <a:gd name="connsiteY17" fmla="*/ 462643 h 1678214"/>
              <a:gd name="connsiteX18" fmla="*/ 1025071 w 6994071"/>
              <a:gd name="connsiteY18" fmla="*/ 435429 h 1678214"/>
              <a:gd name="connsiteX19" fmla="*/ 1043214 w 6994071"/>
              <a:gd name="connsiteY19" fmla="*/ 408214 h 1678214"/>
              <a:gd name="connsiteX20" fmla="*/ 1070428 w 6994071"/>
              <a:gd name="connsiteY20" fmla="*/ 399143 h 1678214"/>
              <a:gd name="connsiteX21" fmla="*/ 1097643 w 6994071"/>
              <a:gd name="connsiteY21" fmla="*/ 381000 h 1678214"/>
              <a:gd name="connsiteX22" fmla="*/ 1124857 w 6994071"/>
              <a:gd name="connsiteY22" fmla="*/ 353786 h 1678214"/>
              <a:gd name="connsiteX23" fmla="*/ 1152071 w 6994071"/>
              <a:gd name="connsiteY23" fmla="*/ 344714 h 1678214"/>
              <a:gd name="connsiteX24" fmla="*/ 1206500 w 6994071"/>
              <a:gd name="connsiteY24" fmla="*/ 308429 h 1678214"/>
              <a:gd name="connsiteX25" fmla="*/ 1306285 w 6994071"/>
              <a:gd name="connsiteY25" fmla="*/ 272143 h 1678214"/>
              <a:gd name="connsiteX26" fmla="*/ 1342571 w 6994071"/>
              <a:gd name="connsiteY26" fmla="*/ 263071 h 1678214"/>
              <a:gd name="connsiteX27" fmla="*/ 1397000 w 6994071"/>
              <a:gd name="connsiteY27" fmla="*/ 235857 h 1678214"/>
              <a:gd name="connsiteX28" fmla="*/ 1487714 w 6994071"/>
              <a:gd name="connsiteY28" fmla="*/ 199571 h 1678214"/>
              <a:gd name="connsiteX29" fmla="*/ 1542143 w 6994071"/>
              <a:gd name="connsiteY29" fmla="*/ 181429 h 1678214"/>
              <a:gd name="connsiteX30" fmla="*/ 1569357 w 6994071"/>
              <a:gd name="connsiteY30" fmla="*/ 172357 h 1678214"/>
              <a:gd name="connsiteX31" fmla="*/ 1623785 w 6994071"/>
              <a:gd name="connsiteY31" fmla="*/ 136071 h 1678214"/>
              <a:gd name="connsiteX32" fmla="*/ 1687285 w 6994071"/>
              <a:gd name="connsiteY32" fmla="*/ 99786 h 1678214"/>
              <a:gd name="connsiteX33" fmla="*/ 1787071 w 6994071"/>
              <a:gd name="connsiteY33" fmla="*/ 72571 h 1678214"/>
              <a:gd name="connsiteX34" fmla="*/ 1823357 w 6994071"/>
              <a:gd name="connsiteY34" fmla="*/ 63500 h 1678214"/>
              <a:gd name="connsiteX35" fmla="*/ 1859643 w 6994071"/>
              <a:gd name="connsiteY35" fmla="*/ 54429 h 1678214"/>
              <a:gd name="connsiteX36" fmla="*/ 1905000 w 6994071"/>
              <a:gd name="connsiteY36" fmla="*/ 45357 h 1678214"/>
              <a:gd name="connsiteX37" fmla="*/ 1995714 w 6994071"/>
              <a:gd name="connsiteY37" fmla="*/ 18143 h 1678214"/>
              <a:gd name="connsiteX38" fmla="*/ 2022928 w 6994071"/>
              <a:gd name="connsiteY38" fmla="*/ 9071 h 1678214"/>
              <a:gd name="connsiteX39" fmla="*/ 2059214 w 6994071"/>
              <a:gd name="connsiteY39" fmla="*/ 0 h 1678214"/>
              <a:gd name="connsiteX40" fmla="*/ 2113643 w 6994071"/>
              <a:gd name="connsiteY40" fmla="*/ 81643 h 1678214"/>
              <a:gd name="connsiteX41" fmla="*/ 2168071 w 6994071"/>
              <a:gd name="connsiteY41" fmla="*/ 199571 h 1678214"/>
              <a:gd name="connsiteX42" fmla="*/ 2186214 w 6994071"/>
              <a:gd name="connsiteY42" fmla="*/ 263071 h 1678214"/>
              <a:gd name="connsiteX43" fmla="*/ 2195285 w 6994071"/>
              <a:gd name="connsiteY43" fmla="*/ 290286 h 1678214"/>
              <a:gd name="connsiteX44" fmla="*/ 2222500 w 6994071"/>
              <a:gd name="connsiteY44" fmla="*/ 471714 h 1678214"/>
              <a:gd name="connsiteX45" fmla="*/ 2231571 w 6994071"/>
              <a:gd name="connsiteY45" fmla="*/ 517071 h 1678214"/>
              <a:gd name="connsiteX46" fmla="*/ 2240643 w 6994071"/>
              <a:gd name="connsiteY46" fmla="*/ 589643 h 1678214"/>
              <a:gd name="connsiteX47" fmla="*/ 2258785 w 6994071"/>
              <a:gd name="connsiteY47" fmla="*/ 907143 h 1678214"/>
              <a:gd name="connsiteX48" fmla="*/ 2276928 w 6994071"/>
              <a:gd name="connsiteY48" fmla="*/ 1034143 h 1678214"/>
              <a:gd name="connsiteX49" fmla="*/ 2295071 w 6994071"/>
              <a:gd name="connsiteY49" fmla="*/ 1088571 h 1678214"/>
              <a:gd name="connsiteX50" fmla="*/ 2304143 w 6994071"/>
              <a:gd name="connsiteY50" fmla="*/ 1115786 h 1678214"/>
              <a:gd name="connsiteX51" fmla="*/ 2322285 w 6994071"/>
              <a:gd name="connsiteY51" fmla="*/ 1152071 h 1678214"/>
              <a:gd name="connsiteX52" fmla="*/ 2358571 w 6994071"/>
              <a:gd name="connsiteY52" fmla="*/ 1206500 h 1678214"/>
              <a:gd name="connsiteX53" fmla="*/ 2413000 w 6994071"/>
              <a:gd name="connsiteY53" fmla="*/ 1288143 h 1678214"/>
              <a:gd name="connsiteX54" fmla="*/ 2449285 w 6994071"/>
              <a:gd name="connsiteY54" fmla="*/ 1342571 h 1678214"/>
              <a:gd name="connsiteX55" fmla="*/ 2458357 w 6994071"/>
              <a:gd name="connsiteY55" fmla="*/ 1369786 h 1678214"/>
              <a:gd name="connsiteX56" fmla="*/ 2485571 w 6994071"/>
              <a:gd name="connsiteY56" fmla="*/ 1387929 h 1678214"/>
              <a:gd name="connsiteX57" fmla="*/ 2540000 w 6994071"/>
              <a:gd name="connsiteY57" fmla="*/ 1433286 h 1678214"/>
              <a:gd name="connsiteX58" fmla="*/ 2585357 w 6994071"/>
              <a:gd name="connsiteY58" fmla="*/ 1487714 h 1678214"/>
              <a:gd name="connsiteX59" fmla="*/ 2612571 w 6994071"/>
              <a:gd name="connsiteY59" fmla="*/ 1505857 h 1678214"/>
              <a:gd name="connsiteX60" fmla="*/ 2639785 w 6994071"/>
              <a:gd name="connsiteY60" fmla="*/ 1533071 h 1678214"/>
              <a:gd name="connsiteX61" fmla="*/ 2694214 w 6994071"/>
              <a:gd name="connsiteY61" fmla="*/ 1569357 h 1678214"/>
              <a:gd name="connsiteX62" fmla="*/ 2703285 w 6994071"/>
              <a:gd name="connsiteY62" fmla="*/ 1596571 h 1678214"/>
              <a:gd name="connsiteX63" fmla="*/ 2757714 w 6994071"/>
              <a:gd name="connsiteY63" fmla="*/ 1614714 h 1678214"/>
              <a:gd name="connsiteX64" fmla="*/ 3029857 w 6994071"/>
              <a:gd name="connsiteY64" fmla="*/ 1605643 h 1678214"/>
              <a:gd name="connsiteX65" fmla="*/ 3156857 w 6994071"/>
              <a:gd name="connsiteY65" fmla="*/ 1587500 h 1678214"/>
              <a:gd name="connsiteX66" fmla="*/ 3202214 w 6994071"/>
              <a:gd name="connsiteY66" fmla="*/ 1569357 h 1678214"/>
              <a:gd name="connsiteX67" fmla="*/ 3229428 w 6994071"/>
              <a:gd name="connsiteY67" fmla="*/ 1560286 h 1678214"/>
              <a:gd name="connsiteX68" fmla="*/ 3320143 w 6994071"/>
              <a:gd name="connsiteY68" fmla="*/ 1524000 h 1678214"/>
              <a:gd name="connsiteX69" fmla="*/ 3392714 w 6994071"/>
              <a:gd name="connsiteY69" fmla="*/ 1505857 h 1678214"/>
              <a:gd name="connsiteX70" fmla="*/ 3429000 w 6994071"/>
              <a:gd name="connsiteY70" fmla="*/ 1496786 h 1678214"/>
              <a:gd name="connsiteX71" fmla="*/ 3601357 w 6994071"/>
              <a:gd name="connsiteY71" fmla="*/ 1478643 h 1678214"/>
              <a:gd name="connsiteX72" fmla="*/ 3764643 w 6994071"/>
              <a:gd name="connsiteY72" fmla="*/ 1487714 h 1678214"/>
              <a:gd name="connsiteX73" fmla="*/ 3828143 w 6994071"/>
              <a:gd name="connsiteY73" fmla="*/ 1524000 h 1678214"/>
              <a:gd name="connsiteX74" fmla="*/ 3864428 w 6994071"/>
              <a:gd name="connsiteY74" fmla="*/ 1533071 h 1678214"/>
              <a:gd name="connsiteX75" fmla="*/ 3891643 w 6994071"/>
              <a:gd name="connsiteY75" fmla="*/ 1542143 h 1678214"/>
              <a:gd name="connsiteX76" fmla="*/ 3909785 w 6994071"/>
              <a:gd name="connsiteY76" fmla="*/ 1569357 h 1678214"/>
              <a:gd name="connsiteX77" fmla="*/ 3982357 w 6994071"/>
              <a:gd name="connsiteY77" fmla="*/ 1596571 h 1678214"/>
              <a:gd name="connsiteX78" fmla="*/ 4054928 w 6994071"/>
              <a:gd name="connsiteY78" fmla="*/ 1623786 h 1678214"/>
              <a:gd name="connsiteX79" fmla="*/ 4136571 w 6994071"/>
              <a:gd name="connsiteY79" fmla="*/ 1660071 h 1678214"/>
              <a:gd name="connsiteX80" fmla="*/ 4472214 w 6994071"/>
              <a:gd name="connsiteY80" fmla="*/ 1678214 h 1678214"/>
              <a:gd name="connsiteX81" fmla="*/ 4798785 w 6994071"/>
              <a:gd name="connsiteY81" fmla="*/ 1669143 h 1678214"/>
              <a:gd name="connsiteX82" fmla="*/ 4853214 w 6994071"/>
              <a:gd name="connsiteY82" fmla="*/ 1641929 h 1678214"/>
              <a:gd name="connsiteX83" fmla="*/ 4880428 w 6994071"/>
              <a:gd name="connsiteY83" fmla="*/ 1614714 h 1678214"/>
              <a:gd name="connsiteX84" fmla="*/ 4907643 w 6994071"/>
              <a:gd name="connsiteY84" fmla="*/ 1605643 h 1678214"/>
              <a:gd name="connsiteX85" fmla="*/ 4934857 w 6994071"/>
              <a:gd name="connsiteY85" fmla="*/ 1587500 h 1678214"/>
              <a:gd name="connsiteX86" fmla="*/ 4962071 w 6994071"/>
              <a:gd name="connsiteY86" fmla="*/ 1560286 h 1678214"/>
              <a:gd name="connsiteX87" fmla="*/ 4989285 w 6994071"/>
              <a:gd name="connsiteY87" fmla="*/ 1551214 h 1678214"/>
              <a:gd name="connsiteX88" fmla="*/ 5043714 w 6994071"/>
              <a:gd name="connsiteY88" fmla="*/ 1496786 h 1678214"/>
              <a:gd name="connsiteX89" fmla="*/ 5061857 w 6994071"/>
              <a:gd name="connsiteY89" fmla="*/ 1469571 h 1678214"/>
              <a:gd name="connsiteX90" fmla="*/ 5098143 w 6994071"/>
              <a:gd name="connsiteY90" fmla="*/ 1451429 h 1678214"/>
              <a:gd name="connsiteX91" fmla="*/ 5152571 w 6994071"/>
              <a:gd name="connsiteY91" fmla="*/ 1433286 h 1678214"/>
              <a:gd name="connsiteX92" fmla="*/ 5179785 w 6994071"/>
              <a:gd name="connsiteY92" fmla="*/ 1424214 h 1678214"/>
              <a:gd name="connsiteX93" fmla="*/ 5207000 w 6994071"/>
              <a:gd name="connsiteY93" fmla="*/ 1415143 h 1678214"/>
              <a:gd name="connsiteX94" fmla="*/ 5243285 w 6994071"/>
              <a:gd name="connsiteY94" fmla="*/ 1387929 h 1678214"/>
              <a:gd name="connsiteX95" fmla="*/ 5279571 w 6994071"/>
              <a:gd name="connsiteY95" fmla="*/ 1378857 h 1678214"/>
              <a:gd name="connsiteX96" fmla="*/ 5306785 w 6994071"/>
              <a:gd name="connsiteY96" fmla="*/ 1369786 h 1678214"/>
              <a:gd name="connsiteX97" fmla="*/ 5352143 w 6994071"/>
              <a:gd name="connsiteY97" fmla="*/ 1360714 h 1678214"/>
              <a:gd name="connsiteX98" fmla="*/ 5388428 w 6994071"/>
              <a:gd name="connsiteY98" fmla="*/ 1351643 h 1678214"/>
              <a:gd name="connsiteX99" fmla="*/ 5424714 w 6994071"/>
              <a:gd name="connsiteY99" fmla="*/ 1333500 h 1678214"/>
              <a:gd name="connsiteX100" fmla="*/ 5488214 w 6994071"/>
              <a:gd name="connsiteY100" fmla="*/ 1315357 h 1678214"/>
              <a:gd name="connsiteX101" fmla="*/ 5515428 w 6994071"/>
              <a:gd name="connsiteY101" fmla="*/ 1306286 h 1678214"/>
              <a:gd name="connsiteX102" fmla="*/ 5669643 w 6994071"/>
              <a:gd name="connsiteY102" fmla="*/ 1279071 h 1678214"/>
              <a:gd name="connsiteX103" fmla="*/ 5814785 w 6994071"/>
              <a:gd name="connsiteY103" fmla="*/ 1260929 h 1678214"/>
              <a:gd name="connsiteX104" fmla="*/ 6177643 w 6994071"/>
              <a:gd name="connsiteY104" fmla="*/ 1270000 h 1678214"/>
              <a:gd name="connsiteX105" fmla="*/ 6213928 w 6994071"/>
              <a:gd name="connsiteY105" fmla="*/ 1333500 h 1678214"/>
              <a:gd name="connsiteX106" fmla="*/ 6286500 w 6994071"/>
              <a:gd name="connsiteY106" fmla="*/ 1406071 h 1678214"/>
              <a:gd name="connsiteX107" fmla="*/ 6331857 w 6994071"/>
              <a:gd name="connsiteY107" fmla="*/ 1415143 h 1678214"/>
              <a:gd name="connsiteX108" fmla="*/ 6431643 w 6994071"/>
              <a:gd name="connsiteY108" fmla="*/ 1433286 h 1678214"/>
              <a:gd name="connsiteX109" fmla="*/ 6467928 w 6994071"/>
              <a:gd name="connsiteY109" fmla="*/ 1442357 h 1678214"/>
              <a:gd name="connsiteX110" fmla="*/ 6685643 w 6994071"/>
              <a:gd name="connsiteY110" fmla="*/ 1451429 h 1678214"/>
              <a:gd name="connsiteX111" fmla="*/ 6776357 w 6994071"/>
              <a:gd name="connsiteY111" fmla="*/ 1442357 h 1678214"/>
              <a:gd name="connsiteX112" fmla="*/ 6839857 w 6994071"/>
              <a:gd name="connsiteY112" fmla="*/ 1415143 h 1678214"/>
              <a:gd name="connsiteX113" fmla="*/ 6867071 w 6994071"/>
              <a:gd name="connsiteY113" fmla="*/ 1397000 h 1678214"/>
              <a:gd name="connsiteX114" fmla="*/ 6894285 w 6994071"/>
              <a:gd name="connsiteY114" fmla="*/ 1387929 h 1678214"/>
              <a:gd name="connsiteX115" fmla="*/ 6985000 w 6994071"/>
              <a:gd name="connsiteY115" fmla="*/ 1342571 h 1678214"/>
              <a:gd name="connsiteX116" fmla="*/ 6994071 w 6994071"/>
              <a:gd name="connsiteY116" fmla="*/ 1333500 h 167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994071" h="1678214">
                <a:moveTo>
                  <a:pt x="0" y="1152071"/>
                </a:moveTo>
                <a:cubicBezTo>
                  <a:pt x="21167" y="1139976"/>
                  <a:pt x="42595" y="1128329"/>
                  <a:pt x="63500" y="1115786"/>
                </a:cubicBezTo>
                <a:cubicBezTo>
                  <a:pt x="72849" y="1110177"/>
                  <a:pt x="80963" y="1102519"/>
                  <a:pt x="90714" y="1097643"/>
                </a:cubicBezTo>
                <a:cubicBezTo>
                  <a:pt x="145764" y="1070117"/>
                  <a:pt x="88152" y="1112897"/>
                  <a:pt x="154214" y="1070429"/>
                </a:cubicBezTo>
                <a:cubicBezTo>
                  <a:pt x="185262" y="1050470"/>
                  <a:pt x="214512" y="1027840"/>
                  <a:pt x="244928" y="1006929"/>
                </a:cubicBezTo>
                <a:cubicBezTo>
                  <a:pt x="262896" y="994576"/>
                  <a:pt x="281214" y="982738"/>
                  <a:pt x="299357" y="970643"/>
                </a:cubicBezTo>
                <a:lnTo>
                  <a:pt x="326571" y="952500"/>
                </a:lnTo>
                <a:cubicBezTo>
                  <a:pt x="335642" y="946452"/>
                  <a:pt x="344034" y="939233"/>
                  <a:pt x="353785" y="934357"/>
                </a:cubicBezTo>
                <a:lnTo>
                  <a:pt x="408214" y="907143"/>
                </a:lnTo>
                <a:cubicBezTo>
                  <a:pt x="437218" y="878139"/>
                  <a:pt x="502372" y="809234"/>
                  <a:pt x="535214" y="798286"/>
                </a:cubicBezTo>
                <a:lnTo>
                  <a:pt x="562428" y="789214"/>
                </a:lnTo>
                <a:cubicBezTo>
                  <a:pt x="653912" y="697732"/>
                  <a:pt x="538374" y="810597"/>
                  <a:pt x="644071" y="716643"/>
                </a:cubicBezTo>
                <a:cubicBezTo>
                  <a:pt x="656856" y="705279"/>
                  <a:pt x="666124" y="689845"/>
                  <a:pt x="680357" y="680357"/>
                </a:cubicBezTo>
                <a:cubicBezTo>
                  <a:pt x="693906" y="671324"/>
                  <a:pt x="710595" y="668262"/>
                  <a:pt x="725714" y="662214"/>
                </a:cubicBezTo>
                <a:cubicBezTo>
                  <a:pt x="734785" y="650119"/>
                  <a:pt x="742237" y="636620"/>
                  <a:pt x="752928" y="625929"/>
                </a:cubicBezTo>
                <a:cubicBezTo>
                  <a:pt x="774353" y="604505"/>
                  <a:pt x="791529" y="607428"/>
                  <a:pt x="816428" y="589643"/>
                </a:cubicBezTo>
                <a:cubicBezTo>
                  <a:pt x="891470" y="536042"/>
                  <a:pt x="798876" y="585418"/>
                  <a:pt x="870857" y="544286"/>
                </a:cubicBezTo>
                <a:cubicBezTo>
                  <a:pt x="925601" y="513003"/>
                  <a:pt x="935792" y="524708"/>
                  <a:pt x="997857" y="462643"/>
                </a:cubicBezTo>
                <a:cubicBezTo>
                  <a:pt x="1006928" y="453572"/>
                  <a:pt x="1016858" y="445284"/>
                  <a:pt x="1025071" y="435429"/>
                </a:cubicBezTo>
                <a:cubicBezTo>
                  <a:pt x="1032051" y="427053"/>
                  <a:pt x="1034700" y="415025"/>
                  <a:pt x="1043214" y="408214"/>
                </a:cubicBezTo>
                <a:cubicBezTo>
                  <a:pt x="1050681" y="402241"/>
                  <a:pt x="1061357" y="402167"/>
                  <a:pt x="1070428" y="399143"/>
                </a:cubicBezTo>
                <a:cubicBezTo>
                  <a:pt x="1079500" y="393095"/>
                  <a:pt x="1089267" y="387980"/>
                  <a:pt x="1097643" y="381000"/>
                </a:cubicBezTo>
                <a:cubicBezTo>
                  <a:pt x="1107498" y="372787"/>
                  <a:pt x="1114183" y="360902"/>
                  <a:pt x="1124857" y="353786"/>
                </a:cubicBezTo>
                <a:cubicBezTo>
                  <a:pt x="1132813" y="348482"/>
                  <a:pt x="1143712" y="349358"/>
                  <a:pt x="1152071" y="344714"/>
                </a:cubicBezTo>
                <a:cubicBezTo>
                  <a:pt x="1171132" y="334125"/>
                  <a:pt x="1186255" y="316527"/>
                  <a:pt x="1206500" y="308429"/>
                </a:cubicBezTo>
                <a:cubicBezTo>
                  <a:pt x="1249781" y="291116"/>
                  <a:pt x="1259700" y="286119"/>
                  <a:pt x="1306285" y="272143"/>
                </a:cubicBezTo>
                <a:cubicBezTo>
                  <a:pt x="1318227" y="268560"/>
                  <a:pt x="1330476" y="266095"/>
                  <a:pt x="1342571" y="263071"/>
                </a:cubicBezTo>
                <a:cubicBezTo>
                  <a:pt x="1394872" y="228205"/>
                  <a:pt x="1344417" y="258393"/>
                  <a:pt x="1397000" y="235857"/>
                </a:cubicBezTo>
                <a:cubicBezTo>
                  <a:pt x="1490426" y="195816"/>
                  <a:pt x="1363836" y="240863"/>
                  <a:pt x="1487714" y="199571"/>
                </a:cubicBezTo>
                <a:lnTo>
                  <a:pt x="1542143" y="181429"/>
                </a:lnTo>
                <a:cubicBezTo>
                  <a:pt x="1551214" y="178405"/>
                  <a:pt x="1561401" y="177661"/>
                  <a:pt x="1569357" y="172357"/>
                </a:cubicBezTo>
                <a:lnTo>
                  <a:pt x="1623785" y="136071"/>
                </a:lnTo>
                <a:cubicBezTo>
                  <a:pt x="1651109" y="117855"/>
                  <a:pt x="1655069" y="113593"/>
                  <a:pt x="1687285" y="99786"/>
                </a:cubicBezTo>
                <a:cubicBezTo>
                  <a:pt x="1711026" y="89611"/>
                  <a:pt x="1775966" y="75347"/>
                  <a:pt x="1787071" y="72571"/>
                </a:cubicBezTo>
                <a:lnTo>
                  <a:pt x="1823357" y="63500"/>
                </a:lnTo>
                <a:cubicBezTo>
                  <a:pt x="1835452" y="60476"/>
                  <a:pt x="1847418" y="56874"/>
                  <a:pt x="1859643" y="54429"/>
                </a:cubicBezTo>
                <a:cubicBezTo>
                  <a:pt x="1874762" y="51405"/>
                  <a:pt x="1889949" y="48702"/>
                  <a:pt x="1905000" y="45357"/>
                </a:cubicBezTo>
                <a:cubicBezTo>
                  <a:pt x="1946132" y="36216"/>
                  <a:pt x="1950484" y="33220"/>
                  <a:pt x="1995714" y="18143"/>
                </a:cubicBezTo>
                <a:cubicBezTo>
                  <a:pt x="2004785" y="15119"/>
                  <a:pt x="2013651" y="11390"/>
                  <a:pt x="2022928" y="9071"/>
                </a:cubicBezTo>
                <a:lnTo>
                  <a:pt x="2059214" y="0"/>
                </a:lnTo>
                <a:cubicBezTo>
                  <a:pt x="2077357" y="27214"/>
                  <a:pt x="2101496" y="51275"/>
                  <a:pt x="2113643" y="81643"/>
                </a:cubicBezTo>
                <a:cubicBezTo>
                  <a:pt x="2153977" y="182480"/>
                  <a:pt x="2131863" y="145260"/>
                  <a:pt x="2168071" y="199571"/>
                </a:cubicBezTo>
                <a:cubicBezTo>
                  <a:pt x="2174119" y="220738"/>
                  <a:pt x="2179889" y="241986"/>
                  <a:pt x="2186214" y="263071"/>
                </a:cubicBezTo>
                <a:cubicBezTo>
                  <a:pt x="2188962" y="272230"/>
                  <a:pt x="2193135" y="280969"/>
                  <a:pt x="2195285" y="290286"/>
                </a:cubicBezTo>
                <a:cubicBezTo>
                  <a:pt x="2224038" y="414886"/>
                  <a:pt x="2205776" y="346289"/>
                  <a:pt x="2222500" y="471714"/>
                </a:cubicBezTo>
                <a:cubicBezTo>
                  <a:pt x="2224538" y="486997"/>
                  <a:pt x="2229227" y="501832"/>
                  <a:pt x="2231571" y="517071"/>
                </a:cubicBezTo>
                <a:cubicBezTo>
                  <a:pt x="2235278" y="541166"/>
                  <a:pt x="2237619" y="565452"/>
                  <a:pt x="2240643" y="589643"/>
                </a:cubicBezTo>
                <a:cubicBezTo>
                  <a:pt x="2245620" y="694172"/>
                  <a:pt x="2249266" y="802430"/>
                  <a:pt x="2258785" y="907143"/>
                </a:cubicBezTo>
                <a:cubicBezTo>
                  <a:pt x="2260318" y="924010"/>
                  <a:pt x="2271259" y="1011465"/>
                  <a:pt x="2276928" y="1034143"/>
                </a:cubicBezTo>
                <a:cubicBezTo>
                  <a:pt x="2281566" y="1052696"/>
                  <a:pt x="2289023" y="1070428"/>
                  <a:pt x="2295071" y="1088571"/>
                </a:cubicBezTo>
                <a:cubicBezTo>
                  <a:pt x="2298095" y="1097643"/>
                  <a:pt x="2299867" y="1107233"/>
                  <a:pt x="2304143" y="1115786"/>
                </a:cubicBezTo>
                <a:cubicBezTo>
                  <a:pt x="2310190" y="1127881"/>
                  <a:pt x="2315328" y="1140475"/>
                  <a:pt x="2322285" y="1152071"/>
                </a:cubicBezTo>
                <a:cubicBezTo>
                  <a:pt x="2333504" y="1170769"/>
                  <a:pt x="2346476" y="1188357"/>
                  <a:pt x="2358571" y="1206500"/>
                </a:cubicBezTo>
                <a:lnTo>
                  <a:pt x="2413000" y="1288143"/>
                </a:lnTo>
                <a:lnTo>
                  <a:pt x="2449285" y="1342571"/>
                </a:lnTo>
                <a:cubicBezTo>
                  <a:pt x="2452309" y="1351643"/>
                  <a:pt x="2452383" y="1362319"/>
                  <a:pt x="2458357" y="1369786"/>
                </a:cubicBezTo>
                <a:cubicBezTo>
                  <a:pt x="2465168" y="1378299"/>
                  <a:pt x="2477196" y="1380949"/>
                  <a:pt x="2485571" y="1387929"/>
                </a:cubicBezTo>
                <a:cubicBezTo>
                  <a:pt x="2555413" y="1446131"/>
                  <a:pt x="2472435" y="1388243"/>
                  <a:pt x="2540000" y="1433286"/>
                </a:cubicBezTo>
                <a:cubicBezTo>
                  <a:pt x="2557839" y="1460045"/>
                  <a:pt x="2559165" y="1465887"/>
                  <a:pt x="2585357" y="1487714"/>
                </a:cubicBezTo>
                <a:cubicBezTo>
                  <a:pt x="2593732" y="1494694"/>
                  <a:pt x="2604196" y="1498877"/>
                  <a:pt x="2612571" y="1505857"/>
                </a:cubicBezTo>
                <a:cubicBezTo>
                  <a:pt x="2622426" y="1514070"/>
                  <a:pt x="2629659" y="1525195"/>
                  <a:pt x="2639785" y="1533071"/>
                </a:cubicBezTo>
                <a:cubicBezTo>
                  <a:pt x="2656997" y="1546458"/>
                  <a:pt x="2694214" y="1569357"/>
                  <a:pt x="2694214" y="1569357"/>
                </a:cubicBezTo>
                <a:cubicBezTo>
                  <a:pt x="2697238" y="1578428"/>
                  <a:pt x="2695504" y="1591013"/>
                  <a:pt x="2703285" y="1596571"/>
                </a:cubicBezTo>
                <a:cubicBezTo>
                  <a:pt x="2718847" y="1607687"/>
                  <a:pt x="2757714" y="1614714"/>
                  <a:pt x="2757714" y="1614714"/>
                </a:cubicBezTo>
                <a:cubicBezTo>
                  <a:pt x="2848428" y="1611690"/>
                  <a:pt x="2939303" y="1611817"/>
                  <a:pt x="3029857" y="1605643"/>
                </a:cubicBezTo>
                <a:cubicBezTo>
                  <a:pt x="3072521" y="1602734"/>
                  <a:pt x="3156857" y="1587500"/>
                  <a:pt x="3156857" y="1587500"/>
                </a:cubicBezTo>
                <a:cubicBezTo>
                  <a:pt x="3171976" y="1581452"/>
                  <a:pt x="3186967" y="1575075"/>
                  <a:pt x="3202214" y="1569357"/>
                </a:cubicBezTo>
                <a:cubicBezTo>
                  <a:pt x="3211167" y="1566000"/>
                  <a:pt x="3220503" y="1563719"/>
                  <a:pt x="3229428" y="1560286"/>
                </a:cubicBezTo>
                <a:cubicBezTo>
                  <a:pt x="3259825" y="1548595"/>
                  <a:pt x="3288548" y="1531899"/>
                  <a:pt x="3320143" y="1524000"/>
                </a:cubicBezTo>
                <a:lnTo>
                  <a:pt x="3392714" y="1505857"/>
                </a:lnTo>
                <a:cubicBezTo>
                  <a:pt x="3404809" y="1502833"/>
                  <a:pt x="3416658" y="1498549"/>
                  <a:pt x="3429000" y="1496786"/>
                </a:cubicBezTo>
                <a:cubicBezTo>
                  <a:pt x="3528545" y="1482564"/>
                  <a:pt x="3471192" y="1489490"/>
                  <a:pt x="3601357" y="1478643"/>
                </a:cubicBezTo>
                <a:cubicBezTo>
                  <a:pt x="3655786" y="1481667"/>
                  <a:pt x="3710630" y="1480349"/>
                  <a:pt x="3764643" y="1487714"/>
                </a:cubicBezTo>
                <a:cubicBezTo>
                  <a:pt x="3792261" y="1491480"/>
                  <a:pt x="3804527" y="1513879"/>
                  <a:pt x="3828143" y="1524000"/>
                </a:cubicBezTo>
                <a:cubicBezTo>
                  <a:pt x="3839602" y="1528911"/>
                  <a:pt x="3852440" y="1529646"/>
                  <a:pt x="3864428" y="1533071"/>
                </a:cubicBezTo>
                <a:cubicBezTo>
                  <a:pt x="3873622" y="1535698"/>
                  <a:pt x="3882571" y="1539119"/>
                  <a:pt x="3891643" y="1542143"/>
                </a:cubicBezTo>
                <a:cubicBezTo>
                  <a:pt x="3897690" y="1551214"/>
                  <a:pt x="3901410" y="1562378"/>
                  <a:pt x="3909785" y="1569357"/>
                </a:cubicBezTo>
                <a:cubicBezTo>
                  <a:pt x="3930116" y="1586299"/>
                  <a:pt x="3957943" y="1590468"/>
                  <a:pt x="3982357" y="1596571"/>
                </a:cubicBezTo>
                <a:cubicBezTo>
                  <a:pt x="4163777" y="1687281"/>
                  <a:pt x="3882000" y="1549672"/>
                  <a:pt x="4054928" y="1623786"/>
                </a:cubicBezTo>
                <a:cubicBezTo>
                  <a:pt x="4104551" y="1645054"/>
                  <a:pt x="4060406" y="1651608"/>
                  <a:pt x="4136571" y="1660071"/>
                </a:cubicBezTo>
                <a:cubicBezTo>
                  <a:pt x="4302416" y="1678499"/>
                  <a:pt x="4190850" y="1668166"/>
                  <a:pt x="4472214" y="1678214"/>
                </a:cubicBezTo>
                <a:cubicBezTo>
                  <a:pt x="4581071" y="1675190"/>
                  <a:pt x="4690029" y="1674720"/>
                  <a:pt x="4798785" y="1669143"/>
                </a:cubicBezTo>
                <a:cubicBezTo>
                  <a:pt x="4816222" y="1668249"/>
                  <a:pt x="4840984" y="1652121"/>
                  <a:pt x="4853214" y="1641929"/>
                </a:cubicBezTo>
                <a:cubicBezTo>
                  <a:pt x="4863070" y="1633716"/>
                  <a:pt x="4869754" y="1621830"/>
                  <a:pt x="4880428" y="1614714"/>
                </a:cubicBezTo>
                <a:cubicBezTo>
                  <a:pt x="4888384" y="1609410"/>
                  <a:pt x="4898571" y="1608667"/>
                  <a:pt x="4907643" y="1605643"/>
                </a:cubicBezTo>
                <a:cubicBezTo>
                  <a:pt x="4916714" y="1599595"/>
                  <a:pt x="4926482" y="1594480"/>
                  <a:pt x="4934857" y="1587500"/>
                </a:cubicBezTo>
                <a:cubicBezTo>
                  <a:pt x="4944712" y="1579287"/>
                  <a:pt x="4951397" y="1567402"/>
                  <a:pt x="4962071" y="1560286"/>
                </a:cubicBezTo>
                <a:cubicBezTo>
                  <a:pt x="4970027" y="1554982"/>
                  <a:pt x="4980214" y="1554238"/>
                  <a:pt x="4989285" y="1551214"/>
                </a:cubicBezTo>
                <a:cubicBezTo>
                  <a:pt x="5007428" y="1533071"/>
                  <a:pt x="5029482" y="1518135"/>
                  <a:pt x="5043714" y="1496786"/>
                </a:cubicBezTo>
                <a:cubicBezTo>
                  <a:pt x="5049762" y="1487714"/>
                  <a:pt x="5053481" y="1476551"/>
                  <a:pt x="5061857" y="1469571"/>
                </a:cubicBezTo>
                <a:cubicBezTo>
                  <a:pt x="5072246" y="1460914"/>
                  <a:pt x="5085587" y="1456451"/>
                  <a:pt x="5098143" y="1451429"/>
                </a:cubicBezTo>
                <a:cubicBezTo>
                  <a:pt x="5115899" y="1444327"/>
                  <a:pt x="5134428" y="1439334"/>
                  <a:pt x="5152571" y="1433286"/>
                </a:cubicBezTo>
                <a:lnTo>
                  <a:pt x="5179785" y="1424214"/>
                </a:lnTo>
                <a:lnTo>
                  <a:pt x="5207000" y="1415143"/>
                </a:lnTo>
                <a:cubicBezTo>
                  <a:pt x="5219095" y="1406072"/>
                  <a:pt x="5229762" y="1394690"/>
                  <a:pt x="5243285" y="1387929"/>
                </a:cubicBezTo>
                <a:cubicBezTo>
                  <a:pt x="5254436" y="1382353"/>
                  <a:pt x="5267583" y="1382282"/>
                  <a:pt x="5279571" y="1378857"/>
                </a:cubicBezTo>
                <a:cubicBezTo>
                  <a:pt x="5288765" y="1376230"/>
                  <a:pt x="5297509" y="1372105"/>
                  <a:pt x="5306785" y="1369786"/>
                </a:cubicBezTo>
                <a:cubicBezTo>
                  <a:pt x="5321743" y="1366046"/>
                  <a:pt x="5337091" y="1364059"/>
                  <a:pt x="5352143" y="1360714"/>
                </a:cubicBezTo>
                <a:cubicBezTo>
                  <a:pt x="5364313" y="1358009"/>
                  <a:pt x="5376333" y="1354667"/>
                  <a:pt x="5388428" y="1351643"/>
                </a:cubicBezTo>
                <a:cubicBezTo>
                  <a:pt x="5400523" y="1345595"/>
                  <a:pt x="5412284" y="1338827"/>
                  <a:pt x="5424714" y="1333500"/>
                </a:cubicBezTo>
                <a:cubicBezTo>
                  <a:pt x="5446458" y="1324181"/>
                  <a:pt x="5465206" y="1321931"/>
                  <a:pt x="5488214" y="1315357"/>
                </a:cubicBezTo>
                <a:cubicBezTo>
                  <a:pt x="5497408" y="1312730"/>
                  <a:pt x="5506152" y="1308605"/>
                  <a:pt x="5515428" y="1306286"/>
                </a:cubicBezTo>
                <a:cubicBezTo>
                  <a:pt x="5546960" y="1298403"/>
                  <a:pt x="5664625" y="1279698"/>
                  <a:pt x="5669643" y="1279071"/>
                </a:cubicBezTo>
                <a:lnTo>
                  <a:pt x="5814785" y="1260929"/>
                </a:lnTo>
                <a:cubicBezTo>
                  <a:pt x="5935738" y="1263953"/>
                  <a:pt x="6056946" y="1261579"/>
                  <a:pt x="6177643" y="1270000"/>
                </a:cubicBezTo>
                <a:cubicBezTo>
                  <a:pt x="6216884" y="1272738"/>
                  <a:pt x="6203853" y="1311334"/>
                  <a:pt x="6213928" y="1333500"/>
                </a:cubicBezTo>
                <a:cubicBezTo>
                  <a:pt x="6233264" y="1376039"/>
                  <a:pt x="6245874" y="1392529"/>
                  <a:pt x="6286500" y="1406071"/>
                </a:cubicBezTo>
                <a:cubicBezTo>
                  <a:pt x="6301127" y="1410947"/>
                  <a:pt x="6316806" y="1411798"/>
                  <a:pt x="6331857" y="1415143"/>
                </a:cubicBezTo>
                <a:cubicBezTo>
                  <a:pt x="6470712" y="1446000"/>
                  <a:pt x="6215471" y="1393981"/>
                  <a:pt x="6431643" y="1433286"/>
                </a:cubicBezTo>
                <a:cubicBezTo>
                  <a:pt x="6443909" y="1435516"/>
                  <a:pt x="6455492" y="1441469"/>
                  <a:pt x="6467928" y="1442357"/>
                </a:cubicBezTo>
                <a:cubicBezTo>
                  <a:pt x="6540378" y="1447532"/>
                  <a:pt x="6613071" y="1448405"/>
                  <a:pt x="6685643" y="1451429"/>
                </a:cubicBezTo>
                <a:cubicBezTo>
                  <a:pt x="6715881" y="1448405"/>
                  <a:pt x="6746322" y="1446978"/>
                  <a:pt x="6776357" y="1442357"/>
                </a:cubicBezTo>
                <a:cubicBezTo>
                  <a:pt x="6793767" y="1439679"/>
                  <a:pt x="6827028" y="1422474"/>
                  <a:pt x="6839857" y="1415143"/>
                </a:cubicBezTo>
                <a:cubicBezTo>
                  <a:pt x="6849323" y="1409734"/>
                  <a:pt x="6857320" y="1401876"/>
                  <a:pt x="6867071" y="1397000"/>
                </a:cubicBezTo>
                <a:cubicBezTo>
                  <a:pt x="6875624" y="1392724"/>
                  <a:pt x="6885407" y="1391480"/>
                  <a:pt x="6894285" y="1387929"/>
                </a:cubicBezTo>
                <a:cubicBezTo>
                  <a:pt x="6938479" y="1370251"/>
                  <a:pt x="6952508" y="1366939"/>
                  <a:pt x="6985000" y="1342571"/>
                </a:cubicBezTo>
                <a:cubicBezTo>
                  <a:pt x="6988421" y="1340005"/>
                  <a:pt x="6991047" y="1336524"/>
                  <a:pt x="6994071" y="1333500"/>
                </a:cubicBez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srgbClr val="FF6600"/>
              </a:solidFill>
            </a:endParaRPr>
          </a:p>
        </p:txBody>
      </p:sp>
      <p:sp>
        <p:nvSpPr>
          <p:cNvPr id="27" name="テキスト ボックス 26"/>
          <p:cNvSpPr txBox="1"/>
          <p:nvPr/>
        </p:nvSpPr>
        <p:spPr>
          <a:xfrm>
            <a:off x="2042506" y="149492"/>
            <a:ext cx="5143881" cy="461665"/>
          </a:xfrm>
          <a:prstGeom prst="rect">
            <a:avLst/>
          </a:prstGeom>
          <a:noFill/>
        </p:spPr>
        <p:txBody>
          <a:bodyPr wrap="none" rtlCol="0">
            <a:spAutoFit/>
          </a:bodyPr>
          <a:lstStyle/>
          <a:p>
            <a:r>
              <a:rPr lang="en-US" altLang="ja-JP" sz="2400" i="1" dirty="0" smtClean="0">
                <a:solidFill>
                  <a:srgbClr val="000090"/>
                </a:solidFill>
              </a:rPr>
              <a:t>Cooling tower On/OFF Control image(2)</a:t>
            </a:r>
            <a:endParaRPr lang="en-GB" sz="2400" dirty="0"/>
          </a:p>
        </p:txBody>
      </p:sp>
      <p:sp>
        <p:nvSpPr>
          <p:cNvPr id="28" name="テキスト ボックス 27"/>
          <p:cNvSpPr txBox="1"/>
          <p:nvPr/>
        </p:nvSpPr>
        <p:spPr>
          <a:xfrm>
            <a:off x="7342448" y="2095196"/>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sprinkler1</a:t>
            </a:r>
            <a:endParaRPr lang="en-GB" dirty="0">
              <a:solidFill>
                <a:schemeClr val="tx1">
                  <a:lumMod val="95000"/>
                  <a:lumOff val="5000"/>
                </a:schemeClr>
              </a:solidFill>
            </a:endParaRPr>
          </a:p>
        </p:txBody>
      </p:sp>
      <p:sp>
        <p:nvSpPr>
          <p:cNvPr id="29" name="テキスト ボックス 28"/>
          <p:cNvSpPr txBox="1"/>
          <p:nvPr/>
        </p:nvSpPr>
        <p:spPr>
          <a:xfrm>
            <a:off x="7313472" y="4334774"/>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sprinkler2</a:t>
            </a:r>
            <a:endParaRPr lang="en-GB" dirty="0">
              <a:solidFill>
                <a:schemeClr val="tx1">
                  <a:lumMod val="95000"/>
                  <a:lumOff val="5000"/>
                </a:schemeClr>
              </a:solidFill>
            </a:endParaRPr>
          </a:p>
        </p:txBody>
      </p:sp>
      <p:sp>
        <p:nvSpPr>
          <p:cNvPr id="30" name="テキスト ボックス 29"/>
          <p:cNvSpPr txBox="1"/>
          <p:nvPr/>
        </p:nvSpPr>
        <p:spPr>
          <a:xfrm>
            <a:off x="7313472" y="5551046"/>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sprinkler3</a:t>
            </a:r>
            <a:endParaRPr lang="en-GB" dirty="0">
              <a:solidFill>
                <a:schemeClr val="tx1">
                  <a:lumMod val="95000"/>
                  <a:lumOff val="5000"/>
                </a:schemeClr>
              </a:solidFill>
            </a:endParaRPr>
          </a:p>
        </p:txBody>
      </p:sp>
      <p:sp>
        <p:nvSpPr>
          <p:cNvPr id="31" name="テキスト ボックス 30"/>
          <p:cNvSpPr txBox="1"/>
          <p:nvPr/>
        </p:nvSpPr>
        <p:spPr>
          <a:xfrm>
            <a:off x="-5053" y="1777173"/>
            <a:ext cx="1841294" cy="369332"/>
          </a:xfrm>
          <a:prstGeom prst="rect">
            <a:avLst/>
          </a:prstGeom>
          <a:noFill/>
        </p:spPr>
        <p:txBody>
          <a:bodyPr wrap="none" rtlCol="0">
            <a:spAutoFit/>
          </a:bodyPr>
          <a:lstStyle/>
          <a:p>
            <a:r>
              <a:rPr lang="en-GB" dirty="0" smtClean="0">
                <a:solidFill>
                  <a:srgbClr val="008000"/>
                </a:solidFill>
              </a:rPr>
              <a:t>Upper </a:t>
            </a:r>
            <a:r>
              <a:rPr lang="en-GB" dirty="0" err="1" smtClean="0">
                <a:solidFill>
                  <a:srgbClr val="008000"/>
                </a:solidFill>
              </a:rPr>
              <a:t>threshold1</a:t>
            </a:r>
            <a:endParaRPr lang="en-GB" dirty="0">
              <a:solidFill>
                <a:srgbClr val="008000"/>
              </a:solidFill>
            </a:endParaRPr>
          </a:p>
        </p:txBody>
      </p:sp>
      <p:sp>
        <p:nvSpPr>
          <p:cNvPr id="32" name="テキスト ボックス 31"/>
          <p:cNvSpPr txBox="1"/>
          <p:nvPr/>
        </p:nvSpPr>
        <p:spPr>
          <a:xfrm>
            <a:off x="-5053" y="3160782"/>
            <a:ext cx="1841294" cy="369332"/>
          </a:xfrm>
          <a:prstGeom prst="rect">
            <a:avLst/>
          </a:prstGeom>
          <a:noFill/>
        </p:spPr>
        <p:txBody>
          <a:bodyPr wrap="none" rtlCol="0">
            <a:spAutoFit/>
          </a:bodyPr>
          <a:lstStyle/>
          <a:p>
            <a:r>
              <a:rPr lang="en-GB" dirty="0" smtClean="0">
                <a:solidFill>
                  <a:srgbClr val="FF0000"/>
                </a:solidFill>
              </a:rPr>
              <a:t>Upper </a:t>
            </a:r>
            <a:r>
              <a:rPr lang="en-GB" dirty="0" err="1" smtClean="0">
                <a:solidFill>
                  <a:srgbClr val="FF0000"/>
                </a:solidFill>
              </a:rPr>
              <a:t>threshold2</a:t>
            </a:r>
            <a:endParaRPr lang="en-GB" dirty="0">
              <a:solidFill>
                <a:srgbClr val="FF0000"/>
              </a:solidFill>
            </a:endParaRPr>
          </a:p>
        </p:txBody>
      </p:sp>
      <p:sp>
        <p:nvSpPr>
          <p:cNvPr id="34" name="テキスト ボックス 33"/>
          <p:cNvSpPr txBox="1"/>
          <p:nvPr/>
        </p:nvSpPr>
        <p:spPr>
          <a:xfrm>
            <a:off x="-5053" y="3977346"/>
            <a:ext cx="1834419" cy="369332"/>
          </a:xfrm>
          <a:prstGeom prst="rect">
            <a:avLst/>
          </a:prstGeom>
          <a:noFill/>
        </p:spPr>
        <p:txBody>
          <a:bodyPr wrap="none" rtlCol="0">
            <a:spAutoFit/>
          </a:bodyPr>
          <a:lstStyle/>
          <a:p>
            <a:r>
              <a:rPr lang="en-GB" dirty="0" smtClean="0">
                <a:solidFill>
                  <a:srgbClr val="008000"/>
                </a:solidFill>
              </a:rPr>
              <a:t>Lower </a:t>
            </a:r>
            <a:r>
              <a:rPr lang="en-GB" dirty="0" err="1" smtClean="0">
                <a:solidFill>
                  <a:srgbClr val="008000"/>
                </a:solidFill>
              </a:rPr>
              <a:t>threshold1</a:t>
            </a:r>
            <a:endParaRPr lang="en-GB" dirty="0">
              <a:solidFill>
                <a:srgbClr val="008000"/>
              </a:solidFill>
            </a:endParaRPr>
          </a:p>
        </p:txBody>
      </p:sp>
      <p:sp>
        <p:nvSpPr>
          <p:cNvPr id="35" name="テキスト ボックス 34"/>
          <p:cNvSpPr txBox="1"/>
          <p:nvPr/>
        </p:nvSpPr>
        <p:spPr>
          <a:xfrm>
            <a:off x="-5053" y="5282191"/>
            <a:ext cx="1834419" cy="369332"/>
          </a:xfrm>
          <a:prstGeom prst="rect">
            <a:avLst/>
          </a:prstGeom>
          <a:noFill/>
        </p:spPr>
        <p:txBody>
          <a:bodyPr wrap="none" rtlCol="0">
            <a:spAutoFit/>
          </a:bodyPr>
          <a:lstStyle/>
          <a:p>
            <a:r>
              <a:rPr lang="en-GB" dirty="0" smtClean="0">
                <a:solidFill>
                  <a:srgbClr val="FF0000"/>
                </a:solidFill>
              </a:rPr>
              <a:t>Lower </a:t>
            </a:r>
            <a:r>
              <a:rPr lang="en-GB" dirty="0" err="1" smtClean="0">
                <a:solidFill>
                  <a:srgbClr val="FF0000"/>
                </a:solidFill>
              </a:rPr>
              <a:t>threshold2</a:t>
            </a:r>
            <a:endParaRPr lang="en-GB" dirty="0">
              <a:solidFill>
                <a:srgbClr val="FF0000"/>
              </a:solidFill>
            </a:endParaRPr>
          </a:p>
        </p:txBody>
      </p:sp>
      <p:sp>
        <p:nvSpPr>
          <p:cNvPr id="36" name="テキスト ボックス 35"/>
          <p:cNvSpPr txBox="1"/>
          <p:nvPr/>
        </p:nvSpPr>
        <p:spPr>
          <a:xfrm>
            <a:off x="-5053" y="6340051"/>
            <a:ext cx="1834419" cy="369332"/>
          </a:xfrm>
          <a:prstGeom prst="rect">
            <a:avLst/>
          </a:prstGeom>
          <a:noFill/>
        </p:spPr>
        <p:txBody>
          <a:bodyPr wrap="none" rtlCol="0">
            <a:spAutoFit/>
          </a:bodyPr>
          <a:lstStyle/>
          <a:p>
            <a:r>
              <a:rPr lang="en-GB" dirty="0" smtClean="0">
                <a:solidFill>
                  <a:srgbClr val="000090"/>
                </a:solidFill>
              </a:rPr>
              <a:t>Lower </a:t>
            </a:r>
            <a:r>
              <a:rPr lang="en-GB" dirty="0" err="1" smtClean="0">
                <a:solidFill>
                  <a:srgbClr val="000090"/>
                </a:solidFill>
              </a:rPr>
              <a:t>threshold3</a:t>
            </a:r>
            <a:endParaRPr lang="en-GB" dirty="0">
              <a:solidFill>
                <a:srgbClr val="000090"/>
              </a:solidFill>
            </a:endParaRPr>
          </a:p>
        </p:txBody>
      </p:sp>
      <p:sp>
        <p:nvSpPr>
          <p:cNvPr id="37" name="テキスト ボックス 36"/>
          <p:cNvSpPr txBox="1"/>
          <p:nvPr/>
        </p:nvSpPr>
        <p:spPr>
          <a:xfrm>
            <a:off x="-5053" y="4389803"/>
            <a:ext cx="1841294" cy="369332"/>
          </a:xfrm>
          <a:prstGeom prst="rect">
            <a:avLst/>
          </a:prstGeom>
          <a:noFill/>
        </p:spPr>
        <p:txBody>
          <a:bodyPr wrap="none" rtlCol="0">
            <a:spAutoFit/>
          </a:bodyPr>
          <a:lstStyle/>
          <a:p>
            <a:r>
              <a:rPr lang="en-GB" dirty="0" smtClean="0">
                <a:solidFill>
                  <a:srgbClr val="000090"/>
                </a:solidFill>
              </a:rPr>
              <a:t>Upper </a:t>
            </a:r>
            <a:r>
              <a:rPr lang="en-GB" dirty="0" err="1" smtClean="0">
                <a:solidFill>
                  <a:srgbClr val="000090"/>
                </a:solidFill>
              </a:rPr>
              <a:t>threshold3</a:t>
            </a:r>
            <a:endParaRPr lang="en-GB" dirty="0">
              <a:solidFill>
                <a:srgbClr val="000090"/>
              </a:solidFill>
            </a:endParaRPr>
          </a:p>
        </p:txBody>
      </p:sp>
      <p:sp>
        <p:nvSpPr>
          <p:cNvPr id="38" name="左矢印 37"/>
          <p:cNvSpPr/>
          <p:nvPr/>
        </p:nvSpPr>
        <p:spPr>
          <a:xfrm>
            <a:off x="1759990" y="4069184"/>
            <a:ext cx="411710" cy="24150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左矢印 38"/>
          <p:cNvSpPr/>
          <p:nvPr/>
        </p:nvSpPr>
        <p:spPr>
          <a:xfrm>
            <a:off x="1773151" y="1867628"/>
            <a:ext cx="411710" cy="24150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0" name="直線コネクタ 39"/>
          <p:cNvCxnSpPr/>
          <p:nvPr/>
        </p:nvCxnSpPr>
        <p:spPr>
          <a:xfrm>
            <a:off x="2184861" y="1950281"/>
            <a:ext cx="0" cy="2271508"/>
          </a:xfrm>
          <a:prstGeom prst="line">
            <a:avLst/>
          </a:prstGeom>
          <a:ln w="76200" cmpd="sng"/>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39207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descr="20151112_DRchiller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1" y="1401318"/>
            <a:ext cx="7563338" cy="3633740"/>
          </a:xfrm>
          <a:prstGeom prst="rect">
            <a:avLst/>
          </a:prstGeom>
        </p:spPr>
      </p:pic>
      <p:sp>
        <p:nvSpPr>
          <p:cNvPr id="3" name="テキスト ボックス 2"/>
          <p:cNvSpPr txBox="1"/>
          <p:nvPr/>
        </p:nvSpPr>
        <p:spPr>
          <a:xfrm>
            <a:off x="8459586" y="1589891"/>
            <a:ext cx="661209" cy="369332"/>
          </a:xfrm>
          <a:prstGeom prst="rect">
            <a:avLst/>
          </a:prstGeom>
          <a:noFill/>
        </p:spPr>
        <p:txBody>
          <a:bodyPr wrap="none" rtlCol="0">
            <a:spAutoFit/>
          </a:bodyPr>
          <a:lstStyle/>
          <a:p>
            <a:r>
              <a:rPr kumimoji="1" lang="en-US" altLang="ja-JP" dirty="0" smtClean="0"/>
              <a:t>MAG</a:t>
            </a:r>
            <a:endParaRPr kumimoji="1" lang="ja-JP" altLang="en-US" dirty="0"/>
          </a:p>
        </p:txBody>
      </p:sp>
      <p:sp>
        <p:nvSpPr>
          <p:cNvPr id="6" name="テキスト ボックス 5"/>
          <p:cNvSpPr txBox="1"/>
          <p:nvPr/>
        </p:nvSpPr>
        <p:spPr>
          <a:xfrm>
            <a:off x="8459586" y="2042499"/>
            <a:ext cx="582211" cy="369332"/>
          </a:xfrm>
          <a:prstGeom prst="rect">
            <a:avLst/>
          </a:prstGeom>
          <a:noFill/>
        </p:spPr>
        <p:txBody>
          <a:bodyPr wrap="none" rtlCol="0">
            <a:spAutoFit/>
          </a:bodyPr>
          <a:lstStyle/>
          <a:p>
            <a:r>
              <a:rPr lang="en-US" altLang="ja-JP" dirty="0" smtClean="0"/>
              <a:t>VAC</a:t>
            </a:r>
            <a:endParaRPr kumimoji="1" lang="ja-JP" altLang="en-US" dirty="0"/>
          </a:p>
        </p:txBody>
      </p:sp>
      <p:sp>
        <p:nvSpPr>
          <p:cNvPr id="7" name="テキスト ボックス 6"/>
          <p:cNvSpPr txBox="1"/>
          <p:nvPr/>
        </p:nvSpPr>
        <p:spPr>
          <a:xfrm>
            <a:off x="5911285" y="5027757"/>
            <a:ext cx="1481633" cy="646331"/>
          </a:xfrm>
          <a:prstGeom prst="rect">
            <a:avLst/>
          </a:prstGeom>
          <a:noFill/>
        </p:spPr>
        <p:txBody>
          <a:bodyPr wrap="none" rtlCol="0">
            <a:spAutoFit/>
          </a:bodyPr>
          <a:lstStyle/>
          <a:p>
            <a:r>
              <a:rPr kumimoji="1" lang="en-US" altLang="ja-JP" dirty="0" smtClean="0">
                <a:solidFill>
                  <a:srgbClr val="FF0000"/>
                </a:solidFill>
              </a:rPr>
              <a:t>MAG </a:t>
            </a:r>
            <a:endParaRPr kumimoji="1" lang="en-US" altLang="ja-JP" dirty="0" smtClean="0">
              <a:solidFill>
                <a:srgbClr val="FF0000"/>
              </a:solidFill>
            </a:endParaRPr>
          </a:p>
          <a:p>
            <a:r>
              <a:rPr kumimoji="1" lang="en-US" altLang="ja-JP" dirty="0" err="1" smtClean="0">
                <a:solidFill>
                  <a:srgbClr val="FF0000"/>
                </a:solidFill>
              </a:rPr>
              <a:t>CoolingTower</a:t>
            </a:r>
            <a:endParaRPr kumimoji="1" lang="ja-JP" altLang="en-US" dirty="0">
              <a:solidFill>
                <a:srgbClr val="FF0000"/>
              </a:solidFill>
            </a:endParaRPr>
          </a:p>
        </p:txBody>
      </p:sp>
      <p:sp>
        <p:nvSpPr>
          <p:cNvPr id="8" name="テキスト ボックス 7"/>
          <p:cNvSpPr txBox="1"/>
          <p:nvPr/>
        </p:nvSpPr>
        <p:spPr>
          <a:xfrm>
            <a:off x="8459586" y="1144109"/>
            <a:ext cx="416062" cy="369332"/>
          </a:xfrm>
          <a:prstGeom prst="rect">
            <a:avLst/>
          </a:prstGeom>
          <a:noFill/>
        </p:spPr>
        <p:txBody>
          <a:bodyPr wrap="none" rtlCol="0">
            <a:spAutoFit/>
          </a:bodyPr>
          <a:lstStyle/>
          <a:p>
            <a:r>
              <a:rPr lang="en-US" altLang="ja-JP" dirty="0" smtClean="0"/>
              <a:t>RF</a:t>
            </a:r>
            <a:endParaRPr kumimoji="1" lang="ja-JP" altLang="en-US" dirty="0"/>
          </a:p>
        </p:txBody>
      </p:sp>
      <p:sp>
        <p:nvSpPr>
          <p:cNvPr id="9" name="テキスト ボックス 8"/>
          <p:cNvSpPr txBox="1"/>
          <p:nvPr/>
        </p:nvSpPr>
        <p:spPr>
          <a:xfrm>
            <a:off x="3039361" y="5019901"/>
            <a:ext cx="1481633" cy="646331"/>
          </a:xfrm>
          <a:prstGeom prst="rect">
            <a:avLst/>
          </a:prstGeom>
          <a:noFill/>
        </p:spPr>
        <p:txBody>
          <a:bodyPr wrap="none" rtlCol="0">
            <a:spAutoFit/>
          </a:bodyPr>
          <a:lstStyle/>
          <a:p>
            <a:r>
              <a:rPr lang="en-US" altLang="ja-JP" dirty="0" err="1" smtClean="0">
                <a:solidFill>
                  <a:schemeClr val="accent6">
                    <a:lumMod val="75000"/>
                  </a:schemeClr>
                </a:solidFill>
              </a:rPr>
              <a:t>RF</a:t>
            </a:r>
            <a:r>
              <a:rPr lang="en-US" altLang="ja-JP" dirty="0" smtClean="0">
                <a:solidFill>
                  <a:schemeClr val="accent6">
                    <a:lumMod val="75000"/>
                  </a:schemeClr>
                </a:solidFill>
              </a:rPr>
              <a:t> </a:t>
            </a:r>
            <a:endParaRPr lang="en-US" altLang="ja-JP" dirty="0" smtClean="0">
              <a:solidFill>
                <a:schemeClr val="accent6">
                  <a:lumMod val="75000"/>
                </a:schemeClr>
              </a:solidFill>
            </a:endParaRPr>
          </a:p>
          <a:p>
            <a:r>
              <a:rPr lang="en-US" altLang="ja-JP" dirty="0" err="1" smtClean="0">
                <a:solidFill>
                  <a:schemeClr val="accent6">
                    <a:lumMod val="75000"/>
                  </a:schemeClr>
                </a:solidFill>
              </a:rPr>
              <a:t>CoolingTower</a:t>
            </a:r>
            <a:endParaRPr kumimoji="1" lang="ja-JP" altLang="en-US" dirty="0">
              <a:solidFill>
                <a:schemeClr val="accent6">
                  <a:lumMod val="75000"/>
                </a:schemeClr>
              </a:solidFill>
            </a:endParaRPr>
          </a:p>
        </p:txBody>
      </p:sp>
      <p:sp>
        <p:nvSpPr>
          <p:cNvPr id="10" name="テキスト ボックス 9"/>
          <p:cNvSpPr txBox="1"/>
          <p:nvPr/>
        </p:nvSpPr>
        <p:spPr>
          <a:xfrm>
            <a:off x="4491499" y="5042403"/>
            <a:ext cx="1481633" cy="646331"/>
          </a:xfrm>
          <a:prstGeom prst="rect">
            <a:avLst/>
          </a:prstGeom>
          <a:noFill/>
        </p:spPr>
        <p:txBody>
          <a:bodyPr wrap="none" rtlCol="0">
            <a:spAutoFit/>
          </a:bodyPr>
          <a:lstStyle/>
          <a:p>
            <a:r>
              <a:rPr lang="en-US" altLang="ja-JP" dirty="0" err="1" smtClean="0">
                <a:solidFill>
                  <a:srgbClr val="000090"/>
                </a:solidFill>
              </a:rPr>
              <a:t>VAC</a:t>
            </a:r>
            <a:r>
              <a:rPr lang="en-US" altLang="ja-JP" dirty="0" smtClean="0">
                <a:solidFill>
                  <a:srgbClr val="000090"/>
                </a:solidFill>
              </a:rPr>
              <a:t> </a:t>
            </a:r>
            <a:endParaRPr lang="en-US" altLang="ja-JP" dirty="0" smtClean="0">
              <a:solidFill>
                <a:srgbClr val="000090"/>
              </a:solidFill>
            </a:endParaRPr>
          </a:p>
          <a:p>
            <a:r>
              <a:rPr lang="en-US" altLang="ja-JP" dirty="0" err="1" smtClean="0">
                <a:solidFill>
                  <a:srgbClr val="000090"/>
                </a:solidFill>
              </a:rPr>
              <a:t>CoolingTower</a:t>
            </a:r>
            <a:endParaRPr kumimoji="1" lang="ja-JP" altLang="en-US" dirty="0">
              <a:solidFill>
                <a:srgbClr val="000090"/>
              </a:solidFill>
            </a:endParaRPr>
          </a:p>
        </p:txBody>
      </p:sp>
      <p:sp>
        <p:nvSpPr>
          <p:cNvPr id="11" name="テキスト ボックス 10"/>
          <p:cNvSpPr txBox="1"/>
          <p:nvPr/>
        </p:nvSpPr>
        <p:spPr>
          <a:xfrm>
            <a:off x="7392224" y="5059643"/>
            <a:ext cx="967670" cy="646331"/>
          </a:xfrm>
          <a:prstGeom prst="rect">
            <a:avLst/>
          </a:prstGeom>
          <a:noFill/>
        </p:spPr>
        <p:txBody>
          <a:bodyPr wrap="none" rtlCol="0">
            <a:spAutoFit/>
          </a:bodyPr>
          <a:lstStyle/>
          <a:p>
            <a:r>
              <a:rPr lang="en-US" altLang="ja-JP" dirty="0" smtClean="0">
                <a:solidFill>
                  <a:srgbClr val="008000"/>
                </a:solidFill>
              </a:rPr>
              <a:t>Out side </a:t>
            </a:r>
          </a:p>
          <a:p>
            <a:r>
              <a:rPr lang="en-US" altLang="ja-JP" dirty="0" smtClean="0">
                <a:solidFill>
                  <a:srgbClr val="008000"/>
                </a:solidFill>
              </a:rPr>
              <a:t>Temp</a:t>
            </a:r>
            <a:endParaRPr kumimoji="1" lang="ja-JP" altLang="en-US" dirty="0">
              <a:solidFill>
                <a:srgbClr val="008000"/>
              </a:solidFill>
            </a:endParaRPr>
          </a:p>
        </p:txBody>
      </p:sp>
      <p:cxnSp>
        <p:nvCxnSpPr>
          <p:cNvPr id="13" name="直線矢印コネクタ 12"/>
          <p:cNvCxnSpPr/>
          <p:nvPr/>
        </p:nvCxnSpPr>
        <p:spPr>
          <a:xfrm flipH="1">
            <a:off x="7929638" y="1355958"/>
            <a:ext cx="587438" cy="467865"/>
          </a:xfrm>
          <a:prstGeom prst="straightConnector1">
            <a:avLst/>
          </a:prstGeom>
          <a:ln>
            <a:solidFill>
              <a:schemeClr val="accent5">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3" idx="1"/>
          </p:cNvCxnSpPr>
          <p:nvPr/>
        </p:nvCxnSpPr>
        <p:spPr>
          <a:xfrm flipH="1">
            <a:off x="7899976" y="1774557"/>
            <a:ext cx="559610" cy="293015"/>
          </a:xfrm>
          <a:prstGeom prst="straightConnector1">
            <a:avLst/>
          </a:prstGeom>
          <a:ln>
            <a:solidFill>
              <a:schemeClr val="accent6">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p:nvPr/>
        </p:nvCxnSpPr>
        <p:spPr>
          <a:xfrm flipH="1">
            <a:off x="7869402" y="2227165"/>
            <a:ext cx="678716" cy="137869"/>
          </a:xfrm>
          <a:prstGeom prst="straightConnector1">
            <a:avLst/>
          </a:prstGeom>
          <a:ln>
            <a:solidFill>
              <a:schemeClr val="tx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a:off x="1137001" y="3854510"/>
            <a:ext cx="0" cy="64980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2" name="テキスト ボックス 21"/>
          <p:cNvSpPr txBox="1"/>
          <p:nvPr/>
        </p:nvSpPr>
        <p:spPr>
          <a:xfrm>
            <a:off x="1269901" y="4012886"/>
            <a:ext cx="532493" cy="369332"/>
          </a:xfrm>
          <a:prstGeom prst="rect">
            <a:avLst/>
          </a:prstGeom>
          <a:noFill/>
        </p:spPr>
        <p:txBody>
          <a:bodyPr wrap="none" rtlCol="0">
            <a:spAutoFit/>
          </a:bodyPr>
          <a:lstStyle/>
          <a:p>
            <a:r>
              <a:rPr kumimoji="1" lang="en-US" altLang="ja-JP" dirty="0" smtClean="0"/>
              <a:t>4℃</a:t>
            </a:r>
            <a:endParaRPr kumimoji="1" lang="ja-JP" altLang="en-US" dirty="0"/>
          </a:p>
        </p:txBody>
      </p:sp>
      <p:cxnSp>
        <p:nvCxnSpPr>
          <p:cNvPr id="23" name="直線矢印コネクタ 22"/>
          <p:cNvCxnSpPr/>
          <p:nvPr/>
        </p:nvCxnSpPr>
        <p:spPr>
          <a:xfrm>
            <a:off x="1289401" y="1555422"/>
            <a:ext cx="0" cy="64980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4" name="テキスト ボックス 23"/>
          <p:cNvSpPr txBox="1"/>
          <p:nvPr/>
        </p:nvSpPr>
        <p:spPr>
          <a:xfrm>
            <a:off x="1378003" y="1684262"/>
            <a:ext cx="573294" cy="369332"/>
          </a:xfrm>
          <a:prstGeom prst="rect">
            <a:avLst/>
          </a:prstGeom>
          <a:noFill/>
        </p:spPr>
        <p:txBody>
          <a:bodyPr wrap="none" rtlCol="0">
            <a:spAutoFit/>
          </a:bodyPr>
          <a:lstStyle/>
          <a:p>
            <a:r>
              <a:rPr lang="ja-JP" altLang="en-US" dirty="0" smtClean="0"/>
              <a:t>１</a:t>
            </a:r>
            <a:r>
              <a:rPr kumimoji="1" lang="en-US" altLang="ja-JP" dirty="0" smtClean="0"/>
              <a:t>℃</a:t>
            </a:r>
            <a:endParaRPr kumimoji="1" lang="ja-JP" altLang="en-US" dirty="0"/>
          </a:p>
        </p:txBody>
      </p:sp>
      <p:sp>
        <p:nvSpPr>
          <p:cNvPr id="20"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25" name="Picture 7" descr="keklogo-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5" descr="atflogo-200-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直線矢印コネクタ 16"/>
          <p:cNvCxnSpPr/>
          <p:nvPr/>
        </p:nvCxnSpPr>
        <p:spPr>
          <a:xfrm flipH="1" flipV="1">
            <a:off x="6792443" y="4012887"/>
            <a:ext cx="600475" cy="1135656"/>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27" name="直線矢印コネクタ 26"/>
          <p:cNvCxnSpPr/>
          <p:nvPr/>
        </p:nvCxnSpPr>
        <p:spPr>
          <a:xfrm flipH="1" flipV="1">
            <a:off x="3933945" y="3677661"/>
            <a:ext cx="1057155" cy="1432782"/>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5" name="直線矢印コネクタ 34"/>
          <p:cNvCxnSpPr/>
          <p:nvPr/>
        </p:nvCxnSpPr>
        <p:spPr>
          <a:xfrm flipH="1" flipV="1">
            <a:off x="2606750" y="2977357"/>
            <a:ext cx="1271406" cy="2171186"/>
          </a:xfrm>
          <a:prstGeom prst="straightConnector1">
            <a:avLst/>
          </a:prstGeom>
          <a:ln>
            <a:solidFill>
              <a:schemeClr val="accent6">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p:nvPr/>
        </p:nvCxnSpPr>
        <p:spPr>
          <a:xfrm flipH="1" flipV="1">
            <a:off x="4129548" y="2582637"/>
            <a:ext cx="1919784" cy="252780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0" name="テキスト ボックス 39"/>
          <p:cNvSpPr txBox="1"/>
          <p:nvPr/>
        </p:nvSpPr>
        <p:spPr>
          <a:xfrm>
            <a:off x="265889" y="5773094"/>
            <a:ext cx="8775908" cy="1077218"/>
          </a:xfrm>
          <a:prstGeom prst="rect">
            <a:avLst/>
          </a:prstGeom>
          <a:noFill/>
        </p:spPr>
        <p:txBody>
          <a:bodyPr wrap="square" rtlCol="0">
            <a:spAutoFit/>
          </a:bodyPr>
          <a:lstStyle/>
          <a:p>
            <a:r>
              <a:rPr lang="en-GB" sz="2400" b="1" i="1" dirty="0" smtClean="0">
                <a:solidFill>
                  <a:srgbClr val="000090"/>
                </a:solidFill>
              </a:rPr>
              <a:t>Temp stability MAG:  </a:t>
            </a:r>
            <a:r>
              <a:rPr lang="en-GB" sz="2400" b="1" i="1" dirty="0" err="1" smtClean="0">
                <a:solidFill>
                  <a:srgbClr val="000090"/>
                </a:solidFill>
              </a:rPr>
              <a:t>0.1degC</a:t>
            </a:r>
            <a:r>
              <a:rPr lang="en-GB" sz="2400" b="1" i="1" dirty="0" smtClean="0">
                <a:solidFill>
                  <a:srgbClr val="000090"/>
                </a:solidFill>
              </a:rPr>
              <a:t>,  </a:t>
            </a:r>
            <a:r>
              <a:rPr lang="en-GB" sz="2400" b="1" i="1" dirty="0" err="1" smtClean="0">
                <a:solidFill>
                  <a:srgbClr val="000090"/>
                </a:solidFill>
              </a:rPr>
              <a:t>RF</a:t>
            </a:r>
            <a:r>
              <a:rPr lang="en-GB" sz="2400" b="1" i="1" dirty="0" smtClean="0">
                <a:solidFill>
                  <a:srgbClr val="000090"/>
                </a:solidFill>
              </a:rPr>
              <a:t>: </a:t>
            </a:r>
            <a:r>
              <a:rPr lang="en-GB" sz="2400" b="1" i="1" dirty="0" err="1" smtClean="0">
                <a:solidFill>
                  <a:srgbClr val="000090"/>
                </a:solidFill>
              </a:rPr>
              <a:t>0.2degC</a:t>
            </a:r>
            <a:r>
              <a:rPr lang="en-GB" sz="2400" b="1" i="1" dirty="0" smtClean="0">
                <a:solidFill>
                  <a:srgbClr val="000090"/>
                </a:solidFill>
              </a:rPr>
              <a:t>, VAC: </a:t>
            </a:r>
            <a:r>
              <a:rPr lang="en-GB" sz="2400" b="1" i="1" dirty="0" err="1" smtClean="0">
                <a:solidFill>
                  <a:srgbClr val="000090"/>
                </a:solidFill>
              </a:rPr>
              <a:t>0.5degC</a:t>
            </a:r>
            <a:endParaRPr lang="en-GB" sz="2400" b="1" i="1" dirty="0" smtClean="0">
              <a:solidFill>
                <a:srgbClr val="000090"/>
              </a:solidFill>
            </a:endParaRPr>
          </a:p>
          <a:p>
            <a:pPr lvl="1"/>
            <a:r>
              <a:rPr lang="en-GB" sz="2000" i="1" dirty="0" smtClean="0">
                <a:solidFill>
                  <a:srgbClr val="000090"/>
                </a:solidFill>
              </a:rPr>
              <a:t>The temperature change of the </a:t>
            </a:r>
            <a:r>
              <a:rPr lang="en-GB" altLang="ja-JP" sz="2000" i="1" dirty="0" smtClean="0">
                <a:solidFill>
                  <a:srgbClr val="000090"/>
                </a:solidFill>
              </a:rPr>
              <a:t>VAC came from the low</a:t>
            </a:r>
            <a:r>
              <a:rPr lang="en-GB" sz="2000" i="1" dirty="0" smtClean="0">
                <a:solidFill>
                  <a:srgbClr val="000090"/>
                </a:solidFill>
              </a:rPr>
              <a:t> heat power.  So, the BT magnet uses VAC cooling water to increase the heat power.(~Jan 2016)   </a:t>
            </a:r>
            <a:endParaRPr lang="en-GB" sz="2000" i="1" dirty="0">
              <a:solidFill>
                <a:srgbClr val="000090"/>
              </a:solidFill>
            </a:endParaRPr>
          </a:p>
        </p:txBody>
      </p:sp>
      <p:sp>
        <p:nvSpPr>
          <p:cNvPr id="41" name="テキスト ボックス 40"/>
          <p:cNvSpPr txBox="1"/>
          <p:nvPr/>
        </p:nvSpPr>
        <p:spPr>
          <a:xfrm>
            <a:off x="2664624" y="192002"/>
            <a:ext cx="4003079" cy="523220"/>
          </a:xfrm>
          <a:prstGeom prst="rect">
            <a:avLst/>
          </a:prstGeom>
          <a:noFill/>
        </p:spPr>
        <p:txBody>
          <a:bodyPr wrap="square" rtlCol="0">
            <a:spAutoFit/>
          </a:bodyPr>
          <a:lstStyle/>
          <a:p>
            <a:r>
              <a:rPr lang="en-US" altLang="ja-JP" sz="2800" b="1" i="1" dirty="0" smtClean="0">
                <a:solidFill>
                  <a:srgbClr val="0000FF"/>
                </a:solidFill>
              </a:rPr>
              <a:t>Cooling water system</a:t>
            </a:r>
            <a:r>
              <a:rPr lang="en-US" altLang="ja-JP" sz="2800" b="1" i="1" dirty="0" smtClean="0">
                <a:solidFill>
                  <a:srgbClr val="0000FF"/>
                </a:solidFill>
              </a:rPr>
              <a:t>(6)</a:t>
            </a:r>
            <a:endParaRPr lang="en-GB" sz="2800" b="1" i="1" dirty="0">
              <a:solidFill>
                <a:srgbClr val="0000FF"/>
              </a:solidFill>
            </a:endParaRPr>
          </a:p>
        </p:txBody>
      </p:sp>
    </p:spTree>
    <p:extLst>
      <p:ext uri="{BB962C8B-B14F-4D97-AF65-F5344CB8AC3E}">
        <p14:creationId xmlns:p14="http://schemas.microsoft.com/office/powerpoint/2010/main" val="1264604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9"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10"/>
          <p:cNvSpPr txBox="1"/>
          <p:nvPr/>
        </p:nvSpPr>
        <p:spPr>
          <a:xfrm>
            <a:off x="3924638" y="5406563"/>
            <a:ext cx="5062807" cy="523220"/>
          </a:xfrm>
          <a:prstGeom prst="rect">
            <a:avLst/>
          </a:prstGeom>
          <a:noFill/>
        </p:spPr>
        <p:txBody>
          <a:bodyPr wrap="square" rtlCol="0">
            <a:spAutoFit/>
          </a:bodyPr>
          <a:lstStyle/>
          <a:p>
            <a:r>
              <a:rPr lang="en-US" altLang="ja-JP" sz="2800" i="1" dirty="0" smtClean="0">
                <a:solidFill>
                  <a:srgbClr val="FF0000"/>
                </a:solidFill>
              </a:rPr>
              <a:t>Orbit </a:t>
            </a:r>
            <a:r>
              <a:rPr lang="en-US" altLang="ja-JP" sz="2800" i="1" dirty="0" smtClean="0">
                <a:solidFill>
                  <a:srgbClr val="FF0000"/>
                </a:solidFill>
              </a:rPr>
              <a:t>o</a:t>
            </a:r>
            <a:r>
              <a:rPr lang="en-US" altLang="ja-JP" sz="2800" i="1" dirty="0" smtClean="0">
                <a:solidFill>
                  <a:srgbClr val="FF0000"/>
                </a:solidFill>
              </a:rPr>
              <a:t>scillation disappeared. </a:t>
            </a:r>
            <a:endParaRPr lang="en-US" altLang="ja-JP" sz="2800" i="1" dirty="0" smtClean="0">
              <a:solidFill>
                <a:srgbClr val="FF0000"/>
              </a:solidFill>
            </a:endParaRPr>
          </a:p>
        </p:txBody>
      </p:sp>
      <p:sp>
        <p:nvSpPr>
          <p:cNvPr id="13" name="テキスト ボックス 12"/>
          <p:cNvSpPr txBox="1"/>
          <p:nvPr/>
        </p:nvSpPr>
        <p:spPr>
          <a:xfrm rot="16200000">
            <a:off x="4175948" y="2985014"/>
            <a:ext cx="1958833" cy="369332"/>
          </a:xfrm>
          <a:prstGeom prst="rect">
            <a:avLst/>
          </a:prstGeom>
          <a:noFill/>
        </p:spPr>
        <p:txBody>
          <a:bodyPr wrap="square" rtlCol="0">
            <a:spAutoFit/>
          </a:bodyPr>
          <a:lstStyle/>
          <a:p>
            <a:r>
              <a:rPr lang="en-US" altLang="ja-JP" i="1" dirty="0" err="1" smtClean="0">
                <a:solidFill>
                  <a:srgbClr val="000090"/>
                </a:solidFill>
              </a:rPr>
              <a:t>MB68R</a:t>
            </a:r>
            <a:r>
              <a:rPr lang="en-US" altLang="ja-JP" i="1" dirty="0" smtClean="0">
                <a:solidFill>
                  <a:srgbClr val="000090"/>
                </a:solidFill>
              </a:rPr>
              <a:t> X-</a:t>
            </a:r>
            <a:r>
              <a:rPr lang="en-US" altLang="ja-JP" i="1" dirty="0" err="1" smtClean="0">
                <a:solidFill>
                  <a:srgbClr val="000090"/>
                </a:solidFill>
              </a:rPr>
              <a:t>pos</a:t>
            </a:r>
            <a:endParaRPr lang="en-US" altLang="ja-JP" i="1" dirty="0" smtClean="0">
              <a:solidFill>
                <a:srgbClr val="000090"/>
              </a:solidFill>
            </a:endParaRPr>
          </a:p>
        </p:txBody>
      </p:sp>
      <p:sp>
        <p:nvSpPr>
          <p:cNvPr id="14" name="テキスト ボックス 13"/>
          <p:cNvSpPr txBox="1"/>
          <p:nvPr/>
        </p:nvSpPr>
        <p:spPr>
          <a:xfrm>
            <a:off x="5776980" y="4802100"/>
            <a:ext cx="2729501" cy="369332"/>
          </a:xfrm>
          <a:prstGeom prst="rect">
            <a:avLst/>
          </a:prstGeom>
          <a:noFill/>
        </p:spPr>
        <p:txBody>
          <a:bodyPr wrap="square" rtlCol="0">
            <a:spAutoFit/>
          </a:bodyPr>
          <a:lstStyle/>
          <a:p>
            <a:r>
              <a:rPr lang="en-US" altLang="ja-JP" i="1" dirty="0" smtClean="0">
                <a:solidFill>
                  <a:srgbClr val="000090"/>
                </a:solidFill>
              </a:rPr>
              <a:t>Mag Cooling water temp</a:t>
            </a:r>
            <a:endParaRPr lang="en-GB" dirty="0"/>
          </a:p>
        </p:txBody>
      </p:sp>
      <p:pic>
        <p:nvPicPr>
          <p:cNvPr id="3" name="図 2" descr="20141215Correla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552" y="1273481"/>
            <a:ext cx="3402307" cy="3568794"/>
          </a:xfrm>
          <a:prstGeom prst="rect">
            <a:avLst/>
          </a:prstGeom>
        </p:spPr>
      </p:pic>
      <p:pic>
        <p:nvPicPr>
          <p:cNvPr id="4" name="図 3" descr="Screenshot-Untitled_Windo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2837" y="1227667"/>
            <a:ext cx="3614608" cy="3614608"/>
          </a:xfrm>
          <a:prstGeom prst="rect">
            <a:avLst/>
          </a:prstGeom>
        </p:spPr>
      </p:pic>
      <p:sp>
        <p:nvSpPr>
          <p:cNvPr id="5" name="右矢印 4"/>
          <p:cNvSpPr/>
          <p:nvPr/>
        </p:nvSpPr>
        <p:spPr>
          <a:xfrm>
            <a:off x="4388440" y="2190263"/>
            <a:ext cx="805114" cy="53139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テキスト ボックス 14"/>
          <p:cNvSpPr txBox="1"/>
          <p:nvPr/>
        </p:nvSpPr>
        <p:spPr>
          <a:xfrm>
            <a:off x="2562568" y="192002"/>
            <a:ext cx="4003079" cy="523220"/>
          </a:xfrm>
          <a:prstGeom prst="rect">
            <a:avLst/>
          </a:prstGeom>
          <a:noFill/>
        </p:spPr>
        <p:txBody>
          <a:bodyPr wrap="square" rtlCol="0">
            <a:spAutoFit/>
          </a:bodyPr>
          <a:lstStyle/>
          <a:p>
            <a:r>
              <a:rPr lang="en-US" altLang="ja-JP" sz="2800" b="1" i="1" dirty="0" smtClean="0">
                <a:solidFill>
                  <a:srgbClr val="0000FF"/>
                </a:solidFill>
              </a:rPr>
              <a:t>Cooling water system</a:t>
            </a:r>
            <a:r>
              <a:rPr lang="en-US" altLang="ja-JP" sz="2800" b="1" i="1" dirty="0" smtClean="0">
                <a:solidFill>
                  <a:srgbClr val="0000FF"/>
                </a:solidFill>
              </a:rPr>
              <a:t>(7)</a:t>
            </a:r>
            <a:endParaRPr lang="en-GB" sz="2800" b="1" i="1" dirty="0">
              <a:solidFill>
                <a:srgbClr val="0000FF"/>
              </a:solidFill>
            </a:endParaRPr>
          </a:p>
        </p:txBody>
      </p:sp>
    </p:spTree>
    <p:extLst>
      <p:ext uri="{BB962C8B-B14F-4D97-AF65-F5344CB8AC3E}">
        <p14:creationId xmlns:p14="http://schemas.microsoft.com/office/powerpoint/2010/main" val="4168741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4445001" y="1196742"/>
            <a:ext cx="4343401" cy="923330"/>
          </a:xfrm>
          <a:prstGeom prst="rect">
            <a:avLst/>
          </a:prstGeom>
          <a:noFill/>
        </p:spPr>
        <p:txBody>
          <a:bodyPr wrap="square" rtlCol="0">
            <a:spAutoFit/>
          </a:bodyPr>
          <a:lstStyle/>
          <a:p>
            <a:pPr algn="r"/>
            <a:r>
              <a:rPr lang="en-US" altLang="ja-JP" i="1" dirty="0" err="1" smtClean="0">
                <a:solidFill>
                  <a:srgbClr val="000090"/>
                </a:solidFill>
              </a:rPr>
              <a:t>T.Naito</a:t>
            </a:r>
            <a:r>
              <a:rPr lang="en-US" altLang="ja-JP" i="1" dirty="0">
                <a:solidFill>
                  <a:srgbClr val="000090"/>
                </a:solidFill>
              </a:rPr>
              <a:t>(</a:t>
            </a:r>
            <a:r>
              <a:rPr lang="en-US" altLang="ja-JP" i="1" dirty="0" err="1" smtClean="0">
                <a:solidFill>
                  <a:srgbClr val="000090"/>
                </a:solidFill>
              </a:rPr>
              <a:t>KEK</a:t>
            </a:r>
            <a:r>
              <a:rPr lang="en-US" altLang="ja-JP" i="1" dirty="0" smtClean="0">
                <a:solidFill>
                  <a:srgbClr val="000090"/>
                </a:solidFill>
              </a:rPr>
              <a:t>)</a:t>
            </a:r>
          </a:p>
          <a:p>
            <a:pPr algn="r"/>
            <a:r>
              <a:rPr lang="en-US" altLang="ja-JP" i="1" dirty="0" err="1" smtClean="0">
                <a:solidFill>
                  <a:srgbClr val="000090"/>
                </a:solidFill>
              </a:rPr>
              <a:t>ATF2</a:t>
            </a:r>
            <a:r>
              <a:rPr lang="en-US" altLang="ja-JP" i="1" dirty="0" smtClean="0">
                <a:solidFill>
                  <a:srgbClr val="000090"/>
                </a:solidFill>
              </a:rPr>
              <a:t> </a:t>
            </a:r>
            <a:r>
              <a:rPr lang="en-US" altLang="ja-JP" i="1" dirty="0">
                <a:solidFill>
                  <a:srgbClr val="000090"/>
                </a:solidFill>
              </a:rPr>
              <a:t>Project </a:t>
            </a:r>
            <a:r>
              <a:rPr lang="en-US" altLang="ja-JP" i="1" dirty="0" smtClean="0">
                <a:solidFill>
                  <a:srgbClr val="000090"/>
                </a:solidFill>
              </a:rPr>
              <a:t>meeting 2016.1.13</a:t>
            </a:r>
          </a:p>
          <a:p>
            <a:pPr algn="r"/>
            <a:r>
              <a:rPr lang="en-GB" altLang="ja-JP" i="1" dirty="0" err="1" smtClean="0">
                <a:solidFill>
                  <a:srgbClr val="000090"/>
                </a:solidFill>
              </a:rPr>
              <a:t>Laboratoire</a:t>
            </a:r>
            <a:r>
              <a:rPr lang="en-GB" altLang="ja-JP" i="1" dirty="0" smtClean="0">
                <a:solidFill>
                  <a:srgbClr val="000090"/>
                </a:solidFill>
              </a:rPr>
              <a:t> </a:t>
            </a:r>
            <a:r>
              <a:rPr lang="en-GB" altLang="ja-JP" i="1" dirty="0">
                <a:solidFill>
                  <a:srgbClr val="000090"/>
                </a:solidFill>
              </a:rPr>
              <a:t>de </a:t>
            </a:r>
            <a:r>
              <a:rPr lang="en-GB" altLang="ja-JP" i="1" dirty="0" err="1">
                <a:solidFill>
                  <a:srgbClr val="000090"/>
                </a:solidFill>
              </a:rPr>
              <a:t>l'Accélérateur</a:t>
            </a:r>
            <a:r>
              <a:rPr lang="en-GB" altLang="ja-JP" i="1" dirty="0">
                <a:solidFill>
                  <a:srgbClr val="000090"/>
                </a:solidFill>
              </a:rPr>
              <a:t> </a:t>
            </a:r>
            <a:r>
              <a:rPr lang="en-GB" altLang="ja-JP" i="1" dirty="0" err="1">
                <a:solidFill>
                  <a:srgbClr val="000090"/>
                </a:solidFill>
              </a:rPr>
              <a:t>Linéaire</a:t>
            </a:r>
            <a:r>
              <a:rPr lang="en-GB" altLang="ja-JP" i="1" dirty="0">
                <a:solidFill>
                  <a:srgbClr val="000090"/>
                </a:solidFill>
              </a:rPr>
              <a:t> (</a:t>
            </a:r>
            <a:r>
              <a:rPr lang="en-GB" altLang="ja-JP" i="1" dirty="0" err="1">
                <a:solidFill>
                  <a:srgbClr val="000090"/>
                </a:solidFill>
              </a:rPr>
              <a:t>LAL</a:t>
            </a:r>
            <a:r>
              <a:rPr lang="en-GB" altLang="ja-JP" i="1" dirty="0" smtClean="0">
                <a:solidFill>
                  <a:srgbClr val="000090"/>
                </a:solidFill>
              </a:rPr>
              <a:t>)</a:t>
            </a:r>
            <a:endParaRPr lang="en-US" altLang="ja-JP" i="1" dirty="0" smtClean="0">
              <a:solidFill>
                <a:srgbClr val="000090"/>
              </a:solidFill>
            </a:endParaRPr>
          </a:p>
        </p:txBody>
      </p:sp>
      <p:sp>
        <p:nvSpPr>
          <p:cNvPr id="9" name="テキスト ボックス 8"/>
          <p:cNvSpPr txBox="1"/>
          <p:nvPr/>
        </p:nvSpPr>
        <p:spPr>
          <a:xfrm>
            <a:off x="634500" y="2750185"/>
            <a:ext cx="7887200" cy="2474524"/>
          </a:xfrm>
          <a:prstGeom prst="rect">
            <a:avLst/>
          </a:prstGeom>
          <a:noFill/>
        </p:spPr>
        <p:txBody>
          <a:bodyPr wrap="square" rtlCol="0">
            <a:spAutoFit/>
          </a:bodyPr>
          <a:lstStyle/>
          <a:p>
            <a:pPr marL="457200" indent="-457200" algn="just">
              <a:lnSpc>
                <a:spcPct val="130000"/>
              </a:lnSpc>
              <a:buFont typeface="+mj-lt"/>
              <a:buAutoNum type="arabicPeriod"/>
            </a:pPr>
            <a:r>
              <a:rPr lang="en-US" altLang="ja-JP" sz="2400" i="1" dirty="0" smtClean="0">
                <a:solidFill>
                  <a:srgbClr val="000090"/>
                </a:solidFill>
              </a:rPr>
              <a:t>Orbit oscillation due to </a:t>
            </a:r>
            <a:r>
              <a:rPr lang="en-US" altLang="ja-JP" sz="2400" i="1" dirty="0">
                <a:solidFill>
                  <a:srgbClr val="000090"/>
                </a:solidFill>
              </a:rPr>
              <a:t>t</a:t>
            </a:r>
            <a:r>
              <a:rPr lang="en-US" altLang="ja-JP" sz="2400" i="1" dirty="0" smtClean="0">
                <a:solidFill>
                  <a:srgbClr val="000090"/>
                </a:solidFill>
              </a:rPr>
              <a:t>he </a:t>
            </a:r>
            <a:r>
              <a:rPr lang="en-US" altLang="ja-JP" sz="2400" i="1" dirty="0" smtClean="0">
                <a:solidFill>
                  <a:srgbClr val="000090"/>
                </a:solidFill>
              </a:rPr>
              <a:t>Cooling water temperature </a:t>
            </a:r>
            <a:r>
              <a:rPr lang="en-US" altLang="ja-JP" sz="2400" i="1" dirty="0" smtClean="0">
                <a:solidFill>
                  <a:srgbClr val="000090"/>
                </a:solidFill>
              </a:rPr>
              <a:t>change</a:t>
            </a:r>
          </a:p>
          <a:p>
            <a:pPr marL="457200" indent="-457200" algn="just">
              <a:lnSpc>
                <a:spcPct val="130000"/>
              </a:lnSpc>
              <a:buFont typeface="+mj-lt"/>
              <a:buAutoNum type="arabicPeriod"/>
            </a:pPr>
            <a:r>
              <a:rPr lang="en-US" altLang="ja-JP" sz="2400" i="1" dirty="0" smtClean="0">
                <a:solidFill>
                  <a:srgbClr val="FF0000"/>
                </a:solidFill>
              </a:rPr>
              <a:t>Orbit drift in </a:t>
            </a:r>
            <a:r>
              <a:rPr lang="en-US" altLang="ja-JP" sz="2400" i="1" dirty="0" err="1" smtClean="0">
                <a:solidFill>
                  <a:srgbClr val="FF0000"/>
                </a:solidFill>
              </a:rPr>
              <a:t>FF</a:t>
            </a:r>
            <a:r>
              <a:rPr lang="en-US" altLang="ja-JP" sz="2400" i="1" dirty="0" smtClean="0">
                <a:solidFill>
                  <a:srgbClr val="FF0000"/>
                </a:solidFill>
              </a:rPr>
              <a:t> due to the </a:t>
            </a:r>
            <a:r>
              <a:rPr lang="en-US" altLang="ja-JP" sz="2400" i="1" dirty="0" err="1" smtClean="0">
                <a:solidFill>
                  <a:srgbClr val="FF0000"/>
                </a:solidFill>
              </a:rPr>
              <a:t>DR</a:t>
            </a:r>
            <a:r>
              <a:rPr lang="en-US" altLang="ja-JP" sz="2400" i="1" dirty="0" smtClean="0">
                <a:solidFill>
                  <a:srgbClr val="FF0000"/>
                </a:solidFill>
              </a:rPr>
              <a:t> air-conditioner</a:t>
            </a:r>
            <a:r>
              <a:rPr lang="en-US" altLang="ja-JP" sz="2400" i="1" dirty="0" smtClean="0">
                <a:solidFill>
                  <a:srgbClr val="000090"/>
                </a:solidFill>
              </a:rPr>
              <a:t>  </a:t>
            </a:r>
            <a:endParaRPr lang="en-US" altLang="ja-JP" sz="2400" i="1" dirty="0" smtClean="0">
              <a:solidFill>
                <a:srgbClr val="000090"/>
              </a:solidFill>
            </a:endParaRPr>
          </a:p>
          <a:p>
            <a:pPr marL="457200" indent="-457200" algn="just">
              <a:lnSpc>
                <a:spcPct val="130000"/>
              </a:lnSpc>
              <a:buFont typeface="+mj-lt"/>
              <a:buAutoNum type="arabicPeriod"/>
            </a:pPr>
            <a:r>
              <a:rPr lang="en-GB" sz="2400" i="1" dirty="0" smtClean="0">
                <a:solidFill>
                  <a:srgbClr val="000090"/>
                </a:solidFill>
              </a:rPr>
              <a:t>Extraction </a:t>
            </a:r>
            <a:r>
              <a:rPr lang="en-GB" sz="2400" i="1" dirty="0" smtClean="0">
                <a:solidFill>
                  <a:srgbClr val="000090"/>
                </a:solidFill>
              </a:rPr>
              <a:t>kicker </a:t>
            </a:r>
            <a:r>
              <a:rPr lang="en-GB" sz="2400" i="1" dirty="0" smtClean="0">
                <a:solidFill>
                  <a:srgbClr val="000090"/>
                </a:solidFill>
              </a:rPr>
              <a:t>trouble(2015.11~2015.12)</a:t>
            </a:r>
          </a:p>
          <a:p>
            <a:pPr marL="457200" indent="-457200" algn="just">
              <a:lnSpc>
                <a:spcPct val="130000"/>
              </a:lnSpc>
              <a:buFont typeface="+mj-lt"/>
              <a:buAutoNum type="arabicPeriod"/>
            </a:pPr>
            <a:r>
              <a:rPr lang="en-GB" sz="2400" i="1" dirty="0">
                <a:solidFill>
                  <a:srgbClr val="000090"/>
                </a:solidFill>
              </a:rPr>
              <a:t>P</a:t>
            </a:r>
            <a:r>
              <a:rPr lang="en-GB" sz="2400" i="1" dirty="0" smtClean="0">
                <a:solidFill>
                  <a:srgbClr val="000090"/>
                </a:solidFill>
              </a:rPr>
              <a:t>roposal for </a:t>
            </a:r>
            <a:r>
              <a:rPr lang="en-GB" sz="2400" i="1" dirty="0" smtClean="0">
                <a:solidFill>
                  <a:srgbClr val="000090"/>
                </a:solidFill>
              </a:rPr>
              <a:t>the pulse </a:t>
            </a:r>
            <a:r>
              <a:rPr lang="en-US" altLang="ja-JP" sz="2400" i="1" dirty="0" smtClean="0">
                <a:solidFill>
                  <a:srgbClr val="000090"/>
                </a:solidFill>
              </a:rPr>
              <a:t>stabilization of the extraction kicker</a:t>
            </a:r>
            <a:endParaRPr lang="en-US" altLang="ja-JP" sz="2400" i="1" dirty="0" smtClean="0">
              <a:solidFill>
                <a:srgbClr val="000090"/>
              </a:solidFill>
            </a:endParaRPr>
          </a:p>
        </p:txBody>
      </p:sp>
      <p:sp>
        <p:nvSpPr>
          <p:cNvPr id="10" name="テキスト ボックス 9"/>
          <p:cNvSpPr txBox="1"/>
          <p:nvPr/>
        </p:nvSpPr>
        <p:spPr>
          <a:xfrm>
            <a:off x="2200627" y="76200"/>
            <a:ext cx="4377973" cy="796115"/>
          </a:xfrm>
          <a:prstGeom prst="rect">
            <a:avLst/>
          </a:prstGeom>
          <a:noFill/>
        </p:spPr>
        <p:txBody>
          <a:bodyPr wrap="square" rtlCol="0">
            <a:spAutoFit/>
          </a:bodyPr>
          <a:lstStyle/>
          <a:p>
            <a:pPr>
              <a:lnSpc>
                <a:spcPct val="80000"/>
              </a:lnSpc>
            </a:pPr>
            <a:r>
              <a:rPr lang="en-US" altLang="ja-JP" sz="2800" b="1" i="1" dirty="0" smtClean="0">
                <a:solidFill>
                  <a:srgbClr val="0000FF"/>
                </a:solidFill>
              </a:rPr>
              <a:t>ATF hardware status</a:t>
            </a:r>
          </a:p>
          <a:p>
            <a:pPr lvl="2">
              <a:lnSpc>
                <a:spcPct val="80000"/>
              </a:lnSpc>
            </a:pPr>
            <a:r>
              <a:rPr lang="en-US" altLang="ja-JP" sz="2800" b="1" i="1" dirty="0" smtClean="0">
                <a:solidFill>
                  <a:srgbClr val="0000FF"/>
                </a:solidFill>
              </a:rPr>
              <a:t>- Orbit Stabilization</a:t>
            </a:r>
            <a:endParaRPr lang="en-GB" sz="2800" b="1" i="1" dirty="0">
              <a:solidFill>
                <a:srgbClr val="0000FF"/>
              </a:solidFill>
            </a:endParaRPr>
          </a:p>
        </p:txBody>
      </p:sp>
    </p:spTree>
    <p:extLst>
      <p:ext uri="{BB962C8B-B14F-4D97-AF65-F5344CB8AC3E}">
        <p14:creationId xmlns:p14="http://schemas.microsoft.com/office/powerpoint/2010/main" val="1794591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723" y="3999659"/>
            <a:ext cx="4555331" cy="1983581"/>
          </a:xfrm>
          <a:prstGeom prst="rect">
            <a:avLst/>
          </a:prstGeom>
        </p:spPr>
      </p:pic>
      <p:sp>
        <p:nvSpPr>
          <p:cNvPr id="5" name="テキスト ボックス 4"/>
          <p:cNvSpPr txBox="1"/>
          <p:nvPr/>
        </p:nvSpPr>
        <p:spPr>
          <a:xfrm>
            <a:off x="306707" y="3623013"/>
            <a:ext cx="4877361" cy="338554"/>
          </a:xfrm>
          <a:prstGeom prst="rect">
            <a:avLst/>
          </a:prstGeom>
          <a:noFill/>
        </p:spPr>
        <p:txBody>
          <a:bodyPr wrap="none" rtlCol="0">
            <a:spAutoFit/>
          </a:bodyPr>
          <a:lstStyle/>
          <a:p>
            <a:r>
              <a:rPr kumimoji="1" lang="en-US" altLang="ja-JP" sz="1600" b="1" i="1" dirty="0" smtClean="0"/>
              <a:t>Feedback Kicker Amplitude : 12/15 18:00 – 12/16 01:00</a:t>
            </a:r>
            <a:endParaRPr kumimoji="1" lang="ja-JP" altLang="en-US" sz="1600" b="1" i="1" dirty="0"/>
          </a:p>
        </p:txBody>
      </p:sp>
      <p:sp>
        <p:nvSpPr>
          <p:cNvPr id="7" name="テキスト ボックス 6"/>
          <p:cNvSpPr txBox="1"/>
          <p:nvPr/>
        </p:nvSpPr>
        <p:spPr>
          <a:xfrm>
            <a:off x="1725817" y="240720"/>
            <a:ext cx="5605797" cy="523220"/>
          </a:xfrm>
          <a:prstGeom prst="rect">
            <a:avLst/>
          </a:prstGeom>
          <a:noFill/>
        </p:spPr>
        <p:txBody>
          <a:bodyPr wrap="none" rtlCol="0">
            <a:spAutoFit/>
          </a:bodyPr>
          <a:lstStyle/>
          <a:p>
            <a:r>
              <a:rPr lang="en-US" altLang="ja-JP" sz="2800" i="1" dirty="0" smtClean="0">
                <a:solidFill>
                  <a:srgbClr val="000090"/>
                </a:solidFill>
              </a:rPr>
              <a:t>Orbit drift with the </a:t>
            </a:r>
            <a:r>
              <a:rPr lang="en-US" altLang="ja-JP" sz="2800" i="1" dirty="0" err="1" smtClean="0">
                <a:solidFill>
                  <a:srgbClr val="000090"/>
                </a:solidFill>
              </a:rPr>
              <a:t>DR</a:t>
            </a:r>
            <a:r>
              <a:rPr lang="en-US" altLang="ja-JP" sz="2800" i="1" dirty="0" smtClean="0">
                <a:solidFill>
                  <a:srgbClr val="000090"/>
                </a:solidFill>
              </a:rPr>
              <a:t> room temp(1)</a:t>
            </a:r>
            <a:endParaRPr kumimoji="1" lang="ja-JP" altLang="en-US" sz="2800" i="1" dirty="0">
              <a:solidFill>
                <a:srgbClr val="000090"/>
              </a:solidFill>
            </a:endParaRPr>
          </a:p>
        </p:txBody>
      </p:sp>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723" y="1500806"/>
            <a:ext cx="4548188" cy="1864519"/>
          </a:xfrm>
          <a:prstGeom prst="rect">
            <a:avLst/>
          </a:prstGeom>
        </p:spPr>
      </p:pic>
      <p:sp>
        <p:nvSpPr>
          <p:cNvPr id="11" name="テキスト ボックス 10"/>
          <p:cNvSpPr txBox="1"/>
          <p:nvPr/>
        </p:nvSpPr>
        <p:spPr>
          <a:xfrm>
            <a:off x="692087" y="1121623"/>
            <a:ext cx="3923446" cy="338554"/>
          </a:xfrm>
          <a:prstGeom prst="rect">
            <a:avLst/>
          </a:prstGeom>
          <a:noFill/>
        </p:spPr>
        <p:txBody>
          <a:bodyPr wrap="none" rtlCol="0">
            <a:spAutoFit/>
          </a:bodyPr>
          <a:lstStyle/>
          <a:p>
            <a:r>
              <a:rPr kumimoji="1" lang="en-US" altLang="ja-JP" sz="1600" b="1" i="1" dirty="0" smtClean="0"/>
              <a:t>Air Temperature: 12/15 18:00 – 12/16 01:00</a:t>
            </a:r>
            <a:endParaRPr kumimoji="1" lang="ja-JP" altLang="en-US" sz="1600" b="1" i="1" dirty="0"/>
          </a:p>
        </p:txBody>
      </p:sp>
      <p:sp>
        <p:nvSpPr>
          <p:cNvPr id="12" name="テキスト ボックス 11"/>
          <p:cNvSpPr txBox="1"/>
          <p:nvPr/>
        </p:nvSpPr>
        <p:spPr>
          <a:xfrm>
            <a:off x="467723" y="6209932"/>
            <a:ext cx="8320677" cy="461665"/>
          </a:xfrm>
          <a:prstGeom prst="rect">
            <a:avLst/>
          </a:prstGeom>
          <a:noFill/>
        </p:spPr>
        <p:txBody>
          <a:bodyPr wrap="square" rtlCol="0">
            <a:spAutoFit/>
          </a:bodyPr>
          <a:lstStyle/>
          <a:p>
            <a:r>
              <a:rPr kumimoji="1" lang="en-US" altLang="ja-JP" sz="2400" i="1" dirty="0" smtClean="0">
                <a:solidFill>
                  <a:srgbClr val="000090"/>
                </a:solidFill>
              </a:rPr>
              <a:t>The strength of the orbit feedback correlated with the </a:t>
            </a:r>
            <a:r>
              <a:rPr kumimoji="1" lang="en-US" altLang="ja-JP" sz="2400" i="1" dirty="0" err="1" smtClean="0">
                <a:solidFill>
                  <a:srgbClr val="000090"/>
                </a:solidFill>
              </a:rPr>
              <a:t>DR</a:t>
            </a:r>
            <a:r>
              <a:rPr kumimoji="1" lang="en-US" altLang="ja-JP" sz="2400" i="1" dirty="0" smtClean="0">
                <a:solidFill>
                  <a:srgbClr val="000090"/>
                </a:solidFill>
              </a:rPr>
              <a:t> temp.  </a:t>
            </a:r>
            <a:endParaRPr kumimoji="1" lang="ja-JP" altLang="en-US" sz="2400" i="1" dirty="0">
              <a:solidFill>
                <a:srgbClr val="000090"/>
              </a:solidFill>
            </a:endParaRPr>
          </a:p>
        </p:txBody>
      </p:sp>
      <p:sp>
        <p:nvSpPr>
          <p:cNvPr id="9"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14" name="Picture 7" descr="keklogo-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5" descr="atflogo-200-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テキスト ボックス 15"/>
          <p:cNvSpPr txBox="1"/>
          <p:nvPr/>
        </p:nvSpPr>
        <p:spPr>
          <a:xfrm>
            <a:off x="5184068" y="1563528"/>
            <a:ext cx="3092401" cy="830997"/>
          </a:xfrm>
          <a:prstGeom prst="rect">
            <a:avLst/>
          </a:prstGeom>
          <a:noFill/>
        </p:spPr>
        <p:txBody>
          <a:bodyPr wrap="none" rtlCol="0">
            <a:spAutoFit/>
          </a:bodyPr>
          <a:lstStyle/>
          <a:p>
            <a:r>
              <a:rPr kumimoji="1" lang="en-US" altLang="ja-JP" sz="1600" i="1" dirty="0" err="1" smtClean="0"/>
              <a:t>DR</a:t>
            </a:r>
            <a:r>
              <a:rPr kumimoji="1" lang="en-US" altLang="ja-JP" sz="1600" i="1" dirty="0" smtClean="0"/>
              <a:t> tunnel Temp</a:t>
            </a:r>
            <a:r>
              <a:rPr kumimoji="1" lang="en-US" altLang="ja-JP" sz="1600" i="1" dirty="0" smtClean="0">
                <a:solidFill>
                  <a:srgbClr val="FF0000"/>
                </a:solidFill>
              </a:rPr>
              <a:t>(1)</a:t>
            </a:r>
            <a:r>
              <a:rPr kumimoji="1" lang="en-US" altLang="ja-JP" sz="1600" i="1" dirty="0" smtClean="0"/>
              <a:t>,</a:t>
            </a:r>
            <a:r>
              <a:rPr kumimoji="1" lang="en-US" altLang="ja-JP" sz="1600" i="1" dirty="0" smtClean="0">
                <a:solidFill>
                  <a:srgbClr val="0000FF"/>
                </a:solidFill>
              </a:rPr>
              <a:t> (2)</a:t>
            </a:r>
            <a:r>
              <a:rPr kumimoji="1" lang="en-US" altLang="ja-JP" sz="1600" i="1" dirty="0" smtClean="0"/>
              <a:t>, </a:t>
            </a:r>
            <a:r>
              <a:rPr kumimoji="1" lang="en-US" altLang="ja-JP" sz="1600" i="1" dirty="0" smtClean="0">
                <a:solidFill>
                  <a:srgbClr val="00FF00"/>
                </a:solidFill>
              </a:rPr>
              <a:t>(3)</a:t>
            </a:r>
            <a:r>
              <a:rPr kumimoji="1" lang="en-US" altLang="ja-JP" sz="1600" i="1" dirty="0" smtClean="0"/>
              <a:t>,</a:t>
            </a:r>
            <a:r>
              <a:rPr kumimoji="1" lang="en-US" altLang="ja-JP" sz="1600" i="1" dirty="0" smtClean="0">
                <a:solidFill>
                  <a:srgbClr val="008000"/>
                </a:solidFill>
              </a:rPr>
              <a:t> (4)</a:t>
            </a:r>
            <a:r>
              <a:rPr kumimoji="1" lang="en-US" altLang="ja-JP" sz="1600" i="1" dirty="0" smtClean="0"/>
              <a:t>,</a:t>
            </a:r>
            <a:r>
              <a:rPr kumimoji="1" lang="en-US" altLang="ja-JP" sz="1600" i="1" dirty="0" smtClean="0">
                <a:solidFill>
                  <a:schemeClr val="accent5">
                    <a:lumMod val="75000"/>
                  </a:schemeClr>
                </a:solidFill>
              </a:rPr>
              <a:t> (5)</a:t>
            </a:r>
          </a:p>
          <a:p>
            <a:pPr lvl="1"/>
            <a:r>
              <a:rPr lang="en-US" altLang="ja-JP" sz="1600" i="1" dirty="0" smtClean="0">
                <a:solidFill>
                  <a:schemeClr val="accent5">
                    <a:lumMod val="75000"/>
                  </a:schemeClr>
                </a:solidFill>
              </a:rPr>
              <a:t>Temp change &lt; </a:t>
            </a:r>
            <a:r>
              <a:rPr lang="en-US" altLang="ja-JP" sz="1600" i="1" dirty="0" err="1" smtClean="0">
                <a:solidFill>
                  <a:schemeClr val="accent5">
                    <a:lumMod val="75000"/>
                  </a:schemeClr>
                </a:solidFill>
              </a:rPr>
              <a:t>1degC</a:t>
            </a:r>
            <a:endParaRPr lang="en-US" altLang="ja-JP" sz="1600" i="1" dirty="0">
              <a:solidFill>
                <a:schemeClr val="accent5">
                  <a:lumMod val="75000"/>
                </a:schemeClr>
              </a:solidFill>
            </a:endParaRPr>
          </a:p>
          <a:p>
            <a:endParaRPr kumimoji="1" lang="en-US" altLang="ja-JP" sz="1600" i="1" dirty="0" smtClean="0">
              <a:solidFill>
                <a:schemeClr val="accent5">
                  <a:lumMod val="75000"/>
                </a:schemeClr>
              </a:solidFill>
            </a:endParaRPr>
          </a:p>
        </p:txBody>
      </p:sp>
      <p:sp>
        <p:nvSpPr>
          <p:cNvPr id="17" name="テキスト ボックス 16"/>
          <p:cNvSpPr txBox="1"/>
          <p:nvPr/>
        </p:nvSpPr>
        <p:spPr>
          <a:xfrm>
            <a:off x="5388721" y="3707271"/>
            <a:ext cx="2586862" cy="584775"/>
          </a:xfrm>
          <a:prstGeom prst="rect">
            <a:avLst/>
          </a:prstGeom>
          <a:noFill/>
        </p:spPr>
        <p:txBody>
          <a:bodyPr wrap="none" rtlCol="0">
            <a:spAutoFit/>
          </a:bodyPr>
          <a:lstStyle/>
          <a:p>
            <a:r>
              <a:rPr kumimoji="1" lang="en-US" altLang="ja-JP" sz="1600" i="1" dirty="0" smtClean="0"/>
              <a:t>Horizontal   </a:t>
            </a:r>
            <a:r>
              <a:rPr lang="en-US" altLang="ja-JP" sz="1600" i="1" dirty="0" smtClean="0">
                <a:solidFill>
                  <a:srgbClr val="FF0000"/>
                </a:solidFill>
              </a:rPr>
              <a:t>ZH4X</a:t>
            </a:r>
            <a:r>
              <a:rPr lang="en-US" altLang="ja-JP" sz="1600" i="1" dirty="0" smtClean="0"/>
              <a:t>,      </a:t>
            </a:r>
            <a:r>
              <a:rPr lang="en-US" altLang="ja-JP" sz="1600" i="1" dirty="0" smtClean="0">
                <a:solidFill>
                  <a:srgbClr val="00B050"/>
                </a:solidFill>
              </a:rPr>
              <a:t>ZH5X</a:t>
            </a:r>
          </a:p>
          <a:p>
            <a:r>
              <a:rPr kumimoji="1" lang="en-US" altLang="ja-JP" sz="1600" i="1" dirty="0"/>
              <a:t> </a:t>
            </a:r>
            <a:r>
              <a:rPr kumimoji="1" lang="en-US" altLang="ja-JP" sz="1600" i="1" dirty="0" smtClean="0"/>
              <a:t>  Vertical     </a:t>
            </a:r>
            <a:r>
              <a:rPr kumimoji="1" lang="en-US" altLang="ja-JP" sz="1600" i="1" dirty="0" smtClean="0">
                <a:solidFill>
                  <a:srgbClr val="0070C0"/>
                </a:solidFill>
              </a:rPr>
              <a:t>ZVFB1X</a:t>
            </a:r>
            <a:r>
              <a:rPr kumimoji="1" lang="en-US" altLang="ja-JP" sz="1600" i="1" dirty="0" smtClean="0"/>
              <a:t>,  </a:t>
            </a:r>
            <a:r>
              <a:rPr kumimoji="1" lang="en-US" altLang="ja-JP" sz="1600" i="1" dirty="0" smtClean="0">
                <a:solidFill>
                  <a:srgbClr val="FFC000"/>
                </a:solidFill>
              </a:rPr>
              <a:t>ZVFB2X</a:t>
            </a:r>
            <a:endParaRPr kumimoji="1" lang="ja-JP" altLang="en-US" sz="1600" i="1" dirty="0">
              <a:solidFill>
                <a:srgbClr val="FFC000"/>
              </a:solidFill>
            </a:endParaRPr>
          </a:p>
        </p:txBody>
      </p:sp>
      <p:cxnSp>
        <p:nvCxnSpPr>
          <p:cNvPr id="4" name="直線矢印コネクタ 3"/>
          <p:cNvCxnSpPr/>
          <p:nvPr/>
        </p:nvCxnSpPr>
        <p:spPr>
          <a:xfrm>
            <a:off x="1955800" y="2794000"/>
            <a:ext cx="4572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8" name="直線コネクタ 7"/>
          <p:cNvCxnSpPr/>
          <p:nvPr/>
        </p:nvCxnSpPr>
        <p:spPr>
          <a:xfrm>
            <a:off x="1955800" y="2590800"/>
            <a:ext cx="0" cy="3683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2387600" y="2603500"/>
            <a:ext cx="0" cy="368300"/>
          </a:xfrm>
          <a:prstGeom prst="line">
            <a:avLst/>
          </a:prstGeom>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2374900" y="2837934"/>
            <a:ext cx="1277638" cy="369332"/>
          </a:xfrm>
          <a:prstGeom prst="rect">
            <a:avLst/>
          </a:prstGeom>
          <a:noFill/>
        </p:spPr>
        <p:txBody>
          <a:bodyPr wrap="none" rtlCol="0">
            <a:spAutoFit/>
          </a:bodyPr>
          <a:lstStyle/>
          <a:p>
            <a:r>
              <a:rPr lang="en-GB" i="1" dirty="0" smtClean="0">
                <a:solidFill>
                  <a:srgbClr val="000090"/>
                </a:solidFill>
              </a:rPr>
              <a:t>40 minutes</a:t>
            </a:r>
            <a:endParaRPr lang="en-GB" i="1" dirty="0">
              <a:solidFill>
                <a:srgbClr val="000090"/>
              </a:solidFill>
            </a:endParaRPr>
          </a:p>
        </p:txBody>
      </p:sp>
    </p:spTree>
    <p:extLst>
      <p:ext uri="{BB962C8B-B14F-4D97-AF65-F5344CB8AC3E}">
        <p14:creationId xmlns:p14="http://schemas.microsoft.com/office/powerpoint/2010/main" val="3686960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725817" y="240720"/>
            <a:ext cx="5605797" cy="523220"/>
          </a:xfrm>
          <a:prstGeom prst="rect">
            <a:avLst/>
          </a:prstGeom>
          <a:noFill/>
        </p:spPr>
        <p:txBody>
          <a:bodyPr wrap="none" rtlCol="0">
            <a:spAutoFit/>
          </a:bodyPr>
          <a:lstStyle/>
          <a:p>
            <a:r>
              <a:rPr lang="en-US" altLang="ja-JP" sz="2800" i="1" dirty="0" smtClean="0">
                <a:solidFill>
                  <a:srgbClr val="000090"/>
                </a:solidFill>
              </a:rPr>
              <a:t>Orbit drift with the </a:t>
            </a:r>
            <a:r>
              <a:rPr lang="en-US" altLang="ja-JP" sz="2800" i="1" dirty="0" err="1" smtClean="0">
                <a:solidFill>
                  <a:srgbClr val="000090"/>
                </a:solidFill>
              </a:rPr>
              <a:t>DR</a:t>
            </a:r>
            <a:r>
              <a:rPr lang="en-US" altLang="ja-JP" sz="2800" i="1" dirty="0" smtClean="0">
                <a:solidFill>
                  <a:srgbClr val="000090"/>
                </a:solidFill>
              </a:rPr>
              <a:t> room temp(2)</a:t>
            </a:r>
            <a:endParaRPr kumimoji="1" lang="ja-JP" altLang="en-US" sz="2800" i="1" dirty="0">
              <a:solidFill>
                <a:srgbClr val="000090"/>
              </a:solidFill>
            </a:endParaRPr>
          </a:p>
        </p:txBody>
      </p:sp>
      <p:sp>
        <p:nvSpPr>
          <p:cNvPr id="11" name="テキスト ボックス 10"/>
          <p:cNvSpPr txBox="1"/>
          <p:nvPr/>
        </p:nvSpPr>
        <p:spPr>
          <a:xfrm>
            <a:off x="692087" y="1121623"/>
            <a:ext cx="3994202" cy="338554"/>
          </a:xfrm>
          <a:prstGeom prst="rect">
            <a:avLst/>
          </a:prstGeom>
          <a:noFill/>
        </p:spPr>
        <p:txBody>
          <a:bodyPr wrap="none" rtlCol="0">
            <a:spAutoFit/>
          </a:bodyPr>
          <a:lstStyle/>
          <a:p>
            <a:r>
              <a:rPr kumimoji="1" lang="en-US" altLang="ja-JP" sz="1600" b="1" i="1" dirty="0" smtClean="0"/>
              <a:t>Air Temperature: 12/</a:t>
            </a:r>
            <a:r>
              <a:rPr kumimoji="1" lang="en-US" altLang="ja-JP" sz="1600" b="1" i="1" dirty="0" smtClean="0"/>
              <a:t>17 12:</a:t>
            </a:r>
            <a:r>
              <a:rPr kumimoji="1" lang="en-US" altLang="ja-JP" sz="1600" b="1" i="1" dirty="0" smtClean="0"/>
              <a:t>00 – 12/</a:t>
            </a:r>
            <a:r>
              <a:rPr kumimoji="1" lang="en-US" altLang="ja-JP" sz="1600" b="1" i="1" dirty="0" smtClean="0"/>
              <a:t>18 12:</a:t>
            </a:r>
            <a:r>
              <a:rPr kumimoji="1" lang="en-US" altLang="ja-JP" sz="1600" b="1" i="1" dirty="0" smtClean="0"/>
              <a:t>00</a:t>
            </a:r>
            <a:endParaRPr kumimoji="1" lang="ja-JP" altLang="en-US" sz="1600" b="1" i="1" dirty="0"/>
          </a:p>
        </p:txBody>
      </p:sp>
      <p:sp>
        <p:nvSpPr>
          <p:cNvPr id="12" name="テキスト ボックス 11"/>
          <p:cNvSpPr txBox="1"/>
          <p:nvPr/>
        </p:nvSpPr>
        <p:spPr>
          <a:xfrm>
            <a:off x="609586" y="4620200"/>
            <a:ext cx="8186225" cy="1938992"/>
          </a:xfrm>
          <a:prstGeom prst="rect">
            <a:avLst/>
          </a:prstGeom>
          <a:noFill/>
        </p:spPr>
        <p:txBody>
          <a:bodyPr wrap="square" rtlCol="0">
            <a:spAutoFit/>
          </a:bodyPr>
          <a:lstStyle/>
          <a:p>
            <a:r>
              <a:rPr kumimoji="1" lang="en-US" altLang="ja-JP" sz="2400" i="1" dirty="0" smtClean="0">
                <a:solidFill>
                  <a:srgbClr val="000090"/>
                </a:solidFill>
              </a:rPr>
              <a:t>The interval of turned </a:t>
            </a:r>
            <a:r>
              <a:rPr lang="en-US" altLang="ja-JP" sz="2400" i="1" dirty="0" smtClean="0">
                <a:solidFill>
                  <a:srgbClr val="000090"/>
                </a:solidFill>
              </a:rPr>
              <a:t>ON/OFF of </a:t>
            </a:r>
            <a:r>
              <a:rPr lang="en-US" altLang="ja-JP" sz="2400" i="1" dirty="0">
                <a:solidFill>
                  <a:srgbClr val="000090"/>
                </a:solidFill>
              </a:rPr>
              <a:t>the </a:t>
            </a:r>
            <a:r>
              <a:rPr lang="en-US" altLang="ja-JP" sz="2400" i="1" dirty="0" smtClean="0">
                <a:solidFill>
                  <a:srgbClr val="000090"/>
                </a:solidFill>
              </a:rPr>
              <a:t>chiller was changed by the outside temp. </a:t>
            </a:r>
          </a:p>
          <a:p>
            <a:pPr lvl="1"/>
            <a:r>
              <a:rPr lang="en-US" altLang="ja-JP" sz="2400" i="1" dirty="0" smtClean="0">
                <a:solidFill>
                  <a:srgbClr val="000090"/>
                </a:solidFill>
              </a:rPr>
              <a:t>-&gt; reducing the interval</a:t>
            </a:r>
            <a:r>
              <a:rPr lang="en-US" altLang="ja-JP" sz="2400" i="1" dirty="0">
                <a:solidFill>
                  <a:srgbClr val="000090"/>
                </a:solidFill>
              </a:rPr>
              <a:t> </a:t>
            </a:r>
            <a:r>
              <a:rPr lang="en-US" altLang="ja-JP" sz="2400" i="1" dirty="0" smtClean="0">
                <a:solidFill>
                  <a:srgbClr val="000090"/>
                </a:solidFill>
              </a:rPr>
              <a:t>and  Increasing the </a:t>
            </a:r>
            <a:r>
              <a:rPr lang="en-US" altLang="ja-JP" sz="2400" i="1" dirty="0" err="1" smtClean="0">
                <a:solidFill>
                  <a:srgbClr val="000090"/>
                </a:solidFill>
              </a:rPr>
              <a:t>PID</a:t>
            </a:r>
            <a:r>
              <a:rPr lang="en-US" altLang="ja-JP" sz="2400" i="1" dirty="0" smtClean="0">
                <a:solidFill>
                  <a:srgbClr val="000090"/>
                </a:solidFill>
              </a:rPr>
              <a:t> parameters  will be done to stabilize the air temperature.  (~</a:t>
            </a:r>
            <a:r>
              <a:rPr lang="en-US" altLang="ja-JP" sz="2400" i="1" dirty="0" err="1" smtClean="0">
                <a:solidFill>
                  <a:srgbClr val="000090"/>
                </a:solidFill>
              </a:rPr>
              <a:t>Jan.2016</a:t>
            </a:r>
            <a:r>
              <a:rPr lang="en-US" altLang="ja-JP" sz="2400" i="1" dirty="0" smtClean="0">
                <a:solidFill>
                  <a:srgbClr val="000090"/>
                </a:solidFill>
              </a:rPr>
              <a:t>)</a:t>
            </a:r>
          </a:p>
          <a:p>
            <a:r>
              <a:rPr lang="en-US" altLang="ja-JP" sz="2400" i="1" dirty="0" smtClean="0">
                <a:solidFill>
                  <a:srgbClr val="000090"/>
                </a:solidFill>
              </a:rPr>
              <a:t> </a:t>
            </a:r>
            <a:endParaRPr kumimoji="1" lang="ja-JP" altLang="en-US" sz="2400" i="1" dirty="0">
              <a:solidFill>
                <a:srgbClr val="000090"/>
              </a:solidFill>
            </a:endParaRPr>
          </a:p>
        </p:txBody>
      </p:sp>
      <p:sp>
        <p:nvSpPr>
          <p:cNvPr id="9"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14"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テキスト ボックス 15"/>
          <p:cNvSpPr txBox="1"/>
          <p:nvPr/>
        </p:nvSpPr>
        <p:spPr>
          <a:xfrm>
            <a:off x="6134380" y="1843229"/>
            <a:ext cx="2661431" cy="707886"/>
          </a:xfrm>
          <a:prstGeom prst="rect">
            <a:avLst/>
          </a:prstGeom>
          <a:noFill/>
        </p:spPr>
        <p:txBody>
          <a:bodyPr wrap="none" rtlCol="0">
            <a:spAutoFit/>
          </a:bodyPr>
          <a:lstStyle/>
          <a:p>
            <a:r>
              <a:rPr kumimoji="1" lang="en-US" altLang="ja-JP" sz="2000" i="1" dirty="0" err="1" smtClean="0"/>
              <a:t>DR</a:t>
            </a:r>
            <a:r>
              <a:rPr kumimoji="1" lang="en-US" altLang="ja-JP" sz="2000" i="1" dirty="0" smtClean="0"/>
              <a:t> tunnel Temp</a:t>
            </a:r>
            <a:r>
              <a:rPr kumimoji="1" lang="en-US" altLang="ja-JP" sz="2000" i="1" dirty="0" smtClean="0">
                <a:solidFill>
                  <a:srgbClr val="FF0000"/>
                </a:solidFill>
              </a:rPr>
              <a:t>(1)</a:t>
            </a:r>
            <a:r>
              <a:rPr kumimoji="1" lang="en-US" altLang="ja-JP" sz="2000" i="1" dirty="0" smtClean="0"/>
              <a:t>,</a:t>
            </a:r>
            <a:r>
              <a:rPr kumimoji="1" lang="en-US" altLang="ja-JP" sz="2000" i="1" dirty="0" smtClean="0">
                <a:solidFill>
                  <a:srgbClr val="0000FF"/>
                </a:solidFill>
              </a:rPr>
              <a:t> </a:t>
            </a:r>
            <a:r>
              <a:rPr kumimoji="1" lang="en-US" altLang="ja-JP" sz="2000" i="1" dirty="0" smtClean="0">
                <a:solidFill>
                  <a:srgbClr val="008000"/>
                </a:solidFill>
              </a:rPr>
              <a:t>(2),</a:t>
            </a:r>
            <a:r>
              <a:rPr kumimoji="1" lang="en-US" altLang="ja-JP" sz="2000" i="1" dirty="0" smtClean="0"/>
              <a:t> </a:t>
            </a:r>
          </a:p>
          <a:p>
            <a:r>
              <a:rPr lang="en-US" altLang="ja-JP" sz="2000" i="1" dirty="0" smtClean="0">
                <a:solidFill>
                  <a:srgbClr val="000090"/>
                </a:solidFill>
              </a:rPr>
              <a:t>Outside Temp </a:t>
            </a:r>
            <a:r>
              <a:rPr kumimoji="1" lang="en-US" altLang="ja-JP" sz="2000" i="1" dirty="0" smtClean="0">
                <a:solidFill>
                  <a:srgbClr val="000090"/>
                </a:solidFill>
              </a:rPr>
              <a:t>(3)</a:t>
            </a:r>
          </a:p>
        </p:txBody>
      </p:sp>
      <p:pic>
        <p:nvPicPr>
          <p:cNvPr id="3" name="図 2" descr="20160108_DR_CW2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707" y="1640799"/>
            <a:ext cx="5334000" cy="2600124"/>
          </a:xfrm>
          <a:prstGeom prst="rect">
            <a:avLst/>
          </a:prstGeom>
        </p:spPr>
      </p:pic>
      <p:sp>
        <p:nvSpPr>
          <p:cNvPr id="18" name="テキスト ボックス 17"/>
          <p:cNvSpPr txBox="1"/>
          <p:nvPr/>
        </p:nvSpPr>
        <p:spPr>
          <a:xfrm>
            <a:off x="5640707" y="1797062"/>
            <a:ext cx="461873" cy="584776"/>
          </a:xfrm>
          <a:prstGeom prst="rect">
            <a:avLst/>
          </a:prstGeom>
          <a:noFill/>
        </p:spPr>
        <p:txBody>
          <a:bodyPr wrap="none" rtlCol="0">
            <a:spAutoFit/>
          </a:bodyPr>
          <a:lstStyle/>
          <a:p>
            <a:r>
              <a:rPr kumimoji="1" lang="en-US" altLang="ja-JP" sz="1600" i="1" dirty="0" smtClean="0">
                <a:solidFill>
                  <a:srgbClr val="FF0000"/>
                </a:solidFill>
              </a:rPr>
              <a:t>(1)</a:t>
            </a:r>
            <a:endParaRPr lang="en-US" altLang="ja-JP" sz="1600" i="1" dirty="0"/>
          </a:p>
          <a:p>
            <a:r>
              <a:rPr kumimoji="1" lang="en-US" altLang="ja-JP" sz="1600" i="1" dirty="0" smtClean="0">
                <a:solidFill>
                  <a:srgbClr val="008000"/>
                </a:solidFill>
              </a:rPr>
              <a:t>(2)</a:t>
            </a:r>
            <a:endParaRPr kumimoji="1" lang="en-US" altLang="ja-JP" sz="1600" i="1" dirty="0" smtClean="0">
              <a:solidFill>
                <a:schemeClr val="accent5">
                  <a:lumMod val="75000"/>
                </a:schemeClr>
              </a:solidFill>
            </a:endParaRPr>
          </a:p>
        </p:txBody>
      </p:sp>
      <p:sp>
        <p:nvSpPr>
          <p:cNvPr id="19" name="テキスト ボックス 18"/>
          <p:cNvSpPr txBox="1"/>
          <p:nvPr/>
        </p:nvSpPr>
        <p:spPr>
          <a:xfrm>
            <a:off x="5672507" y="2630295"/>
            <a:ext cx="461873" cy="338554"/>
          </a:xfrm>
          <a:prstGeom prst="rect">
            <a:avLst/>
          </a:prstGeom>
          <a:noFill/>
        </p:spPr>
        <p:txBody>
          <a:bodyPr wrap="none" rtlCol="0">
            <a:spAutoFit/>
          </a:bodyPr>
          <a:lstStyle/>
          <a:p>
            <a:r>
              <a:rPr kumimoji="1" lang="en-US" altLang="ja-JP" sz="1600" i="1" dirty="0" smtClean="0">
                <a:solidFill>
                  <a:srgbClr val="000090"/>
                </a:solidFill>
              </a:rPr>
              <a:t>(3)</a:t>
            </a:r>
          </a:p>
        </p:txBody>
      </p:sp>
      <p:cxnSp>
        <p:nvCxnSpPr>
          <p:cNvPr id="6" name="直線矢印コネクタ 5"/>
          <p:cNvCxnSpPr/>
          <p:nvPr/>
        </p:nvCxnSpPr>
        <p:spPr>
          <a:xfrm>
            <a:off x="3937000" y="1797062"/>
            <a:ext cx="0" cy="4558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4038600" y="2197172"/>
            <a:ext cx="774571" cy="369332"/>
          </a:xfrm>
          <a:prstGeom prst="rect">
            <a:avLst/>
          </a:prstGeom>
          <a:noFill/>
        </p:spPr>
        <p:txBody>
          <a:bodyPr wrap="none" rtlCol="0">
            <a:spAutoFit/>
          </a:bodyPr>
          <a:lstStyle/>
          <a:p>
            <a:r>
              <a:rPr lang="en-GB" dirty="0" err="1" smtClean="0"/>
              <a:t>1degC</a:t>
            </a:r>
            <a:endParaRPr lang="en-GB" dirty="0"/>
          </a:p>
        </p:txBody>
      </p:sp>
      <p:cxnSp>
        <p:nvCxnSpPr>
          <p:cNvPr id="20" name="直線矢印コネクタ 19"/>
          <p:cNvCxnSpPr/>
          <p:nvPr/>
        </p:nvCxnSpPr>
        <p:spPr>
          <a:xfrm>
            <a:off x="2578100" y="2968849"/>
            <a:ext cx="0" cy="4558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2603371" y="3438458"/>
            <a:ext cx="774571" cy="369332"/>
          </a:xfrm>
          <a:prstGeom prst="rect">
            <a:avLst/>
          </a:prstGeom>
          <a:noFill/>
        </p:spPr>
        <p:txBody>
          <a:bodyPr wrap="none" rtlCol="0">
            <a:spAutoFit/>
          </a:bodyPr>
          <a:lstStyle/>
          <a:p>
            <a:r>
              <a:rPr lang="en-GB" dirty="0" err="1"/>
              <a:t>4</a:t>
            </a:r>
            <a:r>
              <a:rPr lang="en-GB" dirty="0" err="1" smtClean="0"/>
              <a:t>degC</a:t>
            </a:r>
            <a:endParaRPr lang="en-GB" dirty="0"/>
          </a:p>
        </p:txBody>
      </p:sp>
    </p:spTree>
    <p:extLst>
      <p:ext uri="{BB962C8B-B14F-4D97-AF65-F5344CB8AC3E}">
        <p14:creationId xmlns:p14="http://schemas.microsoft.com/office/powerpoint/2010/main" val="2833584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4445001" y="1196742"/>
            <a:ext cx="4343401" cy="923330"/>
          </a:xfrm>
          <a:prstGeom prst="rect">
            <a:avLst/>
          </a:prstGeom>
          <a:noFill/>
        </p:spPr>
        <p:txBody>
          <a:bodyPr wrap="square" rtlCol="0">
            <a:spAutoFit/>
          </a:bodyPr>
          <a:lstStyle/>
          <a:p>
            <a:pPr algn="r"/>
            <a:r>
              <a:rPr lang="en-US" altLang="ja-JP" i="1" dirty="0" err="1" smtClean="0">
                <a:solidFill>
                  <a:srgbClr val="000090"/>
                </a:solidFill>
              </a:rPr>
              <a:t>T.Naito</a:t>
            </a:r>
            <a:r>
              <a:rPr lang="en-US" altLang="ja-JP" i="1" dirty="0">
                <a:solidFill>
                  <a:srgbClr val="000090"/>
                </a:solidFill>
              </a:rPr>
              <a:t>(</a:t>
            </a:r>
            <a:r>
              <a:rPr lang="en-US" altLang="ja-JP" i="1" dirty="0" err="1" smtClean="0">
                <a:solidFill>
                  <a:srgbClr val="000090"/>
                </a:solidFill>
              </a:rPr>
              <a:t>KEK</a:t>
            </a:r>
            <a:r>
              <a:rPr lang="en-US" altLang="ja-JP" i="1" dirty="0" smtClean="0">
                <a:solidFill>
                  <a:srgbClr val="000090"/>
                </a:solidFill>
              </a:rPr>
              <a:t>)</a:t>
            </a:r>
          </a:p>
          <a:p>
            <a:pPr algn="r"/>
            <a:r>
              <a:rPr lang="en-US" altLang="ja-JP" i="1" dirty="0" err="1" smtClean="0">
                <a:solidFill>
                  <a:srgbClr val="000090"/>
                </a:solidFill>
              </a:rPr>
              <a:t>ATF2</a:t>
            </a:r>
            <a:r>
              <a:rPr lang="en-US" altLang="ja-JP" i="1" dirty="0" smtClean="0">
                <a:solidFill>
                  <a:srgbClr val="000090"/>
                </a:solidFill>
              </a:rPr>
              <a:t> </a:t>
            </a:r>
            <a:r>
              <a:rPr lang="en-US" altLang="ja-JP" i="1" dirty="0">
                <a:solidFill>
                  <a:srgbClr val="000090"/>
                </a:solidFill>
              </a:rPr>
              <a:t>Project </a:t>
            </a:r>
            <a:r>
              <a:rPr lang="en-US" altLang="ja-JP" i="1" dirty="0" smtClean="0">
                <a:solidFill>
                  <a:srgbClr val="000090"/>
                </a:solidFill>
              </a:rPr>
              <a:t>meeting 2016.1.13</a:t>
            </a:r>
          </a:p>
          <a:p>
            <a:pPr algn="r"/>
            <a:r>
              <a:rPr lang="en-GB" altLang="ja-JP" i="1" dirty="0" err="1" smtClean="0">
                <a:solidFill>
                  <a:srgbClr val="000090"/>
                </a:solidFill>
              </a:rPr>
              <a:t>Laboratoire</a:t>
            </a:r>
            <a:r>
              <a:rPr lang="en-GB" altLang="ja-JP" i="1" dirty="0" smtClean="0">
                <a:solidFill>
                  <a:srgbClr val="000090"/>
                </a:solidFill>
              </a:rPr>
              <a:t> </a:t>
            </a:r>
            <a:r>
              <a:rPr lang="en-GB" altLang="ja-JP" i="1" dirty="0">
                <a:solidFill>
                  <a:srgbClr val="000090"/>
                </a:solidFill>
              </a:rPr>
              <a:t>de </a:t>
            </a:r>
            <a:r>
              <a:rPr lang="en-GB" altLang="ja-JP" i="1" dirty="0" err="1">
                <a:solidFill>
                  <a:srgbClr val="000090"/>
                </a:solidFill>
              </a:rPr>
              <a:t>l'Accélérateur</a:t>
            </a:r>
            <a:r>
              <a:rPr lang="en-GB" altLang="ja-JP" i="1" dirty="0">
                <a:solidFill>
                  <a:srgbClr val="000090"/>
                </a:solidFill>
              </a:rPr>
              <a:t> </a:t>
            </a:r>
            <a:r>
              <a:rPr lang="en-GB" altLang="ja-JP" i="1" dirty="0" err="1">
                <a:solidFill>
                  <a:srgbClr val="000090"/>
                </a:solidFill>
              </a:rPr>
              <a:t>Linéaire</a:t>
            </a:r>
            <a:r>
              <a:rPr lang="en-GB" altLang="ja-JP" i="1" dirty="0">
                <a:solidFill>
                  <a:srgbClr val="000090"/>
                </a:solidFill>
              </a:rPr>
              <a:t> (</a:t>
            </a:r>
            <a:r>
              <a:rPr lang="en-GB" altLang="ja-JP" i="1" dirty="0" err="1">
                <a:solidFill>
                  <a:srgbClr val="000090"/>
                </a:solidFill>
              </a:rPr>
              <a:t>LAL</a:t>
            </a:r>
            <a:r>
              <a:rPr lang="en-GB" altLang="ja-JP" i="1" dirty="0" smtClean="0">
                <a:solidFill>
                  <a:srgbClr val="000090"/>
                </a:solidFill>
              </a:rPr>
              <a:t>)</a:t>
            </a:r>
            <a:endParaRPr lang="en-US" altLang="ja-JP" i="1" dirty="0" smtClean="0">
              <a:solidFill>
                <a:srgbClr val="000090"/>
              </a:solidFill>
            </a:endParaRPr>
          </a:p>
        </p:txBody>
      </p:sp>
      <p:sp>
        <p:nvSpPr>
          <p:cNvPr id="9" name="テキスト ボックス 8"/>
          <p:cNvSpPr txBox="1"/>
          <p:nvPr/>
        </p:nvSpPr>
        <p:spPr>
          <a:xfrm>
            <a:off x="634500" y="2750185"/>
            <a:ext cx="7887200" cy="2474524"/>
          </a:xfrm>
          <a:prstGeom prst="rect">
            <a:avLst/>
          </a:prstGeom>
          <a:noFill/>
        </p:spPr>
        <p:txBody>
          <a:bodyPr wrap="square" rtlCol="0">
            <a:spAutoFit/>
          </a:bodyPr>
          <a:lstStyle/>
          <a:p>
            <a:pPr marL="457200" indent="-457200" algn="just">
              <a:lnSpc>
                <a:spcPct val="130000"/>
              </a:lnSpc>
              <a:buFont typeface="+mj-lt"/>
              <a:buAutoNum type="arabicPeriod"/>
            </a:pPr>
            <a:r>
              <a:rPr lang="en-US" altLang="ja-JP" sz="2400" i="1" dirty="0" smtClean="0">
                <a:solidFill>
                  <a:srgbClr val="000090"/>
                </a:solidFill>
              </a:rPr>
              <a:t>Orbit oscillation due to </a:t>
            </a:r>
            <a:r>
              <a:rPr lang="en-US" altLang="ja-JP" sz="2400" i="1" dirty="0">
                <a:solidFill>
                  <a:srgbClr val="000090"/>
                </a:solidFill>
              </a:rPr>
              <a:t>t</a:t>
            </a:r>
            <a:r>
              <a:rPr lang="en-US" altLang="ja-JP" sz="2400" i="1" dirty="0" smtClean="0">
                <a:solidFill>
                  <a:srgbClr val="000090"/>
                </a:solidFill>
              </a:rPr>
              <a:t>he </a:t>
            </a:r>
            <a:r>
              <a:rPr lang="en-US" altLang="ja-JP" sz="2400" i="1" dirty="0" smtClean="0">
                <a:solidFill>
                  <a:srgbClr val="000090"/>
                </a:solidFill>
              </a:rPr>
              <a:t>Cooling water temperature </a:t>
            </a:r>
            <a:r>
              <a:rPr lang="en-US" altLang="ja-JP" sz="2400" i="1" dirty="0" smtClean="0">
                <a:solidFill>
                  <a:srgbClr val="000090"/>
                </a:solidFill>
              </a:rPr>
              <a:t>change</a:t>
            </a:r>
          </a:p>
          <a:p>
            <a:pPr marL="457200" indent="-457200" algn="just">
              <a:lnSpc>
                <a:spcPct val="130000"/>
              </a:lnSpc>
              <a:buFont typeface="+mj-lt"/>
              <a:buAutoNum type="arabicPeriod"/>
            </a:pPr>
            <a:r>
              <a:rPr lang="en-US" altLang="ja-JP" sz="2400" i="1" dirty="0" smtClean="0">
                <a:solidFill>
                  <a:srgbClr val="000090"/>
                </a:solidFill>
              </a:rPr>
              <a:t>Orbit drift in </a:t>
            </a:r>
            <a:r>
              <a:rPr lang="en-US" altLang="ja-JP" sz="2400" i="1" dirty="0" err="1" smtClean="0">
                <a:solidFill>
                  <a:srgbClr val="000090"/>
                </a:solidFill>
              </a:rPr>
              <a:t>FF</a:t>
            </a:r>
            <a:r>
              <a:rPr lang="en-US" altLang="ja-JP" sz="2400" i="1" dirty="0" smtClean="0">
                <a:solidFill>
                  <a:srgbClr val="000090"/>
                </a:solidFill>
              </a:rPr>
              <a:t> due to the </a:t>
            </a:r>
            <a:r>
              <a:rPr lang="en-US" altLang="ja-JP" sz="2400" i="1" dirty="0" err="1" smtClean="0">
                <a:solidFill>
                  <a:srgbClr val="000090"/>
                </a:solidFill>
              </a:rPr>
              <a:t>DR</a:t>
            </a:r>
            <a:r>
              <a:rPr lang="en-US" altLang="ja-JP" sz="2400" i="1" dirty="0" smtClean="0">
                <a:solidFill>
                  <a:srgbClr val="000090"/>
                </a:solidFill>
              </a:rPr>
              <a:t> air-conditioner  </a:t>
            </a:r>
            <a:endParaRPr lang="en-US" altLang="ja-JP" sz="2400" i="1" dirty="0" smtClean="0">
              <a:solidFill>
                <a:srgbClr val="000090"/>
              </a:solidFill>
            </a:endParaRPr>
          </a:p>
          <a:p>
            <a:pPr marL="457200" indent="-457200" algn="just">
              <a:lnSpc>
                <a:spcPct val="130000"/>
              </a:lnSpc>
              <a:buFont typeface="+mj-lt"/>
              <a:buAutoNum type="arabicPeriod"/>
            </a:pPr>
            <a:r>
              <a:rPr lang="en-GB" sz="2400" i="1" dirty="0" smtClean="0">
                <a:solidFill>
                  <a:srgbClr val="FF0000"/>
                </a:solidFill>
              </a:rPr>
              <a:t>Extraction </a:t>
            </a:r>
            <a:r>
              <a:rPr lang="en-GB" sz="2400" i="1" dirty="0" smtClean="0">
                <a:solidFill>
                  <a:srgbClr val="FF0000"/>
                </a:solidFill>
              </a:rPr>
              <a:t>kicker </a:t>
            </a:r>
            <a:r>
              <a:rPr lang="en-GB" sz="2400" i="1" dirty="0" smtClean="0">
                <a:solidFill>
                  <a:srgbClr val="FF0000"/>
                </a:solidFill>
              </a:rPr>
              <a:t>trouble(2015.11~2015.12)</a:t>
            </a:r>
          </a:p>
          <a:p>
            <a:pPr marL="457200" indent="-457200" algn="just">
              <a:lnSpc>
                <a:spcPct val="130000"/>
              </a:lnSpc>
              <a:buFont typeface="+mj-lt"/>
              <a:buAutoNum type="arabicPeriod"/>
            </a:pPr>
            <a:r>
              <a:rPr lang="en-GB" sz="2400" i="1" dirty="0">
                <a:solidFill>
                  <a:srgbClr val="000090"/>
                </a:solidFill>
              </a:rPr>
              <a:t>P</a:t>
            </a:r>
            <a:r>
              <a:rPr lang="en-GB" sz="2400" i="1" dirty="0" smtClean="0">
                <a:solidFill>
                  <a:srgbClr val="000090"/>
                </a:solidFill>
              </a:rPr>
              <a:t>roposal for </a:t>
            </a:r>
            <a:r>
              <a:rPr lang="en-GB" sz="2400" i="1" dirty="0" smtClean="0">
                <a:solidFill>
                  <a:srgbClr val="000090"/>
                </a:solidFill>
              </a:rPr>
              <a:t>the pulse </a:t>
            </a:r>
            <a:r>
              <a:rPr lang="en-US" altLang="ja-JP" sz="2400" i="1" dirty="0" smtClean="0">
                <a:solidFill>
                  <a:srgbClr val="000090"/>
                </a:solidFill>
              </a:rPr>
              <a:t>stabilization of the extraction kicker</a:t>
            </a:r>
            <a:endParaRPr lang="en-US" altLang="ja-JP" sz="2400" i="1" dirty="0" smtClean="0">
              <a:solidFill>
                <a:srgbClr val="000090"/>
              </a:solidFill>
            </a:endParaRPr>
          </a:p>
        </p:txBody>
      </p:sp>
      <p:sp>
        <p:nvSpPr>
          <p:cNvPr id="10" name="テキスト ボックス 9"/>
          <p:cNvSpPr txBox="1"/>
          <p:nvPr/>
        </p:nvSpPr>
        <p:spPr>
          <a:xfrm>
            <a:off x="2200627" y="76200"/>
            <a:ext cx="4377973" cy="796115"/>
          </a:xfrm>
          <a:prstGeom prst="rect">
            <a:avLst/>
          </a:prstGeom>
          <a:noFill/>
        </p:spPr>
        <p:txBody>
          <a:bodyPr wrap="square" rtlCol="0">
            <a:spAutoFit/>
          </a:bodyPr>
          <a:lstStyle/>
          <a:p>
            <a:pPr>
              <a:lnSpc>
                <a:spcPct val="80000"/>
              </a:lnSpc>
            </a:pPr>
            <a:r>
              <a:rPr lang="en-US" altLang="ja-JP" sz="2800" b="1" i="1" dirty="0" smtClean="0">
                <a:solidFill>
                  <a:srgbClr val="0000FF"/>
                </a:solidFill>
              </a:rPr>
              <a:t>ATF hardware status</a:t>
            </a:r>
          </a:p>
          <a:p>
            <a:pPr lvl="2">
              <a:lnSpc>
                <a:spcPct val="80000"/>
              </a:lnSpc>
            </a:pPr>
            <a:r>
              <a:rPr lang="en-US" altLang="ja-JP" sz="2800" b="1" i="1" dirty="0" smtClean="0">
                <a:solidFill>
                  <a:srgbClr val="0000FF"/>
                </a:solidFill>
              </a:rPr>
              <a:t>- Orbit Stabilization</a:t>
            </a:r>
            <a:endParaRPr lang="en-GB" sz="2800" b="1" i="1" dirty="0">
              <a:solidFill>
                <a:srgbClr val="0000FF"/>
              </a:solidFill>
            </a:endParaRPr>
          </a:p>
        </p:txBody>
      </p:sp>
    </p:spTree>
    <p:extLst>
      <p:ext uri="{BB962C8B-B14F-4D97-AF65-F5344CB8AC3E}">
        <p14:creationId xmlns:p14="http://schemas.microsoft.com/office/powerpoint/2010/main" val="1794591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286163" y="0"/>
            <a:ext cx="4537176" cy="875111"/>
          </a:xfrm>
          <a:prstGeom prst="rect">
            <a:avLst/>
          </a:prstGeom>
          <a:noFill/>
        </p:spPr>
        <p:txBody>
          <a:bodyPr wrap="square" rtlCol="0">
            <a:spAutoFit/>
          </a:bodyPr>
          <a:lstStyle/>
          <a:p>
            <a:pPr>
              <a:lnSpc>
                <a:spcPct val="90000"/>
              </a:lnSpc>
            </a:pPr>
            <a:r>
              <a:rPr kumimoji="1" lang="en-US" altLang="ja-JP" sz="2800" i="1" dirty="0" smtClean="0">
                <a:solidFill>
                  <a:srgbClr val="000090"/>
                </a:solidFill>
              </a:rPr>
              <a:t>ATF extraction kicker </a:t>
            </a:r>
            <a:r>
              <a:rPr kumimoji="1" lang="en-US" altLang="ja-JP" sz="2800" i="1" dirty="0" smtClean="0">
                <a:solidFill>
                  <a:srgbClr val="000090"/>
                </a:solidFill>
              </a:rPr>
              <a:t>trouble (2015/</a:t>
            </a:r>
            <a:r>
              <a:rPr kumimoji="1" lang="en-US" altLang="ja-JP" sz="2800" i="1" dirty="0" smtClean="0">
                <a:solidFill>
                  <a:srgbClr val="000090"/>
                </a:solidFill>
              </a:rPr>
              <a:t>11/16~2015/12/01)</a:t>
            </a:r>
            <a:endParaRPr kumimoji="1" lang="ja-JP" altLang="en-US" sz="2800" i="1" dirty="0">
              <a:solidFill>
                <a:srgbClr val="000090"/>
              </a:solidFill>
            </a:endParaRPr>
          </a:p>
        </p:txBody>
      </p:sp>
      <p:sp>
        <p:nvSpPr>
          <p:cNvPr id="7" name="テキスト ボックス 6"/>
          <p:cNvSpPr txBox="1"/>
          <p:nvPr/>
        </p:nvSpPr>
        <p:spPr>
          <a:xfrm>
            <a:off x="76200" y="963338"/>
            <a:ext cx="8953500" cy="2763834"/>
          </a:xfrm>
          <a:prstGeom prst="rect">
            <a:avLst/>
          </a:prstGeom>
          <a:noFill/>
        </p:spPr>
        <p:txBody>
          <a:bodyPr wrap="square" rtlCol="0">
            <a:spAutoFit/>
          </a:bodyPr>
          <a:lstStyle/>
          <a:p>
            <a:pPr marL="342900" indent="-342900" algn="just">
              <a:lnSpc>
                <a:spcPct val="80000"/>
              </a:lnSpc>
              <a:buFont typeface="Wingdings" charset="2"/>
              <a:buChar char="l"/>
            </a:pPr>
            <a:r>
              <a:rPr lang="en-US" altLang="ja-JP" sz="2400" dirty="0" smtClean="0"/>
              <a:t>2015</a:t>
            </a:r>
            <a:r>
              <a:rPr lang="en-US" altLang="ja-JP" sz="2400" dirty="0"/>
              <a:t>/11/</a:t>
            </a:r>
            <a:r>
              <a:rPr lang="en-US" altLang="ja-JP" sz="2400" dirty="0" smtClean="0"/>
              <a:t>16 - Suddenly</a:t>
            </a:r>
            <a:r>
              <a:rPr kumimoji="1" lang="en-US" altLang="ja-JP" sz="2400" dirty="0" smtClean="0"/>
              <a:t>, the ATF beam could </a:t>
            </a:r>
            <a:r>
              <a:rPr kumimoji="1" lang="en-US" altLang="ja-JP" sz="2400" dirty="0" smtClean="0"/>
              <a:t>not be extracted </a:t>
            </a:r>
            <a:r>
              <a:rPr kumimoji="1" lang="en-US" altLang="ja-JP" sz="2400" dirty="0" smtClean="0"/>
              <a:t>to the extraction line. The kicker waveform changed from Fig.1 to </a:t>
            </a:r>
            <a:r>
              <a:rPr kumimoji="1" lang="en-US" altLang="ja-JP" sz="2400" dirty="0" err="1" smtClean="0"/>
              <a:t>Fig.2</a:t>
            </a:r>
            <a:r>
              <a:rPr kumimoji="1" lang="en-US" altLang="ja-JP" sz="2400" dirty="0" smtClean="0"/>
              <a:t>. </a:t>
            </a:r>
            <a:r>
              <a:rPr kumimoji="1" lang="en-US" altLang="ja-JP" sz="2400" dirty="0" smtClean="0"/>
              <a:t>In </a:t>
            </a:r>
            <a:r>
              <a:rPr kumimoji="1" lang="en-US" altLang="ja-JP" sz="2400" dirty="0" smtClean="0"/>
              <a:t>the figures, </a:t>
            </a:r>
            <a:r>
              <a:rPr kumimoji="1" lang="en-US" altLang="ja-JP" sz="2400" dirty="0" smtClean="0"/>
              <a:t>the ch1(yellow) shows the </a:t>
            </a:r>
            <a:r>
              <a:rPr kumimoji="1" lang="en-US" altLang="ja-JP" sz="2400" dirty="0" err="1" smtClean="0"/>
              <a:t>thyratron1</a:t>
            </a:r>
            <a:r>
              <a:rPr kumimoji="1" lang="en-US" altLang="ja-JP" sz="2400" dirty="0" smtClean="0"/>
              <a:t> </a:t>
            </a:r>
            <a:r>
              <a:rPr lang="en-US" altLang="ja-JP" sz="2400" dirty="0"/>
              <a:t>current and </a:t>
            </a:r>
            <a:r>
              <a:rPr lang="en-US" altLang="ja-JP" sz="2400" dirty="0" err="1" smtClean="0"/>
              <a:t>ch2</a:t>
            </a:r>
            <a:r>
              <a:rPr lang="en-US" altLang="ja-JP" sz="2400" dirty="0" smtClean="0"/>
              <a:t>(blue) </a:t>
            </a:r>
            <a:r>
              <a:rPr lang="en-US" altLang="ja-JP" sz="2400" dirty="0"/>
              <a:t>shows the </a:t>
            </a:r>
            <a:r>
              <a:rPr lang="en-US" altLang="ja-JP" sz="2400" dirty="0" err="1" smtClean="0"/>
              <a:t>thyratron2</a:t>
            </a:r>
            <a:r>
              <a:rPr lang="en-US" altLang="ja-JP" sz="2400" dirty="0" smtClean="0"/>
              <a:t> </a:t>
            </a:r>
            <a:r>
              <a:rPr lang="en-US" altLang="ja-JP" sz="2400" dirty="0"/>
              <a:t>current</a:t>
            </a:r>
            <a:r>
              <a:rPr lang="en-US" altLang="ja-JP" sz="2400" dirty="0" smtClean="0"/>
              <a:t>. It seemed </a:t>
            </a:r>
            <a:r>
              <a:rPr lang="en-US" altLang="ja-JP" sz="2400" dirty="0" err="1" smtClean="0"/>
              <a:t>thyratron1</a:t>
            </a:r>
            <a:r>
              <a:rPr lang="en-US" altLang="ja-JP" sz="2400" dirty="0" smtClean="0"/>
              <a:t> has some serious damage.</a:t>
            </a:r>
            <a:endParaRPr kumimoji="1" lang="en-US" altLang="ja-JP" sz="2400" dirty="0" smtClean="0"/>
          </a:p>
          <a:p>
            <a:pPr marL="342900" indent="-342900" algn="just">
              <a:lnSpc>
                <a:spcPct val="80000"/>
              </a:lnSpc>
              <a:buFont typeface="Wingdings" charset="2"/>
              <a:buChar char="l"/>
            </a:pPr>
            <a:r>
              <a:rPr lang="en-US" altLang="ja-JP" sz="2400" dirty="0" smtClean="0"/>
              <a:t>2015</a:t>
            </a:r>
            <a:r>
              <a:rPr lang="en-US" altLang="ja-JP" sz="2400" dirty="0"/>
              <a:t>/11/</a:t>
            </a:r>
            <a:r>
              <a:rPr lang="en-US" altLang="ja-JP" sz="2400" dirty="0" smtClean="0"/>
              <a:t>17 - </a:t>
            </a:r>
            <a:r>
              <a:rPr kumimoji="1" lang="en-US" altLang="ja-JP" sz="2400" dirty="0" smtClean="0"/>
              <a:t>The </a:t>
            </a:r>
            <a:r>
              <a:rPr kumimoji="1" lang="en-US" altLang="ja-JP" sz="2400" dirty="0" err="1" smtClean="0"/>
              <a:t>thyratron1</a:t>
            </a:r>
            <a:r>
              <a:rPr kumimoji="1" lang="en-US" altLang="ja-JP" sz="2400" dirty="0" smtClean="0"/>
              <a:t> </a:t>
            </a:r>
            <a:r>
              <a:rPr lang="en-US" altLang="ja-JP" sz="2400" dirty="0" smtClean="0"/>
              <a:t>was changed to other one.</a:t>
            </a:r>
            <a:r>
              <a:rPr kumimoji="1" lang="en-US" altLang="ja-JP" sz="2400" dirty="0" smtClean="0"/>
              <a:t> Unfortunately, </a:t>
            </a:r>
            <a:r>
              <a:rPr kumimoji="1" lang="en-US" altLang="ja-JP" sz="2400" dirty="0" smtClean="0"/>
              <a:t>we have no new </a:t>
            </a:r>
            <a:r>
              <a:rPr kumimoji="1" lang="en-US" altLang="ja-JP" sz="2400" dirty="0" smtClean="0"/>
              <a:t>spare, </a:t>
            </a:r>
            <a:r>
              <a:rPr kumimoji="1" lang="en-US" altLang="ja-JP" sz="2400" dirty="0" smtClean="0"/>
              <a:t>so we replaced to an old </a:t>
            </a:r>
            <a:r>
              <a:rPr kumimoji="1" lang="en-US" altLang="ja-JP" sz="2400" dirty="0" err="1" smtClean="0"/>
              <a:t>thyratron</a:t>
            </a:r>
            <a:r>
              <a:rPr kumimoji="1" lang="en-US" altLang="ja-JP" sz="2400" dirty="0" smtClean="0"/>
              <a:t>.</a:t>
            </a:r>
            <a:r>
              <a:rPr lang="en-US" altLang="ja-JP" sz="2400" dirty="0"/>
              <a:t> </a:t>
            </a:r>
            <a:r>
              <a:rPr kumimoji="1" lang="en-US" altLang="ja-JP" sz="2400" dirty="0" smtClean="0"/>
              <a:t>The </a:t>
            </a:r>
            <a:r>
              <a:rPr kumimoji="1" lang="en-US" altLang="ja-JP" sz="2400" dirty="0" err="1" smtClean="0"/>
              <a:t>thyratron</a:t>
            </a:r>
            <a:r>
              <a:rPr kumimoji="1" lang="en-US" altLang="ja-JP" sz="2400" dirty="0" smtClean="0"/>
              <a:t> was used </a:t>
            </a:r>
            <a:r>
              <a:rPr kumimoji="1" lang="en-US" altLang="ja-JP" sz="2400" dirty="0" smtClean="0"/>
              <a:t>several </a:t>
            </a:r>
            <a:r>
              <a:rPr kumimoji="1" lang="en-US" altLang="ja-JP" sz="2400" dirty="0" smtClean="0"/>
              <a:t>years, </a:t>
            </a:r>
            <a:r>
              <a:rPr kumimoji="1" lang="en-US" altLang="ja-JP" sz="2400" dirty="0" smtClean="0"/>
              <a:t>which was </a:t>
            </a:r>
            <a:r>
              <a:rPr kumimoji="1" lang="en-US" altLang="ja-JP" sz="2400" dirty="0" smtClean="0"/>
              <a:t>working </a:t>
            </a:r>
            <a:r>
              <a:rPr kumimoji="1" lang="en-US" altLang="ja-JP" sz="2400" dirty="0" smtClean="0"/>
              <a:t>but the </a:t>
            </a:r>
            <a:r>
              <a:rPr kumimoji="1" lang="en-US" altLang="ja-JP" sz="2400" dirty="0" smtClean="0"/>
              <a:t>output </a:t>
            </a:r>
            <a:r>
              <a:rPr lang="en-US" altLang="ja-JP" sz="2400" dirty="0" smtClean="0"/>
              <a:t>pulse</a:t>
            </a:r>
            <a:r>
              <a:rPr kumimoji="1" lang="en-US" altLang="ja-JP" sz="2400" dirty="0" smtClean="0"/>
              <a:t> </a:t>
            </a:r>
            <a:r>
              <a:rPr kumimoji="1" lang="en-US" altLang="ja-JP" sz="2400" dirty="0" smtClean="0"/>
              <a:t>timing was unstable.</a:t>
            </a:r>
            <a:endParaRPr kumimoji="1" lang="ja-JP" altLang="en-US" sz="2400" dirty="0"/>
          </a:p>
        </p:txBody>
      </p:sp>
      <p:pic>
        <p:nvPicPr>
          <p:cNvPr id="8" name="図 7" descr="P1060246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704" y="3765674"/>
            <a:ext cx="3311407" cy="2761035"/>
          </a:xfrm>
          <a:prstGeom prst="rect">
            <a:avLst/>
          </a:prstGeom>
        </p:spPr>
      </p:pic>
      <p:pic>
        <p:nvPicPr>
          <p:cNvPr id="9" name="図 8" descr="20151117_025206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8451" y="3765674"/>
            <a:ext cx="3168730" cy="2742825"/>
          </a:xfrm>
          <a:prstGeom prst="rect">
            <a:avLst/>
          </a:prstGeom>
        </p:spPr>
      </p:pic>
      <p:sp>
        <p:nvSpPr>
          <p:cNvPr id="10" name="テキスト ボックス 9"/>
          <p:cNvSpPr txBox="1"/>
          <p:nvPr/>
        </p:nvSpPr>
        <p:spPr>
          <a:xfrm>
            <a:off x="1872074" y="6460447"/>
            <a:ext cx="627621" cy="369332"/>
          </a:xfrm>
          <a:prstGeom prst="rect">
            <a:avLst/>
          </a:prstGeom>
          <a:noFill/>
        </p:spPr>
        <p:txBody>
          <a:bodyPr wrap="none" rtlCol="0">
            <a:spAutoFit/>
          </a:bodyPr>
          <a:lstStyle/>
          <a:p>
            <a:r>
              <a:rPr kumimoji="1" lang="en-US" altLang="ja-JP" dirty="0" smtClean="0"/>
              <a:t>Fig.1</a:t>
            </a:r>
            <a:endParaRPr kumimoji="1" lang="ja-JP" altLang="en-US" dirty="0"/>
          </a:p>
        </p:txBody>
      </p:sp>
      <p:sp>
        <p:nvSpPr>
          <p:cNvPr id="11" name="テキスト ボックス 10"/>
          <p:cNvSpPr txBox="1"/>
          <p:nvPr/>
        </p:nvSpPr>
        <p:spPr>
          <a:xfrm>
            <a:off x="6009452" y="6428181"/>
            <a:ext cx="627621" cy="369332"/>
          </a:xfrm>
          <a:prstGeom prst="rect">
            <a:avLst/>
          </a:prstGeom>
          <a:noFill/>
        </p:spPr>
        <p:txBody>
          <a:bodyPr wrap="none" rtlCol="0">
            <a:spAutoFit/>
          </a:bodyPr>
          <a:lstStyle/>
          <a:p>
            <a:r>
              <a:rPr kumimoji="1" lang="en-US" altLang="ja-JP" dirty="0" smtClean="0"/>
              <a:t>Fig.2</a:t>
            </a:r>
            <a:endParaRPr kumimoji="1" lang="ja-JP" altLang="en-US" dirty="0"/>
          </a:p>
        </p:txBody>
      </p:sp>
      <p:sp>
        <p:nvSpPr>
          <p:cNvPr id="12"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dirty="0"/>
          </a:p>
        </p:txBody>
      </p:sp>
      <p:pic>
        <p:nvPicPr>
          <p:cNvPr id="13" name="Picture 7" descr="keklogo-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atflogo-200-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右矢印 1"/>
          <p:cNvSpPr/>
          <p:nvPr/>
        </p:nvSpPr>
        <p:spPr>
          <a:xfrm>
            <a:off x="4370211" y="4889500"/>
            <a:ext cx="404989" cy="381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8462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01600" y="896268"/>
            <a:ext cx="8865492" cy="1581971"/>
          </a:xfrm>
          <a:prstGeom prst="rect">
            <a:avLst/>
          </a:prstGeom>
          <a:noFill/>
        </p:spPr>
        <p:txBody>
          <a:bodyPr wrap="square" rtlCol="0">
            <a:spAutoFit/>
          </a:bodyPr>
          <a:lstStyle/>
          <a:p>
            <a:pPr marL="342900" indent="-342900" algn="just">
              <a:lnSpc>
                <a:spcPct val="80000"/>
              </a:lnSpc>
              <a:buFont typeface="Wingdings" charset="2"/>
              <a:buChar char="l"/>
            </a:pPr>
            <a:r>
              <a:rPr lang="en-US" altLang="ja-JP" sz="2400" dirty="0"/>
              <a:t>2015/11/</a:t>
            </a:r>
            <a:r>
              <a:rPr lang="en-US" altLang="ja-JP" sz="2400" dirty="0" smtClean="0"/>
              <a:t>30 - The </a:t>
            </a:r>
            <a:r>
              <a:rPr lang="en-US" altLang="ja-JP" sz="2400" dirty="0" smtClean="0"/>
              <a:t>kicker suddenly stopped after 12hours from the start up in the week</a:t>
            </a:r>
            <a:r>
              <a:rPr lang="en-US" altLang="ja-JP" sz="2400" dirty="0" smtClean="0"/>
              <a:t>.</a:t>
            </a:r>
            <a:endParaRPr lang="en-US" altLang="ja-JP" sz="2400" dirty="0" smtClean="0"/>
          </a:p>
          <a:p>
            <a:pPr marL="342900" indent="-342900" algn="just">
              <a:lnSpc>
                <a:spcPct val="80000"/>
              </a:lnSpc>
              <a:buFont typeface="Wingdings" charset="2"/>
              <a:buChar char="l"/>
            </a:pPr>
            <a:r>
              <a:rPr lang="en-US" altLang="ja-JP" sz="2400" dirty="0"/>
              <a:t>2015/</a:t>
            </a:r>
            <a:r>
              <a:rPr lang="en-US" altLang="ja-JP" sz="2400" dirty="0" smtClean="0"/>
              <a:t>12/01 </a:t>
            </a:r>
            <a:r>
              <a:rPr lang="en-US" altLang="ja-JP" sz="2400" dirty="0"/>
              <a:t>- Finally</a:t>
            </a:r>
            <a:r>
              <a:rPr lang="en-US" altLang="ja-JP" sz="2400" dirty="0" smtClean="0"/>
              <a:t>, we found the melted feed through of the </a:t>
            </a:r>
            <a:r>
              <a:rPr lang="en-US" altLang="ja-JP" sz="2400" dirty="0" err="1" smtClean="0"/>
              <a:t>thyratron</a:t>
            </a:r>
            <a:r>
              <a:rPr lang="en-US" altLang="ja-JP" sz="2400" dirty="0" smtClean="0"/>
              <a:t> heater</a:t>
            </a:r>
            <a:r>
              <a:rPr lang="en-US" altLang="ja-JP" sz="2400" dirty="0" smtClean="0"/>
              <a:t>, which is replaced to an </a:t>
            </a:r>
            <a:r>
              <a:rPr lang="en-US" altLang="ja-JP" sz="2400" dirty="0" err="1" smtClean="0"/>
              <a:t>HV</a:t>
            </a:r>
            <a:r>
              <a:rPr lang="en-US" altLang="ja-JP" sz="2400" dirty="0" smtClean="0"/>
              <a:t> cable. </a:t>
            </a:r>
            <a:r>
              <a:rPr lang="en-US" altLang="ja-JP" sz="2400" dirty="0" smtClean="0"/>
              <a:t>We lost 7 shifts because the trouble.  </a:t>
            </a:r>
            <a:endParaRPr lang="en-US" altLang="ja-JP" sz="2400" dirty="0" smtClean="0"/>
          </a:p>
        </p:txBody>
      </p:sp>
      <p:sp>
        <p:nvSpPr>
          <p:cNvPr id="3" name="テキスト ボックス 2"/>
          <p:cNvSpPr txBox="1"/>
          <p:nvPr/>
        </p:nvSpPr>
        <p:spPr>
          <a:xfrm>
            <a:off x="2286163" y="0"/>
            <a:ext cx="4537176" cy="875111"/>
          </a:xfrm>
          <a:prstGeom prst="rect">
            <a:avLst/>
          </a:prstGeom>
          <a:noFill/>
        </p:spPr>
        <p:txBody>
          <a:bodyPr wrap="square" rtlCol="0">
            <a:spAutoFit/>
          </a:bodyPr>
          <a:lstStyle/>
          <a:p>
            <a:pPr>
              <a:lnSpc>
                <a:spcPct val="90000"/>
              </a:lnSpc>
            </a:pPr>
            <a:r>
              <a:rPr kumimoji="1" lang="en-US" altLang="ja-JP" sz="2800" i="1" dirty="0" smtClean="0">
                <a:solidFill>
                  <a:srgbClr val="000090"/>
                </a:solidFill>
              </a:rPr>
              <a:t>ATF extraction kicker </a:t>
            </a:r>
            <a:r>
              <a:rPr kumimoji="1" lang="en-US" altLang="ja-JP" sz="2800" i="1" dirty="0" smtClean="0">
                <a:solidFill>
                  <a:srgbClr val="000090"/>
                </a:solidFill>
              </a:rPr>
              <a:t>trouble (2015/</a:t>
            </a:r>
            <a:r>
              <a:rPr kumimoji="1" lang="en-US" altLang="ja-JP" sz="2800" i="1" dirty="0" smtClean="0">
                <a:solidFill>
                  <a:srgbClr val="000090"/>
                </a:solidFill>
              </a:rPr>
              <a:t>11/16~2015/12/01)</a:t>
            </a:r>
            <a:endParaRPr kumimoji="1" lang="ja-JP" altLang="en-US" sz="2800" i="1" dirty="0">
              <a:solidFill>
                <a:srgbClr val="000090"/>
              </a:solidFill>
            </a:endParaRPr>
          </a:p>
        </p:txBody>
      </p:sp>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dirty="0"/>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6" descr="DSCN5723.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607" y="2370881"/>
            <a:ext cx="2944519" cy="2208389"/>
          </a:xfrm>
          <a:prstGeom prst="rect">
            <a:avLst/>
          </a:prstGeom>
        </p:spPr>
      </p:pic>
      <p:pic>
        <p:nvPicPr>
          <p:cNvPr id="8" name="図 7" descr="DSCN5724.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9519" y="2335496"/>
            <a:ext cx="2944520" cy="2208390"/>
          </a:xfrm>
          <a:prstGeom prst="rect">
            <a:avLst/>
          </a:prstGeom>
        </p:spPr>
      </p:pic>
      <p:pic>
        <p:nvPicPr>
          <p:cNvPr id="9" name="図 8" descr="DSCN5729.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61381" y="2335496"/>
            <a:ext cx="2944520" cy="2208390"/>
          </a:xfrm>
          <a:prstGeom prst="rect">
            <a:avLst/>
          </a:prstGeom>
        </p:spPr>
      </p:pic>
      <p:pic>
        <p:nvPicPr>
          <p:cNvPr id="10" name="図 9" descr="DSCN5735.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00" y="4628444"/>
            <a:ext cx="2972741" cy="2229556"/>
          </a:xfrm>
          <a:prstGeom prst="rect">
            <a:avLst/>
          </a:prstGeom>
        </p:spPr>
      </p:pic>
      <p:pic>
        <p:nvPicPr>
          <p:cNvPr id="11" name="図 10" descr="DSCN5745.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37840" y="4630070"/>
            <a:ext cx="2972741" cy="2229556"/>
          </a:xfrm>
          <a:prstGeom prst="rect">
            <a:avLst/>
          </a:prstGeom>
        </p:spPr>
      </p:pic>
      <p:sp>
        <p:nvSpPr>
          <p:cNvPr id="12" name="テキスト ボックス 11"/>
          <p:cNvSpPr txBox="1"/>
          <p:nvPr/>
        </p:nvSpPr>
        <p:spPr>
          <a:xfrm>
            <a:off x="6825986" y="4528470"/>
            <a:ext cx="2141106" cy="369332"/>
          </a:xfrm>
          <a:prstGeom prst="rect">
            <a:avLst/>
          </a:prstGeom>
          <a:noFill/>
        </p:spPr>
        <p:txBody>
          <a:bodyPr wrap="none" rtlCol="0">
            <a:spAutoFit/>
          </a:bodyPr>
          <a:lstStyle/>
          <a:p>
            <a:r>
              <a:rPr lang="en-GB" dirty="0" smtClean="0"/>
              <a:t>Melted feed through</a:t>
            </a:r>
            <a:endParaRPr lang="en-GB" dirty="0"/>
          </a:p>
        </p:txBody>
      </p:sp>
    </p:spTree>
    <p:extLst>
      <p:ext uri="{BB962C8B-B14F-4D97-AF65-F5344CB8AC3E}">
        <p14:creationId xmlns:p14="http://schemas.microsoft.com/office/powerpoint/2010/main" val="4273332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20151204-extktim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023" y="3015396"/>
            <a:ext cx="7743016" cy="3720064"/>
          </a:xfrm>
          <a:prstGeom prst="rect">
            <a:avLst/>
          </a:prstGeom>
        </p:spPr>
      </p:pic>
      <p:cxnSp>
        <p:nvCxnSpPr>
          <p:cNvPr id="7" name="直線矢印コネクタ 6"/>
          <p:cNvCxnSpPr/>
          <p:nvPr/>
        </p:nvCxnSpPr>
        <p:spPr>
          <a:xfrm>
            <a:off x="3776809" y="3793992"/>
            <a:ext cx="11141" cy="60155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 name="テキスト ボックス 7"/>
          <p:cNvSpPr txBox="1"/>
          <p:nvPr/>
        </p:nvSpPr>
        <p:spPr>
          <a:xfrm>
            <a:off x="3787950" y="3865544"/>
            <a:ext cx="633507" cy="369332"/>
          </a:xfrm>
          <a:prstGeom prst="rect">
            <a:avLst/>
          </a:prstGeom>
          <a:noFill/>
        </p:spPr>
        <p:txBody>
          <a:bodyPr wrap="none" rtlCol="0">
            <a:spAutoFit/>
          </a:bodyPr>
          <a:lstStyle/>
          <a:p>
            <a:r>
              <a:rPr lang="en-GB" dirty="0" err="1" smtClean="0"/>
              <a:t>10ns</a:t>
            </a:r>
            <a:endParaRPr lang="en-GB" dirty="0"/>
          </a:p>
        </p:txBody>
      </p:sp>
      <p:pic>
        <p:nvPicPr>
          <p:cNvPr id="9" name="図 8" descr="DSCN5756.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245" y="89120"/>
            <a:ext cx="3035390" cy="2276542"/>
          </a:xfrm>
          <a:prstGeom prst="rect">
            <a:avLst/>
          </a:prstGeom>
        </p:spPr>
      </p:pic>
      <p:cxnSp>
        <p:nvCxnSpPr>
          <p:cNvPr id="11" name="直線矢印コネクタ 10"/>
          <p:cNvCxnSpPr/>
          <p:nvPr/>
        </p:nvCxnSpPr>
        <p:spPr>
          <a:xfrm flipH="1" flipV="1">
            <a:off x="1400196" y="1277531"/>
            <a:ext cx="1032122" cy="12623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直線矢印コネクタ 11"/>
          <p:cNvCxnSpPr/>
          <p:nvPr/>
        </p:nvCxnSpPr>
        <p:spPr>
          <a:xfrm flipH="1" flipV="1">
            <a:off x="1400196" y="1277530"/>
            <a:ext cx="270958" cy="15261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p:cNvSpPr txBox="1"/>
          <p:nvPr/>
        </p:nvSpPr>
        <p:spPr>
          <a:xfrm>
            <a:off x="2339617" y="2283677"/>
            <a:ext cx="1283938" cy="369332"/>
          </a:xfrm>
          <a:prstGeom prst="rect">
            <a:avLst/>
          </a:prstGeom>
          <a:noFill/>
        </p:spPr>
        <p:txBody>
          <a:bodyPr wrap="none" rtlCol="0">
            <a:spAutoFit/>
          </a:bodyPr>
          <a:lstStyle/>
          <a:p>
            <a:r>
              <a:rPr lang="en-GB" dirty="0" err="1" smtClean="0"/>
              <a:t>Thyratron</a:t>
            </a:r>
            <a:r>
              <a:rPr lang="en-GB" dirty="0" smtClean="0"/>
              <a:t> 1</a:t>
            </a:r>
            <a:endParaRPr lang="en-GB" dirty="0"/>
          </a:p>
        </p:txBody>
      </p:sp>
      <p:sp>
        <p:nvSpPr>
          <p:cNvPr id="17" name="テキスト ボックス 16"/>
          <p:cNvSpPr txBox="1"/>
          <p:nvPr/>
        </p:nvSpPr>
        <p:spPr>
          <a:xfrm>
            <a:off x="1697648" y="2653646"/>
            <a:ext cx="1283938" cy="369332"/>
          </a:xfrm>
          <a:prstGeom prst="rect">
            <a:avLst/>
          </a:prstGeom>
          <a:noFill/>
        </p:spPr>
        <p:txBody>
          <a:bodyPr wrap="none" rtlCol="0">
            <a:spAutoFit/>
          </a:bodyPr>
          <a:lstStyle/>
          <a:p>
            <a:r>
              <a:rPr lang="en-GB" dirty="0" err="1" smtClean="0"/>
              <a:t>Thyratron</a:t>
            </a:r>
            <a:r>
              <a:rPr lang="en-GB" dirty="0" smtClean="0"/>
              <a:t> 2</a:t>
            </a:r>
            <a:endParaRPr lang="en-GB" dirty="0"/>
          </a:p>
        </p:txBody>
      </p:sp>
      <p:sp>
        <p:nvSpPr>
          <p:cNvPr id="18" name="テキスト ボックス 17"/>
          <p:cNvSpPr txBox="1"/>
          <p:nvPr/>
        </p:nvSpPr>
        <p:spPr>
          <a:xfrm>
            <a:off x="5337190" y="5621518"/>
            <a:ext cx="1283938" cy="369332"/>
          </a:xfrm>
          <a:prstGeom prst="rect">
            <a:avLst/>
          </a:prstGeom>
          <a:noFill/>
        </p:spPr>
        <p:txBody>
          <a:bodyPr wrap="none" rtlCol="0">
            <a:spAutoFit/>
          </a:bodyPr>
          <a:lstStyle/>
          <a:p>
            <a:r>
              <a:rPr lang="en-GB" dirty="0" err="1" smtClean="0"/>
              <a:t>Thyratron</a:t>
            </a:r>
            <a:r>
              <a:rPr lang="en-GB" dirty="0" smtClean="0"/>
              <a:t> 2</a:t>
            </a:r>
            <a:endParaRPr lang="en-GB" dirty="0"/>
          </a:p>
        </p:txBody>
      </p:sp>
      <p:sp>
        <p:nvSpPr>
          <p:cNvPr id="19" name="テキスト ボックス 18"/>
          <p:cNvSpPr txBox="1"/>
          <p:nvPr/>
        </p:nvSpPr>
        <p:spPr>
          <a:xfrm>
            <a:off x="5444390" y="3865544"/>
            <a:ext cx="1283938" cy="369332"/>
          </a:xfrm>
          <a:prstGeom prst="rect">
            <a:avLst/>
          </a:prstGeom>
          <a:noFill/>
        </p:spPr>
        <p:txBody>
          <a:bodyPr wrap="none" rtlCol="0">
            <a:spAutoFit/>
          </a:bodyPr>
          <a:lstStyle/>
          <a:p>
            <a:r>
              <a:rPr lang="en-GB" dirty="0" err="1" smtClean="0"/>
              <a:t>Thyratron</a:t>
            </a:r>
            <a:r>
              <a:rPr lang="en-GB" dirty="0" smtClean="0"/>
              <a:t> 1</a:t>
            </a:r>
            <a:endParaRPr lang="en-GB" dirty="0"/>
          </a:p>
        </p:txBody>
      </p:sp>
      <p:sp>
        <p:nvSpPr>
          <p:cNvPr id="20" name="テキスト ボックス 19"/>
          <p:cNvSpPr txBox="1"/>
          <p:nvPr/>
        </p:nvSpPr>
        <p:spPr>
          <a:xfrm>
            <a:off x="3441700" y="241300"/>
            <a:ext cx="5549899" cy="523220"/>
          </a:xfrm>
          <a:prstGeom prst="rect">
            <a:avLst/>
          </a:prstGeom>
          <a:noFill/>
        </p:spPr>
        <p:txBody>
          <a:bodyPr wrap="square" rtlCol="0">
            <a:spAutoFit/>
          </a:bodyPr>
          <a:lstStyle/>
          <a:p>
            <a:r>
              <a:rPr lang="en-GB" sz="2800" i="1" dirty="0" smtClean="0">
                <a:solidFill>
                  <a:srgbClr val="000090"/>
                </a:solidFill>
              </a:rPr>
              <a:t>Timing jitter of the extraction kicker</a:t>
            </a:r>
            <a:endParaRPr lang="en-GB" sz="2800" i="1" dirty="0">
              <a:solidFill>
                <a:srgbClr val="000090"/>
              </a:solidFill>
            </a:endParaRPr>
          </a:p>
        </p:txBody>
      </p:sp>
      <p:sp>
        <p:nvSpPr>
          <p:cNvPr id="2" name="テキスト ボックス 1"/>
          <p:cNvSpPr txBox="1"/>
          <p:nvPr/>
        </p:nvSpPr>
        <p:spPr>
          <a:xfrm>
            <a:off x="3787950" y="934081"/>
            <a:ext cx="5105399" cy="1631216"/>
          </a:xfrm>
          <a:prstGeom prst="rect">
            <a:avLst/>
          </a:prstGeom>
          <a:noFill/>
        </p:spPr>
        <p:txBody>
          <a:bodyPr wrap="square" rtlCol="0">
            <a:spAutoFit/>
          </a:bodyPr>
          <a:lstStyle/>
          <a:p>
            <a:pPr algn="just"/>
            <a:r>
              <a:rPr lang="en-US" sz="2000" i="1" dirty="0" smtClean="0">
                <a:solidFill>
                  <a:srgbClr val="000090"/>
                </a:solidFill>
              </a:rPr>
              <a:t>This graph shows the timing jitter of the </a:t>
            </a:r>
            <a:r>
              <a:rPr lang="en-US" sz="2000" i="1" dirty="0" err="1" smtClean="0">
                <a:solidFill>
                  <a:srgbClr val="000090"/>
                </a:solidFill>
              </a:rPr>
              <a:t>tyratron</a:t>
            </a:r>
            <a:r>
              <a:rPr lang="en-US" sz="2000" i="1" dirty="0" smtClean="0">
                <a:solidFill>
                  <a:srgbClr val="000090"/>
                </a:solidFill>
              </a:rPr>
              <a:t> pulse.</a:t>
            </a:r>
          </a:p>
          <a:p>
            <a:pPr algn="just"/>
            <a:r>
              <a:rPr lang="en-US" sz="2000" i="1" dirty="0" smtClean="0">
                <a:solidFill>
                  <a:srgbClr val="000090"/>
                </a:solidFill>
              </a:rPr>
              <a:t>The vertical axis is the delay time from trigger to the output pulse and the horizontal axis is the time trend in one day. </a:t>
            </a:r>
            <a:endParaRPr lang="en-GB" sz="2000" i="1" dirty="0">
              <a:solidFill>
                <a:srgbClr val="000090"/>
              </a:solidFill>
            </a:endParaRPr>
          </a:p>
        </p:txBody>
      </p:sp>
    </p:spTree>
    <p:extLst>
      <p:ext uri="{BB962C8B-B14F-4D97-AF65-F5344CB8AC3E}">
        <p14:creationId xmlns:p14="http://schemas.microsoft.com/office/powerpoint/2010/main" val="1081638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4445001" y="1196742"/>
            <a:ext cx="4343401" cy="923330"/>
          </a:xfrm>
          <a:prstGeom prst="rect">
            <a:avLst/>
          </a:prstGeom>
          <a:noFill/>
        </p:spPr>
        <p:txBody>
          <a:bodyPr wrap="square" rtlCol="0">
            <a:spAutoFit/>
          </a:bodyPr>
          <a:lstStyle/>
          <a:p>
            <a:pPr algn="r"/>
            <a:r>
              <a:rPr lang="en-US" altLang="ja-JP" i="1" dirty="0" err="1" smtClean="0">
                <a:solidFill>
                  <a:srgbClr val="000090"/>
                </a:solidFill>
              </a:rPr>
              <a:t>T.Naito</a:t>
            </a:r>
            <a:r>
              <a:rPr lang="en-US" altLang="ja-JP" i="1" dirty="0">
                <a:solidFill>
                  <a:srgbClr val="000090"/>
                </a:solidFill>
              </a:rPr>
              <a:t>(</a:t>
            </a:r>
            <a:r>
              <a:rPr lang="en-US" altLang="ja-JP" i="1" dirty="0" err="1" smtClean="0">
                <a:solidFill>
                  <a:srgbClr val="000090"/>
                </a:solidFill>
              </a:rPr>
              <a:t>KEK</a:t>
            </a:r>
            <a:r>
              <a:rPr lang="en-US" altLang="ja-JP" i="1" dirty="0" smtClean="0">
                <a:solidFill>
                  <a:srgbClr val="000090"/>
                </a:solidFill>
              </a:rPr>
              <a:t>)</a:t>
            </a:r>
          </a:p>
          <a:p>
            <a:pPr algn="r"/>
            <a:r>
              <a:rPr lang="en-US" altLang="ja-JP" i="1" dirty="0" err="1" smtClean="0">
                <a:solidFill>
                  <a:srgbClr val="000090"/>
                </a:solidFill>
              </a:rPr>
              <a:t>ATF2</a:t>
            </a:r>
            <a:r>
              <a:rPr lang="en-US" altLang="ja-JP" i="1" dirty="0" smtClean="0">
                <a:solidFill>
                  <a:srgbClr val="000090"/>
                </a:solidFill>
              </a:rPr>
              <a:t> </a:t>
            </a:r>
            <a:r>
              <a:rPr lang="en-US" altLang="ja-JP" i="1" dirty="0">
                <a:solidFill>
                  <a:srgbClr val="000090"/>
                </a:solidFill>
              </a:rPr>
              <a:t>Project </a:t>
            </a:r>
            <a:r>
              <a:rPr lang="en-US" altLang="ja-JP" i="1" dirty="0" smtClean="0">
                <a:solidFill>
                  <a:srgbClr val="000090"/>
                </a:solidFill>
              </a:rPr>
              <a:t>meeting 2016.1.13</a:t>
            </a:r>
          </a:p>
          <a:p>
            <a:pPr algn="r"/>
            <a:r>
              <a:rPr lang="en-GB" altLang="ja-JP" i="1" dirty="0" err="1" smtClean="0">
                <a:solidFill>
                  <a:srgbClr val="000090"/>
                </a:solidFill>
              </a:rPr>
              <a:t>Laboratoire</a:t>
            </a:r>
            <a:r>
              <a:rPr lang="en-GB" altLang="ja-JP" i="1" dirty="0" smtClean="0">
                <a:solidFill>
                  <a:srgbClr val="000090"/>
                </a:solidFill>
              </a:rPr>
              <a:t> </a:t>
            </a:r>
            <a:r>
              <a:rPr lang="en-GB" altLang="ja-JP" i="1" dirty="0">
                <a:solidFill>
                  <a:srgbClr val="000090"/>
                </a:solidFill>
              </a:rPr>
              <a:t>de </a:t>
            </a:r>
            <a:r>
              <a:rPr lang="en-GB" altLang="ja-JP" i="1" dirty="0" err="1">
                <a:solidFill>
                  <a:srgbClr val="000090"/>
                </a:solidFill>
              </a:rPr>
              <a:t>l'Accélérateur</a:t>
            </a:r>
            <a:r>
              <a:rPr lang="en-GB" altLang="ja-JP" i="1" dirty="0">
                <a:solidFill>
                  <a:srgbClr val="000090"/>
                </a:solidFill>
              </a:rPr>
              <a:t> </a:t>
            </a:r>
            <a:r>
              <a:rPr lang="en-GB" altLang="ja-JP" i="1" dirty="0" err="1">
                <a:solidFill>
                  <a:srgbClr val="000090"/>
                </a:solidFill>
              </a:rPr>
              <a:t>Linéaire</a:t>
            </a:r>
            <a:r>
              <a:rPr lang="en-GB" altLang="ja-JP" i="1" dirty="0">
                <a:solidFill>
                  <a:srgbClr val="000090"/>
                </a:solidFill>
              </a:rPr>
              <a:t> (</a:t>
            </a:r>
            <a:r>
              <a:rPr lang="en-GB" altLang="ja-JP" i="1" dirty="0" err="1">
                <a:solidFill>
                  <a:srgbClr val="000090"/>
                </a:solidFill>
              </a:rPr>
              <a:t>LAL</a:t>
            </a:r>
            <a:r>
              <a:rPr lang="en-GB" altLang="ja-JP" i="1" dirty="0" smtClean="0">
                <a:solidFill>
                  <a:srgbClr val="000090"/>
                </a:solidFill>
              </a:rPr>
              <a:t>)</a:t>
            </a:r>
            <a:endParaRPr lang="en-US" altLang="ja-JP" i="1" dirty="0" smtClean="0">
              <a:solidFill>
                <a:srgbClr val="000090"/>
              </a:solidFill>
            </a:endParaRPr>
          </a:p>
        </p:txBody>
      </p:sp>
      <p:sp>
        <p:nvSpPr>
          <p:cNvPr id="9" name="テキスト ボックス 8"/>
          <p:cNvSpPr txBox="1"/>
          <p:nvPr/>
        </p:nvSpPr>
        <p:spPr>
          <a:xfrm>
            <a:off x="634500" y="2750185"/>
            <a:ext cx="7887200" cy="2474524"/>
          </a:xfrm>
          <a:prstGeom prst="rect">
            <a:avLst/>
          </a:prstGeom>
          <a:noFill/>
        </p:spPr>
        <p:txBody>
          <a:bodyPr wrap="square" rtlCol="0">
            <a:spAutoFit/>
          </a:bodyPr>
          <a:lstStyle/>
          <a:p>
            <a:pPr marL="457200" indent="-457200" algn="just">
              <a:lnSpc>
                <a:spcPct val="130000"/>
              </a:lnSpc>
              <a:buFont typeface="+mj-lt"/>
              <a:buAutoNum type="arabicPeriod"/>
            </a:pPr>
            <a:r>
              <a:rPr lang="en-US" altLang="ja-JP" sz="2400" i="1" dirty="0" smtClean="0">
                <a:solidFill>
                  <a:srgbClr val="FF0000"/>
                </a:solidFill>
              </a:rPr>
              <a:t>Orbit oscillation due to </a:t>
            </a:r>
            <a:r>
              <a:rPr lang="en-US" altLang="ja-JP" sz="2400" i="1" dirty="0">
                <a:solidFill>
                  <a:srgbClr val="FF0000"/>
                </a:solidFill>
              </a:rPr>
              <a:t>t</a:t>
            </a:r>
            <a:r>
              <a:rPr lang="en-US" altLang="ja-JP" sz="2400" i="1" dirty="0" smtClean="0">
                <a:solidFill>
                  <a:srgbClr val="FF0000"/>
                </a:solidFill>
              </a:rPr>
              <a:t>he </a:t>
            </a:r>
            <a:r>
              <a:rPr lang="en-US" altLang="ja-JP" sz="2400" i="1" dirty="0" smtClean="0">
                <a:solidFill>
                  <a:srgbClr val="FF0000"/>
                </a:solidFill>
              </a:rPr>
              <a:t>Cooling water temperature </a:t>
            </a:r>
            <a:r>
              <a:rPr lang="en-US" altLang="ja-JP" sz="2400" i="1" dirty="0" smtClean="0">
                <a:solidFill>
                  <a:srgbClr val="FF0000"/>
                </a:solidFill>
              </a:rPr>
              <a:t>change</a:t>
            </a:r>
          </a:p>
          <a:p>
            <a:pPr marL="457200" indent="-457200" algn="just">
              <a:lnSpc>
                <a:spcPct val="130000"/>
              </a:lnSpc>
              <a:buFont typeface="+mj-lt"/>
              <a:buAutoNum type="arabicPeriod"/>
            </a:pPr>
            <a:r>
              <a:rPr lang="en-US" altLang="ja-JP" sz="2400" i="1" dirty="0" smtClean="0">
                <a:solidFill>
                  <a:srgbClr val="000090"/>
                </a:solidFill>
              </a:rPr>
              <a:t>Orbit drift in </a:t>
            </a:r>
            <a:r>
              <a:rPr lang="en-US" altLang="ja-JP" sz="2400" i="1" dirty="0" err="1" smtClean="0">
                <a:solidFill>
                  <a:srgbClr val="000090"/>
                </a:solidFill>
              </a:rPr>
              <a:t>FF</a:t>
            </a:r>
            <a:r>
              <a:rPr lang="en-US" altLang="ja-JP" sz="2400" i="1" dirty="0" smtClean="0">
                <a:solidFill>
                  <a:srgbClr val="000090"/>
                </a:solidFill>
              </a:rPr>
              <a:t> due to the </a:t>
            </a:r>
            <a:r>
              <a:rPr lang="en-US" altLang="ja-JP" sz="2400" i="1" dirty="0" err="1" smtClean="0">
                <a:solidFill>
                  <a:srgbClr val="000090"/>
                </a:solidFill>
              </a:rPr>
              <a:t>DR</a:t>
            </a:r>
            <a:r>
              <a:rPr lang="en-US" altLang="ja-JP" sz="2400" i="1" dirty="0" smtClean="0">
                <a:solidFill>
                  <a:srgbClr val="000090"/>
                </a:solidFill>
              </a:rPr>
              <a:t> air-conditioner  </a:t>
            </a:r>
            <a:endParaRPr lang="en-US" altLang="ja-JP" sz="2400" i="1" dirty="0" smtClean="0">
              <a:solidFill>
                <a:srgbClr val="000090"/>
              </a:solidFill>
            </a:endParaRPr>
          </a:p>
          <a:p>
            <a:pPr marL="457200" indent="-457200" algn="just">
              <a:lnSpc>
                <a:spcPct val="130000"/>
              </a:lnSpc>
              <a:buFont typeface="+mj-lt"/>
              <a:buAutoNum type="arabicPeriod"/>
            </a:pPr>
            <a:r>
              <a:rPr lang="en-GB" sz="2400" i="1" dirty="0" smtClean="0">
                <a:solidFill>
                  <a:srgbClr val="000090"/>
                </a:solidFill>
              </a:rPr>
              <a:t>Extraction </a:t>
            </a:r>
            <a:r>
              <a:rPr lang="en-GB" sz="2400" i="1" dirty="0" smtClean="0">
                <a:solidFill>
                  <a:srgbClr val="000090"/>
                </a:solidFill>
              </a:rPr>
              <a:t>kicker </a:t>
            </a:r>
            <a:r>
              <a:rPr lang="en-GB" sz="2400" i="1" dirty="0" smtClean="0">
                <a:solidFill>
                  <a:srgbClr val="000090"/>
                </a:solidFill>
              </a:rPr>
              <a:t>trouble(2015.11~2015.12)</a:t>
            </a:r>
          </a:p>
          <a:p>
            <a:pPr marL="457200" indent="-457200" algn="just">
              <a:lnSpc>
                <a:spcPct val="130000"/>
              </a:lnSpc>
              <a:buFont typeface="+mj-lt"/>
              <a:buAutoNum type="arabicPeriod"/>
            </a:pPr>
            <a:r>
              <a:rPr lang="en-GB" sz="2400" i="1" dirty="0">
                <a:solidFill>
                  <a:srgbClr val="000090"/>
                </a:solidFill>
              </a:rPr>
              <a:t>P</a:t>
            </a:r>
            <a:r>
              <a:rPr lang="en-GB" sz="2400" i="1" dirty="0" smtClean="0">
                <a:solidFill>
                  <a:srgbClr val="000090"/>
                </a:solidFill>
              </a:rPr>
              <a:t>roposal for </a:t>
            </a:r>
            <a:r>
              <a:rPr lang="en-GB" sz="2400" i="1" dirty="0" smtClean="0">
                <a:solidFill>
                  <a:srgbClr val="000090"/>
                </a:solidFill>
              </a:rPr>
              <a:t>the pulse </a:t>
            </a:r>
            <a:r>
              <a:rPr lang="en-US" altLang="ja-JP" sz="2400" i="1" dirty="0" smtClean="0">
                <a:solidFill>
                  <a:srgbClr val="000090"/>
                </a:solidFill>
              </a:rPr>
              <a:t>stabilization of the extraction kicker</a:t>
            </a:r>
            <a:endParaRPr lang="en-US" altLang="ja-JP" sz="2400" i="1" dirty="0" smtClean="0">
              <a:solidFill>
                <a:srgbClr val="000090"/>
              </a:solidFill>
            </a:endParaRPr>
          </a:p>
        </p:txBody>
      </p:sp>
      <p:sp>
        <p:nvSpPr>
          <p:cNvPr id="10" name="テキスト ボックス 9"/>
          <p:cNvSpPr txBox="1"/>
          <p:nvPr/>
        </p:nvSpPr>
        <p:spPr>
          <a:xfrm>
            <a:off x="2200627" y="76200"/>
            <a:ext cx="4377973" cy="796115"/>
          </a:xfrm>
          <a:prstGeom prst="rect">
            <a:avLst/>
          </a:prstGeom>
          <a:noFill/>
        </p:spPr>
        <p:txBody>
          <a:bodyPr wrap="square" rtlCol="0">
            <a:spAutoFit/>
          </a:bodyPr>
          <a:lstStyle/>
          <a:p>
            <a:pPr>
              <a:lnSpc>
                <a:spcPct val="80000"/>
              </a:lnSpc>
            </a:pPr>
            <a:r>
              <a:rPr lang="en-US" altLang="ja-JP" sz="2800" b="1" i="1" dirty="0" smtClean="0">
                <a:solidFill>
                  <a:srgbClr val="0000FF"/>
                </a:solidFill>
              </a:rPr>
              <a:t>ATF hardware status</a:t>
            </a:r>
          </a:p>
          <a:p>
            <a:pPr lvl="2">
              <a:lnSpc>
                <a:spcPct val="80000"/>
              </a:lnSpc>
            </a:pPr>
            <a:r>
              <a:rPr lang="en-US" altLang="ja-JP" sz="2800" b="1" i="1" dirty="0" smtClean="0">
                <a:solidFill>
                  <a:srgbClr val="0000FF"/>
                </a:solidFill>
              </a:rPr>
              <a:t>- Orbit Stabilization</a:t>
            </a:r>
            <a:endParaRPr lang="en-GB" sz="2800" b="1" i="1" dirty="0">
              <a:solidFill>
                <a:srgbClr val="0000FF"/>
              </a:solidFill>
            </a:endParaRPr>
          </a:p>
        </p:txBody>
      </p:sp>
    </p:spTree>
    <p:extLst>
      <p:ext uri="{BB962C8B-B14F-4D97-AF65-F5344CB8AC3E}">
        <p14:creationId xmlns:p14="http://schemas.microsoft.com/office/powerpoint/2010/main" val="1376003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4445001" y="1196742"/>
            <a:ext cx="4343401" cy="923330"/>
          </a:xfrm>
          <a:prstGeom prst="rect">
            <a:avLst/>
          </a:prstGeom>
          <a:noFill/>
        </p:spPr>
        <p:txBody>
          <a:bodyPr wrap="square" rtlCol="0">
            <a:spAutoFit/>
          </a:bodyPr>
          <a:lstStyle/>
          <a:p>
            <a:pPr algn="r"/>
            <a:r>
              <a:rPr lang="en-US" altLang="ja-JP" i="1" dirty="0" err="1" smtClean="0">
                <a:solidFill>
                  <a:srgbClr val="000090"/>
                </a:solidFill>
              </a:rPr>
              <a:t>T.Naito</a:t>
            </a:r>
            <a:r>
              <a:rPr lang="en-US" altLang="ja-JP" i="1" dirty="0">
                <a:solidFill>
                  <a:srgbClr val="000090"/>
                </a:solidFill>
              </a:rPr>
              <a:t>(</a:t>
            </a:r>
            <a:r>
              <a:rPr lang="en-US" altLang="ja-JP" i="1" dirty="0" err="1" smtClean="0">
                <a:solidFill>
                  <a:srgbClr val="000090"/>
                </a:solidFill>
              </a:rPr>
              <a:t>KEK</a:t>
            </a:r>
            <a:r>
              <a:rPr lang="en-US" altLang="ja-JP" i="1" dirty="0" smtClean="0">
                <a:solidFill>
                  <a:srgbClr val="000090"/>
                </a:solidFill>
              </a:rPr>
              <a:t>)</a:t>
            </a:r>
          </a:p>
          <a:p>
            <a:pPr algn="r"/>
            <a:r>
              <a:rPr lang="en-US" altLang="ja-JP" i="1" dirty="0" err="1" smtClean="0">
                <a:solidFill>
                  <a:srgbClr val="000090"/>
                </a:solidFill>
              </a:rPr>
              <a:t>ATF2</a:t>
            </a:r>
            <a:r>
              <a:rPr lang="en-US" altLang="ja-JP" i="1" dirty="0" smtClean="0">
                <a:solidFill>
                  <a:srgbClr val="000090"/>
                </a:solidFill>
              </a:rPr>
              <a:t> </a:t>
            </a:r>
            <a:r>
              <a:rPr lang="en-US" altLang="ja-JP" i="1" dirty="0">
                <a:solidFill>
                  <a:srgbClr val="000090"/>
                </a:solidFill>
              </a:rPr>
              <a:t>Project </a:t>
            </a:r>
            <a:r>
              <a:rPr lang="en-US" altLang="ja-JP" i="1" dirty="0" smtClean="0">
                <a:solidFill>
                  <a:srgbClr val="000090"/>
                </a:solidFill>
              </a:rPr>
              <a:t>meeting 2016.1.13</a:t>
            </a:r>
          </a:p>
          <a:p>
            <a:pPr algn="r"/>
            <a:r>
              <a:rPr lang="en-GB" altLang="ja-JP" i="1" dirty="0" err="1" smtClean="0">
                <a:solidFill>
                  <a:srgbClr val="000090"/>
                </a:solidFill>
              </a:rPr>
              <a:t>Laboratoire</a:t>
            </a:r>
            <a:r>
              <a:rPr lang="en-GB" altLang="ja-JP" i="1" dirty="0" smtClean="0">
                <a:solidFill>
                  <a:srgbClr val="000090"/>
                </a:solidFill>
              </a:rPr>
              <a:t> </a:t>
            </a:r>
            <a:r>
              <a:rPr lang="en-GB" altLang="ja-JP" i="1" dirty="0">
                <a:solidFill>
                  <a:srgbClr val="000090"/>
                </a:solidFill>
              </a:rPr>
              <a:t>de </a:t>
            </a:r>
            <a:r>
              <a:rPr lang="en-GB" altLang="ja-JP" i="1" dirty="0" err="1">
                <a:solidFill>
                  <a:srgbClr val="000090"/>
                </a:solidFill>
              </a:rPr>
              <a:t>l'Accélérateur</a:t>
            </a:r>
            <a:r>
              <a:rPr lang="en-GB" altLang="ja-JP" i="1" dirty="0">
                <a:solidFill>
                  <a:srgbClr val="000090"/>
                </a:solidFill>
              </a:rPr>
              <a:t> </a:t>
            </a:r>
            <a:r>
              <a:rPr lang="en-GB" altLang="ja-JP" i="1" dirty="0" err="1">
                <a:solidFill>
                  <a:srgbClr val="000090"/>
                </a:solidFill>
              </a:rPr>
              <a:t>Linéaire</a:t>
            </a:r>
            <a:r>
              <a:rPr lang="en-GB" altLang="ja-JP" i="1" dirty="0">
                <a:solidFill>
                  <a:srgbClr val="000090"/>
                </a:solidFill>
              </a:rPr>
              <a:t> (</a:t>
            </a:r>
            <a:r>
              <a:rPr lang="en-GB" altLang="ja-JP" i="1" dirty="0" err="1">
                <a:solidFill>
                  <a:srgbClr val="000090"/>
                </a:solidFill>
              </a:rPr>
              <a:t>LAL</a:t>
            </a:r>
            <a:r>
              <a:rPr lang="en-GB" altLang="ja-JP" i="1" dirty="0" smtClean="0">
                <a:solidFill>
                  <a:srgbClr val="000090"/>
                </a:solidFill>
              </a:rPr>
              <a:t>)</a:t>
            </a:r>
            <a:endParaRPr lang="en-US" altLang="ja-JP" i="1" dirty="0" smtClean="0">
              <a:solidFill>
                <a:srgbClr val="000090"/>
              </a:solidFill>
            </a:endParaRPr>
          </a:p>
        </p:txBody>
      </p:sp>
      <p:sp>
        <p:nvSpPr>
          <p:cNvPr id="9" name="テキスト ボックス 8"/>
          <p:cNvSpPr txBox="1"/>
          <p:nvPr/>
        </p:nvSpPr>
        <p:spPr>
          <a:xfrm>
            <a:off x="634500" y="2585085"/>
            <a:ext cx="7887200" cy="3914918"/>
          </a:xfrm>
          <a:prstGeom prst="rect">
            <a:avLst/>
          </a:prstGeom>
          <a:noFill/>
        </p:spPr>
        <p:txBody>
          <a:bodyPr wrap="square" rtlCol="0">
            <a:spAutoFit/>
          </a:bodyPr>
          <a:lstStyle/>
          <a:p>
            <a:pPr marL="457200" indent="-457200" algn="just">
              <a:lnSpc>
                <a:spcPct val="130000"/>
              </a:lnSpc>
              <a:buFont typeface="+mj-lt"/>
              <a:buAutoNum type="arabicPeriod"/>
            </a:pPr>
            <a:r>
              <a:rPr lang="en-US" altLang="ja-JP" sz="2400" i="1" dirty="0" smtClean="0">
                <a:solidFill>
                  <a:srgbClr val="000090"/>
                </a:solidFill>
              </a:rPr>
              <a:t>Orbit oscillation due to </a:t>
            </a:r>
            <a:r>
              <a:rPr lang="en-US" altLang="ja-JP" sz="2400" i="1" dirty="0">
                <a:solidFill>
                  <a:srgbClr val="000090"/>
                </a:solidFill>
              </a:rPr>
              <a:t>t</a:t>
            </a:r>
            <a:r>
              <a:rPr lang="en-US" altLang="ja-JP" sz="2400" i="1" dirty="0" smtClean="0">
                <a:solidFill>
                  <a:srgbClr val="000090"/>
                </a:solidFill>
              </a:rPr>
              <a:t>he </a:t>
            </a:r>
            <a:r>
              <a:rPr lang="en-US" altLang="ja-JP" sz="2400" i="1" dirty="0" smtClean="0">
                <a:solidFill>
                  <a:srgbClr val="000090"/>
                </a:solidFill>
              </a:rPr>
              <a:t>Cooling water temperature </a:t>
            </a:r>
            <a:r>
              <a:rPr lang="en-US" altLang="ja-JP" sz="2400" i="1" dirty="0" smtClean="0">
                <a:solidFill>
                  <a:srgbClr val="000090"/>
                </a:solidFill>
              </a:rPr>
              <a:t>change</a:t>
            </a:r>
          </a:p>
          <a:p>
            <a:pPr marL="457200" indent="-457200" algn="just">
              <a:lnSpc>
                <a:spcPct val="130000"/>
              </a:lnSpc>
              <a:buFont typeface="+mj-lt"/>
              <a:buAutoNum type="arabicPeriod"/>
            </a:pPr>
            <a:r>
              <a:rPr lang="en-US" altLang="ja-JP" sz="2400" i="1" dirty="0" smtClean="0">
                <a:solidFill>
                  <a:srgbClr val="000090"/>
                </a:solidFill>
              </a:rPr>
              <a:t>Orbit drift in </a:t>
            </a:r>
            <a:r>
              <a:rPr lang="en-US" altLang="ja-JP" sz="2400" i="1" dirty="0" err="1" smtClean="0">
                <a:solidFill>
                  <a:srgbClr val="000090"/>
                </a:solidFill>
              </a:rPr>
              <a:t>FF</a:t>
            </a:r>
            <a:r>
              <a:rPr lang="en-US" altLang="ja-JP" sz="2400" i="1" dirty="0" smtClean="0">
                <a:solidFill>
                  <a:srgbClr val="000090"/>
                </a:solidFill>
              </a:rPr>
              <a:t> due to the </a:t>
            </a:r>
            <a:r>
              <a:rPr lang="en-US" altLang="ja-JP" sz="2400" i="1" dirty="0" err="1" smtClean="0">
                <a:solidFill>
                  <a:srgbClr val="000090"/>
                </a:solidFill>
              </a:rPr>
              <a:t>DR</a:t>
            </a:r>
            <a:r>
              <a:rPr lang="en-US" altLang="ja-JP" sz="2400" i="1" dirty="0" smtClean="0">
                <a:solidFill>
                  <a:srgbClr val="000090"/>
                </a:solidFill>
              </a:rPr>
              <a:t> air-conditioner  </a:t>
            </a:r>
            <a:endParaRPr lang="en-US" altLang="ja-JP" sz="2400" i="1" dirty="0" smtClean="0">
              <a:solidFill>
                <a:srgbClr val="000090"/>
              </a:solidFill>
            </a:endParaRPr>
          </a:p>
          <a:p>
            <a:pPr marL="457200" indent="-457200" algn="just">
              <a:lnSpc>
                <a:spcPct val="130000"/>
              </a:lnSpc>
              <a:buFont typeface="+mj-lt"/>
              <a:buAutoNum type="arabicPeriod"/>
            </a:pPr>
            <a:r>
              <a:rPr lang="en-GB" sz="2400" i="1" dirty="0" smtClean="0">
                <a:solidFill>
                  <a:srgbClr val="000090"/>
                </a:solidFill>
              </a:rPr>
              <a:t>Extraction </a:t>
            </a:r>
            <a:r>
              <a:rPr lang="en-GB" sz="2400" i="1" dirty="0" smtClean="0">
                <a:solidFill>
                  <a:srgbClr val="000090"/>
                </a:solidFill>
              </a:rPr>
              <a:t>kicker </a:t>
            </a:r>
            <a:r>
              <a:rPr lang="en-GB" sz="2400" i="1" dirty="0" smtClean="0">
                <a:solidFill>
                  <a:srgbClr val="000090"/>
                </a:solidFill>
              </a:rPr>
              <a:t>trouble(2015.11~2015.12)</a:t>
            </a:r>
          </a:p>
          <a:p>
            <a:pPr marL="457200" indent="-457200" algn="just">
              <a:lnSpc>
                <a:spcPct val="130000"/>
              </a:lnSpc>
              <a:buFont typeface="+mj-lt"/>
              <a:buAutoNum type="arabicPeriod"/>
            </a:pPr>
            <a:r>
              <a:rPr lang="en-GB" sz="2400" i="1" dirty="0">
                <a:solidFill>
                  <a:srgbClr val="FF0000"/>
                </a:solidFill>
              </a:rPr>
              <a:t>P</a:t>
            </a:r>
            <a:r>
              <a:rPr lang="en-GB" sz="2400" i="1" dirty="0" smtClean="0">
                <a:solidFill>
                  <a:srgbClr val="FF0000"/>
                </a:solidFill>
              </a:rPr>
              <a:t>roposal </a:t>
            </a:r>
            <a:r>
              <a:rPr lang="en-US" sz="2400" i="1" dirty="0" smtClean="0">
                <a:solidFill>
                  <a:srgbClr val="FF0000"/>
                </a:solidFill>
              </a:rPr>
              <a:t>for</a:t>
            </a:r>
            <a:r>
              <a:rPr lang="en-GB" sz="2400" i="1" dirty="0" smtClean="0">
                <a:solidFill>
                  <a:srgbClr val="FF0000"/>
                </a:solidFill>
              </a:rPr>
              <a:t> </a:t>
            </a:r>
            <a:r>
              <a:rPr lang="en-GB" sz="2400" i="1" dirty="0" smtClean="0">
                <a:solidFill>
                  <a:srgbClr val="FF0000"/>
                </a:solidFill>
              </a:rPr>
              <a:t>the pulse </a:t>
            </a:r>
            <a:r>
              <a:rPr lang="en-US" altLang="ja-JP" sz="2400" i="1" dirty="0" smtClean="0">
                <a:solidFill>
                  <a:srgbClr val="FF0000"/>
                </a:solidFill>
              </a:rPr>
              <a:t>stabilization of the extraction kicker</a:t>
            </a:r>
          </a:p>
          <a:p>
            <a:pPr lvl="1" algn="just">
              <a:lnSpc>
                <a:spcPct val="130000"/>
              </a:lnSpc>
            </a:pPr>
            <a:r>
              <a:rPr lang="en-US" altLang="ja-JP" sz="2400" i="1" dirty="0" smtClean="0"/>
              <a:t>“In </a:t>
            </a:r>
            <a:r>
              <a:rPr lang="en-US" altLang="ja-JP" sz="2400" i="1" dirty="0"/>
              <a:t>the future support from </a:t>
            </a:r>
            <a:r>
              <a:rPr lang="en-US" altLang="ja-JP" sz="2400" i="1" dirty="0" err="1" smtClean="0"/>
              <a:t>SLAC</a:t>
            </a:r>
            <a:r>
              <a:rPr lang="en-US" altLang="ja-JP" sz="2400" i="1" dirty="0" smtClean="0"/>
              <a:t> </a:t>
            </a:r>
            <a:r>
              <a:rPr lang="en-US" altLang="ja-JP" sz="2400" i="1" dirty="0"/>
              <a:t>will be limited because we will not have a running systems to use</a:t>
            </a:r>
            <a:r>
              <a:rPr lang="en-US" altLang="ja-JP" sz="2400" i="1" dirty="0" smtClean="0"/>
              <a:t>.” -</a:t>
            </a:r>
            <a:r>
              <a:rPr lang="ja-JP" altLang="en-US" sz="2400" i="1" dirty="0" smtClean="0"/>
              <a:t>　</a:t>
            </a:r>
            <a:r>
              <a:rPr lang="en-US" altLang="ja-JP" sz="2400" i="1" dirty="0" smtClean="0"/>
              <a:t>John </a:t>
            </a:r>
            <a:r>
              <a:rPr lang="en-US" altLang="ja-JP" sz="2400" i="1" dirty="0"/>
              <a:t>W. </a:t>
            </a:r>
            <a:r>
              <a:rPr lang="en-US" altLang="ja-JP" sz="2400" i="1" dirty="0" err="1" smtClean="0"/>
              <a:t>Krzaszczak</a:t>
            </a:r>
            <a:r>
              <a:rPr lang="en-US" altLang="ja-JP" sz="2400" i="1" dirty="0" smtClean="0"/>
              <a:t>(</a:t>
            </a:r>
            <a:r>
              <a:rPr lang="en-US" altLang="ja-JP" sz="2400" i="1" dirty="0" err="1" smtClean="0"/>
              <a:t>SLAC</a:t>
            </a:r>
            <a:r>
              <a:rPr lang="en-US" altLang="ja-JP" sz="2400" i="1" dirty="0" smtClean="0"/>
              <a:t>)</a:t>
            </a:r>
            <a:endParaRPr lang="en-US" altLang="ja-JP" sz="2400" i="1" dirty="0" smtClean="0">
              <a:solidFill>
                <a:srgbClr val="FF0000"/>
              </a:solidFill>
            </a:endParaRPr>
          </a:p>
        </p:txBody>
      </p:sp>
      <p:sp>
        <p:nvSpPr>
          <p:cNvPr id="10" name="テキスト ボックス 9"/>
          <p:cNvSpPr txBox="1"/>
          <p:nvPr/>
        </p:nvSpPr>
        <p:spPr>
          <a:xfrm>
            <a:off x="2200627" y="76200"/>
            <a:ext cx="4377973" cy="796115"/>
          </a:xfrm>
          <a:prstGeom prst="rect">
            <a:avLst/>
          </a:prstGeom>
          <a:noFill/>
        </p:spPr>
        <p:txBody>
          <a:bodyPr wrap="square" rtlCol="0">
            <a:spAutoFit/>
          </a:bodyPr>
          <a:lstStyle/>
          <a:p>
            <a:pPr>
              <a:lnSpc>
                <a:spcPct val="80000"/>
              </a:lnSpc>
            </a:pPr>
            <a:r>
              <a:rPr lang="en-US" altLang="ja-JP" sz="2800" b="1" i="1" dirty="0" smtClean="0">
                <a:solidFill>
                  <a:srgbClr val="0000FF"/>
                </a:solidFill>
              </a:rPr>
              <a:t>ATF hardware status</a:t>
            </a:r>
          </a:p>
          <a:p>
            <a:pPr lvl="2">
              <a:lnSpc>
                <a:spcPct val="80000"/>
              </a:lnSpc>
            </a:pPr>
            <a:r>
              <a:rPr lang="en-US" altLang="ja-JP" sz="2800" b="1" i="1" dirty="0" smtClean="0">
                <a:solidFill>
                  <a:srgbClr val="0000FF"/>
                </a:solidFill>
              </a:rPr>
              <a:t>- Orbit Stabilization</a:t>
            </a:r>
            <a:endParaRPr lang="en-GB" sz="2800" b="1" i="1" dirty="0">
              <a:solidFill>
                <a:srgbClr val="0000FF"/>
              </a:solidFill>
            </a:endParaRPr>
          </a:p>
        </p:txBody>
      </p:sp>
    </p:spTree>
    <p:extLst>
      <p:ext uri="{BB962C8B-B14F-4D97-AF65-F5344CB8AC3E}">
        <p14:creationId xmlns:p14="http://schemas.microsoft.com/office/powerpoint/2010/main" val="1794591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EXtKickerLayou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33" y="418899"/>
            <a:ext cx="7814263" cy="4721609"/>
          </a:xfrm>
          <a:prstGeom prst="rect">
            <a:avLst/>
          </a:prstGeom>
        </p:spPr>
      </p:pic>
      <p:cxnSp>
        <p:nvCxnSpPr>
          <p:cNvPr id="8" name="直線コネクタ 7"/>
          <p:cNvCxnSpPr/>
          <p:nvPr/>
        </p:nvCxnSpPr>
        <p:spPr>
          <a:xfrm>
            <a:off x="6657184" y="2076993"/>
            <a:ext cx="925569" cy="80713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直線コネクタ 8"/>
          <p:cNvCxnSpPr/>
          <p:nvPr/>
        </p:nvCxnSpPr>
        <p:spPr>
          <a:xfrm flipV="1">
            <a:off x="6657184" y="2076993"/>
            <a:ext cx="925569" cy="807138"/>
          </a:xfrm>
          <a:prstGeom prst="line">
            <a:avLst/>
          </a:prstGeom>
        </p:spPr>
        <p:style>
          <a:lnRef idx="2">
            <a:schemeClr val="accent1"/>
          </a:lnRef>
          <a:fillRef idx="0">
            <a:schemeClr val="accent1"/>
          </a:fillRef>
          <a:effectRef idx="1">
            <a:schemeClr val="accent1"/>
          </a:effectRef>
          <a:fontRef idx="minor">
            <a:schemeClr val="tx1"/>
          </a:fontRef>
        </p:style>
      </p:cxnSp>
      <p:sp>
        <p:nvSpPr>
          <p:cNvPr id="2" name="テキスト ボックス 1"/>
          <p:cNvSpPr txBox="1"/>
          <p:nvPr/>
        </p:nvSpPr>
        <p:spPr>
          <a:xfrm>
            <a:off x="472287" y="75792"/>
            <a:ext cx="5199285" cy="461665"/>
          </a:xfrm>
          <a:prstGeom prst="rect">
            <a:avLst/>
          </a:prstGeom>
          <a:noFill/>
        </p:spPr>
        <p:txBody>
          <a:bodyPr wrap="none" rtlCol="0">
            <a:spAutoFit/>
          </a:bodyPr>
          <a:lstStyle/>
          <a:p>
            <a:r>
              <a:rPr kumimoji="1" lang="en-US" altLang="ja-JP" sz="2400" b="1" i="1" dirty="0" smtClean="0">
                <a:solidFill>
                  <a:srgbClr val="000090"/>
                </a:solidFill>
              </a:rPr>
              <a:t>Present layout of ATF extraction kicker</a:t>
            </a:r>
            <a:endParaRPr kumimoji="1" lang="ja-JP" altLang="en-US" sz="2400" b="1" i="1" dirty="0">
              <a:solidFill>
                <a:srgbClr val="000090"/>
              </a:solidFill>
            </a:endParaRPr>
          </a:p>
        </p:txBody>
      </p:sp>
      <p:sp>
        <p:nvSpPr>
          <p:cNvPr id="3" name="下カーブ矢印 2"/>
          <p:cNvSpPr/>
          <p:nvPr/>
        </p:nvSpPr>
        <p:spPr>
          <a:xfrm rot="5400000">
            <a:off x="7106062" y="1886645"/>
            <a:ext cx="1876703" cy="1337900"/>
          </a:xfrm>
          <a:prstGeom prst="curvedDownArrow">
            <a:avLst>
              <a:gd name="adj1" fmla="val 8289"/>
              <a:gd name="adj2" fmla="val 50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ボックス 12"/>
          <p:cNvSpPr txBox="1"/>
          <p:nvPr/>
        </p:nvSpPr>
        <p:spPr>
          <a:xfrm>
            <a:off x="7725671" y="3641136"/>
            <a:ext cx="1392929" cy="1015663"/>
          </a:xfrm>
          <a:prstGeom prst="rect">
            <a:avLst/>
          </a:prstGeom>
          <a:noFill/>
        </p:spPr>
        <p:txBody>
          <a:bodyPr wrap="none" rtlCol="0">
            <a:spAutoFit/>
          </a:bodyPr>
          <a:lstStyle/>
          <a:p>
            <a:r>
              <a:rPr kumimoji="1" lang="en-US" altLang="ja-JP" sz="2000" i="1" dirty="0" smtClean="0"/>
              <a:t>Impedance</a:t>
            </a:r>
          </a:p>
          <a:p>
            <a:r>
              <a:rPr kumimoji="1" lang="en-US" altLang="ja-JP" sz="2000" i="1" dirty="0" smtClean="0"/>
              <a:t>50/3 ohm</a:t>
            </a:r>
          </a:p>
          <a:p>
            <a:r>
              <a:rPr lang="en-US" altLang="ja-JP" sz="2000" i="1" dirty="0" smtClean="0"/>
              <a:t>=16.7 ohm</a:t>
            </a:r>
            <a:endParaRPr kumimoji="1" lang="ja-JP" altLang="en-US" sz="2000" i="1" dirty="0"/>
          </a:p>
        </p:txBody>
      </p:sp>
      <p:sp>
        <p:nvSpPr>
          <p:cNvPr id="14" name="テキスト ボックス 13"/>
          <p:cNvSpPr txBox="1"/>
          <p:nvPr/>
        </p:nvSpPr>
        <p:spPr>
          <a:xfrm>
            <a:off x="55032" y="3016893"/>
            <a:ext cx="1556361" cy="707886"/>
          </a:xfrm>
          <a:prstGeom prst="rect">
            <a:avLst/>
          </a:prstGeom>
          <a:noFill/>
        </p:spPr>
        <p:txBody>
          <a:bodyPr wrap="none" rtlCol="0">
            <a:spAutoFit/>
          </a:bodyPr>
          <a:lstStyle/>
          <a:p>
            <a:r>
              <a:rPr kumimoji="1" lang="en-US" altLang="ja-JP" sz="2000" i="1" dirty="0" err="1" smtClean="0"/>
              <a:t>PulseW</a:t>
            </a:r>
            <a:r>
              <a:rPr lang="en-US" altLang="ja-JP" sz="2000" i="1" dirty="0" err="1" smtClean="0"/>
              <a:t>idth</a:t>
            </a:r>
            <a:r>
              <a:rPr kumimoji="1" lang="en-US" altLang="ja-JP" sz="2000" i="1" dirty="0" smtClean="0"/>
              <a:t>=</a:t>
            </a:r>
            <a:endParaRPr kumimoji="1" lang="en-US" altLang="ja-JP" sz="2000" i="1" dirty="0" smtClean="0"/>
          </a:p>
          <a:p>
            <a:r>
              <a:rPr lang="en-US" altLang="ja-JP" sz="2000" i="1" dirty="0" smtClean="0"/>
              <a:t>300</a:t>
            </a:r>
            <a:r>
              <a:rPr kumimoji="1" lang="en-US" altLang="ja-JP" sz="2000" i="1" dirty="0" smtClean="0"/>
              <a:t>ns</a:t>
            </a:r>
            <a:endParaRPr kumimoji="1" lang="ja-JP" altLang="en-US" sz="2000" i="1" dirty="0"/>
          </a:p>
        </p:txBody>
      </p:sp>
      <p:sp>
        <p:nvSpPr>
          <p:cNvPr id="4" name="テキスト ボックス 3"/>
          <p:cNvSpPr txBox="1"/>
          <p:nvPr/>
        </p:nvSpPr>
        <p:spPr>
          <a:xfrm>
            <a:off x="6623903" y="209945"/>
            <a:ext cx="2393097" cy="646331"/>
          </a:xfrm>
          <a:prstGeom prst="rect">
            <a:avLst/>
          </a:prstGeom>
          <a:noFill/>
        </p:spPr>
        <p:txBody>
          <a:bodyPr wrap="square" rtlCol="0">
            <a:spAutoFit/>
          </a:bodyPr>
          <a:lstStyle/>
          <a:p>
            <a:r>
              <a:rPr lang="en-GB" dirty="0" smtClean="0"/>
              <a:t>2nd kicker magnet was skipped(2013).</a:t>
            </a:r>
            <a:endParaRPr lang="en-GB" dirty="0"/>
          </a:p>
        </p:txBody>
      </p:sp>
      <p:sp>
        <p:nvSpPr>
          <p:cNvPr id="11" name="テキスト ボックス 10"/>
          <p:cNvSpPr txBox="1"/>
          <p:nvPr/>
        </p:nvSpPr>
        <p:spPr>
          <a:xfrm>
            <a:off x="55032" y="5026208"/>
            <a:ext cx="9038168" cy="1826141"/>
          </a:xfrm>
          <a:prstGeom prst="rect">
            <a:avLst/>
          </a:prstGeom>
          <a:noFill/>
        </p:spPr>
        <p:txBody>
          <a:bodyPr wrap="square" rtlCol="0">
            <a:spAutoFit/>
          </a:bodyPr>
          <a:lstStyle/>
          <a:p>
            <a:pPr algn="just">
              <a:lnSpc>
                <a:spcPct val="80000"/>
              </a:lnSpc>
            </a:pPr>
            <a:r>
              <a:rPr lang="en-US" sz="2000" i="1" dirty="0" smtClean="0">
                <a:solidFill>
                  <a:srgbClr val="000090"/>
                </a:solidFill>
              </a:rPr>
              <a:t>The </a:t>
            </a:r>
            <a:r>
              <a:rPr lang="en-GB" sz="2000" i="1" dirty="0" smtClean="0">
                <a:solidFill>
                  <a:srgbClr val="000090"/>
                </a:solidFill>
              </a:rPr>
              <a:t>2nd</a:t>
            </a:r>
            <a:r>
              <a:rPr lang="en-GB" sz="2000" i="1" dirty="0" smtClean="0">
                <a:solidFill>
                  <a:srgbClr val="000090"/>
                </a:solidFill>
              </a:rPr>
              <a:t> kicker magnet was skipped since 2013. However, the pulse power supply(PPS) produces two pulses and one pulse go to the dummy load directly. This proposal is to modify the PPS from a double pulse to a single pulse.  </a:t>
            </a:r>
          </a:p>
          <a:p>
            <a:pPr>
              <a:lnSpc>
                <a:spcPct val="80000"/>
              </a:lnSpc>
            </a:pPr>
            <a:r>
              <a:rPr lang="en-GB" altLang="ja-JP" sz="2000" i="1" dirty="0" smtClean="0">
                <a:solidFill>
                  <a:srgbClr val="000090"/>
                </a:solidFill>
              </a:rPr>
              <a:t>The benefit of the modification is</a:t>
            </a:r>
          </a:p>
          <a:p>
            <a:pPr marL="457200" indent="-457200">
              <a:lnSpc>
                <a:spcPct val="80000"/>
              </a:lnSpc>
              <a:buAutoNum type="arabicParenR"/>
            </a:pPr>
            <a:r>
              <a:rPr lang="en-GB" altLang="ja-JP" sz="2000" i="1" dirty="0" smtClean="0">
                <a:solidFill>
                  <a:srgbClr val="000090"/>
                </a:solidFill>
              </a:rPr>
              <a:t>To reduce the </a:t>
            </a:r>
            <a:r>
              <a:rPr lang="en-GB" altLang="ja-JP" sz="2000" i="1" dirty="0" err="1" smtClean="0">
                <a:solidFill>
                  <a:srgbClr val="000090"/>
                </a:solidFill>
              </a:rPr>
              <a:t>thyratron</a:t>
            </a:r>
            <a:r>
              <a:rPr lang="en-GB" altLang="ja-JP" sz="2000" i="1" dirty="0" smtClean="0">
                <a:solidFill>
                  <a:srgbClr val="000090"/>
                </a:solidFill>
              </a:rPr>
              <a:t> current(stable operation, reduce the noise, etc.),</a:t>
            </a:r>
          </a:p>
          <a:p>
            <a:pPr marL="457200" indent="-457200">
              <a:lnSpc>
                <a:spcPct val="80000"/>
              </a:lnSpc>
              <a:buAutoNum type="arabicParenR"/>
            </a:pPr>
            <a:r>
              <a:rPr lang="en-GB" altLang="ja-JP" sz="2000" i="1" dirty="0" smtClean="0">
                <a:solidFill>
                  <a:srgbClr val="000090"/>
                </a:solidFill>
              </a:rPr>
              <a:t>To reduce the pulse width fluctuation,</a:t>
            </a:r>
          </a:p>
          <a:p>
            <a:pPr marL="457200" indent="-457200">
              <a:lnSpc>
                <a:spcPct val="80000"/>
              </a:lnSpc>
              <a:buAutoNum type="arabicParenR"/>
            </a:pPr>
            <a:r>
              <a:rPr lang="en-GB" altLang="ja-JP" sz="2000" i="1" dirty="0" smtClean="0">
                <a:solidFill>
                  <a:srgbClr val="000090"/>
                </a:solidFill>
              </a:rPr>
              <a:t>To extend the life of the devices .</a:t>
            </a:r>
          </a:p>
        </p:txBody>
      </p:sp>
    </p:spTree>
    <p:extLst>
      <p:ext uri="{BB962C8B-B14F-4D97-AF65-F5344CB8AC3E}">
        <p14:creationId xmlns:p14="http://schemas.microsoft.com/office/powerpoint/2010/main" val="328978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Canvas-Fig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35" y="482600"/>
            <a:ext cx="6611301" cy="6380609"/>
          </a:xfrm>
          <a:prstGeom prst="rect">
            <a:avLst/>
          </a:prstGeom>
        </p:spPr>
      </p:pic>
      <p:sp>
        <p:nvSpPr>
          <p:cNvPr id="5" name="テキスト ボックス 4"/>
          <p:cNvSpPr txBox="1"/>
          <p:nvPr/>
        </p:nvSpPr>
        <p:spPr>
          <a:xfrm>
            <a:off x="1509356" y="21517"/>
            <a:ext cx="5956541" cy="584776"/>
          </a:xfrm>
          <a:prstGeom prst="rect">
            <a:avLst/>
          </a:prstGeom>
          <a:noFill/>
        </p:spPr>
        <p:txBody>
          <a:bodyPr wrap="none" rtlCol="0">
            <a:spAutoFit/>
          </a:bodyPr>
          <a:lstStyle/>
          <a:p>
            <a:r>
              <a:rPr lang="en-US" altLang="ja-JP" sz="3200" b="1" i="1" dirty="0" smtClean="0">
                <a:solidFill>
                  <a:srgbClr val="000090"/>
                </a:solidFill>
              </a:rPr>
              <a:t>Layout </a:t>
            </a:r>
            <a:r>
              <a:rPr lang="en-US" altLang="ja-JP" sz="3200" b="1" i="1" dirty="0" smtClean="0">
                <a:solidFill>
                  <a:srgbClr val="000090"/>
                </a:solidFill>
              </a:rPr>
              <a:t>of </a:t>
            </a:r>
            <a:r>
              <a:rPr lang="en-US" altLang="ja-JP" sz="3200" b="1" i="1" dirty="0" smtClean="0">
                <a:solidFill>
                  <a:srgbClr val="000090"/>
                </a:solidFill>
              </a:rPr>
              <a:t>the ATF </a:t>
            </a:r>
            <a:r>
              <a:rPr kumimoji="1" lang="en-US" altLang="ja-JP" sz="3200" b="1" i="1" dirty="0" smtClean="0">
                <a:solidFill>
                  <a:srgbClr val="000090"/>
                </a:solidFill>
              </a:rPr>
              <a:t>Injection </a:t>
            </a:r>
            <a:r>
              <a:rPr kumimoji="1" lang="en-US" altLang="ja-JP" sz="3200" b="1" i="1" dirty="0" smtClean="0">
                <a:solidFill>
                  <a:srgbClr val="000090"/>
                </a:solidFill>
              </a:rPr>
              <a:t>kicker</a:t>
            </a:r>
            <a:endParaRPr kumimoji="1" lang="ja-JP" altLang="en-US" sz="3200" b="1" i="1" dirty="0">
              <a:solidFill>
                <a:srgbClr val="000090"/>
              </a:solidFill>
            </a:endParaRPr>
          </a:p>
        </p:txBody>
      </p:sp>
      <p:sp>
        <p:nvSpPr>
          <p:cNvPr id="6" name="テキスト ボックス 5"/>
          <p:cNvSpPr txBox="1"/>
          <p:nvPr/>
        </p:nvSpPr>
        <p:spPr>
          <a:xfrm>
            <a:off x="6757003" y="997528"/>
            <a:ext cx="1614344" cy="707886"/>
          </a:xfrm>
          <a:prstGeom prst="rect">
            <a:avLst/>
          </a:prstGeom>
          <a:noFill/>
        </p:spPr>
        <p:txBody>
          <a:bodyPr wrap="none" rtlCol="0">
            <a:spAutoFit/>
          </a:bodyPr>
          <a:lstStyle/>
          <a:p>
            <a:r>
              <a:rPr kumimoji="1" lang="en-US" altLang="ja-JP" sz="2000" i="1" dirty="0" smtClean="0"/>
              <a:t>Pulse W</a:t>
            </a:r>
            <a:r>
              <a:rPr lang="en-US" altLang="ja-JP" sz="2000" i="1" dirty="0" smtClean="0"/>
              <a:t>idth</a:t>
            </a:r>
            <a:r>
              <a:rPr kumimoji="1" lang="en-US" altLang="ja-JP" sz="2000" i="1" dirty="0" smtClean="0"/>
              <a:t>=</a:t>
            </a:r>
            <a:endParaRPr kumimoji="1" lang="en-US" altLang="ja-JP" sz="2000" i="1" dirty="0" smtClean="0"/>
          </a:p>
          <a:p>
            <a:r>
              <a:rPr kumimoji="1" lang="en-US" altLang="ja-JP" sz="2000" i="1" dirty="0" smtClean="0"/>
              <a:t>130ns</a:t>
            </a:r>
            <a:endParaRPr kumimoji="1" lang="ja-JP" altLang="en-US" sz="2000" i="1" dirty="0"/>
          </a:p>
        </p:txBody>
      </p:sp>
      <p:sp>
        <p:nvSpPr>
          <p:cNvPr id="7" name="テキスト ボックス 6"/>
          <p:cNvSpPr txBox="1"/>
          <p:nvPr/>
        </p:nvSpPr>
        <p:spPr>
          <a:xfrm>
            <a:off x="6757003" y="3023794"/>
            <a:ext cx="1392929" cy="1015663"/>
          </a:xfrm>
          <a:prstGeom prst="rect">
            <a:avLst/>
          </a:prstGeom>
          <a:noFill/>
        </p:spPr>
        <p:txBody>
          <a:bodyPr wrap="none" rtlCol="0">
            <a:spAutoFit/>
          </a:bodyPr>
          <a:lstStyle/>
          <a:p>
            <a:r>
              <a:rPr kumimoji="1" lang="en-US" altLang="ja-JP" sz="2000" i="1" dirty="0" smtClean="0"/>
              <a:t>Impedance</a:t>
            </a:r>
          </a:p>
          <a:p>
            <a:r>
              <a:rPr kumimoji="1" lang="en-US" altLang="ja-JP" sz="2000" i="1" dirty="0" smtClean="0"/>
              <a:t>50/4 ohm</a:t>
            </a:r>
          </a:p>
          <a:p>
            <a:r>
              <a:rPr lang="en-US" altLang="ja-JP" sz="2000" i="1" dirty="0" smtClean="0"/>
              <a:t>=12.5 ohm</a:t>
            </a:r>
            <a:endParaRPr kumimoji="1" lang="ja-JP" altLang="en-US" sz="2000" i="1" dirty="0"/>
          </a:p>
        </p:txBody>
      </p:sp>
      <p:sp>
        <p:nvSpPr>
          <p:cNvPr id="3" name="テキスト ボックス 2"/>
          <p:cNvSpPr txBox="1"/>
          <p:nvPr/>
        </p:nvSpPr>
        <p:spPr>
          <a:xfrm>
            <a:off x="5842000" y="5154999"/>
            <a:ext cx="3302000" cy="1015663"/>
          </a:xfrm>
          <a:prstGeom prst="rect">
            <a:avLst/>
          </a:prstGeom>
          <a:noFill/>
        </p:spPr>
        <p:txBody>
          <a:bodyPr wrap="square" rtlCol="0">
            <a:spAutoFit/>
          </a:bodyPr>
          <a:lstStyle/>
          <a:p>
            <a:pPr algn="just"/>
            <a:r>
              <a:rPr lang="en-GB" sz="2000" i="1" dirty="0" smtClean="0">
                <a:solidFill>
                  <a:srgbClr val="000090"/>
                </a:solidFill>
              </a:rPr>
              <a:t>The modification is aiming to  the same configuration as the injection kicker.</a:t>
            </a:r>
            <a:endParaRPr lang="en-GB" sz="2000" i="1" dirty="0">
              <a:solidFill>
                <a:srgbClr val="000090"/>
              </a:solidFill>
            </a:endParaRPr>
          </a:p>
        </p:txBody>
      </p:sp>
    </p:spTree>
    <p:extLst>
      <p:ext uri="{BB962C8B-B14F-4D97-AF65-F5344CB8AC3E}">
        <p14:creationId xmlns:p14="http://schemas.microsoft.com/office/powerpoint/2010/main" val="3897030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8600" y="152400"/>
            <a:ext cx="6273800" cy="533400"/>
          </a:xfrm>
        </p:spPr>
        <p:txBody>
          <a:bodyPr>
            <a:normAutofit fontScale="90000"/>
          </a:bodyPr>
          <a:lstStyle/>
          <a:p>
            <a:r>
              <a:rPr lang="en-US" altLang="ja-JP" i="1" dirty="0" smtClean="0">
                <a:solidFill>
                  <a:srgbClr val="000090"/>
                </a:solidFill>
                <a:latin typeface="+mn-ea"/>
                <a:ea typeface="+mn-ea"/>
                <a:cs typeface="ＤＦＰ太丸ゴシック体" charset="0"/>
              </a:rPr>
              <a:t>Pulse width change</a:t>
            </a:r>
            <a:endParaRPr lang="en-US" altLang="ja-JP" dirty="0">
              <a:solidFill>
                <a:srgbClr val="000090"/>
              </a:solidFill>
              <a:latin typeface="+mn-ea"/>
              <a:ea typeface="+mn-ea"/>
            </a:endParaRPr>
          </a:p>
        </p:txBody>
      </p:sp>
      <p:pic>
        <p:nvPicPr>
          <p:cNvPr id="4101" name="Picture 5" descr="070629_3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794125"/>
            <a:ext cx="2971800" cy="264795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070629_2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933152"/>
            <a:ext cx="2971800" cy="2652713"/>
          </a:xfrm>
          <a:prstGeom prst="rect">
            <a:avLst/>
          </a:prstGeom>
          <a:noFill/>
          <a:extLst>
            <a:ext uri="{909E8E84-426E-40dd-AFC4-6F175D3DCCD1}">
              <a14:hiddenFill xmlns:a14="http://schemas.microsoft.com/office/drawing/2010/main">
                <a:solidFill>
                  <a:srgbClr val="FFFFFF"/>
                </a:solidFill>
              </a14:hiddenFill>
            </a:ext>
          </a:extLst>
        </p:spPr>
      </p:pic>
      <p:sp>
        <p:nvSpPr>
          <p:cNvPr id="4105" name="Text Box 9"/>
          <p:cNvSpPr txBox="1">
            <a:spLocks noChangeArrowheads="1"/>
          </p:cNvSpPr>
          <p:nvPr/>
        </p:nvSpPr>
        <p:spPr bwMode="auto">
          <a:xfrm>
            <a:off x="3302000" y="3844925"/>
            <a:ext cx="1467128"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r>
              <a:rPr lang="en-US" altLang="ja-JP" sz="2400" dirty="0" smtClean="0"/>
              <a:t>Off timing</a:t>
            </a:r>
            <a:endParaRPr lang="en-US" altLang="ja-JP" sz="2400" dirty="0"/>
          </a:p>
        </p:txBody>
      </p:sp>
      <p:sp>
        <p:nvSpPr>
          <p:cNvPr id="4106" name="Text Box 10"/>
          <p:cNvSpPr txBox="1">
            <a:spLocks noChangeArrowheads="1"/>
          </p:cNvSpPr>
          <p:nvPr/>
        </p:nvSpPr>
        <p:spPr bwMode="auto">
          <a:xfrm>
            <a:off x="3302000" y="958552"/>
            <a:ext cx="1415772"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ja-JP" sz="2400" dirty="0" smtClean="0"/>
              <a:t>On timing</a:t>
            </a:r>
            <a:endParaRPr lang="en-US" altLang="ja-JP" sz="2400" dirty="0"/>
          </a:p>
        </p:txBody>
      </p:sp>
      <p:sp>
        <p:nvSpPr>
          <p:cNvPr id="2" name="テキスト ボックス 1"/>
          <p:cNvSpPr txBox="1"/>
          <p:nvPr/>
        </p:nvSpPr>
        <p:spPr>
          <a:xfrm>
            <a:off x="3302000" y="5091331"/>
            <a:ext cx="5778500" cy="1760482"/>
          </a:xfrm>
          <a:prstGeom prst="rect">
            <a:avLst/>
          </a:prstGeom>
          <a:noFill/>
        </p:spPr>
        <p:txBody>
          <a:bodyPr wrap="square" rtlCol="0">
            <a:spAutoFit/>
          </a:bodyPr>
          <a:lstStyle/>
          <a:p>
            <a:pPr algn="just">
              <a:lnSpc>
                <a:spcPct val="90000"/>
              </a:lnSpc>
            </a:pPr>
            <a:r>
              <a:rPr lang="en-GB" sz="2400" i="1" dirty="0" smtClean="0">
                <a:solidFill>
                  <a:srgbClr val="000090"/>
                </a:solidFill>
              </a:rPr>
              <a:t>The difference of the Pulse timing affects not only changing the timing but also changing the pulse width, which come from the circuit configuration. The injection kicker doesn’t change the pulse width.</a:t>
            </a:r>
            <a:endParaRPr lang="en-GB" sz="2400" i="1" dirty="0">
              <a:solidFill>
                <a:srgbClr val="000090"/>
              </a:solidFill>
            </a:endParaRPr>
          </a:p>
        </p:txBody>
      </p:sp>
      <p:cxnSp>
        <p:nvCxnSpPr>
          <p:cNvPr id="8" name="直線コネクタ 7"/>
          <p:cNvCxnSpPr/>
          <p:nvPr/>
        </p:nvCxnSpPr>
        <p:spPr>
          <a:xfrm flipH="1" flipV="1">
            <a:off x="5974863" y="9687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直線コネクタ 8"/>
          <p:cNvCxnSpPr/>
          <p:nvPr/>
        </p:nvCxnSpPr>
        <p:spPr>
          <a:xfrm flipH="1" flipV="1">
            <a:off x="7330494" y="9687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直線コネクタ 9"/>
          <p:cNvCxnSpPr/>
          <p:nvPr/>
        </p:nvCxnSpPr>
        <p:spPr>
          <a:xfrm>
            <a:off x="5461000" y="1702135"/>
            <a:ext cx="53283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直線コネクタ 10"/>
          <p:cNvCxnSpPr/>
          <p:nvPr/>
        </p:nvCxnSpPr>
        <p:spPr>
          <a:xfrm>
            <a:off x="5949269" y="968707"/>
            <a:ext cx="13814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a:off x="7360605" y="1702135"/>
            <a:ext cx="58959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a:off x="5974669" y="798997"/>
            <a:ext cx="31865" cy="2109303"/>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flipH="1" flipV="1">
            <a:off x="5987563" y="17942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直線コネクタ 29"/>
          <p:cNvCxnSpPr/>
          <p:nvPr/>
        </p:nvCxnSpPr>
        <p:spPr>
          <a:xfrm flipH="1" flipV="1">
            <a:off x="7343194" y="17942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直線コネクタ 30"/>
          <p:cNvCxnSpPr/>
          <p:nvPr/>
        </p:nvCxnSpPr>
        <p:spPr>
          <a:xfrm>
            <a:off x="5473700" y="2527635"/>
            <a:ext cx="53283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5961969" y="1794207"/>
            <a:ext cx="13814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a:off x="7373305" y="2527635"/>
            <a:ext cx="58959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flipH="1" flipV="1">
            <a:off x="6012963" y="33436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直線コネクタ 37"/>
          <p:cNvCxnSpPr/>
          <p:nvPr/>
        </p:nvCxnSpPr>
        <p:spPr>
          <a:xfrm flipH="1" flipV="1">
            <a:off x="7508294" y="33436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直線コネクタ 38"/>
          <p:cNvCxnSpPr/>
          <p:nvPr/>
        </p:nvCxnSpPr>
        <p:spPr>
          <a:xfrm>
            <a:off x="5499100" y="4077035"/>
            <a:ext cx="53283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直線コネクタ 39"/>
          <p:cNvCxnSpPr/>
          <p:nvPr/>
        </p:nvCxnSpPr>
        <p:spPr>
          <a:xfrm>
            <a:off x="6012769" y="3356307"/>
            <a:ext cx="151449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直線コネクタ 40"/>
          <p:cNvCxnSpPr/>
          <p:nvPr/>
        </p:nvCxnSpPr>
        <p:spPr>
          <a:xfrm>
            <a:off x="7527265" y="4077035"/>
            <a:ext cx="4610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直線コネクタ 41"/>
          <p:cNvCxnSpPr/>
          <p:nvPr/>
        </p:nvCxnSpPr>
        <p:spPr>
          <a:xfrm>
            <a:off x="6012769" y="3072297"/>
            <a:ext cx="31865" cy="2109303"/>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cxnSp>
        <p:nvCxnSpPr>
          <p:cNvPr id="43" name="直線コネクタ 42"/>
          <p:cNvCxnSpPr/>
          <p:nvPr/>
        </p:nvCxnSpPr>
        <p:spPr>
          <a:xfrm flipH="1" flipV="1">
            <a:off x="6165363" y="41691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直線コネクタ 43"/>
          <p:cNvCxnSpPr/>
          <p:nvPr/>
        </p:nvCxnSpPr>
        <p:spPr>
          <a:xfrm flipH="1" flipV="1">
            <a:off x="7254294" y="4169107"/>
            <a:ext cx="18971" cy="733428"/>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直線コネクタ 44"/>
          <p:cNvCxnSpPr/>
          <p:nvPr/>
        </p:nvCxnSpPr>
        <p:spPr>
          <a:xfrm>
            <a:off x="5511800" y="4902535"/>
            <a:ext cx="67253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直線コネクタ 45"/>
          <p:cNvCxnSpPr/>
          <p:nvPr/>
        </p:nvCxnSpPr>
        <p:spPr>
          <a:xfrm>
            <a:off x="6165363" y="4169107"/>
            <a:ext cx="110790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直線コネクタ 46"/>
          <p:cNvCxnSpPr/>
          <p:nvPr/>
        </p:nvCxnSpPr>
        <p:spPr>
          <a:xfrm>
            <a:off x="7273265" y="4902535"/>
            <a:ext cx="7277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直線コネクタ 54"/>
          <p:cNvCxnSpPr/>
          <p:nvPr/>
        </p:nvCxnSpPr>
        <p:spPr>
          <a:xfrm>
            <a:off x="7357372" y="1532422"/>
            <a:ext cx="15933" cy="3698609"/>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42757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EXtKickerLayou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633" y="778933"/>
            <a:ext cx="7814263" cy="4721609"/>
          </a:xfrm>
          <a:prstGeom prst="rect">
            <a:avLst/>
          </a:prstGeom>
        </p:spPr>
      </p:pic>
      <p:cxnSp>
        <p:nvCxnSpPr>
          <p:cNvPr id="8" name="直線コネクタ 7"/>
          <p:cNvCxnSpPr/>
          <p:nvPr/>
        </p:nvCxnSpPr>
        <p:spPr>
          <a:xfrm>
            <a:off x="6884341" y="2264363"/>
            <a:ext cx="1119482" cy="1222963"/>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直線コネクタ 8"/>
          <p:cNvCxnSpPr/>
          <p:nvPr/>
        </p:nvCxnSpPr>
        <p:spPr>
          <a:xfrm rot="16200000">
            <a:off x="6832600" y="2316103"/>
            <a:ext cx="1119482" cy="1222963"/>
          </a:xfrm>
          <a:prstGeom prst="line">
            <a:avLst/>
          </a:prstGeom>
        </p:spPr>
        <p:style>
          <a:lnRef idx="2">
            <a:schemeClr val="accent1"/>
          </a:lnRef>
          <a:fillRef idx="0">
            <a:schemeClr val="accent1"/>
          </a:fillRef>
          <a:effectRef idx="1">
            <a:schemeClr val="accent1"/>
          </a:effectRef>
          <a:fontRef idx="minor">
            <a:schemeClr val="tx1"/>
          </a:fontRef>
        </p:style>
      </p:cxnSp>
      <p:sp>
        <p:nvSpPr>
          <p:cNvPr id="7" name="正方形/長方形 6"/>
          <p:cNvSpPr/>
          <p:nvPr/>
        </p:nvSpPr>
        <p:spPr>
          <a:xfrm>
            <a:off x="7006222" y="2006610"/>
            <a:ext cx="1212293" cy="3540048"/>
          </a:xfrm>
          <a:prstGeom prst="rect">
            <a:avLst/>
          </a:prstGeom>
          <a:solidFill>
            <a:schemeClr val="accent6">
              <a:lumMod val="40000"/>
              <a:lumOff val="60000"/>
              <a:alpha val="1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83633" y="3353755"/>
            <a:ext cx="1250012" cy="923330"/>
          </a:xfrm>
          <a:prstGeom prst="rect">
            <a:avLst/>
          </a:prstGeom>
          <a:noFill/>
        </p:spPr>
        <p:txBody>
          <a:bodyPr wrap="none" rtlCol="0">
            <a:spAutoFit/>
          </a:bodyPr>
          <a:lstStyle/>
          <a:p>
            <a:r>
              <a:rPr kumimoji="1" lang="en-US" altLang="ja-JP" dirty="0" smtClean="0"/>
              <a:t>Same cable</a:t>
            </a:r>
          </a:p>
          <a:p>
            <a:r>
              <a:rPr kumimoji="1" lang="en-US" altLang="ja-JP" dirty="0" smtClean="0"/>
              <a:t>length</a:t>
            </a:r>
          </a:p>
          <a:p>
            <a:endParaRPr kumimoji="1" lang="ja-JP" altLang="en-US" dirty="0"/>
          </a:p>
        </p:txBody>
      </p:sp>
      <p:sp>
        <p:nvSpPr>
          <p:cNvPr id="10" name="テキスト ボックス 9"/>
          <p:cNvSpPr txBox="1"/>
          <p:nvPr/>
        </p:nvSpPr>
        <p:spPr>
          <a:xfrm>
            <a:off x="476435" y="178436"/>
            <a:ext cx="5428614" cy="461665"/>
          </a:xfrm>
          <a:prstGeom prst="rect">
            <a:avLst/>
          </a:prstGeom>
          <a:noFill/>
        </p:spPr>
        <p:txBody>
          <a:bodyPr wrap="none" rtlCol="0">
            <a:spAutoFit/>
          </a:bodyPr>
          <a:lstStyle/>
          <a:p>
            <a:r>
              <a:rPr kumimoji="1" lang="en-US" altLang="ja-JP" sz="2400" b="1" i="1" dirty="0" smtClean="0">
                <a:solidFill>
                  <a:srgbClr val="000090"/>
                </a:solidFill>
              </a:rPr>
              <a:t>Proposed layout of ATF extraction kicker</a:t>
            </a:r>
            <a:endParaRPr kumimoji="1" lang="ja-JP" altLang="en-US" sz="2400" b="1" i="1" dirty="0">
              <a:solidFill>
                <a:srgbClr val="000090"/>
              </a:solidFill>
            </a:endParaRPr>
          </a:p>
        </p:txBody>
      </p:sp>
      <p:cxnSp>
        <p:nvCxnSpPr>
          <p:cNvPr id="11" name="直線コネクタ 10"/>
          <p:cNvCxnSpPr/>
          <p:nvPr/>
        </p:nvCxnSpPr>
        <p:spPr>
          <a:xfrm>
            <a:off x="1644404" y="1828669"/>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flipV="1">
            <a:off x="1649874" y="1823629"/>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1639379" y="2231034"/>
            <a:ext cx="157429" cy="171152"/>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flipV="1">
            <a:off x="1644849" y="2225994"/>
            <a:ext cx="157429" cy="17115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4305109" y="1697677"/>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直線コネクタ 15"/>
          <p:cNvCxnSpPr/>
          <p:nvPr/>
        </p:nvCxnSpPr>
        <p:spPr>
          <a:xfrm flipV="1">
            <a:off x="4310579" y="1692637"/>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a:off x="5255129" y="1692637"/>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flipV="1">
            <a:off x="5260599" y="1687597"/>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a:off x="4310579" y="2343389"/>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flipV="1">
            <a:off x="4316049" y="2338349"/>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直線コネクタ 20"/>
          <p:cNvCxnSpPr/>
          <p:nvPr/>
        </p:nvCxnSpPr>
        <p:spPr>
          <a:xfrm>
            <a:off x="5260599" y="2338349"/>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直線コネクタ 21"/>
          <p:cNvCxnSpPr/>
          <p:nvPr/>
        </p:nvCxnSpPr>
        <p:spPr>
          <a:xfrm flipV="1">
            <a:off x="5266069" y="2333309"/>
            <a:ext cx="157429" cy="188267"/>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p:nvCxnSpPr>
        <p:spPr>
          <a:xfrm>
            <a:off x="5779544" y="1008820"/>
            <a:ext cx="970348" cy="107126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flipV="1">
            <a:off x="5779544" y="1008820"/>
            <a:ext cx="970348" cy="1071262"/>
          </a:xfrm>
          <a:prstGeom prst="line">
            <a:avLst/>
          </a:prstGeom>
        </p:spPr>
        <p:style>
          <a:lnRef idx="2">
            <a:schemeClr val="accent1"/>
          </a:lnRef>
          <a:fillRef idx="0">
            <a:schemeClr val="accent1"/>
          </a:fillRef>
          <a:effectRef idx="1">
            <a:schemeClr val="accent1"/>
          </a:effectRef>
          <a:fontRef idx="minor">
            <a:schemeClr val="tx1"/>
          </a:fontRef>
        </p:style>
      </p:cxnSp>
      <p:sp>
        <p:nvSpPr>
          <p:cNvPr id="29" name="アーチ 28"/>
          <p:cNvSpPr/>
          <p:nvPr/>
        </p:nvSpPr>
        <p:spPr>
          <a:xfrm rot="16200000">
            <a:off x="1285607" y="465161"/>
            <a:ext cx="388134" cy="2056738"/>
          </a:xfrm>
          <a:prstGeom prst="blockArc">
            <a:avLst>
              <a:gd name="adj1" fmla="val 10800000"/>
              <a:gd name="adj2" fmla="val 1079283"/>
              <a:gd name="adj3" fmla="val 2755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アーチ 29"/>
          <p:cNvSpPr/>
          <p:nvPr/>
        </p:nvSpPr>
        <p:spPr>
          <a:xfrm rot="16200000">
            <a:off x="1238602" y="1677657"/>
            <a:ext cx="388134" cy="2056738"/>
          </a:xfrm>
          <a:prstGeom prst="blockArc">
            <a:avLst>
              <a:gd name="adj1" fmla="val 10800000"/>
              <a:gd name="adj2" fmla="val 1079283"/>
              <a:gd name="adj3" fmla="val 2755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p:cNvSpPr/>
          <p:nvPr/>
        </p:nvSpPr>
        <p:spPr>
          <a:xfrm rot="16200000">
            <a:off x="6384056" y="172150"/>
            <a:ext cx="997790" cy="2671128"/>
          </a:xfrm>
          <a:prstGeom prst="rect">
            <a:avLst/>
          </a:prstGeom>
          <a:solidFill>
            <a:schemeClr val="accent6">
              <a:lumMod val="40000"/>
              <a:lumOff val="60000"/>
              <a:alpha val="1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81092" y="5411642"/>
            <a:ext cx="8758767" cy="1428083"/>
          </a:xfrm>
          <a:prstGeom prst="rect">
            <a:avLst/>
          </a:prstGeom>
          <a:noFill/>
        </p:spPr>
        <p:txBody>
          <a:bodyPr wrap="square" rtlCol="0">
            <a:spAutoFit/>
          </a:bodyPr>
          <a:lstStyle/>
          <a:p>
            <a:pPr>
              <a:lnSpc>
                <a:spcPct val="90000"/>
              </a:lnSpc>
            </a:pPr>
            <a:r>
              <a:rPr lang="en-GB" sz="2400" i="1" dirty="0" smtClean="0">
                <a:solidFill>
                  <a:srgbClr val="000090"/>
                </a:solidFill>
              </a:rPr>
              <a:t>Same configuration as the injection kicker can be made by changing the cable connection. The modification work needs about one week and t</a:t>
            </a:r>
            <a:r>
              <a:rPr lang="en-GB" altLang="ja-JP" sz="2400" i="1" dirty="0" smtClean="0">
                <a:solidFill>
                  <a:srgbClr val="000090"/>
                </a:solidFill>
              </a:rPr>
              <a:t>he modification can </a:t>
            </a:r>
            <a:r>
              <a:rPr lang="en-GB" sz="2400" i="1" dirty="0" smtClean="0">
                <a:solidFill>
                  <a:srgbClr val="000090"/>
                </a:solidFill>
              </a:rPr>
              <a:t>be back to a double pulse configuration, if needed.</a:t>
            </a:r>
          </a:p>
        </p:txBody>
      </p:sp>
      <p:sp>
        <p:nvSpPr>
          <p:cNvPr id="3" name="屈折矢印 2"/>
          <p:cNvSpPr/>
          <p:nvPr/>
        </p:nvSpPr>
        <p:spPr>
          <a:xfrm flipV="1">
            <a:off x="5547387" y="2134547"/>
            <a:ext cx="1285213" cy="1219207"/>
          </a:xfrm>
          <a:prstGeom prst="bentUpArrow">
            <a:avLst>
              <a:gd name="adj1" fmla="val 5028"/>
              <a:gd name="adj2" fmla="val 8595"/>
              <a:gd name="adj3" fmla="val 2571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下矢印 4"/>
          <p:cNvSpPr/>
          <p:nvPr/>
        </p:nvSpPr>
        <p:spPr>
          <a:xfrm>
            <a:off x="6699092" y="3924300"/>
            <a:ext cx="134449" cy="5842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テキスト ボックス 27"/>
          <p:cNvSpPr txBox="1"/>
          <p:nvPr/>
        </p:nvSpPr>
        <p:spPr>
          <a:xfrm>
            <a:off x="4623207" y="4583030"/>
            <a:ext cx="1599704" cy="584776"/>
          </a:xfrm>
          <a:prstGeom prst="rect">
            <a:avLst/>
          </a:prstGeom>
          <a:noFill/>
        </p:spPr>
        <p:txBody>
          <a:bodyPr wrap="none" rtlCol="0">
            <a:spAutoFit/>
          </a:bodyPr>
          <a:lstStyle/>
          <a:p>
            <a:r>
              <a:rPr kumimoji="1" lang="en-US" altLang="ja-JP" sz="1600" i="1" dirty="0" smtClean="0"/>
              <a:t>Load Impedance</a:t>
            </a:r>
            <a:endParaRPr kumimoji="1" lang="en-US" altLang="ja-JP" sz="1600" i="1" dirty="0" smtClean="0"/>
          </a:p>
          <a:p>
            <a:r>
              <a:rPr lang="en-US" altLang="ja-JP" sz="1600" i="1" dirty="0" smtClean="0"/>
              <a:t>=</a:t>
            </a:r>
            <a:r>
              <a:rPr lang="en-US" altLang="ja-JP" sz="1600" i="1" dirty="0" smtClean="0"/>
              <a:t>12.5 ohm</a:t>
            </a:r>
            <a:endParaRPr kumimoji="1" lang="ja-JP" altLang="en-US" sz="1600" i="1" dirty="0"/>
          </a:p>
        </p:txBody>
      </p:sp>
    </p:spTree>
    <p:extLst>
      <p:ext uri="{BB962C8B-B14F-4D97-AF65-F5344CB8AC3E}">
        <p14:creationId xmlns:p14="http://schemas.microsoft.com/office/powerpoint/2010/main" val="391316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3289299" y="166112"/>
            <a:ext cx="2794001" cy="584776"/>
          </a:xfrm>
          <a:prstGeom prst="rect">
            <a:avLst/>
          </a:prstGeom>
          <a:noFill/>
        </p:spPr>
        <p:txBody>
          <a:bodyPr wrap="square" rtlCol="0">
            <a:spAutoFit/>
          </a:bodyPr>
          <a:lstStyle/>
          <a:p>
            <a:r>
              <a:rPr lang="en-US" altLang="ja-JP" sz="3200" b="1" i="1" dirty="0" smtClean="0">
                <a:solidFill>
                  <a:srgbClr val="0000FF"/>
                </a:solidFill>
              </a:rPr>
              <a:t>Summary</a:t>
            </a:r>
            <a:endParaRPr lang="en-GB" sz="3200" b="1" i="1" dirty="0">
              <a:solidFill>
                <a:srgbClr val="0000FF"/>
              </a:solidFill>
            </a:endParaRPr>
          </a:p>
        </p:txBody>
      </p:sp>
      <p:sp>
        <p:nvSpPr>
          <p:cNvPr id="9" name="テキスト ボックス 8"/>
          <p:cNvSpPr txBox="1"/>
          <p:nvPr/>
        </p:nvSpPr>
        <p:spPr>
          <a:xfrm>
            <a:off x="395288" y="1256472"/>
            <a:ext cx="8198099" cy="4875181"/>
          </a:xfrm>
          <a:prstGeom prst="rect">
            <a:avLst/>
          </a:prstGeom>
          <a:noFill/>
        </p:spPr>
        <p:txBody>
          <a:bodyPr wrap="square" rtlCol="0">
            <a:spAutoFit/>
          </a:bodyPr>
          <a:lstStyle/>
          <a:p>
            <a:pPr marL="457200" indent="-457200" algn="just">
              <a:lnSpc>
                <a:spcPct val="130000"/>
              </a:lnSpc>
              <a:buFont typeface="+mj-lt"/>
              <a:buAutoNum type="arabicPeriod"/>
            </a:pPr>
            <a:r>
              <a:rPr lang="en-US" altLang="ja-JP" sz="2400" i="1" dirty="0" smtClean="0">
                <a:solidFill>
                  <a:srgbClr val="000090"/>
                </a:solidFill>
              </a:rPr>
              <a:t>The orbit oscillation in the </a:t>
            </a:r>
            <a:r>
              <a:rPr lang="en-US" altLang="ja-JP" sz="2400" i="1" dirty="0" err="1" smtClean="0">
                <a:solidFill>
                  <a:srgbClr val="000090"/>
                </a:solidFill>
              </a:rPr>
              <a:t>DR</a:t>
            </a:r>
            <a:r>
              <a:rPr lang="en-US" altLang="ja-JP" sz="2400" i="1" dirty="0" smtClean="0">
                <a:solidFill>
                  <a:srgbClr val="000090"/>
                </a:solidFill>
              </a:rPr>
              <a:t> due to </a:t>
            </a:r>
            <a:r>
              <a:rPr lang="en-US" altLang="ja-JP" sz="2400" i="1" dirty="0">
                <a:solidFill>
                  <a:srgbClr val="000090"/>
                </a:solidFill>
              </a:rPr>
              <a:t>t</a:t>
            </a:r>
            <a:r>
              <a:rPr lang="en-US" altLang="ja-JP" sz="2400" i="1" dirty="0" smtClean="0">
                <a:solidFill>
                  <a:srgbClr val="000090"/>
                </a:solidFill>
              </a:rPr>
              <a:t>he </a:t>
            </a:r>
            <a:r>
              <a:rPr lang="en-US" altLang="ja-JP" sz="2400" i="1" dirty="0" smtClean="0">
                <a:solidFill>
                  <a:srgbClr val="000090"/>
                </a:solidFill>
              </a:rPr>
              <a:t>Cooling water temperature </a:t>
            </a:r>
            <a:r>
              <a:rPr lang="en-US" altLang="ja-JP" sz="2400" i="1" dirty="0" smtClean="0">
                <a:solidFill>
                  <a:srgbClr val="000090"/>
                </a:solidFill>
              </a:rPr>
              <a:t>change was fixed by stabilizing the temperature.</a:t>
            </a:r>
          </a:p>
          <a:p>
            <a:pPr marL="457200" indent="-457200" algn="just">
              <a:lnSpc>
                <a:spcPct val="130000"/>
              </a:lnSpc>
              <a:buFont typeface="+mj-lt"/>
              <a:buAutoNum type="arabicPeriod"/>
            </a:pPr>
            <a:r>
              <a:rPr lang="en-US" altLang="ja-JP" sz="2400" i="1" dirty="0" smtClean="0">
                <a:solidFill>
                  <a:srgbClr val="000090"/>
                </a:solidFill>
              </a:rPr>
              <a:t>The orbit drift in </a:t>
            </a:r>
            <a:r>
              <a:rPr lang="en-US" altLang="ja-JP" sz="2400" i="1" dirty="0" err="1" smtClean="0">
                <a:solidFill>
                  <a:srgbClr val="000090"/>
                </a:solidFill>
              </a:rPr>
              <a:t>FF</a:t>
            </a:r>
            <a:r>
              <a:rPr lang="en-US" altLang="ja-JP" sz="2400" i="1" dirty="0" smtClean="0">
                <a:solidFill>
                  <a:srgbClr val="000090"/>
                </a:solidFill>
              </a:rPr>
              <a:t> was due to the temperature change of the </a:t>
            </a:r>
            <a:r>
              <a:rPr lang="en-US" altLang="ja-JP" sz="2400" i="1" dirty="0" err="1" smtClean="0">
                <a:solidFill>
                  <a:srgbClr val="000090"/>
                </a:solidFill>
              </a:rPr>
              <a:t>DR</a:t>
            </a:r>
            <a:r>
              <a:rPr lang="en-US" altLang="ja-JP" sz="2400" i="1" dirty="0" smtClean="0">
                <a:solidFill>
                  <a:srgbClr val="000090"/>
                </a:solidFill>
              </a:rPr>
              <a:t> air-conditioner. This temperature change also should be minimized.  </a:t>
            </a:r>
            <a:endParaRPr lang="en-US" altLang="ja-JP" sz="2400" i="1" dirty="0" smtClean="0">
              <a:solidFill>
                <a:srgbClr val="000090"/>
              </a:solidFill>
            </a:endParaRPr>
          </a:p>
          <a:p>
            <a:pPr marL="457200" indent="-457200" algn="just">
              <a:lnSpc>
                <a:spcPct val="130000"/>
              </a:lnSpc>
              <a:buFont typeface="+mj-lt"/>
              <a:buAutoNum type="arabicPeriod"/>
            </a:pPr>
            <a:r>
              <a:rPr lang="en-GB" sz="2400" i="1" dirty="0" smtClean="0">
                <a:solidFill>
                  <a:srgbClr val="000090"/>
                </a:solidFill>
              </a:rPr>
              <a:t>The </a:t>
            </a:r>
            <a:r>
              <a:rPr lang="en-GB" sz="2400" i="1" dirty="0" smtClean="0">
                <a:solidFill>
                  <a:srgbClr val="000090"/>
                </a:solidFill>
              </a:rPr>
              <a:t>Extraction kicker </a:t>
            </a:r>
            <a:r>
              <a:rPr lang="en-GB" sz="2400" i="1" dirty="0" smtClean="0">
                <a:solidFill>
                  <a:srgbClr val="000090"/>
                </a:solidFill>
              </a:rPr>
              <a:t>trouble(2015.11~2015.12) was fixed by replacing the </a:t>
            </a:r>
            <a:r>
              <a:rPr lang="en-GB" sz="2400" i="1" dirty="0" err="1" smtClean="0">
                <a:solidFill>
                  <a:srgbClr val="000090"/>
                </a:solidFill>
              </a:rPr>
              <a:t>thyratron</a:t>
            </a:r>
            <a:r>
              <a:rPr lang="en-GB" sz="2400" i="1" dirty="0" smtClean="0">
                <a:solidFill>
                  <a:srgbClr val="000090"/>
                </a:solidFill>
              </a:rPr>
              <a:t> heater feed through.</a:t>
            </a:r>
          </a:p>
          <a:p>
            <a:pPr marL="457200" indent="-457200" algn="just">
              <a:lnSpc>
                <a:spcPct val="130000"/>
              </a:lnSpc>
              <a:buFont typeface="+mj-lt"/>
              <a:buAutoNum type="arabicPeriod"/>
            </a:pPr>
            <a:r>
              <a:rPr lang="en-US" altLang="ja-JP" sz="2400" i="1" dirty="0" smtClean="0">
                <a:solidFill>
                  <a:srgbClr val="000090"/>
                </a:solidFill>
              </a:rPr>
              <a:t>The </a:t>
            </a:r>
            <a:r>
              <a:rPr lang="en-US" altLang="ja-JP" sz="2400" i="1" dirty="0">
                <a:solidFill>
                  <a:srgbClr val="000090"/>
                </a:solidFill>
              </a:rPr>
              <a:t>extraction </a:t>
            </a:r>
            <a:r>
              <a:rPr lang="en-US" altLang="ja-JP" sz="2400" i="1" dirty="0" smtClean="0">
                <a:solidFill>
                  <a:srgbClr val="000090"/>
                </a:solidFill>
              </a:rPr>
              <a:t>kicker PS modification was proposed to minimized the orbit jitter and to improve the maintenance. </a:t>
            </a:r>
            <a:endParaRPr lang="en-US" altLang="ja-JP" sz="2400" i="1" dirty="0" smtClean="0">
              <a:solidFill>
                <a:srgbClr val="000090"/>
              </a:solidFill>
            </a:endParaRPr>
          </a:p>
        </p:txBody>
      </p:sp>
    </p:spTree>
    <p:extLst>
      <p:ext uri="{BB962C8B-B14F-4D97-AF65-F5344CB8AC3E}">
        <p14:creationId xmlns:p14="http://schemas.microsoft.com/office/powerpoint/2010/main" val="2016668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5"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1304636" y="160701"/>
            <a:ext cx="6384637" cy="584776"/>
          </a:xfrm>
          <a:prstGeom prst="rect">
            <a:avLst/>
          </a:prstGeom>
          <a:noFill/>
        </p:spPr>
        <p:txBody>
          <a:bodyPr wrap="square" rtlCol="0">
            <a:spAutoFit/>
          </a:bodyPr>
          <a:lstStyle/>
          <a:p>
            <a:r>
              <a:rPr lang="en-US" altLang="ja-JP" sz="3200" b="1" i="1" dirty="0" err="1" smtClean="0">
                <a:solidFill>
                  <a:srgbClr val="0000FF"/>
                </a:solidFill>
              </a:rPr>
              <a:t>DR</a:t>
            </a:r>
            <a:r>
              <a:rPr lang="en-US" altLang="ja-JP" sz="3200" b="1" i="1" dirty="0" smtClean="0">
                <a:solidFill>
                  <a:srgbClr val="0000FF"/>
                </a:solidFill>
              </a:rPr>
              <a:t> Mag Cooling water temp(~2014) </a:t>
            </a:r>
            <a:endParaRPr lang="en-GB" sz="3200" b="1" i="1" dirty="0">
              <a:solidFill>
                <a:srgbClr val="0000FF"/>
              </a:solidFill>
            </a:endParaRPr>
          </a:p>
        </p:txBody>
      </p:sp>
      <p:pic>
        <p:nvPicPr>
          <p:cNvPr id="2" name="図 1" descr="CoolingWater_okugi_2015022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383" y="929262"/>
            <a:ext cx="7904982" cy="5928737"/>
          </a:xfrm>
          <a:prstGeom prst="rect">
            <a:avLst/>
          </a:prstGeom>
        </p:spPr>
      </p:pic>
      <p:sp>
        <p:nvSpPr>
          <p:cNvPr id="3" name="テキスト ボックス 2"/>
          <p:cNvSpPr txBox="1"/>
          <p:nvPr/>
        </p:nvSpPr>
        <p:spPr>
          <a:xfrm>
            <a:off x="7343745" y="1524001"/>
            <a:ext cx="1637187" cy="646331"/>
          </a:xfrm>
          <a:prstGeom prst="rect">
            <a:avLst/>
          </a:prstGeom>
          <a:noFill/>
        </p:spPr>
        <p:txBody>
          <a:bodyPr wrap="none" rtlCol="0">
            <a:spAutoFit/>
          </a:bodyPr>
          <a:lstStyle/>
          <a:p>
            <a:pPr algn="r"/>
            <a:r>
              <a:rPr lang="en-GB" i="1" dirty="0" smtClean="0">
                <a:solidFill>
                  <a:srgbClr val="000090"/>
                </a:solidFill>
              </a:rPr>
              <a:t>T. </a:t>
            </a:r>
            <a:r>
              <a:rPr lang="en-GB" i="1" dirty="0" err="1" smtClean="0">
                <a:solidFill>
                  <a:srgbClr val="000090"/>
                </a:solidFill>
              </a:rPr>
              <a:t>Okugi</a:t>
            </a:r>
            <a:endParaRPr lang="en-GB" i="1" dirty="0" smtClean="0">
              <a:solidFill>
                <a:srgbClr val="000090"/>
              </a:solidFill>
            </a:endParaRPr>
          </a:p>
          <a:p>
            <a:pPr algn="r"/>
            <a:r>
              <a:rPr lang="en-GB" i="1" dirty="0" smtClean="0">
                <a:solidFill>
                  <a:srgbClr val="000090"/>
                </a:solidFill>
              </a:rPr>
              <a:t>2015 </a:t>
            </a:r>
            <a:r>
              <a:rPr lang="en-GB" i="1" dirty="0" err="1" smtClean="0">
                <a:solidFill>
                  <a:srgbClr val="000090"/>
                </a:solidFill>
              </a:rPr>
              <a:t>Proj</a:t>
            </a:r>
            <a:r>
              <a:rPr lang="en-GB" i="1" dirty="0" smtClean="0">
                <a:solidFill>
                  <a:srgbClr val="000090"/>
                </a:solidFill>
              </a:rPr>
              <a:t>. </a:t>
            </a:r>
            <a:r>
              <a:rPr lang="en-GB" i="1" dirty="0" err="1" smtClean="0">
                <a:solidFill>
                  <a:srgbClr val="000090"/>
                </a:solidFill>
              </a:rPr>
              <a:t>Mtg</a:t>
            </a:r>
            <a:endParaRPr lang="en-GB" i="1" dirty="0">
              <a:solidFill>
                <a:srgbClr val="000090"/>
              </a:solidFill>
            </a:endParaRPr>
          </a:p>
        </p:txBody>
      </p:sp>
      <p:sp>
        <p:nvSpPr>
          <p:cNvPr id="8" name="テキスト ボックス 7"/>
          <p:cNvSpPr txBox="1"/>
          <p:nvPr/>
        </p:nvSpPr>
        <p:spPr>
          <a:xfrm>
            <a:off x="3980211" y="5715475"/>
            <a:ext cx="866907" cy="646331"/>
          </a:xfrm>
          <a:prstGeom prst="rect">
            <a:avLst/>
          </a:prstGeom>
          <a:noFill/>
        </p:spPr>
        <p:txBody>
          <a:bodyPr wrap="none" rtlCol="0">
            <a:spAutoFit/>
          </a:bodyPr>
          <a:lstStyle/>
          <a:p>
            <a:r>
              <a:rPr lang="en-US" altLang="ja-JP" dirty="0" err="1" smtClean="0">
                <a:solidFill>
                  <a:srgbClr val="000090"/>
                </a:solidFill>
              </a:rPr>
              <a:t>MB68R</a:t>
            </a:r>
            <a:endParaRPr lang="en-US" altLang="ja-JP" dirty="0" smtClean="0">
              <a:solidFill>
                <a:srgbClr val="000090"/>
              </a:solidFill>
            </a:endParaRPr>
          </a:p>
          <a:p>
            <a:r>
              <a:rPr lang="en-US" altLang="ja-JP" dirty="0" smtClean="0">
                <a:solidFill>
                  <a:srgbClr val="000090"/>
                </a:solidFill>
              </a:rPr>
              <a:t>X-</a:t>
            </a:r>
            <a:r>
              <a:rPr lang="en-US" altLang="ja-JP" dirty="0" err="1" smtClean="0">
                <a:solidFill>
                  <a:srgbClr val="000090"/>
                </a:solidFill>
              </a:rPr>
              <a:t>pos</a:t>
            </a:r>
            <a:endParaRPr lang="en-US" altLang="ja-JP" dirty="0" smtClean="0">
              <a:solidFill>
                <a:srgbClr val="000090"/>
              </a:solidFill>
            </a:endParaRPr>
          </a:p>
        </p:txBody>
      </p:sp>
      <p:cxnSp>
        <p:nvCxnSpPr>
          <p:cNvPr id="10" name="直線コネクタ 9"/>
          <p:cNvCxnSpPr/>
          <p:nvPr/>
        </p:nvCxnSpPr>
        <p:spPr>
          <a:xfrm>
            <a:off x="990600" y="1854200"/>
            <a:ext cx="5435600" cy="254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7514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449774" y="211630"/>
            <a:ext cx="4003079" cy="523220"/>
          </a:xfrm>
          <a:prstGeom prst="rect">
            <a:avLst/>
          </a:prstGeom>
          <a:noFill/>
        </p:spPr>
        <p:txBody>
          <a:bodyPr wrap="square" rtlCol="0">
            <a:spAutoFit/>
          </a:bodyPr>
          <a:lstStyle/>
          <a:p>
            <a:r>
              <a:rPr lang="en-US" altLang="ja-JP" sz="2800" b="1" i="1" dirty="0" smtClean="0">
                <a:solidFill>
                  <a:srgbClr val="0000FF"/>
                </a:solidFill>
              </a:rPr>
              <a:t>Cooling water system(1)</a:t>
            </a:r>
            <a:endParaRPr lang="en-GB" sz="2800" b="1" i="1" dirty="0">
              <a:solidFill>
                <a:srgbClr val="0000FF"/>
              </a:solidFill>
            </a:endParaRPr>
          </a:p>
        </p:txBody>
      </p:sp>
      <p:sp>
        <p:nvSpPr>
          <p:cNvPr id="10"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11"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4828564" y="1756787"/>
            <a:ext cx="4256372" cy="3775393"/>
          </a:xfrm>
          <a:prstGeom prst="rect">
            <a:avLst/>
          </a:prstGeom>
          <a:noFill/>
        </p:spPr>
        <p:txBody>
          <a:bodyPr wrap="square" rtlCol="0">
            <a:spAutoFit/>
          </a:bodyPr>
          <a:lstStyle/>
          <a:p>
            <a:pPr algn="just">
              <a:lnSpc>
                <a:spcPct val="120000"/>
              </a:lnSpc>
            </a:pPr>
            <a:r>
              <a:rPr lang="en-US" altLang="ja-JP" sz="2000" i="1" dirty="0" smtClean="0">
                <a:solidFill>
                  <a:srgbClr val="008000"/>
                </a:solidFill>
              </a:rPr>
              <a:t>Cooling tower </a:t>
            </a:r>
            <a:r>
              <a:rPr lang="en-US" altLang="ja-JP" sz="2000" i="1" dirty="0" smtClean="0">
                <a:solidFill>
                  <a:srgbClr val="000090"/>
                </a:solidFill>
              </a:rPr>
              <a:t>is </a:t>
            </a:r>
            <a:r>
              <a:rPr lang="en-US" altLang="ja-JP" sz="2000" i="1" dirty="0" smtClean="0">
                <a:solidFill>
                  <a:srgbClr val="000090"/>
                </a:solidFill>
              </a:rPr>
              <a:t>generally used </a:t>
            </a:r>
            <a:r>
              <a:rPr lang="en-US" altLang="ja-JP" sz="2000" i="1" dirty="0" smtClean="0">
                <a:solidFill>
                  <a:srgbClr val="000090"/>
                </a:solidFill>
              </a:rPr>
              <a:t>to make the cooled </a:t>
            </a:r>
            <a:r>
              <a:rPr lang="en-US" altLang="ja-JP" sz="2000" i="1" dirty="0" smtClean="0">
                <a:solidFill>
                  <a:srgbClr val="000090"/>
                </a:solidFill>
              </a:rPr>
              <a:t>water.</a:t>
            </a:r>
            <a:r>
              <a:rPr lang="en-US" altLang="ja-JP" sz="2000" i="1" dirty="0">
                <a:solidFill>
                  <a:srgbClr val="000090"/>
                </a:solidFill>
              </a:rPr>
              <a:t> </a:t>
            </a:r>
            <a:r>
              <a:rPr lang="en-US" altLang="ja-JP" sz="2000" i="1" dirty="0" smtClean="0">
                <a:solidFill>
                  <a:srgbClr val="000090"/>
                </a:solidFill>
              </a:rPr>
              <a:t>The evaporation of the sprinkling water cools down the heated water in the accelerator. </a:t>
            </a:r>
            <a:r>
              <a:rPr lang="en-US" altLang="ja-JP" sz="2000" i="1" dirty="0" smtClean="0">
                <a:solidFill>
                  <a:srgbClr val="000090"/>
                </a:solidFill>
              </a:rPr>
              <a:t> </a:t>
            </a:r>
            <a:r>
              <a:rPr lang="en-US" altLang="ja-JP" sz="2000" i="1" dirty="0">
                <a:solidFill>
                  <a:srgbClr val="000090"/>
                </a:solidFill>
              </a:rPr>
              <a:t>O</a:t>
            </a:r>
            <a:r>
              <a:rPr lang="en-US" altLang="ja-JP" sz="2000" i="1" dirty="0" smtClean="0">
                <a:solidFill>
                  <a:srgbClr val="000090"/>
                </a:solidFill>
              </a:rPr>
              <a:t>ne </a:t>
            </a:r>
            <a:r>
              <a:rPr lang="en-US" altLang="ja-JP" sz="2000" i="1" dirty="0" smtClean="0">
                <a:solidFill>
                  <a:srgbClr val="000090"/>
                </a:solidFill>
              </a:rPr>
              <a:t>feature of </a:t>
            </a:r>
            <a:r>
              <a:rPr lang="en-US" altLang="ja-JP" sz="2000" i="1" dirty="0" smtClean="0">
                <a:solidFill>
                  <a:srgbClr val="000090"/>
                </a:solidFill>
              </a:rPr>
              <a:t>the cooling </a:t>
            </a:r>
            <a:r>
              <a:rPr lang="en-US" altLang="ja-JP" sz="2000" i="1" dirty="0" smtClean="0">
                <a:solidFill>
                  <a:srgbClr val="000090"/>
                </a:solidFill>
              </a:rPr>
              <a:t>tower is </a:t>
            </a:r>
            <a:r>
              <a:rPr lang="en-US" altLang="ja-JP" sz="2000" i="1" dirty="0" smtClean="0">
                <a:solidFill>
                  <a:srgbClr val="000090"/>
                </a:solidFill>
              </a:rPr>
              <a:t>that it uses </a:t>
            </a:r>
            <a:r>
              <a:rPr lang="en-US" altLang="ja-JP" sz="2000" i="1" dirty="0" smtClean="0">
                <a:solidFill>
                  <a:srgbClr val="FF0000"/>
                </a:solidFill>
              </a:rPr>
              <a:t>very </a:t>
            </a:r>
            <a:r>
              <a:rPr lang="en-US" altLang="ja-JP" sz="2000" i="1" dirty="0" smtClean="0">
                <a:solidFill>
                  <a:srgbClr val="FF0000"/>
                </a:solidFill>
              </a:rPr>
              <a:t>less electricity</a:t>
            </a:r>
            <a:r>
              <a:rPr lang="en-US" altLang="ja-JP" sz="2000" i="1" dirty="0" smtClean="0">
                <a:solidFill>
                  <a:srgbClr val="000090"/>
                </a:solidFill>
              </a:rPr>
              <a:t> </a:t>
            </a:r>
            <a:r>
              <a:rPr lang="en-US" altLang="ja-JP" sz="2000" i="1" dirty="0" smtClean="0">
                <a:solidFill>
                  <a:srgbClr val="000090"/>
                </a:solidFill>
              </a:rPr>
              <a:t>compared </a:t>
            </a:r>
            <a:r>
              <a:rPr lang="en-US" altLang="ja-JP" sz="2000" i="1" dirty="0" smtClean="0">
                <a:solidFill>
                  <a:srgbClr val="000090"/>
                </a:solidFill>
              </a:rPr>
              <a:t>to </a:t>
            </a:r>
            <a:r>
              <a:rPr lang="en-US" altLang="ja-JP" sz="2000" i="1" dirty="0" smtClean="0">
                <a:solidFill>
                  <a:srgbClr val="000090"/>
                </a:solidFill>
              </a:rPr>
              <a:t>an electric </a:t>
            </a:r>
            <a:r>
              <a:rPr lang="en-US" altLang="ja-JP" sz="2000" i="1" dirty="0" smtClean="0">
                <a:solidFill>
                  <a:srgbClr val="000090"/>
                </a:solidFill>
              </a:rPr>
              <a:t>chiller system. However, the cooling power is strongly </a:t>
            </a:r>
            <a:r>
              <a:rPr lang="en-US" altLang="ja-JP" sz="2000" i="1" dirty="0" smtClean="0">
                <a:solidFill>
                  <a:srgbClr val="000090"/>
                </a:solidFill>
              </a:rPr>
              <a:t>dependent </a:t>
            </a:r>
            <a:r>
              <a:rPr lang="en-US" altLang="ja-JP" sz="2000" i="1" dirty="0" smtClean="0">
                <a:solidFill>
                  <a:srgbClr val="000090"/>
                </a:solidFill>
              </a:rPr>
              <a:t>on the environment temperature and the humidity. </a:t>
            </a:r>
            <a:endParaRPr lang="en-US" sz="2000" i="1" dirty="0">
              <a:solidFill>
                <a:srgbClr val="000090"/>
              </a:solidFill>
            </a:endParaRPr>
          </a:p>
        </p:txBody>
      </p:sp>
      <p:pic>
        <p:nvPicPr>
          <p:cNvPr id="15" name="図 14" descr="exp_img20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289" y="1505729"/>
            <a:ext cx="3667973" cy="4401566"/>
          </a:xfrm>
          <a:prstGeom prst="rect">
            <a:avLst/>
          </a:prstGeom>
        </p:spPr>
      </p:pic>
      <p:sp>
        <p:nvSpPr>
          <p:cNvPr id="13" name="テキスト ボックス 12"/>
          <p:cNvSpPr txBox="1"/>
          <p:nvPr/>
        </p:nvSpPr>
        <p:spPr>
          <a:xfrm>
            <a:off x="1057959" y="6028886"/>
            <a:ext cx="2603283" cy="523220"/>
          </a:xfrm>
          <a:prstGeom prst="rect">
            <a:avLst/>
          </a:prstGeom>
          <a:noFill/>
        </p:spPr>
        <p:txBody>
          <a:bodyPr wrap="square" rtlCol="0">
            <a:spAutoFit/>
          </a:bodyPr>
          <a:lstStyle/>
          <a:p>
            <a:r>
              <a:rPr lang="en-US" altLang="ja-JP" sz="2800" b="1" i="1" dirty="0" smtClean="0">
                <a:solidFill>
                  <a:srgbClr val="660066"/>
                </a:solidFill>
              </a:rPr>
              <a:t>Cooling </a:t>
            </a:r>
            <a:r>
              <a:rPr lang="en-US" altLang="ja-JP" sz="2800" b="1" i="1" dirty="0" smtClean="0">
                <a:solidFill>
                  <a:srgbClr val="660066"/>
                </a:solidFill>
              </a:rPr>
              <a:t>tower</a:t>
            </a:r>
          </a:p>
        </p:txBody>
      </p:sp>
      <p:sp>
        <p:nvSpPr>
          <p:cNvPr id="18" name="テキスト ボックス 17"/>
          <p:cNvSpPr txBox="1"/>
          <p:nvPr/>
        </p:nvSpPr>
        <p:spPr>
          <a:xfrm>
            <a:off x="395288" y="3828080"/>
            <a:ext cx="618443" cy="369332"/>
          </a:xfrm>
          <a:prstGeom prst="rect">
            <a:avLst/>
          </a:prstGeom>
          <a:noFill/>
        </p:spPr>
        <p:txBody>
          <a:bodyPr wrap="square" rtlCol="0">
            <a:spAutoFit/>
          </a:bodyPr>
          <a:lstStyle/>
          <a:p>
            <a:r>
              <a:rPr lang="en-US" altLang="ja-JP" i="1" dirty="0" smtClean="0">
                <a:solidFill>
                  <a:srgbClr val="000090"/>
                </a:solidFill>
              </a:rPr>
              <a:t>air</a:t>
            </a:r>
          </a:p>
        </p:txBody>
      </p:sp>
      <p:sp>
        <p:nvSpPr>
          <p:cNvPr id="19" name="テキスト ボックス 18"/>
          <p:cNvSpPr txBox="1"/>
          <p:nvPr/>
        </p:nvSpPr>
        <p:spPr>
          <a:xfrm>
            <a:off x="3176082" y="5659554"/>
            <a:ext cx="988002" cy="369332"/>
          </a:xfrm>
          <a:prstGeom prst="rect">
            <a:avLst/>
          </a:prstGeom>
          <a:noFill/>
        </p:spPr>
        <p:txBody>
          <a:bodyPr wrap="square" rtlCol="0">
            <a:spAutoFit/>
          </a:bodyPr>
          <a:lstStyle/>
          <a:p>
            <a:r>
              <a:rPr lang="en-US" altLang="ja-JP" i="1" dirty="0" smtClean="0">
                <a:solidFill>
                  <a:srgbClr val="000090"/>
                </a:solidFill>
              </a:rPr>
              <a:t>Pump</a:t>
            </a:r>
          </a:p>
        </p:txBody>
      </p:sp>
      <p:sp>
        <p:nvSpPr>
          <p:cNvPr id="20" name="テキスト ボックス 19"/>
          <p:cNvSpPr txBox="1"/>
          <p:nvPr/>
        </p:nvSpPr>
        <p:spPr>
          <a:xfrm>
            <a:off x="3060497" y="2046052"/>
            <a:ext cx="1827133" cy="369332"/>
          </a:xfrm>
          <a:prstGeom prst="rect">
            <a:avLst/>
          </a:prstGeom>
          <a:noFill/>
        </p:spPr>
        <p:txBody>
          <a:bodyPr wrap="square" rtlCol="0">
            <a:spAutoFit/>
          </a:bodyPr>
          <a:lstStyle/>
          <a:p>
            <a:r>
              <a:rPr lang="en-GB" altLang="ja-JP" i="1" dirty="0" smtClean="0">
                <a:solidFill>
                  <a:srgbClr val="000090"/>
                </a:solidFill>
              </a:rPr>
              <a:t>Sprinkling water</a:t>
            </a:r>
          </a:p>
        </p:txBody>
      </p:sp>
      <p:sp>
        <p:nvSpPr>
          <p:cNvPr id="21" name="テキスト ボックス 20"/>
          <p:cNvSpPr txBox="1"/>
          <p:nvPr/>
        </p:nvSpPr>
        <p:spPr>
          <a:xfrm>
            <a:off x="436668" y="5088309"/>
            <a:ext cx="782533" cy="369332"/>
          </a:xfrm>
          <a:prstGeom prst="rect">
            <a:avLst/>
          </a:prstGeom>
          <a:noFill/>
        </p:spPr>
        <p:txBody>
          <a:bodyPr wrap="square" rtlCol="0">
            <a:spAutoFit/>
          </a:bodyPr>
          <a:lstStyle/>
          <a:p>
            <a:r>
              <a:rPr lang="en-US" altLang="ja-JP" i="1" dirty="0" smtClean="0">
                <a:solidFill>
                  <a:srgbClr val="000090"/>
                </a:solidFill>
              </a:rPr>
              <a:t>Fan</a:t>
            </a:r>
          </a:p>
        </p:txBody>
      </p:sp>
      <p:sp>
        <p:nvSpPr>
          <p:cNvPr id="22" name="テキスト ボックス 21"/>
          <p:cNvSpPr txBox="1"/>
          <p:nvPr/>
        </p:nvSpPr>
        <p:spPr>
          <a:xfrm>
            <a:off x="3661242" y="3796123"/>
            <a:ext cx="988002" cy="646331"/>
          </a:xfrm>
          <a:prstGeom prst="rect">
            <a:avLst/>
          </a:prstGeom>
          <a:noFill/>
        </p:spPr>
        <p:txBody>
          <a:bodyPr wrap="square" rtlCol="0">
            <a:spAutoFit/>
          </a:bodyPr>
          <a:lstStyle/>
          <a:p>
            <a:r>
              <a:rPr lang="en-US" altLang="ja-JP" i="1" dirty="0" smtClean="0">
                <a:solidFill>
                  <a:srgbClr val="0000FF"/>
                </a:solidFill>
              </a:rPr>
              <a:t>Cooled water</a:t>
            </a:r>
          </a:p>
        </p:txBody>
      </p:sp>
      <p:sp>
        <p:nvSpPr>
          <p:cNvPr id="23" name="テキスト ボックス 22"/>
          <p:cNvSpPr txBox="1"/>
          <p:nvPr/>
        </p:nvSpPr>
        <p:spPr>
          <a:xfrm>
            <a:off x="361667" y="2046054"/>
            <a:ext cx="873555" cy="646331"/>
          </a:xfrm>
          <a:prstGeom prst="rect">
            <a:avLst/>
          </a:prstGeom>
          <a:noFill/>
        </p:spPr>
        <p:txBody>
          <a:bodyPr wrap="square" rtlCol="0">
            <a:spAutoFit/>
          </a:bodyPr>
          <a:lstStyle/>
          <a:p>
            <a:r>
              <a:rPr lang="en-US" altLang="ja-JP" i="1" dirty="0" smtClean="0">
                <a:solidFill>
                  <a:srgbClr val="000090"/>
                </a:solidFill>
              </a:rPr>
              <a:t>Cooling coil</a:t>
            </a:r>
          </a:p>
        </p:txBody>
      </p:sp>
      <p:cxnSp>
        <p:nvCxnSpPr>
          <p:cNvPr id="4" name="直線矢印コネクタ 3"/>
          <p:cNvCxnSpPr/>
          <p:nvPr/>
        </p:nvCxnSpPr>
        <p:spPr>
          <a:xfrm flipH="1">
            <a:off x="3938521" y="2880416"/>
            <a:ext cx="665368" cy="0"/>
          </a:xfrm>
          <a:prstGeom prst="straightConnector1">
            <a:avLst/>
          </a:prstGeom>
          <a:ln w="5715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7" name="直線矢印コネクタ 16"/>
          <p:cNvCxnSpPr/>
          <p:nvPr/>
        </p:nvCxnSpPr>
        <p:spPr>
          <a:xfrm>
            <a:off x="3964952" y="3740847"/>
            <a:ext cx="516642"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24" name="テキスト ボックス 23"/>
          <p:cNvSpPr txBox="1"/>
          <p:nvPr/>
        </p:nvSpPr>
        <p:spPr>
          <a:xfrm>
            <a:off x="3749837" y="2893822"/>
            <a:ext cx="988002" cy="646331"/>
          </a:xfrm>
          <a:prstGeom prst="rect">
            <a:avLst/>
          </a:prstGeom>
          <a:noFill/>
        </p:spPr>
        <p:txBody>
          <a:bodyPr wrap="square" rtlCol="0">
            <a:spAutoFit/>
          </a:bodyPr>
          <a:lstStyle/>
          <a:p>
            <a:r>
              <a:rPr lang="en-US" altLang="ja-JP" i="1" dirty="0" smtClean="0">
                <a:solidFill>
                  <a:srgbClr val="FF6600"/>
                </a:solidFill>
              </a:rPr>
              <a:t>heat</a:t>
            </a:r>
            <a:r>
              <a:rPr lang="en-US" altLang="ja-JP" i="1" dirty="0" smtClean="0">
                <a:solidFill>
                  <a:srgbClr val="FF6600"/>
                </a:solidFill>
              </a:rPr>
              <a:t>ed </a:t>
            </a:r>
            <a:r>
              <a:rPr lang="en-US" altLang="ja-JP" i="1" dirty="0" smtClean="0">
                <a:solidFill>
                  <a:srgbClr val="FF6600"/>
                </a:solidFill>
              </a:rPr>
              <a:t>water</a:t>
            </a:r>
          </a:p>
        </p:txBody>
      </p:sp>
    </p:spTree>
    <p:extLst>
      <p:ext uri="{BB962C8B-B14F-4D97-AF65-F5344CB8AC3E}">
        <p14:creationId xmlns:p14="http://schemas.microsoft.com/office/powerpoint/2010/main" val="2494212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CoolingWater v20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70" y="1385508"/>
            <a:ext cx="4636586" cy="4950065"/>
          </a:xfrm>
          <a:prstGeom prst="rect">
            <a:avLst/>
          </a:prstGeom>
        </p:spPr>
      </p:pic>
      <p:sp>
        <p:nvSpPr>
          <p:cNvPr id="22"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23" name="Picture 7" descr="keklogo-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5" descr="atflogo-200-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テキスト ボックス 25"/>
          <p:cNvSpPr txBox="1"/>
          <p:nvPr/>
        </p:nvSpPr>
        <p:spPr>
          <a:xfrm>
            <a:off x="4577537" y="1193524"/>
            <a:ext cx="4385576" cy="5016758"/>
          </a:xfrm>
          <a:prstGeom prst="rect">
            <a:avLst/>
          </a:prstGeom>
          <a:noFill/>
        </p:spPr>
        <p:txBody>
          <a:bodyPr wrap="square" rtlCol="0">
            <a:spAutoFit/>
          </a:bodyPr>
          <a:lstStyle/>
          <a:p>
            <a:r>
              <a:rPr lang="en-US" altLang="ja-JP" sz="2000" i="1" dirty="0" smtClean="0">
                <a:solidFill>
                  <a:srgbClr val="000090"/>
                </a:solidFill>
              </a:rPr>
              <a:t>Control system of the cooling tower –</a:t>
            </a:r>
          </a:p>
          <a:p>
            <a:endParaRPr lang="en-US" altLang="ja-JP" sz="2000" i="1" dirty="0" smtClean="0">
              <a:solidFill>
                <a:srgbClr val="000090"/>
              </a:solidFill>
            </a:endParaRPr>
          </a:p>
          <a:p>
            <a:r>
              <a:rPr lang="en-US" altLang="ja-JP" sz="2000" i="1" dirty="0" smtClean="0">
                <a:solidFill>
                  <a:srgbClr val="000090"/>
                </a:solidFill>
              </a:rPr>
              <a:t>Two stage control is </a:t>
            </a:r>
            <a:r>
              <a:rPr lang="en-US" altLang="ja-JP" sz="2000" i="1" dirty="0" smtClean="0">
                <a:solidFill>
                  <a:srgbClr val="000090"/>
                </a:solidFill>
              </a:rPr>
              <a:t>used,</a:t>
            </a:r>
            <a:endParaRPr lang="en-US" altLang="ja-JP" sz="2000" i="1" dirty="0" smtClean="0">
              <a:solidFill>
                <a:srgbClr val="000090"/>
              </a:solidFill>
            </a:endParaRPr>
          </a:p>
          <a:p>
            <a:pPr marL="457200" indent="-457200">
              <a:buAutoNum type="arabicParenR"/>
            </a:pPr>
            <a:r>
              <a:rPr lang="en-US" altLang="ja-JP" sz="2000" i="1" dirty="0" smtClean="0">
                <a:solidFill>
                  <a:srgbClr val="008000"/>
                </a:solidFill>
              </a:rPr>
              <a:t>ON</a:t>
            </a:r>
            <a:r>
              <a:rPr lang="en-US" altLang="ja-JP" sz="2000" i="1" dirty="0">
                <a:solidFill>
                  <a:srgbClr val="008000"/>
                </a:solidFill>
              </a:rPr>
              <a:t>/OFF </a:t>
            </a:r>
            <a:r>
              <a:rPr lang="en-US" altLang="ja-JP" sz="2000" i="1" dirty="0" smtClean="0">
                <a:solidFill>
                  <a:srgbClr val="008000"/>
                </a:solidFill>
              </a:rPr>
              <a:t>control</a:t>
            </a:r>
          </a:p>
          <a:p>
            <a:r>
              <a:rPr lang="en-US" altLang="ja-JP" sz="2000" i="1" dirty="0">
                <a:solidFill>
                  <a:srgbClr val="008000"/>
                </a:solidFill>
              </a:rPr>
              <a:t>	</a:t>
            </a:r>
            <a:r>
              <a:rPr lang="en-US" altLang="ja-JP" sz="2000" i="1" dirty="0" smtClean="0">
                <a:solidFill>
                  <a:srgbClr val="008000"/>
                </a:solidFill>
              </a:rPr>
              <a:t>		Sprinkler </a:t>
            </a:r>
            <a:r>
              <a:rPr lang="en-US" altLang="ja-JP" sz="2000" i="1" dirty="0" smtClean="0">
                <a:solidFill>
                  <a:srgbClr val="008000"/>
                </a:solidFill>
              </a:rPr>
              <a:t>on/off, Fan on/</a:t>
            </a:r>
            <a:r>
              <a:rPr lang="en-US" altLang="ja-JP" sz="2000" i="1" dirty="0" smtClean="0">
                <a:solidFill>
                  <a:srgbClr val="008000"/>
                </a:solidFill>
              </a:rPr>
              <a:t>off  </a:t>
            </a:r>
            <a:endParaRPr lang="en-US" altLang="ja-JP" sz="2000" i="1" dirty="0" smtClean="0">
              <a:solidFill>
                <a:srgbClr val="008000"/>
              </a:solidFill>
            </a:endParaRPr>
          </a:p>
          <a:p>
            <a:r>
              <a:rPr lang="en-US" altLang="ja-JP" sz="2000" i="1" dirty="0" smtClean="0">
                <a:solidFill>
                  <a:srgbClr val="008000"/>
                </a:solidFill>
              </a:rPr>
              <a:t>2</a:t>
            </a:r>
            <a:r>
              <a:rPr lang="en-US" altLang="ja-JP" sz="2000" i="1" dirty="0">
                <a:solidFill>
                  <a:srgbClr val="008000"/>
                </a:solidFill>
              </a:rPr>
              <a:t>) Analogue </a:t>
            </a:r>
            <a:r>
              <a:rPr lang="en-US" altLang="ja-JP" sz="2000" i="1" dirty="0" smtClean="0">
                <a:solidFill>
                  <a:srgbClr val="008000"/>
                </a:solidFill>
              </a:rPr>
              <a:t>control</a:t>
            </a:r>
          </a:p>
          <a:p>
            <a:r>
              <a:rPr lang="en-US" altLang="ja-JP" sz="2000" i="1" dirty="0">
                <a:solidFill>
                  <a:srgbClr val="008000"/>
                </a:solidFill>
              </a:rPr>
              <a:t>	</a:t>
            </a:r>
            <a:r>
              <a:rPr lang="en-US" altLang="ja-JP" sz="2000" i="1" dirty="0" smtClean="0">
                <a:solidFill>
                  <a:srgbClr val="008000"/>
                </a:solidFill>
              </a:rPr>
              <a:t>		Three</a:t>
            </a:r>
            <a:r>
              <a:rPr lang="en-US" altLang="ja-JP" sz="2000" i="1" dirty="0" smtClean="0">
                <a:solidFill>
                  <a:srgbClr val="008000"/>
                </a:solidFill>
              </a:rPr>
              <a:t>-way valve </a:t>
            </a:r>
          </a:p>
          <a:p>
            <a:pPr algn="just"/>
            <a:r>
              <a:rPr lang="en-US" altLang="ja-JP" sz="2000" i="1" dirty="0" smtClean="0">
                <a:solidFill>
                  <a:srgbClr val="000090"/>
                </a:solidFill>
              </a:rPr>
              <a:t>The water  </a:t>
            </a:r>
            <a:r>
              <a:rPr lang="en-US" altLang="ja-JP" sz="2000" i="1" dirty="0">
                <a:solidFill>
                  <a:srgbClr val="000090"/>
                </a:solidFill>
              </a:rPr>
              <a:t>temperature </a:t>
            </a:r>
            <a:r>
              <a:rPr lang="en-US" altLang="ja-JP" sz="2000" i="1" dirty="0" smtClean="0">
                <a:solidFill>
                  <a:srgbClr val="000090"/>
                </a:solidFill>
              </a:rPr>
              <a:t>is kept in the range of 2 or 3 </a:t>
            </a:r>
            <a:r>
              <a:rPr lang="en-US" altLang="ja-JP" sz="2000" i="1" dirty="0" err="1" smtClean="0">
                <a:solidFill>
                  <a:srgbClr val="000090"/>
                </a:solidFill>
              </a:rPr>
              <a:t>degreesC</a:t>
            </a:r>
            <a:r>
              <a:rPr lang="en-US" altLang="ja-JP" sz="2000" i="1" dirty="0" smtClean="0">
                <a:solidFill>
                  <a:srgbClr val="000090"/>
                </a:solidFill>
              </a:rPr>
              <a:t> </a:t>
            </a:r>
            <a:r>
              <a:rPr lang="en-US" altLang="ja-JP" sz="2000" i="1" dirty="0" smtClean="0">
                <a:solidFill>
                  <a:srgbClr val="000090"/>
                </a:solidFill>
              </a:rPr>
              <a:t>by on/off control of the </a:t>
            </a:r>
            <a:r>
              <a:rPr lang="en-US" altLang="ja-JP" sz="2000" i="1" dirty="0">
                <a:solidFill>
                  <a:srgbClr val="000090"/>
                </a:solidFill>
              </a:rPr>
              <a:t>sprinkler </a:t>
            </a:r>
            <a:r>
              <a:rPr lang="en-US" altLang="ja-JP" sz="2000" i="1" dirty="0" smtClean="0">
                <a:solidFill>
                  <a:srgbClr val="000090"/>
                </a:solidFill>
              </a:rPr>
              <a:t>and the fan. The temperature range is increased at the winter season for the strong cooling power.</a:t>
            </a:r>
          </a:p>
          <a:p>
            <a:pPr algn="just"/>
            <a:r>
              <a:rPr lang="en-US" altLang="ja-JP" sz="2000" i="1" dirty="0">
                <a:solidFill>
                  <a:srgbClr val="000090"/>
                </a:solidFill>
              </a:rPr>
              <a:t>The three-way valve </a:t>
            </a:r>
            <a:r>
              <a:rPr lang="en-US" altLang="ja-JP" sz="2000" i="1" dirty="0" smtClean="0">
                <a:solidFill>
                  <a:srgbClr val="000090"/>
                </a:solidFill>
              </a:rPr>
              <a:t>stabilizes </a:t>
            </a:r>
            <a:r>
              <a:rPr lang="en-US" altLang="ja-JP" sz="2000" i="1" dirty="0">
                <a:solidFill>
                  <a:srgbClr val="000090"/>
                </a:solidFill>
              </a:rPr>
              <a:t>the </a:t>
            </a:r>
            <a:r>
              <a:rPr lang="en-US" altLang="ja-JP" sz="2000" i="1" dirty="0" smtClean="0">
                <a:solidFill>
                  <a:srgbClr val="000090"/>
                </a:solidFill>
              </a:rPr>
              <a:t>water </a:t>
            </a:r>
            <a:r>
              <a:rPr lang="en-US" altLang="ja-JP" sz="2000" i="1" dirty="0" smtClean="0">
                <a:solidFill>
                  <a:srgbClr val="000090"/>
                </a:solidFill>
              </a:rPr>
              <a:t>temperature </a:t>
            </a:r>
            <a:r>
              <a:rPr lang="en-US" altLang="ja-JP" sz="2000" i="1" dirty="0" smtClean="0">
                <a:solidFill>
                  <a:srgbClr val="000090"/>
                </a:solidFill>
              </a:rPr>
              <a:t>by </a:t>
            </a:r>
            <a:r>
              <a:rPr lang="en-US" altLang="ja-JP" sz="2000" i="1" dirty="0" smtClean="0">
                <a:solidFill>
                  <a:srgbClr val="000090"/>
                </a:solidFill>
              </a:rPr>
              <a:t>mixing the heated water and the cooled water. </a:t>
            </a:r>
          </a:p>
        </p:txBody>
      </p:sp>
      <p:sp>
        <p:nvSpPr>
          <p:cNvPr id="9" name="テキスト ボックス 8"/>
          <p:cNvSpPr txBox="1"/>
          <p:nvPr/>
        </p:nvSpPr>
        <p:spPr>
          <a:xfrm>
            <a:off x="2287345" y="118693"/>
            <a:ext cx="4003079" cy="523220"/>
          </a:xfrm>
          <a:prstGeom prst="rect">
            <a:avLst/>
          </a:prstGeom>
          <a:noFill/>
        </p:spPr>
        <p:txBody>
          <a:bodyPr wrap="square" rtlCol="0">
            <a:spAutoFit/>
          </a:bodyPr>
          <a:lstStyle/>
          <a:p>
            <a:r>
              <a:rPr lang="en-US" altLang="ja-JP" sz="2800" b="1" i="1" dirty="0" smtClean="0">
                <a:solidFill>
                  <a:srgbClr val="0000FF"/>
                </a:solidFill>
              </a:rPr>
              <a:t>Cooling water system(2)</a:t>
            </a:r>
            <a:endParaRPr lang="en-GB" sz="2800" b="1" i="1" dirty="0">
              <a:solidFill>
                <a:srgbClr val="0000FF"/>
              </a:solidFill>
            </a:endParaRPr>
          </a:p>
        </p:txBody>
      </p:sp>
    </p:spTree>
    <p:extLst>
      <p:ext uri="{BB962C8B-B14F-4D97-AF65-F5344CB8AC3E}">
        <p14:creationId xmlns:p14="http://schemas.microsoft.com/office/powerpoint/2010/main" val="2655773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descr="CIMG417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769" y="1259583"/>
            <a:ext cx="3027703" cy="3542263"/>
          </a:xfrm>
          <a:prstGeom prst="rect">
            <a:avLst/>
          </a:prstGeom>
        </p:spPr>
      </p:pic>
      <p:pic>
        <p:nvPicPr>
          <p:cNvPr id="21" name="図 20" descr="CIMG4172.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9165" y="1259583"/>
            <a:ext cx="4723018" cy="3542263"/>
          </a:xfrm>
          <a:prstGeom prst="rect">
            <a:avLst/>
          </a:prstGeom>
        </p:spPr>
      </p:pic>
      <p:sp>
        <p:nvSpPr>
          <p:cNvPr id="22"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23" name="Picture 7" descr="keklogo-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5" descr="atflogo-200-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テキスト ボックス 25"/>
          <p:cNvSpPr txBox="1"/>
          <p:nvPr/>
        </p:nvSpPr>
        <p:spPr>
          <a:xfrm>
            <a:off x="1864625" y="5270773"/>
            <a:ext cx="7248072" cy="1477328"/>
          </a:xfrm>
          <a:prstGeom prst="rect">
            <a:avLst/>
          </a:prstGeom>
          <a:noFill/>
        </p:spPr>
        <p:txBody>
          <a:bodyPr wrap="square" rtlCol="0">
            <a:spAutoFit/>
          </a:bodyPr>
          <a:lstStyle/>
          <a:p>
            <a:r>
              <a:rPr lang="en-US" altLang="ja-JP" i="1" dirty="0" smtClean="0">
                <a:solidFill>
                  <a:srgbClr val="000090"/>
                </a:solidFill>
              </a:rPr>
              <a:t>			</a:t>
            </a:r>
            <a:r>
              <a:rPr lang="en-US" altLang="ja-JP" i="1" dirty="0" smtClean="0">
                <a:solidFill>
                  <a:srgbClr val="000090"/>
                </a:solidFill>
              </a:rPr>
              <a:t>water flow</a:t>
            </a:r>
            <a:r>
              <a:rPr lang="en-US" altLang="ja-JP" i="1" dirty="0" smtClean="0">
                <a:solidFill>
                  <a:srgbClr val="000090"/>
                </a:solidFill>
              </a:rPr>
              <a:t>	</a:t>
            </a:r>
            <a:r>
              <a:rPr lang="en-US" altLang="ja-JP" i="1" dirty="0" smtClean="0">
                <a:solidFill>
                  <a:srgbClr val="000090"/>
                </a:solidFill>
              </a:rPr>
              <a:t>Number </a:t>
            </a:r>
            <a:r>
              <a:rPr lang="en-US" altLang="ja-JP" i="1" dirty="0" smtClean="0">
                <a:solidFill>
                  <a:srgbClr val="000090"/>
                </a:solidFill>
              </a:rPr>
              <a:t>of cooling tower	Electric Power </a:t>
            </a:r>
          </a:p>
          <a:p>
            <a:r>
              <a:rPr lang="en-US" altLang="ja-JP" i="1" dirty="0" smtClean="0">
                <a:solidFill>
                  <a:srgbClr val="000090"/>
                </a:solidFill>
              </a:rPr>
              <a:t>Magnet 		</a:t>
            </a:r>
            <a:r>
              <a:rPr lang="en-US" altLang="ja-JP" i="1" dirty="0" err="1" smtClean="0">
                <a:solidFill>
                  <a:srgbClr val="000090"/>
                </a:solidFill>
              </a:rPr>
              <a:t>1300L</a:t>
            </a:r>
            <a:r>
              <a:rPr lang="en-US" altLang="ja-JP" i="1" dirty="0" smtClean="0">
                <a:solidFill>
                  <a:srgbClr val="000090"/>
                </a:solidFill>
              </a:rPr>
              <a:t>/m			3</a:t>
            </a:r>
            <a:r>
              <a:rPr lang="ja-JP" altLang="en-US" i="1" dirty="0">
                <a:solidFill>
                  <a:srgbClr val="000090"/>
                </a:solidFill>
              </a:rPr>
              <a:t>　</a:t>
            </a:r>
            <a:r>
              <a:rPr lang="en-US" altLang="ja-JP" i="1" dirty="0" smtClean="0">
                <a:solidFill>
                  <a:srgbClr val="000090"/>
                </a:solidFill>
              </a:rPr>
              <a:t>				</a:t>
            </a:r>
            <a:r>
              <a:rPr lang="en-US" altLang="ja-JP" i="1" dirty="0" smtClean="0">
                <a:solidFill>
                  <a:srgbClr val="000090"/>
                </a:solidFill>
              </a:rPr>
              <a:t>	</a:t>
            </a:r>
            <a:r>
              <a:rPr lang="en-US" altLang="ja-JP" i="1" dirty="0" err="1" smtClean="0">
                <a:solidFill>
                  <a:srgbClr val="000090"/>
                </a:solidFill>
              </a:rPr>
              <a:t>15kW</a:t>
            </a:r>
            <a:endParaRPr lang="en-US" altLang="ja-JP" i="1" dirty="0" smtClean="0">
              <a:solidFill>
                <a:srgbClr val="000090"/>
              </a:solidFill>
            </a:endParaRPr>
          </a:p>
          <a:p>
            <a:r>
              <a:rPr lang="en-US" altLang="ja-JP" i="1" dirty="0" smtClean="0">
                <a:solidFill>
                  <a:srgbClr val="000090"/>
                </a:solidFill>
              </a:rPr>
              <a:t>Magnet(aux.) 	</a:t>
            </a:r>
            <a:r>
              <a:rPr lang="en-US" altLang="ja-JP" i="1" dirty="0" err="1" smtClean="0">
                <a:solidFill>
                  <a:srgbClr val="000090"/>
                </a:solidFill>
              </a:rPr>
              <a:t>300L</a:t>
            </a:r>
            <a:r>
              <a:rPr lang="en-US" altLang="ja-JP" i="1" dirty="0">
                <a:solidFill>
                  <a:srgbClr val="000090"/>
                </a:solidFill>
              </a:rPr>
              <a:t>/</a:t>
            </a:r>
            <a:r>
              <a:rPr lang="en-US" altLang="ja-JP" i="1" dirty="0" smtClean="0">
                <a:solidFill>
                  <a:srgbClr val="000090"/>
                </a:solidFill>
              </a:rPr>
              <a:t>m			</a:t>
            </a:r>
            <a:r>
              <a:rPr lang="en-US" altLang="ja-JP" i="1" dirty="0">
                <a:solidFill>
                  <a:srgbClr val="000090"/>
                </a:solidFill>
              </a:rPr>
              <a:t>1</a:t>
            </a:r>
            <a:r>
              <a:rPr lang="ja-JP" altLang="en-US" i="1" dirty="0">
                <a:solidFill>
                  <a:srgbClr val="000090"/>
                </a:solidFill>
              </a:rPr>
              <a:t>　</a:t>
            </a:r>
            <a:r>
              <a:rPr lang="en-US" altLang="ja-JP" i="1" dirty="0" smtClean="0">
                <a:solidFill>
                  <a:srgbClr val="000090"/>
                </a:solidFill>
              </a:rPr>
              <a:t>				</a:t>
            </a:r>
            <a:r>
              <a:rPr lang="en-US" altLang="ja-JP" i="1" dirty="0" smtClean="0">
                <a:solidFill>
                  <a:srgbClr val="000090"/>
                </a:solidFill>
              </a:rPr>
              <a:t>	</a:t>
            </a:r>
            <a:r>
              <a:rPr lang="en-US" altLang="ja-JP" i="1" dirty="0" err="1" smtClean="0">
                <a:solidFill>
                  <a:srgbClr val="000090"/>
                </a:solidFill>
              </a:rPr>
              <a:t>5kW</a:t>
            </a:r>
            <a:endParaRPr lang="en-US" altLang="ja-JP" i="1" dirty="0" smtClean="0">
              <a:solidFill>
                <a:srgbClr val="000090"/>
              </a:solidFill>
            </a:endParaRPr>
          </a:p>
          <a:p>
            <a:r>
              <a:rPr lang="en-US" altLang="ja-JP" i="1" dirty="0" err="1" smtClean="0">
                <a:solidFill>
                  <a:srgbClr val="000090"/>
                </a:solidFill>
              </a:rPr>
              <a:t>RF</a:t>
            </a:r>
            <a:r>
              <a:rPr lang="en-US" altLang="ja-JP" i="1" dirty="0" smtClean="0">
                <a:solidFill>
                  <a:srgbClr val="000090"/>
                </a:solidFill>
              </a:rPr>
              <a:t>(klystron)	</a:t>
            </a:r>
            <a:r>
              <a:rPr lang="en-US" altLang="ja-JP" i="1" dirty="0" err="1" smtClean="0">
                <a:solidFill>
                  <a:srgbClr val="000090"/>
                </a:solidFill>
              </a:rPr>
              <a:t>1000L</a:t>
            </a:r>
            <a:r>
              <a:rPr lang="en-US" altLang="ja-JP" i="1" dirty="0">
                <a:solidFill>
                  <a:srgbClr val="000090"/>
                </a:solidFill>
              </a:rPr>
              <a:t>/m</a:t>
            </a:r>
            <a:r>
              <a:rPr lang="ja-JP" altLang="en-US" i="1" dirty="0" smtClean="0">
                <a:solidFill>
                  <a:srgbClr val="000090"/>
                </a:solidFill>
              </a:rPr>
              <a:t>　</a:t>
            </a:r>
            <a:r>
              <a:rPr lang="en-US" altLang="ja-JP" i="1" dirty="0" smtClean="0">
                <a:solidFill>
                  <a:srgbClr val="000090"/>
                </a:solidFill>
              </a:rPr>
              <a:t>		2			</a:t>
            </a:r>
            <a:r>
              <a:rPr lang="en-US" altLang="ja-JP" i="1" dirty="0" smtClean="0">
                <a:solidFill>
                  <a:srgbClr val="000090"/>
                </a:solidFill>
              </a:rPr>
              <a:t>	</a:t>
            </a:r>
            <a:r>
              <a:rPr lang="en-US" altLang="ja-JP" i="1" dirty="0" smtClean="0">
                <a:solidFill>
                  <a:srgbClr val="000090"/>
                </a:solidFill>
              </a:rPr>
              <a:t>	</a:t>
            </a:r>
            <a:r>
              <a:rPr lang="en-US" altLang="ja-JP" i="1" dirty="0" err="1" smtClean="0">
                <a:solidFill>
                  <a:srgbClr val="000090"/>
                </a:solidFill>
              </a:rPr>
              <a:t>10kW</a:t>
            </a:r>
            <a:endParaRPr lang="en-US" altLang="ja-JP" i="1" dirty="0" smtClean="0">
              <a:solidFill>
                <a:srgbClr val="000090"/>
              </a:solidFill>
            </a:endParaRPr>
          </a:p>
          <a:p>
            <a:r>
              <a:rPr lang="en-US" altLang="ja-JP" i="1" dirty="0" smtClean="0">
                <a:solidFill>
                  <a:srgbClr val="000090"/>
                </a:solidFill>
              </a:rPr>
              <a:t>Vacuum	</a:t>
            </a:r>
            <a:r>
              <a:rPr lang="en-US" altLang="ja-JP" i="1" dirty="0">
                <a:solidFill>
                  <a:srgbClr val="000090"/>
                </a:solidFill>
              </a:rPr>
              <a:t> </a:t>
            </a:r>
            <a:r>
              <a:rPr lang="en-US" altLang="ja-JP" i="1" dirty="0" smtClean="0">
                <a:solidFill>
                  <a:srgbClr val="000090"/>
                </a:solidFill>
              </a:rPr>
              <a:t>  </a:t>
            </a:r>
            <a:r>
              <a:rPr lang="en-US" altLang="ja-JP" i="1" dirty="0">
                <a:solidFill>
                  <a:srgbClr val="000090"/>
                </a:solidFill>
              </a:rPr>
              <a:t>	</a:t>
            </a:r>
            <a:r>
              <a:rPr lang="en-US" altLang="ja-JP" i="1" dirty="0" err="1" smtClean="0">
                <a:solidFill>
                  <a:srgbClr val="000090"/>
                </a:solidFill>
              </a:rPr>
              <a:t>120L</a:t>
            </a:r>
            <a:r>
              <a:rPr lang="en-US" altLang="ja-JP" i="1" dirty="0">
                <a:solidFill>
                  <a:srgbClr val="000090"/>
                </a:solidFill>
              </a:rPr>
              <a:t>/</a:t>
            </a:r>
            <a:r>
              <a:rPr lang="en-US" altLang="ja-JP" i="1" dirty="0" smtClean="0">
                <a:solidFill>
                  <a:srgbClr val="000090"/>
                </a:solidFill>
              </a:rPr>
              <a:t>m</a:t>
            </a:r>
            <a:r>
              <a:rPr lang="en-US" altLang="ja-JP" i="1" dirty="0">
                <a:solidFill>
                  <a:srgbClr val="000090"/>
                </a:solidFill>
              </a:rPr>
              <a:t>	</a:t>
            </a:r>
            <a:r>
              <a:rPr lang="en-US" altLang="ja-JP" i="1" dirty="0" smtClean="0">
                <a:solidFill>
                  <a:srgbClr val="000090"/>
                </a:solidFill>
              </a:rPr>
              <a:t>		1			</a:t>
            </a:r>
            <a:r>
              <a:rPr lang="en-US" altLang="ja-JP" i="1" dirty="0" smtClean="0">
                <a:solidFill>
                  <a:srgbClr val="000090"/>
                </a:solidFill>
              </a:rPr>
              <a:t>	</a:t>
            </a:r>
            <a:r>
              <a:rPr lang="en-US" altLang="ja-JP" i="1" dirty="0" smtClean="0">
                <a:solidFill>
                  <a:srgbClr val="000090"/>
                </a:solidFill>
              </a:rPr>
              <a:t>	 </a:t>
            </a:r>
            <a:r>
              <a:rPr lang="en-US" altLang="ja-JP" i="1" dirty="0" err="1" smtClean="0">
                <a:solidFill>
                  <a:srgbClr val="000090"/>
                </a:solidFill>
              </a:rPr>
              <a:t>5kW</a:t>
            </a:r>
            <a:endParaRPr lang="en-US" altLang="ja-JP" i="1" dirty="0" smtClean="0">
              <a:solidFill>
                <a:srgbClr val="000090"/>
              </a:solidFill>
            </a:endParaRPr>
          </a:p>
        </p:txBody>
      </p:sp>
      <p:sp>
        <p:nvSpPr>
          <p:cNvPr id="9" name="テキスト ボックス 8"/>
          <p:cNvSpPr txBox="1"/>
          <p:nvPr/>
        </p:nvSpPr>
        <p:spPr>
          <a:xfrm>
            <a:off x="2449774" y="211630"/>
            <a:ext cx="4003079" cy="523220"/>
          </a:xfrm>
          <a:prstGeom prst="rect">
            <a:avLst/>
          </a:prstGeom>
          <a:noFill/>
        </p:spPr>
        <p:txBody>
          <a:bodyPr wrap="square" rtlCol="0">
            <a:spAutoFit/>
          </a:bodyPr>
          <a:lstStyle/>
          <a:p>
            <a:r>
              <a:rPr lang="en-US" altLang="ja-JP" sz="2800" b="1" i="1" dirty="0" smtClean="0">
                <a:solidFill>
                  <a:srgbClr val="0000FF"/>
                </a:solidFill>
              </a:rPr>
              <a:t>Cooling water system(3)</a:t>
            </a:r>
            <a:endParaRPr lang="en-GB" sz="2800" b="1" i="1" dirty="0">
              <a:solidFill>
                <a:srgbClr val="0000FF"/>
              </a:solidFill>
            </a:endParaRPr>
          </a:p>
        </p:txBody>
      </p:sp>
      <p:sp>
        <p:nvSpPr>
          <p:cNvPr id="10" name="テキスト ボックス 9"/>
          <p:cNvSpPr txBox="1"/>
          <p:nvPr/>
        </p:nvSpPr>
        <p:spPr>
          <a:xfrm>
            <a:off x="934081" y="4901441"/>
            <a:ext cx="2225896" cy="369332"/>
          </a:xfrm>
          <a:prstGeom prst="rect">
            <a:avLst/>
          </a:prstGeom>
          <a:noFill/>
        </p:spPr>
        <p:txBody>
          <a:bodyPr wrap="square" rtlCol="0">
            <a:spAutoFit/>
          </a:bodyPr>
          <a:lstStyle/>
          <a:p>
            <a:r>
              <a:rPr lang="en-US" altLang="ja-JP" i="1" dirty="0" smtClean="0">
                <a:solidFill>
                  <a:srgbClr val="000090"/>
                </a:solidFill>
              </a:rPr>
              <a:t>Control panel</a:t>
            </a:r>
            <a:endParaRPr lang="en-GB" dirty="0"/>
          </a:p>
        </p:txBody>
      </p:sp>
      <p:sp>
        <p:nvSpPr>
          <p:cNvPr id="11" name="テキスト ボックス 10"/>
          <p:cNvSpPr txBox="1"/>
          <p:nvPr/>
        </p:nvSpPr>
        <p:spPr>
          <a:xfrm>
            <a:off x="4704214" y="4800230"/>
            <a:ext cx="2225896" cy="369332"/>
          </a:xfrm>
          <a:prstGeom prst="rect">
            <a:avLst/>
          </a:prstGeom>
          <a:noFill/>
        </p:spPr>
        <p:txBody>
          <a:bodyPr wrap="square" rtlCol="0">
            <a:spAutoFit/>
          </a:bodyPr>
          <a:lstStyle/>
          <a:p>
            <a:r>
              <a:rPr lang="en-US" altLang="ja-JP" i="1" dirty="0" smtClean="0">
                <a:solidFill>
                  <a:srgbClr val="000090"/>
                </a:solidFill>
              </a:rPr>
              <a:t>Cooling tower </a:t>
            </a:r>
            <a:endParaRPr lang="en-GB" dirty="0"/>
          </a:p>
        </p:txBody>
      </p:sp>
    </p:spTree>
    <p:extLst>
      <p:ext uri="{BB962C8B-B14F-4D97-AF65-F5344CB8AC3E}">
        <p14:creationId xmlns:p14="http://schemas.microsoft.com/office/powerpoint/2010/main" val="2750831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9"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2" descr="ATF2_okugi_20140209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441" y="944668"/>
            <a:ext cx="6776059" cy="4806023"/>
          </a:xfrm>
          <a:prstGeom prst="rect">
            <a:avLst/>
          </a:prstGeom>
        </p:spPr>
      </p:pic>
      <p:sp>
        <p:nvSpPr>
          <p:cNvPr id="11" name="テキスト ボックス 10"/>
          <p:cNvSpPr txBox="1"/>
          <p:nvPr/>
        </p:nvSpPr>
        <p:spPr>
          <a:xfrm>
            <a:off x="0" y="5781881"/>
            <a:ext cx="9143999" cy="1015663"/>
          </a:xfrm>
          <a:prstGeom prst="rect">
            <a:avLst/>
          </a:prstGeom>
          <a:noFill/>
        </p:spPr>
        <p:txBody>
          <a:bodyPr wrap="square" rtlCol="0">
            <a:spAutoFit/>
          </a:bodyPr>
          <a:lstStyle/>
          <a:p>
            <a:r>
              <a:rPr lang="en-US" altLang="ja-JP" sz="2000" i="1" dirty="0" smtClean="0">
                <a:solidFill>
                  <a:srgbClr val="000090"/>
                </a:solidFill>
              </a:rPr>
              <a:t>The temperature stability depends on the control </a:t>
            </a:r>
            <a:r>
              <a:rPr lang="en-US" altLang="ja-JP" sz="2000" i="1" dirty="0" smtClean="0">
                <a:solidFill>
                  <a:srgbClr val="000090"/>
                </a:solidFill>
              </a:rPr>
              <a:t>parameters(</a:t>
            </a:r>
            <a:r>
              <a:rPr lang="en-US" altLang="ja-JP" sz="2000" i="1" dirty="0" err="1" smtClean="0">
                <a:solidFill>
                  <a:srgbClr val="000090"/>
                </a:solidFill>
              </a:rPr>
              <a:t>PID</a:t>
            </a:r>
            <a:r>
              <a:rPr lang="en-US" altLang="ja-JP" sz="2000" i="1" dirty="0" smtClean="0">
                <a:solidFill>
                  <a:srgbClr val="000090"/>
                </a:solidFill>
              </a:rPr>
              <a:t> control) and on/OFF interval. </a:t>
            </a:r>
            <a:r>
              <a:rPr lang="en-US" altLang="ja-JP" sz="2000" i="1" dirty="0" smtClean="0">
                <a:solidFill>
                  <a:srgbClr val="000090"/>
                </a:solidFill>
              </a:rPr>
              <a:t>The </a:t>
            </a:r>
            <a:r>
              <a:rPr lang="en-US" altLang="ja-JP" sz="2000" i="1" dirty="0" smtClean="0">
                <a:solidFill>
                  <a:srgbClr val="000090"/>
                </a:solidFill>
              </a:rPr>
              <a:t>temperature </a:t>
            </a:r>
            <a:r>
              <a:rPr lang="en-US" altLang="ja-JP" sz="2000" i="1" dirty="0" smtClean="0">
                <a:solidFill>
                  <a:srgbClr val="000090"/>
                </a:solidFill>
              </a:rPr>
              <a:t>fluctuation is about 1 </a:t>
            </a:r>
            <a:r>
              <a:rPr lang="en-US" altLang="ja-JP" sz="2000" i="1" dirty="0" err="1" smtClean="0">
                <a:solidFill>
                  <a:srgbClr val="000090"/>
                </a:solidFill>
              </a:rPr>
              <a:t>degreesC</a:t>
            </a:r>
            <a:r>
              <a:rPr lang="en-US" altLang="ja-JP" sz="2000" i="1" dirty="0" smtClean="0">
                <a:solidFill>
                  <a:srgbClr val="000090"/>
                </a:solidFill>
              </a:rPr>
              <a:t> even after adjust the </a:t>
            </a:r>
            <a:r>
              <a:rPr lang="en-US" altLang="ja-JP" sz="2000" i="1" dirty="0" err="1" smtClean="0">
                <a:solidFill>
                  <a:srgbClr val="000090"/>
                </a:solidFill>
              </a:rPr>
              <a:t>PID</a:t>
            </a:r>
            <a:r>
              <a:rPr lang="en-US" altLang="ja-JP" sz="2000" i="1" dirty="0" smtClean="0">
                <a:solidFill>
                  <a:srgbClr val="000090"/>
                </a:solidFill>
              </a:rPr>
              <a:t> parameters, which </a:t>
            </a:r>
            <a:r>
              <a:rPr lang="en-US" altLang="ja-JP" sz="2000" i="1" dirty="0" smtClean="0">
                <a:solidFill>
                  <a:srgbClr val="000090"/>
                </a:solidFill>
              </a:rPr>
              <a:t>comes from the on/off control of the sprinkler and the </a:t>
            </a:r>
            <a:r>
              <a:rPr lang="en-US" altLang="ja-JP" sz="2000" i="1" dirty="0" smtClean="0">
                <a:solidFill>
                  <a:srgbClr val="000090"/>
                </a:solidFill>
              </a:rPr>
              <a:t>fan</a:t>
            </a:r>
            <a:r>
              <a:rPr lang="en-US" altLang="ja-JP" sz="2000" i="1" dirty="0" smtClean="0">
                <a:solidFill>
                  <a:srgbClr val="000090"/>
                </a:solidFill>
              </a:rPr>
              <a:t>. </a:t>
            </a:r>
            <a:endParaRPr lang="en-GB" sz="2000" dirty="0"/>
          </a:p>
        </p:txBody>
      </p:sp>
      <p:sp>
        <p:nvSpPr>
          <p:cNvPr id="13" name="テキスト ボックス 12"/>
          <p:cNvSpPr txBox="1"/>
          <p:nvPr/>
        </p:nvSpPr>
        <p:spPr>
          <a:xfrm>
            <a:off x="2449774" y="211630"/>
            <a:ext cx="4003079" cy="523220"/>
          </a:xfrm>
          <a:prstGeom prst="rect">
            <a:avLst/>
          </a:prstGeom>
          <a:noFill/>
        </p:spPr>
        <p:txBody>
          <a:bodyPr wrap="square" rtlCol="0">
            <a:spAutoFit/>
          </a:bodyPr>
          <a:lstStyle/>
          <a:p>
            <a:r>
              <a:rPr lang="en-US" altLang="ja-JP" sz="2800" b="1" i="1" dirty="0" smtClean="0">
                <a:solidFill>
                  <a:srgbClr val="0000FF"/>
                </a:solidFill>
              </a:rPr>
              <a:t>Cooling water system(4)</a:t>
            </a:r>
            <a:endParaRPr lang="en-GB" sz="2800" b="1" i="1" dirty="0">
              <a:solidFill>
                <a:srgbClr val="0000FF"/>
              </a:solidFill>
            </a:endParaRPr>
          </a:p>
        </p:txBody>
      </p:sp>
      <p:sp>
        <p:nvSpPr>
          <p:cNvPr id="14" name="テキスト ボックス 13"/>
          <p:cNvSpPr txBox="1"/>
          <p:nvPr/>
        </p:nvSpPr>
        <p:spPr>
          <a:xfrm>
            <a:off x="1346200" y="4724295"/>
            <a:ext cx="2056948" cy="646331"/>
          </a:xfrm>
          <a:prstGeom prst="rect">
            <a:avLst/>
          </a:prstGeom>
          <a:solidFill>
            <a:schemeClr val="bg1"/>
          </a:solidFill>
        </p:spPr>
        <p:txBody>
          <a:bodyPr wrap="square" rtlCol="0">
            <a:spAutoFit/>
          </a:bodyPr>
          <a:lstStyle/>
          <a:p>
            <a:r>
              <a:rPr lang="en-US" altLang="ja-JP" i="1" dirty="0" smtClean="0">
                <a:solidFill>
                  <a:srgbClr val="000090"/>
                </a:solidFill>
              </a:rPr>
              <a:t>Before adjust the control parameters</a:t>
            </a:r>
            <a:endParaRPr lang="en-GB" dirty="0"/>
          </a:p>
        </p:txBody>
      </p:sp>
      <p:sp>
        <p:nvSpPr>
          <p:cNvPr id="15" name="テキスト ボックス 14"/>
          <p:cNvSpPr txBox="1"/>
          <p:nvPr/>
        </p:nvSpPr>
        <p:spPr>
          <a:xfrm>
            <a:off x="4632466" y="4605232"/>
            <a:ext cx="2056948" cy="646331"/>
          </a:xfrm>
          <a:prstGeom prst="rect">
            <a:avLst/>
          </a:prstGeom>
          <a:solidFill>
            <a:schemeClr val="bg1"/>
          </a:solidFill>
        </p:spPr>
        <p:txBody>
          <a:bodyPr wrap="square" rtlCol="0">
            <a:spAutoFit/>
          </a:bodyPr>
          <a:lstStyle/>
          <a:p>
            <a:r>
              <a:rPr lang="en-US" altLang="ja-JP" i="1" dirty="0" smtClean="0">
                <a:solidFill>
                  <a:srgbClr val="000090"/>
                </a:solidFill>
              </a:rPr>
              <a:t>After adjust the control parameters</a:t>
            </a:r>
            <a:endParaRPr lang="en-GB" dirty="0"/>
          </a:p>
        </p:txBody>
      </p:sp>
    </p:spTree>
    <p:extLst>
      <p:ext uri="{BB962C8B-B14F-4D97-AF65-F5344CB8AC3E}">
        <p14:creationId xmlns:p14="http://schemas.microsoft.com/office/powerpoint/2010/main" val="927738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5289" y="1592861"/>
            <a:ext cx="8540069" cy="4893647"/>
          </a:xfrm>
          <a:prstGeom prst="rect">
            <a:avLst/>
          </a:prstGeom>
          <a:noFill/>
        </p:spPr>
        <p:txBody>
          <a:bodyPr wrap="square" rtlCol="0">
            <a:spAutoFit/>
          </a:bodyPr>
          <a:lstStyle/>
          <a:p>
            <a:pPr marL="342900" indent="-342900" algn="just">
              <a:buFont typeface="+mj-lt"/>
              <a:buAutoNum type="arabicParenR"/>
            </a:pPr>
            <a:r>
              <a:rPr kumimoji="1" lang="en-US" altLang="ja-JP" sz="2400" i="1" dirty="0" smtClean="0">
                <a:solidFill>
                  <a:srgbClr val="000090"/>
                </a:solidFill>
              </a:rPr>
              <a:t> </a:t>
            </a:r>
            <a:r>
              <a:rPr kumimoji="1" lang="en-US" altLang="ja-JP" sz="2400" i="1" dirty="0" smtClean="0">
                <a:solidFill>
                  <a:srgbClr val="FF0000"/>
                </a:solidFill>
              </a:rPr>
              <a:t>Independent on/off control of the sprinkler and the fan</a:t>
            </a:r>
            <a:r>
              <a:rPr kumimoji="1" lang="en-US" altLang="ja-JP" sz="2400" i="1" dirty="0" smtClean="0">
                <a:solidFill>
                  <a:srgbClr val="000090"/>
                </a:solidFill>
              </a:rPr>
              <a:t> makes small temperature change of the cooled water</a:t>
            </a:r>
            <a:r>
              <a:rPr kumimoji="1" lang="en-US" altLang="ja-JP" sz="2400" i="1" dirty="0" smtClean="0">
                <a:solidFill>
                  <a:srgbClr val="000090"/>
                </a:solidFill>
              </a:rPr>
              <a:t>.</a:t>
            </a:r>
          </a:p>
          <a:p>
            <a:pPr marL="800100" lvl="1" indent="-342900" algn="just">
              <a:buFont typeface="Arial"/>
              <a:buChar char="•"/>
            </a:pPr>
            <a:r>
              <a:rPr kumimoji="1" lang="en-US" altLang="ja-JP" sz="2400" i="1" dirty="0" smtClean="0">
                <a:solidFill>
                  <a:srgbClr val="000090"/>
                </a:solidFill>
              </a:rPr>
              <a:t>Mag 1 step -&gt; 6 step</a:t>
            </a:r>
            <a:r>
              <a:rPr lang="en-US" altLang="ja-JP" sz="2400" i="1" dirty="0">
                <a:solidFill>
                  <a:srgbClr val="000090"/>
                </a:solidFill>
              </a:rPr>
              <a:t>, </a:t>
            </a:r>
            <a:r>
              <a:rPr lang="en-US" altLang="ja-JP" sz="2400" i="1" dirty="0" err="1" smtClean="0">
                <a:solidFill>
                  <a:srgbClr val="000090"/>
                </a:solidFill>
              </a:rPr>
              <a:t>RF</a:t>
            </a:r>
            <a:r>
              <a:rPr lang="en-US" altLang="ja-JP" sz="2400" i="1" dirty="0" smtClean="0">
                <a:solidFill>
                  <a:srgbClr val="000090"/>
                </a:solidFill>
              </a:rPr>
              <a:t> </a:t>
            </a:r>
            <a:r>
              <a:rPr lang="en-US" altLang="ja-JP" sz="2400" i="1" dirty="0">
                <a:solidFill>
                  <a:srgbClr val="000090"/>
                </a:solidFill>
              </a:rPr>
              <a:t>1 step -&gt; </a:t>
            </a:r>
            <a:r>
              <a:rPr lang="en-US" altLang="ja-JP" sz="2400" i="1" dirty="0" smtClean="0">
                <a:solidFill>
                  <a:srgbClr val="000090"/>
                </a:solidFill>
              </a:rPr>
              <a:t>4 </a:t>
            </a:r>
            <a:r>
              <a:rPr lang="en-US" altLang="ja-JP" sz="2400" i="1" dirty="0">
                <a:solidFill>
                  <a:srgbClr val="000090"/>
                </a:solidFill>
              </a:rPr>
              <a:t>step</a:t>
            </a:r>
            <a:r>
              <a:rPr lang="en-US" altLang="ja-JP" sz="2400" i="1" dirty="0" smtClean="0">
                <a:solidFill>
                  <a:srgbClr val="000090"/>
                </a:solidFill>
              </a:rPr>
              <a:t>, </a:t>
            </a:r>
            <a:r>
              <a:rPr lang="en-US" altLang="ja-JP" sz="2400" i="1" dirty="0" err="1" smtClean="0">
                <a:solidFill>
                  <a:srgbClr val="000090"/>
                </a:solidFill>
              </a:rPr>
              <a:t>Vac</a:t>
            </a:r>
            <a:r>
              <a:rPr lang="en-US" altLang="ja-JP" sz="2400" i="1" dirty="0" smtClean="0">
                <a:solidFill>
                  <a:srgbClr val="000090"/>
                </a:solidFill>
              </a:rPr>
              <a:t> </a:t>
            </a:r>
            <a:r>
              <a:rPr lang="en-US" altLang="ja-JP" sz="2400" i="1" dirty="0">
                <a:solidFill>
                  <a:srgbClr val="000090"/>
                </a:solidFill>
              </a:rPr>
              <a:t>1 step -&gt; </a:t>
            </a:r>
            <a:r>
              <a:rPr lang="en-US" altLang="ja-JP" sz="2400" i="1" dirty="0" smtClean="0">
                <a:solidFill>
                  <a:srgbClr val="000090"/>
                </a:solidFill>
              </a:rPr>
              <a:t>2 step</a:t>
            </a:r>
            <a:endParaRPr kumimoji="1" lang="en-US" altLang="ja-JP" sz="2400" i="1" dirty="0" smtClean="0">
              <a:solidFill>
                <a:srgbClr val="000090"/>
              </a:solidFill>
            </a:endParaRPr>
          </a:p>
          <a:p>
            <a:pPr marL="342900" indent="-342900" algn="just">
              <a:buFont typeface="+mj-lt"/>
              <a:buAutoNum type="arabicParenR"/>
            </a:pPr>
            <a:r>
              <a:rPr lang="en-US" altLang="ja-JP" sz="2400" i="1" dirty="0" smtClean="0">
                <a:solidFill>
                  <a:srgbClr val="000090"/>
                </a:solidFill>
              </a:rPr>
              <a:t> </a:t>
            </a:r>
            <a:r>
              <a:rPr lang="en-US" altLang="ja-JP" sz="2400" i="1" dirty="0" smtClean="0">
                <a:solidFill>
                  <a:srgbClr val="FF0000"/>
                </a:solidFill>
              </a:rPr>
              <a:t>Some of the sprinklers are kept on</a:t>
            </a:r>
            <a:r>
              <a:rPr lang="en-US" altLang="ja-JP" sz="2400" i="1" dirty="0" smtClean="0">
                <a:solidFill>
                  <a:srgbClr val="000090"/>
                </a:solidFill>
              </a:rPr>
              <a:t> during the two-</a:t>
            </a:r>
            <a:r>
              <a:rPr lang="en-US" altLang="ja-JP" sz="2400" i="1" dirty="0" smtClean="0">
                <a:solidFill>
                  <a:srgbClr val="000090"/>
                </a:solidFill>
              </a:rPr>
              <a:t>weeks of  </a:t>
            </a:r>
            <a:r>
              <a:rPr lang="en-US" altLang="ja-JP" sz="2400" i="1" dirty="0" smtClean="0">
                <a:solidFill>
                  <a:srgbClr val="000090"/>
                </a:solidFill>
              </a:rPr>
              <a:t>operation, which </a:t>
            </a:r>
            <a:r>
              <a:rPr lang="en-US" altLang="ja-JP" sz="2400" i="1" dirty="0" smtClean="0">
                <a:solidFill>
                  <a:srgbClr val="000090"/>
                </a:solidFill>
              </a:rPr>
              <a:t>aims </a:t>
            </a:r>
            <a:r>
              <a:rPr lang="en-US" altLang="ja-JP" sz="2400" i="1" dirty="0" smtClean="0">
                <a:solidFill>
                  <a:srgbClr val="000090"/>
                </a:solidFill>
              </a:rPr>
              <a:t>to </a:t>
            </a:r>
            <a:r>
              <a:rPr lang="en-US" altLang="ja-JP" sz="2400" i="1" dirty="0" smtClean="0">
                <a:solidFill>
                  <a:srgbClr val="000090"/>
                </a:solidFill>
              </a:rPr>
              <a:t>reduce(or stop) </a:t>
            </a:r>
            <a:r>
              <a:rPr lang="en-US" altLang="ja-JP" sz="2400" i="1" dirty="0" smtClean="0">
                <a:solidFill>
                  <a:srgbClr val="000090"/>
                </a:solidFill>
              </a:rPr>
              <a:t>the repetition rate of the on/off control.</a:t>
            </a:r>
            <a:endParaRPr kumimoji="1" lang="en-US" altLang="ja-JP" sz="2400" i="1" dirty="0" smtClean="0">
              <a:solidFill>
                <a:srgbClr val="000090"/>
              </a:solidFill>
            </a:endParaRPr>
          </a:p>
          <a:p>
            <a:pPr marL="342900" indent="-342900" algn="just">
              <a:buFont typeface="+mj-lt"/>
              <a:buAutoNum type="arabicParenR"/>
            </a:pPr>
            <a:r>
              <a:rPr lang="en-US" altLang="ja-JP" sz="2400" i="1" dirty="0" smtClean="0">
                <a:solidFill>
                  <a:srgbClr val="000090"/>
                </a:solidFill>
              </a:rPr>
              <a:t> </a:t>
            </a:r>
            <a:r>
              <a:rPr lang="en-US" altLang="ja-JP" sz="2400" i="1" dirty="0" smtClean="0">
                <a:solidFill>
                  <a:srgbClr val="FF0000"/>
                </a:solidFill>
              </a:rPr>
              <a:t>Expand the control range of the three-way valve</a:t>
            </a:r>
            <a:r>
              <a:rPr lang="en-US" altLang="ja-JP" sz="2400" i="1" dirty="0" smtClean="0">
                <a:solidFill>
                  <a:srgbClr val="000090"/>
                </a:solidFill>
              </a:rPr>
              <a:t> - </a:t>
            </a:r>
            <a:r>
              <a:rPr lang="en-US" altLang="ja-JP" sz="2400" i="1" dirty="0">
                <a:solidFill>
                  <a:srgbClr val="000090"/>
                </a:solidFill>
              </a:rPr>
              <a:t>the control range </a:t>
            </a:r>
            <a:r>
              <a:rPr lang="en-US" altLang="ja-JP" sz="2400" i="1" dirty="0" smtClean="0">
                <a:solidFill>
                  <a:srgbClr val="000090"/>
                </a:solidFill>
              </a:rPr>
              <a:t>is set </a:t>
            </a:r>
            <a:r>
              <a:rPr lang="en-US" altLang="ja-JP" sz="2400" i="1" dirty="0" smtClean="0">
                <a:solidFill>
                  <a:srgbClr val="000090"/>
                </a:solidFill>
              </a:rPr>
              <a:t>at</a:t>
            </a:r>
            <a:r>
              <a:rPr lang="en-US" altLang="ja-JP" sz="2400" i="1" dirty="0" smtClean="0">
                <a:solidFill>
                  <a:srgbClr val="000090"/>
                </a:solidFill>
              </a:rPr>
              <a:t> </a:t>
            </a:r>
            <a:r>
              <a:rPr lang="en-US" altLang="ja-JP" sz="2400" i="1" dirty="0">
                <a:solidFill>
                  <a:srgbClr val="000090"/>
                </a:solidFill>
              </a:rPr>
              <a:t>0~100</a:t>
            </a:r>
            <a:r>
              <a:rPr lang="en-US" altLang="ja-JP" sz="2400" i="1" dirty="0" smtClean="0">
                <a:solidFill>
                  <a:srgbClr val="000090"/>
                </a:solidFill>
              </a:rPr>
              <a:t>%. The previous setting was limited to </a:t>
            </a:r>
            <a:r>
              <a:rPr lang="en-US" altLang="ja-JP" sz="2400" i="1" dirty="0">
                <a:solidFill>
                  <a:srgbClr val="000090"/>
                </a:solidFill>
              </a:rPr>
              <a:t>0~70</a:t>
            </a:r>
            <a:r>
              <a:rPr lang="en-US" altLang="ja-JP" sz="2400" i="1" dirty="0" smtClean="0">
                <a:solidFill>
                  <a:srgbClr val="000090"/>
                </a:solidFill>
              </a:rPr>
              <a:t>%, even if all of the accelerator power supplies are turned on. 30% of the water flow is needed to </a:t>
            </a:r>
            <a:r>
              <a:rPr lang="en-US" altLang="ja-JP" sz="2400" i="1" dirty="0" smtClean="0">
                <a:solidFill>
                  <a:srgbClr val="000090"/>
                </a:solidFill>
              </a:rPr>
              <a:t>avoid </a:t>
            </a:r>
            <a:r>
              <a:rPr lang="en-US" altLang="ja-JP" sz="2400" i="1" dirty="0">
                <a:solidFill>
                  <a:srgbClr val="000090"/>
                </a:solidFill>
              </a:rPr>
              <a:t>water freeze </a:t>
            </a:r>
            <a:r>
              <a:rPr lang="en-US" altLang="ja-JP" sz="2400" i="1" dirty="0" smtClean="0">
                <a:solidFill>
                  <a:srgbClr val="000090"/>
                </a:solidFill>
              </a:rPr>
              <a:t>problem during the winter shutdown.  We installed </a:t>
            </a:r>
            <a:r>
              <a:rPr lang="en-US" altLang="ja-JP" sz="2400" i="1" dirty="0" smtClean="0">
                <a:solidFill>
                  <a:srgbClr val="000090"/>
                </a:solidFill>
              </a:rPr>
              <a:t>an on</a:t>
            </a:r>
            <a:r>
              <a:rPr lang="en-US" altLang="ja-JP" sz="2400" i="1" dirty="0" smtClean="0">
                <a:solidFill>
                  <a:srgbClr val="000090"/>
                </a:solidFill>
              </a:rPr>
              <a:t>/off switch of the control range limiter. The limiter is </a:t>
            </a:r>
            <a:r>
              <a:rPr lang="en-US" altLang="ja-JP" sz="2400" i="1" dirty="0" smtClean="0">
                <a:solidFill>
                  <a:srgbClr val="000090"/>
                </a:solidFill>
              </a:rPr>
              <a:t>turned off </a:t>
            </a:r>
            <a:r>
              <a:rPr lang="en-US" altLang="ja-JP" sz="2400" i="1" dirty="0" smtClean="0">
                <a:solidFill>
                  <a:srgbClr val="000090"/>
                </a:solidFill>
              </a:rPr>
              <a:t>during the accelerator operation. </a:t>
            </a:r>
            <a:endParaRPr lang="en-US" altLang="ja-JP" sz="2400" i="1" dirty="0">
              <a:solidFill>
                <a:srgbClr val="000090"/>
              </a:solidFill>
            </a:endParaRPr>
          </a:p>
        </p:txBody>
      </p:sp>
      <p:sp>
        <p:nvSpPr>
          <p:cNvPr id="8"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9"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11"/>
          <p:cNvSpPr txBox="1"/>
          <p:nvPr/>
        </p:nvSpPr>
        <p:spPr>
          <a:xfrm>
            <a:off x="2331644" y="227668"/>
            <a:ext cx="4003079" cy="523220"/>
          </a:xfrm>
          <a:prstGeom prst="rect">
            <a:avLst/>
          </a:prstGeom>
          <a:noFill/>
        </p:spPr>
        <p:txBody>
          <a:bodyPr wrap="square" rtlCol="0">
            <a:spAutoFit/>
          </a:bodyPr>
          <a:lstStyle/>
          <a:p>
            <a:r>
              <a:rPr lang="en-US" altLang="ja-JP" sz="2800" b="1" i="1" dirty="0" smtClean="0">
                <a:solidFill>
                  <a:srgbClr val="0000FF"/>
                </a:solidFill>
              </a:rPr>
              <a:t>Cooling water system(5)</a:t>
            </a:r>
            <a:endParaRPr lang="en-GB" sz="2800" b="1" i="1" dirty="0">
              <a:solidFill>
                <a:srgbClr val="0000FF"/>
              </a:solidFill>
            </a:endParaRPr>
          </a:p>
        </p:txBody>
      </p:sp>
      <p:sp>
        <p:nvSpPr>
          <p:cNvPr id="2" name="テキスト ボックス 1"/>
          <p:cNvSpPr txBox="1"/>
          <p:nvPr/>
        </p:nvSpPr>
        <p:spPr>
          <a:xfrm>
            <a:off x="103776" y="1042160"/>
            <a:ext cx="6215075" cy="461665"/>
          </a:xfrm>
          <a:prstGeom prst="rect">
            <a:avLst/>
          </a:prstGeom>
          <a:noFill/>
        </p:spPr>
        <p:txBody>
          <a:bodyPr wrap="none" rtlCol="0">
            <a:spAutoFit/>
          </a:bodyPr>
          <a:lstStyle/>
          <a:p>
            <a:r>
              <a:rPr lang="en-GB" sz="2400" b="1" i="1" dirty="0" smtClean="0">
                <a:solidFill>
                  <a:srgbClr val="008000"/>
                </a:solidFill>
              </a:rPr>
              <a:t>Control procedure to </a:t>
            </a:r>
            <a:r>
              <a:rPr lang="en-GB" sz="2400" b="1" i="1" dirty="0" smtClean="0">
                <a:solidFill>
                  <a:srgbClr val="008000"/>
                </a:solidFill>
              </a:rPr>
              <a:t>make </a:t>
            </a:r>
            <a:r>
              <a:rPr lang="en-GB" sz="2400" b="1" i="1" dirty="0" smtClean="0">
                <a:solidFill>
                  <a:srgbClr val="008000"/>
                </a:solidFill>
              </a:rPr>
              <a:t>stable temperature</a:t>
            </a:r>
            <a:endParaRPr lang="en-GB" sz="2400" b="1" i="1" dirty="0">
              <a:solidFill>
                <a:srgbClr val="008000"/>
              </a:solidFill>
            </a:endParaRPr>
          </a:p>
        </p:txBody>
      </p:sp>
    </p:spTree>
    <p:extLst>
      <p:ext uri="{BB962C8B-B14F-4D97-AF65-F5344CB8AC3E}">
        <p14:creationId xmlns:p14="http://schemas.microsoft.com/office/powerpoint/2010/main" val="2778364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616576" y="1793289"/>
            <a:ext cx="7220969" cy="1433818"/>
          </a:xfrm>
          <a:prstGeom prst="rect">
            <a:avLst/>
          </a:prstGeom>
          <a:solidFill>
            <a:schemeClr val="tx2">
              <a:lumMod val="40000"/>
              <a:lumOff val="60000"/>
              <a:alpha val="3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正方形/長方形 5"/>
          <p:cNvSpPr/>
          <p:nvPr/>
        </p:nvSpPr>
        <p:spPr>
          <a:xfrm>
            <a:off x="1712312" y="1688426"/>
            <a:ext cx="7220969" cy="1433818"/>
          </a:xfrm>
          <a:prstGeom prst="rect">
            <a:avLst/>
          </a:prstGeom>
          <a:solidFill>
            <a:schemeClr val="accent3">
              <a:lumMod val="60000"/>
              <a:lumOff val="40000"/>
              <a:alpha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正方形/長方形 6"/>
          <p:cNvSpPr/>
          <p:nvPr/>
        </p:nvSpPr>
        <p:spPr>
          <a:xfrm>
            <a:off x="1842448" y="1596251"/>
            <a:ext cx="7220969" cy="1433818"/>
          </a:xfrm>
          <a:prstGeom prst="rect">
            <a:avLst/>
          </a:prstGeom>
          <a:solidFill>
            <a:srgbClr val="FDEADA">
              <a:alpha val="3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フリーフォーム 1"/>
          <p:cNvSpPr/>
          <p:nvPr/>
        </p:nvSpPr>
        <p:spPr>
          <a:xfrm>
            <a:off x="1751470" y="1460316"/>
            <a:ext cx="6732130" cy="1955984"/>
          </a:xfrm>
          <a:custGeom>
            <a:avLst/>
            <a:gdLst>
              <a:gd name="connsiteX0" fmla="*/ 0 w 6524478"/>
              <a:gd name="connsiteY0" fmla="*/ 2283866 h 2847152"/>
              <a:gd name="connsiteX1" fmla="*/ 10243 w 6524478"/>
              <a:gd name="connsiteY1" fmla="*/ 2212175 h 2847152"/>
              <a:gd name="connsiteX2" fmla="*/ 81940 w 6524478"/>
              <a:gd name="connsiteY2" fmla="*/ 2109760 h 2847152"/>
              <a:gd name="connsiteX3" fmla="*/ 184365 w 6524478"/>
              <a:gd name="connsiteY3" fmla="*/ 1915170 h 2847152"/>
              <a:gd name="connsiteX4" fmla="*/ 256063 w 6524478"/>
              <a:gd name="connsiteY4" fmla="*/ 1751305 h 2847152"/>
              <a:gd name="connsiteX5" fmla="*/ 327760 w 6524478"/>
              <a:gd name="connsiteY5" fmla="*/ 1638648 h 2847152"/>
              <a:gd name="connsiteX6" fmla="*/ 460913 w 6524478"/>
              <a:gd name="connsiteY6" fmla="*/ 1403093 h 2847152"/>
              <a:gd name="connsiteX7" fmla="*/ 553096 w 6524478"/>
              <a:gd name="connsiteY7" fmla="*/ 1218745 h 2847152"/>
              <a:gd name="connsiteX8" fmla="*/ 594066 w 6524478"/>
              <a:gd name="connsiteY8" fmla="*/ 1147054 h 2847152"/>
              <a:gd name="connsiteX9" fmla="*/ 655521 w 6524478"/>
              <a:gd name="connsiteY9" fmla="*/ 1024155 h 2847152"/>
              <a:gd name="connsiteX10" fmla="*/ 676006 w 6524478"/>
              <a:gd name="connsiteY10" fmla="*/ 972947 h 2847152"/>
              <a:gd name="connsiteX11" fmla="*/ 727218 w 6524478"/>
              <a:gd name="connsiteY11" fmla="*/ 911498 h 2847152"/>
              <a:gd name="connsiteX12" fmla="*/ 757946 w 6524478"/>
              <a:gd name="connsiteY12" fmla="*/ 839807 h 2847152"/>
              <a:gd name="connsiteX13" fmla="*/ 798916 w 6524478"/>
              <a:gd name="connsiteY13" fmla="*/ 778358 h 2847152"/>
              <a:gd name="connsiteX14" fmla="*/ 819401 w 6524478"/>
              <a:gd name="connsiteY14" fmla="*/ 737392 h 2847152"/>
              <a:gd name="connsiteX15" fmla="*/ 860371 w 6524478"/>
              <a:gd name="connsiteY15" fmla="*/ 675942 h 2847152"/>
              <a:gd name="connsiteX16" fmla="*/ 901341 w 6524478"/>
              <a:gd name="connsiteY16" fmla="*/ 604252 h 2847152"/>
              <a:gd name="connsiteX17" fmla="*/ 973038 w 6524478"/>
              <a:gd name="connsiteY17" fmla="*/ 522319 h 2847152"/>
              <a:gd name="connsiteX18" fmla="*/ 1054978 w 6524478"/>
              <a:gd name="connsiteY18" fmla="*/ 378937 h 2847152"/>
              <a:gd name="connsiteX19" fmla="*/ 1095949 w 6524478"/>
              <a:gd name="connsiteY19" fmla="*/ 317488 h 2847152"/>
              <a:gd name="connsiteX20" fmla="*/ 1167646 w 6524478"/>
              <a:gd name="connsiteY20" fmla="*/ 235556 h 2847152"/>
              <a:gd name="connsiteX21" fmla="*/ 1239344 w 6524478"/>
              <a:gd name="connsiteY21" fmla="*/ 184348 h 2847152"/>
              <a:gd name="connsiteX22" fmla="*/ 1311041 w 6524478"/>
              <a:gd name="connsiteY22" fmla="*/ 133140 h 2847152"/>
              <a:gd name="connsiteX23" fmla="*/ 1372496 w 6524478"/>
              <a:gd name="connsiteY23" fmla="*/ 61449 h 2847152"/>
              <a:gd name="connsiteX24" fmla="*/ 1403224 w 6524478"/>
              <a:gd name="connsiteY24" fmla="*/ 40966 h 2847152"/>
              <a:gd name="connsiteX25" fmla="*/ 1413466 w 6524478"/>
              <a:gd name="connsiteY25" fmla="*/ 163865 h 2847152"/>
              <a:gd name="connsiteX26" fmla="*/ 1444194 w 6524478"/>
              <a:gd name="connsiteY26" fmla="*/ 297005 h 2847152"/>
              <a:gd name="connsiteX27" fmla="*/ 1464679 w 6524478"/>
              <a:gd name="connsiteY27" fmla="*/ 337971 h 2847152"/>
              <a:gd name="connsiteX28" fmla="*/ 1505649 w 6524478"/>
              <a:gd name="connsiteY28" fmla="*/ 440387 h 2847152"/>
              <a:gd name="connsiteX29" fmla="*/ 1536376 w 6524478"/>
              <a:gd name="connsiteY29" fmla="*/ 542802 h 2847152"/>
              <a:gd name="connsiteX30" fmla="*/ 1556861 w 6524478"/>
              <a:gd name="connsiteY30" fmla="*/ 573527 h 2847152"/>
              <a:gd name="connsiteX31" fmla="*/ 1577346 w 6524478"/>
              <a:gd name="connsiteY31" fmla="*/ 655459 h 2847152"/>
              <a:gd name="connsiteX32" fmla="*/ 1597831 w 6524478"/>
              <a:gd name="connsiteY32" fmla="*/ 706667 h 2847152"/>
              <a:gd name="connsiteX33" fmla="*/ 1618316 w 6524478"/>
              <a:gd name="connsiteY33" fmla="*/ 768116 h 2847152"/>
              <a:gd name="connsiteX34" fmla="*/ 1679772 w 6524478"/>
              <a:gd name="connsiteY34" fmla="*/ 891015 h 2847152"/>
              <a:gd name="connsiteX35" fmla="*/ 1700257 w 6524478"/>
              <a:gd name="connsiteY35" fmla="*/ 921740 h 2847152"/>
              <a:gd name="connsiteX36" fmla="*/ 1730984 w 6524478"/>
              <a:gd name="connsiteY36" fmla="*/ 1034397 h 2847152"/>
              <a:gd name="connsiteX37" fmla="*/ 1761712 w 6524478"/>
              <a:gd name="connsiteY37" fmla="*/ 1106088 h 2847152"/>
              <a:gd name="connsiteX38" fmla="*/ 1864137 w 6524478"/>
              <a:gd name="connsiteY38" fmla="*/ 1331402 h 2847152"/>
              <a:gd name="connsiteX39" fmla="*/ 1905107 w 6524478"/>
              <a:gd name="connsiteY39" fmla="*/ 1372368 h 2847152"/>
              <a:gd name="connsiteX40" fmla="*/ 1956319 w 6524478"/>
              <a:gd name="connsiteY40" fmla="*/ 1495267 h 2847152"/>
              <a:gd name="connsiteX41" fmla="*/ 1997289 w 6524478"/>
              <a:gd name="connsiteY41" fmla="*/ 1577199 h 2847152"/>
              <a:gd name="connsiteX42" fmla="*/ 2007532 w 6524478"/>
              <a:gd name="connsiteY42" fmla="*/ 1628407 h 2847152"/>
              <a:gd name="connsiteX43" fmla="*/ 2038259 w 6524478"/>
              <a:gd name="connsiteY43" fmla="*/ 1720581 h 2847152"/>
              <a:gd name="connsiteX44" fmla="*/ 2048502 w 6524478"/>
              <a:gd name="connsiteY44" fmla="*/ 1751305 h 2847152"/>
              <a:gd name="connsiteX45" fmla="*/ 2058744 w 6524478"/>
              <a:gd name="connsiteY45" fmla="*/ 1802513 h 2847152"/>
              <a:gd name="connsiteX46" fmla="*/ 2079229 w 6524478"/>
              <a:gd name="connsiteY46" fmla="*/ 1853721 h 2847152"/>
              <a:gd name="connsiteX47" fmla="*/ 2099714 w 6524478"/>
              <a:gd name="connsiteY47" fmla="*/ 1925412 h 2847152"/>
              <a:gd name="connsiteX48" fmla="*/ 2109957 w 6524478"/>
              <a:gd name="connsiteY48" fmla="*/ 1956137 h 2847152"/>
              <a:gd name="connsiteX49" fmla="*/ 2130442 w 6524478"/>
              <a:gd name="connsiteY49" fmla="*/ 1986861 h 2847152"/>
              <a:gd name="connsiteX50" fmla="*/ 2161169 w 6524478"/>
              <a:gd name="connsiteY50" fmla="*/ 2079035 h 2847152"/>
              <a:gd name="connsiteX51" fmla="*/ 2171412 w 6524478"/>
              <a:gd name="connsiteY51" fmla="*/ 2109760 h 2847152"/>
              <a:gd name="connsiteX52" fmla="*/ 2191897 w 6524478"/>
              <a:gd name="connsiteY52" fmla="*/ 2181451 h 2847152"/>
              <a:gd name="connsiteX53" fmla="*/ 2212382 w 6524478"/>
              <a:gd name="connsiteY53" fmla="*/ 2222417 h 2847152"/>
              <a:gd name="connsiteX54" fmla="*/ 2243110 w 6524478"/>
              <a:gd name="connsiteY54" fmla="*/ 2314591 h 2847152"/>
              <a:gd name="connsiteX55" fmla="*/ 2253352 w 6524478"/>
              <a:gd name="connsiteY55" fmla="*/ 2345316 h 2847152"/>
              <a:gd name="connsiteX56" fmla="*/ 2263595 w 6524478"/>
              <a:gd name="connsiteY56" fmla="*/ 2386282 h 2847152"/>
              <a:gd name="connsiteX57" fmla="*/ 2294322 w 6524478"/>
              <a:gd name="connsiteY57" fmla="*/ 2457973 h 2847152"/>
              <a:gd name="connsiteX58" fmla="*/ 2335292 w 6524478"/>
              <a:gd name="connsiteY58" fmla="*/ 2591113 h 2847152"/>
              <a:gd name="connsiteX59" fmla="*/ 2355777 w 6524478"/>
              <a:gd name="connsiteY59" fmla="*/ 2621837 h 2847152"/>
              <a:gd name="connsiteX60" fmla="*/ 2376262 w 6524478"/>
              <a:gd name="connsiteY60" fmla="*/ 2683287 h 2847152"/>
              <a:gd name="connsiteX61" fmla="*/ 2406990 w 6524478"/>
              <a:gd name="connsiteY61" fmla="*/ 2765219 h 2847152"/>
              <a:gd name="connsiteX62" fmla="*/ 2488930 w 6524478"/>
              <a:gd name="connsiteY62" fmla="*/ 2724253 h 2847152"/>
              <a:gd name="connsiteX63" fmla="*/ 2509415 w 6524478"/>
              <a:gd name="connsiteY63" fmla="*/ 2693528 h 2847152"/>
              <a:gd name="connsiteX64" fmla="*/ 2570870 w 6524478"/>
              <a:gd name="connsiteY64" fmla="*/ 2642321 h 2847152"/>
              <a:gd name="connsiteX65" fmla="*/ 2581112 w 6524478"/>
              <a:gd name="connsiteY65" fmla="*/ 2601354 h 2847152"/>
              <a:gd name="connsiteX66" fmla="*/ 2611840 w 6524478"/>
              <a:gd name="connsiteY66" fmla="*/ 2580871 h 2847152"/>
              <a:gd name="connsiteX67" fmla="*/ 2632325 w 6524478"/>
              <a:gd name="connsiteY67" fmla="*/ 2550147 h 2847152"/>
              <a:gd name="connsiteX68" fmla="*/ 2693780 w 6524478"/>
              <a:gd name="connsiteY68" fmla="*/ 2437490 h 2847152"/>
              <a:gd name="connsiteX69" fmla="*/ 2734750 w 6524478"/>
              <a:gd name="connsiteY69" fmla="*/ 2376040 h 2847152"/>
              <a:gd name="connsiteX70" fmla="*/ 2755235 w 6524478"/>
              <a:gd name="connsiteY70" fmla="*/ 2345316 h 2847152"/>
              <a:gd name="connsiteX71" fmla="*/ 2806448 w 6524478"/>
              <a:gd name="connsiteY71" fmla="*/ 2253142 h 2847152"/>
              <a:gd name="connsiteX72" fmla="*/ 2816690 w 6524478"/>
              <a:gd name="connsiteY72" fmla="*/ 2201934 h 2847152"/>
              <a:gd name="connsiteX73" fmla="*/ 2837175 w 6524478"/>
              <a:gd name="connsiteY73" fmla="*/ 2171209 h 2847152"/>
              <a:gd name="connsiteX74" fmla="*/ 2847418 w 6524478"/>
              <a:gd name="connsiteY74" fmla="*/ 2140484 h 2847152"/>
              <a:gd name="connsiteX75" fmla="*/ 2867903 w 6524478"/>
              <a:gd name="connsiteY75" fmla="*/ 2099518 h 2847152"/>
              <a:gd name="connsiteX76" fmla="*/ 2898630 w 6524478"/>
              <a:gd name="connsiteY76" fmla="*/ 2007344 h 2847152"/>
              <a:gd name="connsiteX77" fmla="*/ 2919115 w 6524478"/>
              <a:gd name="connsiteY77" fmla="*/ 1935653 h 2847152"/>
              <a:gd name="connsiteX78" fmla="*/ 2939600 w 6524478"/>
              <a:gd name="connsiteY78" fmla="*/ 1894687 h 2847152"/>
              <a:gd name="connsiteX79" fmla="*/ 2960085 w 6524478"/>
              <a:gd name="connsiteY79" fmla="*/ 1833238 h 2847152"/>
              <a:gd name="connsiteX80" fmla="*/ 3001055 w 6524478"/>
              <a:gd name="connsiteY80" fmla="*/ 1761547 h 2847152"/>
              <a:gd name="connsiteX81" fmla="*/ 3031783 w 6524478"/>
              <a:gd name="connsiteY81" fmla="*/ 1710339 h 2847152"/>
              <a:gd name="connsiteX82" fmla="*/ 3052268 w 6524478"/>
              <a:gd name="connsiteY82" fmla="*/ 1659131 h 2847152"/>
              <a:gd name="connsiteX83" fmla="*/ 3093238 w 6524478"/>
              <a:gd name="connsiteY83" fmla="*/ 1566958 h 2847152"/>
              <a:gd name="connsiteX84" fmla="*/ 3113723 w 6524478"/>
              <a:gd name="connsiteY84" fmla="*/ 1515750 h 2847152"/>
              <a:gd name="connsiteX85" fmla="*/ 3226390 w 6524478"/>
              <a:gd name="connsiteY85" fmla="*/ 1321160 h 2847152"/>
              <a:gd name="connsiteX86" fmla="*/ 3318573 w 6524478"/>
              <a:gd name="connsiteY86" fmla="*/ 1136812 h 2847152"/>
              <a:gd name="connsiteX87" fmla="*/ 3349301 w 6524478"/>
              <a:gd name="connsiteY87" fmla="*/ 1054880 h 2847152"/>
              <a:gd name="connsiteX88" fmla="*/ 3390271 w 6524478"/>
              <a:gd name="connsiteY88" fmla="*/ 983189 h 2847152"/>
              <a:gd name="connsiteX89" fmla="*/ 3441483 w 6524478"/>
              <a:gd name="connsiteY89" fmla="*/ 880773 h 2847152"/>
              <a:gd name="connsiteX90" fmla="*/ 3472211 w 6524478"/>
              <a:gd name="connsiteY90" fmla="*/ 778358 h 2847152"/>
              <a:gd name="connsiteX91" fmla="*/ 3502938 w 6524478"/>
              <a:gd name="connsiteY91" fmla="*/ 716909 h 2847152"/>
              <a:gd name="connsiteX92" fmla="*/ 3513181 w 6524478"/>
              <a:gd name="connsiteY92" fmla="*/ 686184 h 2847152"/>
              <a:gd name="connsiteX93" fmla="*/ 3533666 w 6524478"/>
              <a:gd name="connsiteY93" fmla="*/ 645218 h 2847152"/>
              <a:gd name="connsiteX94" fmla="*/ 3543908 w 6524478"/>
              <a:gd name="connsiteY94" fmla="*/ 614493 h 2847152"/>
              <a:gd name="connsiteX95" fmla="*/ 3584878 w 6524478"/>
              <a:gd name="connsiteY95" fmla="*/ 512078 h 2847152"/>
              <a:gd name="connsiteX96" fmla="*/ 3595121 w 6524478"/>
              <a:gd name="connsiteY96" fmla="*/ 481353 h 2847152"/>
              <a:gd name="connsiteX97" fmla="*/ 3615606 w 6524478"/>
              <a:gd name="connsiteY97" fmla="*/ 389179 h 2847152"/>
              <a:gd name="connsiteX98" fmla="*/ 3625848 w 6524478"/>
              <a:gd name="connsiteY98" fmla="*/ 358454 h 2847152"/>
              <a:gd name="connsiteX99" fmla="*/ 3656576 w 6524478"/>
              <a:gd name="connsiteY99" fmla="*/ 194589 h 2847152"/>
              <a:gd name="connsiteX100" fmla="*/ 3687303 w 6524478"/>
              <a:gd name="connsiteY100" fmla="*/ 92174 h 2847152"/>
              <a:gd name="connsiteX101" fmla="*/ 3707788 w 6524478"/>
              <a:gd name="connsiteY101" fmla="*/ 61449 h 2847152"/>
              <a:gd name="connsiteX102" fmla="*/ 3728273 w 6524478"/>
              <a:gd name="connsiteY102" fmla="*/ 0 h 2847152"/>
              <a:gd name="connsiteX103" fmla="*/ 3779486 w 6524478"/>
              <a:gd name="connsiteY103" fmla="*/ 81932 h 2847152"/>
              <a:gd name="connsiteX104" fmla="*/ 3840941 w 6524478"/>
              <a:gd name="connsiteY104" fmla="*/ 225314 h 2847152"/>
              <a:gd name="connsiteX105" fmla="*/ 3892154 w 6524478"/>
              <a:gd name="connsiteY105" fmla="*/ 307246 h 2847152"/>
              <a:gd name="connsiteX106" fmla="*/ 3943366 w 6524478"/>
              <a:gd name="connsiteY106" fmla="*/ 460870 h 2847152"/>
              <a:gd name="connsiteX107" fmla="*/ 3984336 w 6524478"/>
              <a:gd name="connsiteY107" fmla="*/ 573527 h 2847152"/>
              <a:gd name="connsiteX108" fmla="*/ 4004821 w 6524478"/>
              <a:gd name="connsiteY108" fmla="*/ 624735 h 2847152"/>
              <a:gd name="connsiteX109" fmla="*/ 4086761 w 6524478"/>
              <a:gd name="connsiteY109" fmla="*/ 829566 h 2847152"/>
              <a:gd name="connsiteX110" fmla="*/ 4107246 w 6524478"/>
              <a:gd name="connsiteY110" fmla="*/ 901257 h 2847152"/>
              <a:gd name="connsiteX111" fmla="*/ 4117489 w 6524478"/>
              <a:gd name="connsiteY111" fmla="*/ 952464 h 2847152"/>
              <a:gd name="connsiteX112" fmla="*/ 4137974 w 6524478"/>
              <a:gd name="connsiteY112" fmla="*/ 1003672 h 2847152"/>
              <a:gd name="connsiteX113" fmla="*/ 4158459 w 6524478"/>
              <a:gd name="connsiteY113" fmla="*/ 1116329 h 2847152"/>
              <a:gd name="connsiteX114" fmla="*/ 4178944 w 6524478"/>
              <a:gd name="connsiteY114" fmla="*/ 1177778 h 2847152"/>
              <a:gd name="connsiteX115" fmla="*/ 4219914 w 6524478"/>
              <a:gd name="connsiteY115" fmla="*/ 1372368 h 2847152"/>
              <a:gd name="connsiteX116" fmla="*/ 4281369 w 6524478"/>
              <a:gd name="connsiteY116" fmla="*/ 1546474 h 2847152"/>
              <a:gd name="connsiteX117" fmla="*/ 4301854 w 6524478"/>
              <a:gd name="connsiteY117" fmla="*/ 1628407 h 2847152"/>
              <a:gd name="connsiteX118" fmla="*/ 4312096 w 6524478"/>
              <a:gd name="connsiteY118" fmla="*/ 1659131 h 2847152"/>
              <a:gd name="connsiteX119" fmla="*/ 4322339 w 6524478"/>
              <a:gd name="connsiteY119" fmla="*/ 1710339 h 2847152"/>
              <a:gd name="connsiteX120" fmla="*/ 4332581 w 6524478"/>
              <a:gd name="connsiteY120" fmla="*/ 1751305 h 2847152"/>
              <a:gd name="connsiteX121" fmla="*/ 4342824 w 6524478"/>
              <a:gd name="connsiteY121" fmla="*/ 1874204 h 2847152"/>
              <a:gd name="connsiteX122" fmla="*/ 4404279 w 6524478"/>
              <a:gd name="connsiteY122" fmla="*/ 2048311 h 2847152"/>
              <a:gd name="connsiteX123" fmla="*/ 4424764 w 6524478"/>
              <a:gd name="connsiteY123" fmla="*/ 2150726 h 2847152"/>
              <a:gd name="connsiteX124" fmla="*/ 4445249 w 6524478"/>
              <a:gd name="connsiteY124" fmla="*/ 2181451 h 2847152"/>
              <a:gd name="connsiteX125" fmla="*/ 4486219 w 6524478"/>
              <a:gd name="connsiteY125" fmla="*/ 2283866 h 2847152"/>
              <a:gd name="connsiteX126" fmla="*/ 4496462 w 6524478"/>
              <a:gd name="connsiteY126" fmla="*/ 2324832 h 2847152"/>
              <a:gd name="connsiteX127" fmla="*/ 4578402 w 6524478"/>
              <a:gd name="connsiteY127" fmla="*/ 2457973 h 2847152"/>
              <a:gd name="connsiteX128" fmla="*/ 4588644 w 6524478"/>
              <a:gd name="connsiteY128" fmla="*/ 2498939 h 2847152"/>
              <a:gd name="connsiteX129" fmla="*/ 4639857 w 6524478"/>
              <a:gd name="connsiteY129" fmla="*/ 2560388 h 2847152"/>
              <a:gd name="connsiteX130" fmla="*/ 4670584 w 6524478"/>
              <a:gd name="connsiteY130" fmla="*/ 2632079 h 2847152"/>
              <a:gd name="connsiteX131" fmla="*/ 4680827 w 6524478"/>
              <a:gd name="connsiteY131" fmla="*/ 2662804 h 2847152"/>
              <a:gd name="connsiteX132" fmla="*/ 4711554 w 6524478"/>
              <a:gd name="connsiteY132" fmla="*/ 2703770 h 2847152"/>
              <a:gd name="connsiteX133" fmla="*/ 4732039 w 6524478"/>
              <a:gd name="connsiteY133" fmla="*/ 2744736 h 2847152"/>
              <a:gd name="connsiteX134" fmla="*/ 4762767 w 6524478"/>
              <a:gd name="connsiteY134" fmla="*/ 2775461 h 2847152"/>
              <a:gd name="connsiteX135" fmla="*/ 4803737 w 6524478"/>
              <a:gd name="connsiteY135" fmla="*/ 2826669 h 2847152"/>
              <a:gd name="connsiteX136" fmla="*/ 4865192 w 6524478"/>
              <a:gd name="connsiteY136" fmla="*/ 2847152 h 2847152"/>
              <a:gd name="connsiteX137" fmla="*/ 4906162 w 6524478"/>
              <a:gd name="connsiteY137" fmla="*/ 2836910 h 2847152"/>
              <a:gd name="connsiteX138" fmla="*/ 4947132 w 6524478"/>
              <a:gd name="connsiteY138" fmla="*/ 2795944 h 2847152"/>
              <a:gd name="connsiteX139" fmla="*/ 4977859 w 6524478"/>
              <a:gd name="connsiteY139" fmla="*/ 2775461 h 2847152"/>
              <a:gd name="connsiteX140" fmla="*/ 5039315 w 6524478"/>
              <a:gd name="connsiteY140" fmla="*/ 2703770 h 2847152"/>
              <a:gd name="connsiteX141" fmla="*/ 5059800 w 6524478"/>
              <a:gd name="connsiteY141" fmla="*/ 2673045 h 2847152"/>
              <a:gd name="connsiteX142" fmla="*/ 5131497 w 6524478"/>
              <a:gd name="connsiteY142" fmla="*/ 2580871 h 2847152"/>
              <a:gd name="connsiteX143" fmla="*/ 5151982 w 6524478"/>
              <a:gd name="connsiteY143" fmla="*/ 2550147 h 2847152"/>
              <a:gd name="connsiteX144" fmla="*/ 5192952 w 6524478"/>
              <a:gd name="connsiteY144" fmla="*/ 2468214 h 2847152"/>
              <a:gd name="connsiteX145" fmla="*/ 5233922 w 6524478"/>
              <a:gd name="connsiteY145" fmla="*/ 2427248 h 2847152"/>
              <a:gd name="connsiteX146" fmla="*/ 5264650 w 6524478"/>
              <a:gd name="connsiteY146" fmla="*/ 2355557 h 2847152"/>
              <a:gd name="connsiteX147" fmla="*/ 5336347 w 6524478"/>
              <a:gd name="connsiteY147" fmla="*/ 2232658 h 2847152"/>
              <a:gd name="connsiteX148" fmla="*/ 5489985 w 6524478"/>
              <a:gd name="connsiteY148" fmla="*/ 1966378 h 2847152"/>
              <a:gd name="connsiteX149" fmla="*/ 5592410 w 6524478"/>
              <a:gd name="connsiteY149" fmla="*/ 1792272 h 2847152"/>
              <a:gd name="connsiteX150" fmla="*/ 5674350 w 6524478"/>
              <a:gd name="connsiteY150" fmla="*/ 1648890 h 2847152"/>
              <a:gd name="connsiteX151" fmla="*/ 5705078 w 6524478"/>
              <a:gd name="connsiteY151" fmla="*/ 1556716 h 2847152"/>
              <a:gd name="connsiteX152" fmla="*/ 5940655 w 6524478"/>
              <a:gd name="connsiteY152" fmla="*/ 1188020 h 2847152"/>
              <a:gd name="connsiteX153" fmla="*/ 5981625 w 6524478"/>
              <a:gd name="connsiteY153" fmla="*/ 1085605 h 2847152"/>
              <a:gd name="connsiteX154" fmla="*/ 6043080 w 6524478"/>
              <a:gd name="connsiteY154" fmla="*/ 962706 h 2847152"/>
              <a:gd name="connsiteX155" fmla="*/ 6073808 w 6524478"/>
              <a:gd name="connsiteY155" fmla="*/ 921740 h 2847152"/>
              <a:gd name="connsiteX156" fmla="*/ 6206961 w 6524478"/>
              <a:gd name="connsiteY156" fmla="*/ 686184 h 2847152"/>
              <a:gd name="connsiteX157" fmla="*/ 6288901 w 6524478"/>
              <a:gd name="connsiteY157" fmla="*/ 553044 h 2847152"/>
              <a:gd name="connsiteX158" fmla="*/ 6319628 w 6524478"/>
              <a:gd name="connsiteY158" fmla="*/ 481353 h 2847152"/>
              <a:gd name="connsiteX159" fmla="*/ 6381083 w 6524478"/>
              <a:gd name="connsiteY159" fmla="*/ 378937 h 2847152"/>
              <a:gd name="connsiteX160" fmla="*/ 6432296 w 6524478"/>
              <a:gd name="connsiteY160" fmla="*/ 266280 h 2847152"/>
              <a:gd name="connsiteX161" fmla="*/ 6442538 w 6524478"/>
              <a:gd name="connsiteY161" fmla="*/ 225314 h 2847152"/>
              <a:gd name="connsiteX162" fmla="*/ 6463023 w 6524478"/>
              <a:gd name="connsiteY162" fmla="*/ 184348 h 2847152"/>
              <a:gd name="connsiteX163" fmla="*/ 6483508 w 6524478"/>
              <a:gd name="connsiteY163" fmla="*/ 133140 h 2847152"/>
              <a:gd name="connsiteX164" fmla="*/ 6524478 w 6524478"/>
              <a:gd name="connsiteY164" fmla="*/ 0 h 284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6524478" h="2847152">
                <a:moveTo>
                  <a:pt x="0" y="2283866"/>
                </a:moveTo>
                <a:cubicBezTo>
                  <a:pt x="3414" y="2259969"/>
                  <a:pt x="1577" y="2234705"/>
                  <a:pt x="10243" y="2212175"/>
                </a:cubicBezTo>
                <a:cubicBezTo>
                  <a:pt x="28326" y="2165164"/>
                  <a:pt x="58876" y="2150562"/>
                  <a:pt x="81940" y="2109760"/>
                </a:cubicBezTo>
                <a:cubicBezTo>
                  <a:pt x="118010" y="2045949"/>
                  <a:pt x="154983" y="1982323"/>
                  <a:pt x="184365" y="1915170"/>
                </a:cubicBezTo>
                <a:cubicBezTo>
                  <a:pt x="208264" y="1860548"/>
                  <a:pt x="228616" y="1804233"/>
                  <a:pt x="256063" y="1751305"/>
                </a:cubicBezTo>
                <a:cubicBezTo>
                  <a:pt x="276554" y="1711790"/>
                  <a:pt x="309339" y="1679170"/>
                  <a:pt x="327760" y="1638648"/>
                </a:cubicBezTo>
                <a:cubicBezTo>
                  <a:pt x="452755" y="1363687"/>
                  <a:pt x="292344" y="1700539"/>
                  <a:pt x="460913" y="1403093"/>
                </a:cubicBezTo>
                <a:cubicBezTo>
                  <a:pt x="494787" y="1343321"/>
                  <a:pt x="521397" y="1279699"/>
                  <a:pt x="553096" y="1218745"/>
                </a:cubicBezTo>
                <a:cubicBezTo>
                  <a:pt x="565795" y="1194326"/>
                  <a:pt x="581246" y="1171410"/>
                  <a:pt x="594066" y="1147054"/>
                </a:cubicBezTo>
                <a:cubicBezTo>
                  <a:pt x="615400" y="1106523"/>
                  <a:pt x="636017" y="1065597"/>
                  <a:pt x="655521" y="1024155"/>
                </a:cubicBezTo>
                <a:cubicBezTo>
                  <a:pt x="663350" y="1007521"/>
                  <a:pt x="666135" y="988457"/>
                  <a:pt x="676006" y="972947"/>
                </a:cubicBezTo>
                <a:cubicBezTo>
                  <a:pt x="690322" y="950452"/>
                  <a:pt x="713243" y="934206"/>
                  <a:pt x="727218" y="911498"/>
                </a:cubicBezTo>
                <a:cubicBezTo>
                  <a:pt x="740845" y="889356"/>
                  <a:pt x="745619" y="862698"/>
                  <a:pt x="757946" y="839807"/>
                </a:cubicBezTo>
                <a:cubicBezTo>
                  <a:pt x="769618" y="818132"/>
                  <a:pt x="786249" y="799467"/>
                  <a:pt x="798916" y="778358"/>
                </a:cubicBezTo>
                <a:cubicBezTo>
                  <a:pt x="806772" y="765267"/>
                  <a:pt x="811545" y="750483"/>
                  <a:pt x="819401" y="737392"/>
                </a:cubicBezTo>
                <a:cubicBezTo>
                  <a:pt x="832068" y="716282"/>
                  <a:pt x="847468" y="696908"/>
                  <a:pt x="860371" y="675942"/>
                </a:cubicBezTo>
                <a:cubicBezTo>
                  <a:pt x="874797" y="652502"/>
                  <a:pt x="885064" y="626447"/>
                  <a:pt x="901341" y="604252"/>
                </a:cubicBezTo>
                <a:cubicBezTo>
                  <a:pt x="922804" y="574987"/>
                  <a:pt x="950992" y="551146"/>
                  <a:pt x="973038" y="522319"/>
                </a:cubicBezTo>
                <a:cubicBezTo>
                  <a:pt x="1105615" y="348964"/>
                  <a:pt x="990446" y="497232"/>
                  <a:pt x="1054978" y="378937"/>
                </a:cubicBezTo>
                <a:cubicBezTo>
                  <a:pt x="1066768" y="357325"/>
                  <a:pt x="1081177" y="337182"/>
                  <a:pt x="1095949" y="317488"/>
                </a:cubicBezTo>
                <a:cubicBezTo>
                  <a:pt x="1125479" y="278117"/>
                  <a:pt x="1129070" y="269307"/>
                  <a:pt x="1167646" y="235556"/>
                </a:cubicBezTo>
                <a:cubicBezTo>
                  <a:pt x="1315285" y="106384"/>
                  <a:pt x="1124593" y="279966"/>
                  <a:pt x="1239344" y="184348"/>
                </a:cubicBezTo>
                <a:cubicBezTo>
                  <a:pt x="1301632" y="132446"/>
                  <a:pt x="1235227" y="171043"/>
                  <a:pt x="1311041" y="133140"/>
                </a:cubicBezTo>
                <a:cubicBezTo>
                  <a:pt x="1333644" y="103006"/>
                  <a:pt x="1343967" y="85221"/>
                  <a:pt x="1372496" y="61449"/>
                </a:cubicBezTo>
                <a:cubicBezTo>
                  <a:pt x="1381953" y="53569"/>
                  <a:pt x="1392981" y="47794"/>
                  <a:pt x="1403224" y="40966"/>
                </a:cubicBezTo>
                <a:cubicBezTo>
                  <a:pt x="1406638" y="81932"/>
                  <a:pt x="1408926" y="123008"/>
                  <a:pt x="1413466" y="163865"/>
                </a:cubicBezTo>
                <a:cubicBezTo>
                  <a:pt x="1418291" y="207283"/>
                  <a:pt x="1429380" y="256269"/>
                  <a:pt x="1444194" y="297005"/>
                </a:cubicBezTo>
                <a:cubicBezTo>
                  <a:pt x="1449412" y="311353"/>
                  <a:pt x="1457851" y="324316"/>
                  <a:pt x="1464679" y="337971"/>
                </a:cubicBezTo>
                <a:cubicBezTo>
                  <a:pt x="1486483" y="468788"/>
                  <a:pt x="1455264" y="339626"/>
                  <a:pt x="1505649" y="440387"/>
                </a:cubicBezTo>
                <a:cubicBezTo>
                  <a:pt x="1574497" y="578070"/>
                  <a:pt x="1492270" y="439896"/>
                  <a:pt x="1536376" y="542802"/>
                </a:cubicBezTo>
                <a:cubicBezTo>
                  <a:pt x="1541225" y="554116"/>
                  <a:pt x="1551356" y="562517"/>
                  <a:pt x="1556861" y="573527"/>
                </a:cubicBezTo>
                <a:cubicBezTo>
                  <a:pt x="1570382" y="600566"/>
                  <a:pt x="1568578" y="626236"/>
                  <a:pt x="1577346" y="655459"/>
                </a:cubicBezTo>
                <a:cubicBezTo>
                  <a:pt x="1582629" y="673068"/>
                  <a:pt x="1591548" y="689390"/>
                  <a:pt x="1597831" y="706667"/>
                </a:cubicBezTo>
                <a:cubicBezTo>
                  <a:pt x="1605210" y="726958"/>
                  <a:pt x="1610937" y="747825"/>
                  <a:pt x="1618316" y="768116"/>
                </a:cubicBezTo>
                <a:cubicBezTo>
                  <a:pt x="1639363" y="825989"/>
                  <a:pt x="1644146" y="831643"/>
                  <a:pt x="1679772" y="891015"/>
                </a:cubicBezTo>
                <a:cubicBezTo>
                  <a:pt x="1686105" y="901570"/>
                  <a:pt x="1695257" y="910492"/>
                  <a:pt x="1700257" y="921740"/>
                </a:cubicBezTo>
                <a:cubicBezTo>
                  <a:pt x="1748146" y="1029480"/>
                  <a:pt x="1698852" y="938010"/>
                  <a:pt x="1730984" y="1034397"/>
                </a:cubicBezTo>
                <a:cubicBezTo>
                  <a:pt x="1739206" y="1059062"/>
                  <a:pt x="1752582" y="1081744"/>
                  <a:pt x="1761712" y="1106088"/>
                </a:cubicBezTo>
                <a:cubicBezTo>
                  <a:pt x="1806707" y="1226064"/>
                  <a:pt x="1779687" y="1200901"/>
                  <a:pt x="1864137" y="1331402"/>
                </a:cubicBezTo>
                <a:cubicBezTo>
                  <a:pt x="1874629" y="1347616"/>
                  <a:pt x="1891450" y="1358713"/>
                  <a:pt x="1905107" y="1372368"/>
                </a:cubicBezTo>
                <a:cubicBezTo>
                  <a:pt x="1929732" y="1470860"/>
                  <a:pt x="1908701" y="1431779"/>
                  <a:pt x="1956319" y="1495267"/>
                </a:cubicBezTo>
                <a:cubicBezTo>
                  <a:pt x="1987625" y="1620471"/>
                  <a:pt x="1937595" y="1442899"/>
                  <a:pt x="1997289" y="1577199"/>
                </a:cubicBezTo>
                <a:cubicBezTo>
                  <a:pt x="2004359" y="1593106"/>
                  <a:pt x="2002749" y="1611669"/>
                  <a:pt x="2007532" y="1628407"/>
                </a:cubicBezTo>
                <a:cubicBezTo>
                  <a:pt x="2016430" y="1659548"/>
                  <a:pt x="2028016" y="1689856"/>
                  <a:pt x="2038259" y="1720581"/>
                </a:cubicBezTo>
                <a:cubicBezTo>
                  <a:pt x="2041673" y="1730822"/>
                  <a:pt x="2046385" y="1740719"/>
                  <a:pt x="2048502" y="1751305"/>
                </a:cubicBezTo>
                <a:cubicBezTo>
                  <a:pt x="2051916" y="1768374"/>
                  <a:pt x="2053742" y="1785840"/>
                  <a:pt x="2058744" y="1802513"/>
                </a:cubicBezTo>
                <a:cubicBezTo>
                  <a:pt x="2064027" y="1820122"/>
                  <a:pt x="2073415" y="1836280"/>
                  <a:pt x="2079229" y="1853721"/>
                </a:cubicBezTo>
                <a:cubicBezTo>
                  <a:pt x="2087089" y="1877299"/>
                  <a:pt x="2092572" y="1901607"/>
                  <a:pt x="2099714" y="1925412"/>
                </a:cubicBezTo>
                <a:cubicBezTo>
                  <a:pt x="2102816" y="1935752"/>
                  <a:pt x="2105129" y="1946481"/>
                  <a:pt x="2109957" y="1956137"/>
                </a:cubicBezTo>
                <a:cubicBezTo>
                  <a:pt x="2115462" y="1967146"/>
                  <a:pt x="2123614" y="1976620"/>
                  <a:pt x="2130442" y="1986861"/>
                </a:cubicBezTo>
                <a:lnTo>
                  <a:pt x="2161169" y="2079035"/>
                </a:lnTo>
                <a:cubicBezTo>
                  <a:pt x="2164583" y="2089277"/>
                  <a:pt x="2168794" y="2099287"/>
                  <a:pt x="2171412" y="2109760"/>
                </a:cubicBezTo>
                <a:cubicBezTo>
                  <a:pt x="2176611" y="2130554"/>
                  <a:pt x="2183079" y="2160877"/>
                  <a:pt x="2191897" y="2181451"/>
                </a:cubicBezTo>
                <a:cubicBezTo>
                  <a:pt x="2197912" y="2195484"/>
                  <a:pt x="2206901" y="2208167"/>
                  <a:pt x="2212382" y="2222417"/>
                </a:cubicBezTo>
                <a:cubicBezTo>
                  <a:pt x="2224009" y="2252645"/>
                  <a:pt x="2232868" y="2283866"/>
                  <a:pt x="2243110" y="2314591"/>
                </a:cubicBezTo>
                <a:cubicBezTo>
                  <a:pt x="2246524" y="2324833"/>
                  <a:pt x="2250733" y="2334843"/>
                  <a:pt x="2253352" y="2345316"/>
                </a:cubicBezTo>
                <a:cubicBezTo>
                  <a:pt x="2256766" y="2358971"/>
                  <a:pt x="2258784" y="2373054"/>
                  <a:pt x="2263595" y="2386282"/>
                </a:cubicBezTo>
                <a:cubicBezTo>
                  <a:pt x="2272481" y="2410716"/>
                  <a:pt x="2284080" y="2434076"/>
                  <a:pt x="2294322" y="2457973"/>
                </a:cubicBezTo>
                <a:cubicBezTo>
                  <a:pt x="2306621" y="2519460"/>
                  <a:pt x="2304594" y="2523583"/>
                  <a:pt x="2335292" y="2591113"/>
                </a:cubicBezTo>
                <a:cubicBezTo>
                  <a:pt x="2340386" y="2602319"/>
                  <a:pt x="2350777" y="2610589"/>
                  <a:pt x="2355777" y="2621837"/>
                </a:cubicBezTo>
                <a:cubicBezTo>
                  <a:pt x="2364547" y="2641567"/>
                  <a:pt x="2366605" y="2663975"/>
                  <a:pt x="2376262" y="2683287"/>
                </a:cubicBezTo>
                <a:cubicBezTo>
                  <a:pt x="2403042" y="2736842"/>
                  <a:pt x="2393044" y="2709442"/>
                  <a:pt x="2406990" y="2765219"/>
                </a:cubicBezTo>
                <a:cubicBezTo>
                  <a:pt x="2431439" y="2755440"/>
                  <a:pt x="2468475" y="2744706"/>
                  <a:pt x="2488930" y="2724253"/>
                </a:cubicBezTo>
                <a:cubicBezTo>
                  <a:pt x="2497634" y="2715549"/>
                  <a:pt x="2500711" y="2702232"/>
                  <a:pt x="2509415" y="2693528"/>
                </a:cubicBezTo>
                <a:cubicBezTo>
                  <a:pt x="2528270" y="2674674"/>
                  <a:pt x="2550385" y="2659390"/>
                  <a:pt x="2570870" y="2642321"/>
                </a:cubicBezTo>
                <a:cubicBezTo>
                  <a:pt x="2574284" y="2628665"/>
                  <a:pt x="2573304" y="2613066"/>
                  <a:pt x="2581112" y="2601354"/>
                </a:cubicBezTo>
                <a:cubicBezTo>
                  <a:pt x="2587941" y="2591112"/>
                  <a:pt x="2603135" y="2589575"/>
                  <a:pt x="2611840" y="2580871"/>
                </a:cubicBezTo>
                <a:cubicBezTo>
                  <a:pt x="2620544" y="2572168"/>
                  <a:pt x="2626218" y="2560834"/>
                  <a:pt x="2632325" y="2550147"/>
                </a:cubicBezTo>
                <a:cubicBezTo>
                  <a:pt x="2703792" y="2425091"/>
                  <a:pt x="2575518" y="2629647"/>
                  <a:pt x="2693780" y="2437490"/>
                </a:cubicBezTo>
                <a:cubicBezTo>
                  <a:pt x="2706683" y="2416524"/>
                  <a:pt x="2721093" y="2396523"/>
                  <a:pt x="2734750" y="2376040"/>
                </a:cubicBezTo>
                <a:cubicBezTo>
                  <a:pt x="2741578" y="2365799"/>
                  <a:pt x="2748902" y="2355871"/>
                  <a:pt x="2755235" y="2345316"/>
                </a:cubicBezTo>
                <a:cubicBezTo>
                  <a:pt x="2793819" y="2281017"/>
                  <a:pt x="2777060" y="2311913"/>
                  <a:pt x="2806448" y="2253142"/>
                </a:cubicBezTo>
                <a:cubicBezTo>
                  <a:pt x="2809862" y="2236073"/>
                  <a:pt x="2810577" y="2218233"/>
                  <a:pt x="2816690" y="2201934"/>
                </a:cubicBezTo>
                <a:cubicBezTo>
                  <a:pt x="2821012" y="2190409"/>
                  <a:pt x="2831670" y="2182219"/>
                  <a:pt x="2837175" y="2171209"/>
                </a:cubicBezTo>
                <a:cubicBezTo>
                  <a:pt x="2842003" y="2161553"/>
                  <a:pt x="2843165" y="2150407"/>
                  <a:pt x="2847418" y="2140484"/>
                </a:cubicBezTo>
                <a:cubicBezTo>
                  <a:pt x="2853433" y="2126451"/>
                  <a:pt x="2861075" y="2113173"/>
                  <a:pt x="2867903" y="2099518"/>
                </a:cubicBezTo>
                <a:cubicBezTo>
                  <a:pt x="2890347" y="1987306"/>
                  <a:pt x="2862284" y="2104256"/>
                  <a:pt x="2898630" y="2007344"/>
                </a:cubicBezTo>
                <a:cubicBezTo>
                  <a:pt x="2924611" y="1938069"/>
                  <a:pt x="2894360" y="1993411"/>
                  <a:pt x="2919115" y="1935653"/>
                </a:cubicBezTo>
                <a:cubicBezTo>
                  <a:pt x="2925130" y="1921620"/>
                  <a:pt x="2933929" y="1908862"/>
                  <a:pt x="2939600" y="1894687"/>
                </a:cubicBezTo>
                <a:cubicBezTo>
                  <a:pt x="2947619" y="1874640"/>
                  <a:pt x="2948108" y="1851203"/>
                  <a:pt x="2960085" y="1833238"/>
                </a:cubicBezTo>
                <a:cubicBezTo>
                  <a:pt x="3003011" y="1768854"/>
                  <a:pt x="2957735" y="1839515"/>
                  <a:pt x="3001055" y="1761547"/>
                </a:cubicBezTo>
                <a:cubicBezTo>
                  <a:pt x="3010723" y="1744146"/>
                  <a:pt x="3022880" y="1728144"/>
                  <a:pt x="3031783" y="1710339"/>
                </a:cubicBezTo>
                <a:cubicBezTo>
                  <a:pt x="3040005" y="1693896"/>
                  <a:pt x="3045025" y="1676029"/>
                  <a:pt x="3052268" y="1659131"/>
                </a:cubicBezTo>
                <a:cubicBezTo>
                  <a:pt x="3065514" y="1628227"/>
                  <a:pt x="3079992" y="1597862"/>
                  <a:pt x="3093238" y="1566958"/>
                </a:cubicBezTo>
                <a:cubicBezTo>
                  <a:pt x="3100481" y="1550060"/>
                  <a:pt x="3104966" y="1531915"/>
                  <a:pt x="3113723" y="1515750"/>
                </a:cubicBezTo>
                <a:cubicBezTo>
                  <a:pt x="3149423" y="1449847"/>
                  <a:pt x="3192868" y="1388197"/>
                  <a:pt x="3226390" y="1321160"/>
                </a:cubicBezTo>
                <a:cubicBezTo>
                  <a:pt x="3257118" y="1259711"/>
                  <a:pt x="3296844" y="1201989"/>
                  <a:pt x="3318573" y="1136812"/>
                </a:cubicBezTo>
                <a:cubicBezTo>
                  <a:pt x="3327437" y="1110224"/>
                  <a:pt x="3337056" y="1079367"/>
                  <a:pt x="3349301" y="1054880"/>
                </a:cubicBezTo>
                <a:cubicBezTo>
                  <a:pt x="3361611" y="1030262"/>
                  <a:pt x="3377392" y="1007514"/>
                  <a:pt x="3390271" y="983189"/>
                </a:cubicBezTo>
                <a:cubicBezTo>
                  <a:pt x="3408131" y="949457"/>
                  <a:pt x="3425341" y="915360"/>
                  <a:pt x="3441483" y="880773"/>
                </a:cubicBezTo>
                <a:cubicBezTo>
                  <a:pt x="3506780" y="740863"/>
                  <a:pt x="3422053" y="916280"/>
                  <a:pt x="3472211" y="778358"/>
                </a:cubicBezTo>
                <a:cubicBezTo>
                  <a:pt x="3480038" y="756836"/>
                  <a:pt x="3493636" y="737836"/>
                  <a:pt x="3502938" y="716909"/>
                </a:cubicBezTo>
                <a:cubicBezTo>
                  <a:pt x="3507323" y="707044"/>
                  <a:pt x="3508928" y="696107"/>
                  <a:pt x="3513181" y="686184"/>
                </a:cubicBezTo>
                <a:cubicBezTo>
                  <a:pt x="3519196" y="672151"/>
                  <a:pt x="3527651" y="659251"/>
                  <a:pt x="3533666" y="645218"/>
                </a:cubicBezTo>
                <a:cubicBezTo>
                  <a:pt x="3537919" y="635295"/>
                  <a:pt x="3539655" y="624416"/>
                  <a:pt x="3543908" y="614493"/>
                </a:cubicBezTo>
                <a:cubicBezTo>
                  <a:pt x="3589126" y="508993"/>
                  <a:pt x="3538244" y="651965"/>
                  <a:pt x="3584878" y="512078"/>
                </a:cubicBezTo>
                <a:cubicBezTo>
                  <a:pt x="3588292" y="501836"/>
                  <a:pt x="3593004" y="491939"/>
                  <a:pt x="3595121" y="481353"/>
                </a:cubicBezTo>
                <a:cubicBezTo>
                  <a:pt x="3602164" y="446139"/>
                  <a:pt x="3605959" y="422939"/>
                  <a:pt x="3615606" y="389179"/>
                </a:cubicBezTo>
                <a:cubicBezTo>
                  <a:pt x="3618572" y="378799"/>
                  <a:pt x="3623506" y="368993"/>
                  <a:pt x="3625848" y="358454"/>
                </a:cubicBezTo>
                <a:cubicBezTo>
                  <a:pt x="3660422" y="202883"/>
                  <a:pt x="3600822" y="417593"/>
                  <a:pt x="3656576" y="194589"/>
                </a:cubicBezTo>
                <a:cubicBezTo>
                  <a:pt x="3662302" y="171687"/>
                  <a:pt x="3677327" y="107137"/>
                  <a:pt x="3687303" y="92174"/>
                </a:cubicBezTo>
                <a:cubicBezTo>
                  <a:pt x="3694131" y="81932"/>
                  <a:pt x="3702788" y="72697"/>
                  <a:pt x="3707788" y="61449"/>
                </a:cubicBezTo>
                <a:cubicBezTo>
                  <a:pt x="3716558" y="41719"/>
                  <a:pt x="3728273" y="0"/>
                  <a:pt x="3728273" y="0"/>
                </a:cubicBezTo>
                <a:cubicBezTo>
                  <a:pt x="3743131" y="22286"/>
                  <a:pt x="3769382" y="60603"/>
                  <a:pt x="3779486" y="81932"/>
                </a:cubicBezTo>
                <a:cubicBezTo>
                  <a:pt x="3801748" y="128925"/>
                  <a:pt x="3817684" y="178806"/>
                  <a:pt x="3840941" y="225314"/>
                </a:cubicBezTo>
                <a:cubicBezTo>
                  <a:pt x="3855346" y="254120"/>
                  <a:pt x="3879311" y="277710"/>
                  <a:pt x="3892154" y="307246"/>
                </a:cubicBezTo>
                <a:cubicBezTo>
                  <a:pt x="3913678" y="356747"/>
                  <a:pt x="3925708" y="409862"/>
                  <a:pt x="3943366" y="460870"/>
                </a:cubicBezTo>
                <a:cubicBezTo>
                  <a:pt x="3956438" y="498630"/>
                  <a:pt x="3970305" y="536113"/>
                  <a:pt x="3984336" y="573527"/>
                </a:cubicBezTo>
                <a:cubicBezTo>
                  <a:pt x="3990792" y="590741"/>
                  <a:pt x="4000362" y="606900"/>
                  <a:pt x="4004821" y="624735"/>
                </a:cubicBezTo>
                <a:cubicBezTo>
                  <a:pt x="4043361" y="778878"/>
                  <a:pt x="4013167" y="711825"/>
                  <a:pt x="4086761" y="829566"/>
                </a:cubicBezTo>
                <a:cubicBezTo>
                  <a:pt x="4093589" y="853463"/>
                  <a:pt x="4101218" y="877146"/>
                  <a:pt x="4107246" y="901257"/>
                </a:cubicBezTo>
                <a:cubicBezTo>
                  <a:pt x="4111468" y="918144"/>
                  <a:pt x="4112487" y="935791"/>
                  <a:pt x="4117489" y="952464"/>
                </a:cubicBezTo>
                <a:cubicBezTo>
                  <a:pt x="4122772" y="970073"/>
                  <a:pt x="4131146" y="986603"/>
                  <a:pt x="4137974" y="1003672"/>
                </a:cubicBezTo>
                <a:cubicBezTo>
                  <a:pt x="4145189" y="1054172"/>
                  <a:pt x="4145287" y="1072426"/>
                  <a:pt x="4158459" y="1116329"/>
                </a:cubicBezTo>
                <a:cubicBezTo>
                  <a:pt x="4164664" y="1137009"/>
                  <a:pt x="4173998" y="1156761"/>
                  <a:pt x="4178944" y="1177778"/>
                </a:cubicBezTo>
                <a:cubicBezTo>
                  <a:pt x="4201458" y="1273455"/>
                  <a:pt x="4192389" y="1286360"/>
                  <a:pt x="4219914" y="1372368"/>
                </a:cubicBezTo>
                <a:cubicBezTo>
                  <a:pt x="4238673" y="1430984"/>
                  <a:pt x="4266441" y="1486767"/>
                  <a:pt x="4281369" y="1546474"/>
                </a:cubicBezTo>
                <a:cubicBezTo>
                  <a:pt x="4288197" y="1573785"/>
                  <a:pt x="4294446" y="1601247"/>
                  <a:pt x="4301854" y="1628407"/>
                </a:cubicBezTo>
                <a:cubicBezTo>
                  <a:pt x="4304695" y="1638822"/>
                  <a:pt x="4309477" y="1648658"/>
                  <a:pt x="4312096" y="1659131"/>
                </a:cubicBezTo>
                <a:cubicBezTo>
                  <a:pt x="4316318" y="1676019"/>
                  <a:pt x="4318562" y="1693346"/>
                  <a:pt x="4322339" y="1710339"/>
                </a:cubicBezTo>
                <a:cubicBezTo>
                  <a:pt x="4325393" y="1724079"/>
                  <a:pt x="4329167" y="1737650"/>
                  <a:pt x="4332581" y="1751305"/>
                </a:cubicBezTo>
                <a:cubicBezTo>
                  <a:pt x="4335995" y="1792271"/>
                  <a:pt x="4335470" y="1833759"/>
                  <a:pt x="4342824" y="1874204"/>
                </a:cubicBezTo>
                <a:cubicBezTo>
                  <a:pt x="4354888" y="1940548"/>
                  <a:pt x="4378574" y="1988339"/>
                  <a:pt x="4404279" y="2048311"/>
                </a:cubicBezTo>
                <a:cubicBezTo>
                  <a:pt x="4406591" y="2062180"/>
                  <a:pt x="4416428" y="2131278"/>
                  <a:pt x="4424764" y="2150726"/>
                </a:cubicBezTo>
                <a:cubicBezTo>
                  <a:pt x="4429613" y="2162040"/>
                  <a:pt x="4438421" y="2171209"/>
                  <a:pt x="4445249" y="2181451"/>
                </a:cubicBezTo>
                <a:cubicBezTo>
                  <a:pt x="4466758" y="2288978"/>
                  <a:pt x="4438117" y="2175648"/>
                  <a:pt x="4486219" y="2283866"/>
                </a:cubicBezTo>
                <a:cubicBezTo>
                  <a:pt x="4491936" y="2296728"/>
                  <a:pt x="4490563" y="2312052"/>
                  <a:pt x="4496462" y="2324832"/>
                </a:cubicBezTo>
                <a:cubicBezTo>
                  <a:pt x="4529785" y="2397024"/>
                  <a:pt x="4539298" y="2405839"/>
                  <a:pt x="4578402" y="2457973"/>
                </a:cubicBezTo>
                <a:cubicBezTo>
                  <a:pt x="4581816" y="2471628"/>
                  <a:pt x="4583099" y="2486002"/>
                  <a:pt x="4588644" y="2498939"/>
                </a:cubicBezTo>
                <a:cubicBezTo>
                  <a:pt x="4599339" y="2523893"/>
                  <a:pt x="4621399" y="2541932"/>
                  <a:pt x="4639857" y="2560388"/>
                </a:cubicBezTo>
                <a:cubicBezTo>
                  <a:pt x="4661172" y="2645643"/>
                  <a:pt x="4635219" y="2561355"/>
                  <a:pt x="4670584" y="2632079"/>
                </a:cubicBezTo>
                <a:cubicBezTo>
                  <a:pt x="4675412" y="2641735"/>
                  <a:pt x="4675470" y="2653431"/>
                  <a:pt x="4680827" y="2662804"/>
                </a:cubicBezTo>
                <a:cubicBezTo>
                  <a:pt x="4689297" y="2677624"/>
                  <a:pt x="4702507" y="2689295"/>
                  <a:pt x="4711554" y="2703770"/>
                </a:cubicBezTo>
                <a:cubicBezTo>
                  <a:pt x="4719646" y="2716716"/>
                  <a:pt x="4723164" y="2732313"/>
                  <a:pt x="4732039" y="2744736"/>
                </a:cubicBezTo>
                <a:cubicBezTo>
                  <a:pt x="4740459" y="2756522"/>
                  <a:pt x="4753494" y="2764334"/>
                  <a:pt x="4762767" y="2775461"/>
                </a:cubicBezTo>
                <a:cubicBezTo>
                  <a:pt x="4773105" y="2787865"/>
                  <a:pt x="4786711" y="2818157"/>
                  <a:pt x="4803737" y="2826669"/>
                </a:cubicBezTo>
                <a:cubicBezTo>
                  <a:pt x="4823051" y="2836325"/>
                  <a:pt x="4844707" y="2840324"/>
                  <a:pt x="4865192" y="2847152"/>
                </a:cubicBezTo>
                <a:cubicBezTo>
                  <a:pt x="4878849" y="2843738"/>
                  <a:pt x="4894224" y="2844370"/>
                  <a:pt x="4906162" y="2836910"/>
                </a:cubicBezTo>
                <a:cubicBezTo>
                  <a:pt x="4922539" y="2826675"/>
                  <a:pt x="4932468" y="2808512"/>
                  <a:pt x="4947132" y="2795944"/>
                </a:cubicBezTo>
                <a:cubicBezTo>
                  <a:pt x="4956478" y="2787934"/>
                  <a:pt x="4967617" y="2782289"/>
                  <a:pt x="4977859" y="2775461"/>
                </a:cubicBezTo>
                <a:cubicBezTo>
                  <a:pt x="5024888" y="2704924"/>
                  <a:pt x="4964802" y="2790692"/>
                  <a:pt x="5039315" y="2703770"/>
                </a:cubicBezTo>
                <a:cubicBezTo>
                  <a:pt x="5047326" y="2694425"/>
                  <a:pt x="5052414" y="2682892"/>
                  <a:pt x="5059800" y="2673045"/>
                </a:cubicBezTo>
                <a:cubicBezTo>
                  <a:pt x="5083156" y="2641906"/>
                  <a:pt x="5109904" y="2613258"/>
                  <a:pt x="5131497" y="2580871"/>
                </a:cubicBezTo>
                <a:cubicBezTo>
                  <a:pt x="5138325" y="2570630"/>
                  <a:pt x="5146087" y="2560953"/>
                  <a:pt x="5151982" y="2550147"/>
                </a:cubicBezTo>
                <a:cubicBezTo>
                  <a:pt x="5166605" y="2523341"/>
                  <a:pt x="5176013" y="2493620"/>
                  <a:pt x="5192952" y="2468214"/>
                </a:cubicBezTo>
                <a:cubicBezTo>
                  <a:pt x="5203665" y="2452145"/>
                  <a:pt x="5220265" y="2440903"/>
                  <a:pt x="5233922" y="2427248"/>
                </a:cubicBezTo>
                <a:cubicBezTo>
                  <a:pt x="5244165" y="2403351"/>
                  <a:pt x="5252540" y="2378564"/>
                  <a:pt x="5264650" y="2355557"/>
                </a:cubicBezTo>
                <a:cubicBezTo>
                  <a:pt x="5286741" y="2313588"/>
                  <a:pt x="5318731" y="2276693"/>
                  <a:pt x="5336347" y="2232658"/>
                </a:cubicBezTo>
                <a:cubicBezTo>
                  <a:pt x="5389501" y="2099787"/>
                  <a:pt x="5340957" y="2212575"/>
                  <a:pt x="5489985" y="1966378"/>
                </a:cubicBezTo>
                <a:cubicBezTo>
                  <a:pt x="5524853" y="1908776"/>
                  <a:pt x="5558597" y="1850500"/>
                  <a:pt x="5592410" y="1792272"/>
                </a:cubicBezTo>
                <a:cubicBezTo>
                  <a:pt x="5620053" y="1744668"/>
                  <a:pt x="5656941" y="1701113"/>
                  <a:pt x="5674350" y="1648890"/>
                </a:cubicBezTo>
                <a:cubicBezTo>
                  <a:pt x="5684593" y="1618165"/>
                  <a:pt x="5689008" y="1584835"/>
                  <a:pt x="5705078" y="1556716"/>
                </a:cubicBezTo>
                <a:cubicBezTo>
                  <a:pt x="5940195" y="1145299"/>
                  <a:pt x="5743599" y="1568020"/>
                  <a:pt x="5940655" y="1188020"/>
                </a:cubicBezTo>
                <a:cubicBezTo>
                  <a:pt x="5957581" y="1155379"/>
                  <a:pt x="5966409" y="1119077"/>
                  <a:pt x="5981625" y="1085605"/>
                </a:cubicBezTo>
                <a:cubicBezTo>
                  <a:pt x="6000580" y="1043909"/>
                  <a:pt x="6020623" y="1002625"/>
                  <a:pt x="6043080" y="962706"/>
                </a:cubicBezTo>
                <a:cubicBezTo>
                  <a:pt x="6051449" y="947829"/>
                  <a:pt x="6064692" y="936172"/>
                  <a:pt x="6073808" y="921740"/>
                </a:cubicBezTo>
                <a:cubicBezTo>
                  <a:pt x="6326293" y="522011"/>
                  <a:pt x="6065352" y="933977"/>
                  <a:pt x="6206961" y="686184"/>
                </a:cubicBezTo>
                <a:cubicBezTo>
                  <a:pt x="6232817" y="640940"/>
                  <a:pt x="6272421" y="602481"/>
                  <a:pt x="6288901" y="553044"/>
                </a:cubicBezTo>
                <a:cubicBezTo>
                  <a:pt x="6300392" y="518572"/>
                  <a:pt x="6299376" y="516790"/>
                  <a:pt x="6319628" y="481353"/>
                </a:cubicBezTo>
                <a:cubicBezTo>
                  <a:pt x="6339382" y="446786"/>
                  <a:pt x="6363277" y="414546"/>
                  <a:pt x="6381083" y="378937"/>
                </a:cubicBezTo>
                <a:cubicBezTo>
                  <a:pt x="6488199" y="164725"/>
                  <a:pt x="6316391" y="459435"/>
                  <a:pt x="6432296" y="266280"/>
                </a:cubicBezTo>
                <a:cubicBezTo>
                  <a:pt x="6435710" y="252625"/>
                  <a:pt x="6437595" y="238493"/>
                  <a:pt x="6442538" y="225314"/>
                </a:cubicBezTo>
                <a:cubicBezTo>
                  <a:pt x="6447899" y="211019"/>
                  <a:pt x="6456822" y="198299"/>
                  <a:pt x="6463023" y="184348"/>
                </a:cubicBezTo>
                <a:cubicBezTo>
                  <a:pt x="6470490" y="167548"/>
                  <a:pt x="6476680" y="150209"/>
                  <a:pt x="6483508" y="133140"/>
                </a:cubicBezTo>
                <a:cubicBezTo>
                  <a:pt x="6505248" y="2711"/>
                  <a:pt x="6466845" y="28812"/>
                  <a:pt x="6524478" y="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 name="正方形/長方形 7"/>
          <p:cNvSpPr/>
          <p:nvPr/>
        </p:nvSpPr>
        <p:spPr>
          <a:xfrm>
            <a:off x="1693310" y="5244249"/>
            <a:ext cx="7220969" cy="801571"/>
          </a:xfrm>
          <a:prstGeom prst="rect">
            <a:avLst/>
          </a:prstGeom>
          <a:solidFill>
            <a:schemeClr val="tx2">
              <a:lumMod val="40000"/>
              <a:lumOff val="60000"/>
              <a:alpha val="3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正方形/長方形 8"/>
          <p:cNvSpPr/>
          <p:nvPr/>
        </p:nvSpPr>
        <p:spPr>
          <a:xfrm>
            <a:off x="1782749" y="4660312"/>
            <a:ext cx="7220969" cy="765837"/>
          </a:xfrm>
          <a:prstGeom prst="rect">
            <a:avLst/>
          </a:prstGeom>
          <a:solidFill>
            <a:schemeClr val="accent3">
              <a:lumMod val="60000"/>
              <a:lumOff val="40000"/>
              <a:alpha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正方形/長方形 9"/>
          <p:cNvSpPr/>
          <p:nvPr/>
        </p:nvSpPr>
        <p:spPr>
          <a:xfrm>
            <a:off x="1907966" y="4041031"/>
            <a:ext cx="7220969" cy="741882"/>
          </a:xfrm>
          <a:prstGeom prst="rect">
            <a:avLst/>
          </a:prstGeom>
          <a:solidFill>
            <a:schemeClr val="accent6">
              <a:lumMod val="20000"/>
              <a:lumOff val="80000"/>
              <a:alpha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フリーフォーム 10"/>
          <p:cNvSpPr/>
          <p:nvPr/>
        </p:nvSpPr>
        <p:spPr>
          <a:xfrm>
            <a:off x="1890105" y="5155349"/>
            <a:ext cx="6117771" cy="959015"/>
          </a:xfrm>
          <a:custGeom>
            <a:avLst/>
            <a:gdLst>
              <a:gd name="connsiteX0" fmla="*/ 0 w 6087254"/>
              <a:gd name="connsiteY0" fmla="*/ 1700396 h 1817516"/>
              <a:gd name="connsiteX1" fmla="*/ 94458 w 6087254"/>
              <a:gd name="connsiteY1" fmla="*/ 1626922 h 1817516"/>
              <a:gd name="connsiteX2" fmla="*/ 167924 w 6087254"/>
              <a:gd name="connsiteY2" fmla="*/ 1542951 h 1817516"/>
              <a:gd name="connsiteX3" fmla="*/ 199410 w 6087254"/>
              <a:gd name="connsiteY3" fmla="*/ 1521959 h 1817516"/>
              <a:gd name="connsiteX4" fmla="*/ 283372 w 6087254"/>
              <a:gd name="connsiteY4" fmla="*/ 1396004 h 1817516"/>
              <a:gd name="connsiteX5" fmla="*/ 314858 w 6087254"/>
              <a:gd name="connsiteY5" fmla="*/ 1375011 h 1817516"/>
              <a:gd name="connsiteX6" fmla="*/ 325353 w 6087254"/>
              <a:gd name="connsiteY6" fmla="*/ 1343522 h 1817516"/>
              <a:gd name="connsiteX7" fmla="*/ 430306 w 6087254"/>
              <a:gd name="connsiteY7" fmla="*/ 1238560 h 1817516"/>
              <a:gd name="connsiteX8" fmla="*/ 472287 w 6087254"/>
              <a:gd name="connsiteY8" fmla="*/ 1154590 h 1817516"/>
              <a:gd name="connsiteX9" fmla="*/ 482782 w 6087254"/>
              <a:gd name="connsiteY9" fmla="*/ 1123101 h 1817516"/>
              <a:gd name="connsiteX10" fmla="*/ 524763 w 6087254"/>
              <a:gd name="connsiteY10" fmla="*/ 1039131 h 1817516"/>
              <a:gd name="connsiteX11" fmla="*/ 545754 w 6087254"/>
              <a:gd name="connsiteY11" fmla="*/ 986649 h 1817516"/>
              <a:gd name="connsiteX12" fmla="*/ 587735 w 6087254"/>
              <a:gd name="connsiteY12" fmla="*/ 923672 h 1817516"/>
              <a:gd name="connsiteX13" fmla="*/ 598230 w 6087254"/>
              <a:gd name="connsiteY13" fmla="*/ 881687 h 1817516"/>
              <a:gd name="connsiteX14" fmla="*/ 692688 w 6087254"/>
              <a:gd name="connsiteY14" fmla="*/ 734739 h 1817516"/>
              <a:gd name="connsiteX15" fmla="*/ 745164 w 6087254"/>
              <a:gd name="connsiteY15" fmla="*/ 619280 h 1817516"/>
              <a:gd name="connsiteX16" fmla="*/ 766155 w 6087254"/>
              <a:gd name="connsiteY16" fmla="*/ 587791 h 1817516"/>
              <a:gd name="connsiteX17" fmla="*/ 808136 w 6087254"/>
              <a:gd name="connsiteY17" fmla="*/ 514317 h 1817516"/>
              <a:gd name="connsiteX18" fmla="*/ 839621 w 6087254"/>
              <a:gd name="connsiteY18" fmla="*/ 482828 h 1817516"/>
              <a:gd name="connsiteX19" fmla="*/ 881602 w 6087254"/>
              <a:gd name="connsiteY19" fmla="*/ 398858 h 1817516"/>
              <a:gd name="connsiteX20" fmla="*/ 955069 w 6087254"/>
              <a:gd name="connsiteY20" fmla="*/ 314888 h 1817516"/>
              <a:gd name="connsiteX21" fmla="*/ 1028536 w 6087254"/>
              <a:gd name="connsiteY21" fmla="*/ 230918 h 1817516"/>
              <a:gd name="connsiteX22" fmla="*/ 1102003 w 6087254"/>
              <a:gd name="connsiteY22" fmla="*/ 157444 h 1817516"/>
              <a:gd name="connsiteX23" fmla="*/ 1175470 w 6087254"/>
              <a:gd name="connsiteY23" fmla="*/ 73474 h 1817516"/>
              <a:gd name="connsiteX24" fmla="*/ 1206956 w 6087254"/>
              <a:gd name="connsiteY24" fmla="*/ 52481 h 1817516"/>
              <a:gd name="connsiteX25" fmla="*/ 1280423 w 6087254"/>
              <a:gd name="connsiteY25" fmla="*/ 52481 h 1817516"/>
              <a:gd name="connsiteX26" fmla="*/ 1448347 w 6087254"/>
              <a:gd name="connsiteY26" fmla="*/ 178436 h 1817516"/>
              <a:gd name="connsiteX27" fmla="*/ 1521814 w 6087254"/>
              <a:gd name="connsiteY27" fmla="*/ 272903 h 1817516"/>
              <a:gd name="connsiteX28" fmla="*/ 1563795 w 6087254"/>
              <a:gd name="connsiteY28" fmla="*/ 335881 h 1817516"/>
              <a:gd name="connsiteX29" fmla="*/ 1637262 w 6087254"/>
              <a:gd name="connsiteY29" fmla="*/ 430347 h 1817516"/>
              <a:gd name="connsiteX30" fmla="*/ 1731719 w 6087254"/>
              <a:gd name="connsiteY30" fmla="*/ 577295 h 1817516"/>
              <a:gd name="connsiteX31" fmla="*/ 1826176 w 6087254"/>
              <a:gd name="connsiteY31" fmla="*/ 661265 h 1817516"/>
              <a:gd name="connsiteX32" fmla="*/ 1847167 w 6087254"/>
              <a:gd name="connsiteY32" fmla="*/ 692754 h 1817516"/>
              <a:gd name="connsiteX33" fmla="*/ 1931129 w 6087254"/>
              <a:gd name="connsiteY33" fmla="*/ 787220 h 1817516"/>
              <a:gd name="connsiteX34" fmla="*/ 1941624 w 6087254"/>
              <a:gd name="connsiteY34" fmla="*/ 829205 h 1817516"/>
              <a:gd name="connsiteX35" fmla="*/ 2004596 w 6087254"/>
              <a:gd name="connsiteY35" fmla="*/ 913175 h 1817516"/>
              <a:gd name="connsiteX36" fmla="*/ 2025586 w 6087254"/>
              <a:gd name="connsiteY36" fmla="*/ 965657 h 1817516"/>
              <a:gd name="connsiteX37" fmla="*/ 2078063 w 6087254"/>
              <a:gd name="connsiteY37" fmla="*/ 1028634 h 1817516"/>
              <a:gd name="connsiteX38" fmla="*/ 2130539 w 6087254"/>
              <a:gd name="connsiteY38" fmla="*/ 1102108 h 1817516"/>
              <a:gd name="connsiteX39" fmla="*/ 2193511 w 6087254"/>
              <a:gd name="connsiteY39" fmla="*/ 1165086 h 1817516"/>
              <a:gd name="connsiteX40" fmla="*/ 2235492 w 6087254"/>
              <a:gd name="connsiteY40" fmla="*/ 1249056 h 1817516"/>
              <a:gd name="connsiteX41" fmla="*/ 2277473 w 6087254"/>
              <a:gd name="connsiteY41" fmla="*/ 1301537 h 1817516"/>
              <a:gd name="connsiteX42" fmla="*/ 2329949 w 6087254"/>
              <a:gd name="connsiteY42" fmla="*/ 1396004 h 1817516"/>
              <a:gd name="connsiteX43" fmla="*/ 2392921 w 6087254"/>
              <a:gd name="connsiteY43" fmla="*/ 1469478 h 1817516"/>
              <a:gd name="connsiteX44" fmla="*/ 2455892 w 6087254"/>
              <a:gd name="connsiteY44" fmla="*/ 1574440 h 1817516"/>
              <a:gd name="connsiteX45" fmla="*/ 2466388 w 6087254"/>
              <a:gd name="connsiteY45" fmla="*/ 1605929 h 1817516"/>
              <a:gd name="connsiteX46" fmla="*/ 2487378 w 6087254"/>
              <a:gd name="connsiteY46" fmla="*/ 1637418 h 1817516"/>
              <a:gd name="connsiteX47" fmla="*/ 2529359 w 6087254"/>
              <a:gd name="connsiteY47" fmla="*/ 1731884 h 1817516"/>
              <a:gd name="connsiteX48" fmla="*/ 2539854 w 6087254"/>
              <a:gd name="connsiteY48" fmla="*/ 1763373 h 1817516"/>
              <a:gd name="connsiteX49" fmla="*/ 2644807 w 6087254"/>
              <a:gd name="connsiteY49" fmla="*/ 1815854 h 1817516"/>
              <a:gd name="connsiteX50" fmla="*/ 2676293 w 6087254"/>
              <a:gd name="connsiteY50" fmla="*/ 1805358 h 1817516"/>
              <a:gd name="connsiteX51" fmla="*/ 2812731 w 6087254"/>
              <a:gd name="connsiteY51" fmla="*/ 1668907 h 1817516"/>
              <a:gd name="connsiteX52" fmla="*/ 2844217 w 6087254"/>
              <a:gd name="connsiteY52" fmla="*/ 1626922 h 1817516"/>
              <a:gd name="connsiteX53" fmla="*/ 2938674 w 6087254"/>
              <a:gd name="connsiteY53" fmla="*/ 1511463 h 1817516"/>
              <a:gd name="connsiteX54" fmla="*/ 3001646 w 6087254"/>
              <a:gd name="connsiteY54" fmla="*/ 1416996 h 1817516"/>
              <a:gd name="connsiteX55" fmla="*/ 3043627 w 6087254"/>
              <a:gd name="connsiteY55" fmla="*/ 1333026 h 1817516"/>
              <a:gd name="connsiteX56" fmla="*/ 3064618 w 6087254"/>
              <a:gd name="connsiteY56" fmla="*/ 1291041 h 1817516"/>
              <a:gd name="connsiteX57" fmla="*/ 3075113 w 6087254"/>
              <a:gd name="connsiteY57" fmla="*/ 1259552 h 1817516"/>
              <a:gd name="connsiteX58" fmla="*/ 3138085 w 6087254"/>
              <a:gd name="connsiteY58" fmla="*/ 1175582 h 1817516"/>
              <a:gd name="connsiteX59" fmla="*/ 3180066 w 6087254"/>
              <a:gd name="connsiteY59" fmla="*/ 1112604 h 1817516"/>
              <a:gd name="connsiteX60" fmla="*/ 3253532 w 6087254"/>
              <a:gd name="connsiteY60" fmla="*/ 1028634 h 1817516"/>
              <a:gd name="connsiteX61" fmla="*/ 3306009 w 6087254"/>
              <a:gd name="connsiteY61" fmla="*/ 944664 h 1817516"/>
              <a:gd name="connsiteX62" fmla="*/ 3337495 w 6087254"/>
              <a:gd name="connsiteY62" fmla="*/ 871190 h 1817516"/>
              <a:gd name="connsiteX63" fmla="*/ 3358485 w 6087254"/>
              <a:gd name="connsiteY63" fmla="*/ 839701 h 1817516"/>
              <a:gd name="connsiteX64" fmla="*/ 3410961 w 6087254"/>
              <a:gd name="connsiteY64" fmla="*/ 734739 h 1817516"/>
              <a:gd name="connsiteX65" fmla="*/ 3442447 w 6087254"/>
              <a:gd name="connsiteY65" fmla="*/ 682257 h 1817516"/>
              <a:gd name="connsiteX66" fmla="*/ 3463438 w 6087254"/>
              <a:gd name="connsiteY66" fmla="*/ 650769 h 1817516"/>
              <a:gd name="connsiteX67" fmla="*/ 3484428 w 6087254"/>
              <a:gd name="connsiteY67" fmla="*/ 608784 h 1817516"/>
              <a:gd name="connsiteX68" fmla="*/ 3505419 w 6087254"/>
              <a:gd name="connsiteY68" fmla="*/ 577295 h 1817516"/>
              <a:gd name="connsiteX69" fmla="*/ 3557895 w 6087254"/>
              <a:gd name="connsiteY69" fmla="*/ 472332 h 1817516"/>
              <a:gd name="connsiteX70" fmla="*/ 3599876 w 6087254"/>
              <a:gd name="connsiteY70" fmla="*/ 409354 h 1817516"/>
              <a:gd name="connsiteX71" fmla="*/ 3631362 w 6087254"/>
              <a:gd name="connsiteY71" fmla="*/ 346377 h 1817516"/>
              <a:gd name="connsiteX72" fmla="*/ 3673343 w 6087254"/>
              <a:gd name="connsiteY72" fmla="*/ 304392 h 1817516"/>
              <a:gd name="connsiteX73" fmla="*/ 3757305 w 6087254"/>
              <a:gd name="connsiteY73" fmla="*/ 199429 h 1817516"/>
              <a:gd name="connsiteX74" fmla="*/ 3788791 w 6087254"/>
              <a:gd name="connsiteY74" fmla="*/ 167940 h 1817516"/>
              <a:gd name="connsiteX75" fmla="*/ 3809782 w 6087254"/>
              <a:gd name="connsiteY75" fmla="*/ 136451 h 1817516"/>
              <a:gd name="connsiteX76" fmla="*/ 3872753 w 6087254"/>
              <a:gd name="connsiteY76" fmla="*/ 104963 h 1817516"/>
              <a:gd name="connsiteX77" fmla="*/ 3893744 w 6087254"/>
              <a:gd name="connsiteY77" fmla="*/ 178436 h 1817516"/>
              <a:gd name="connsiteX78" fmla="*/ 3914734 w 6087254"/>
              <a:gd name="connsiteY78" fmla="*/ 314888 h 1817516"/>
              <a:gd name="connsiteX79" fmla="*/ 3967210 w 6087254"/>
              <a:gd name="connsiteY79" fmla="*/ 388362 h 1817516"/>
              <a:gd name="connsiteX80" fmla="*/ 4040677 w 6087254"/>
              <a:gd name="connsiteY80" fmla="*/ 482828 h 1817516"/>
              <a:gd name="connsiteX81" fmla="*/ 4082658 w 6087254"/>
              <a:gd name="connsiteY81" fmla="*/ 514317 h 1817516"/>
              <a:gd name="connsiteX82" fmla="*/ 4177116 w 6087254"/>
              <a:gd name="connsiteY82" fmla="*/ 598287 h 1817516"/>
              <a:gd name="connsiteX83" fmla="*/ 4198106 w 6087254"/>
              <a:gd name="connsiteY83" fmla="*/ 629776 h 1817516"/>
              <a:gd name="connsiteX84" fmla="*/ 4208602 w 6087254"/>
              <a:gd name="connsiteY84" fmla="*/ 661265 h 1817516"/>
              <a:gd name="connsiteX85" fmla="*/ 4303059 w 6087254"/>
              <a:gd name="connsiteY85" fmla="*/ 787220 h 1817516"/>
              <a:gd name="connsiteX86" fmla="*/ 4334545 w 6087254"/>
              <a:gd name="connsiteY86" fmla="*/ 829205 h 1817516"/>
              <a:gd name="connsiteX87" fmla="*/ 4408012 w 6087254"/>
              <a:gd name="connsiteY87" fmla="*/ 934168 h 1817516"/>
              <a:gd name="connsiteX88" fmla="*/ 4429002 w 6087254"/>
              <a:gd name="connsiteY88" fmla="*/ 965657 h 1817516"/>
              <a:gd name="connsiteX89" fmla="*/ 4460488 w 6087254"/>
              <a:gd name="connsiteY89" fmla="*/ 997145 h 1817516"/>
              <a:gd name="connsiteX90" fmla="*/ 4470983 w 6087254"/>
              <a:gd name="connsiteY90" fmla="*/ 1028634 h 1817516"/>
              <a:gd name="connsiteX91" fmla="*/ 4523460 w 6087254"/>
              <a:gd name="connsiteY91" fmla="*/ 1102108 h 1817516"/>
              <a:gd name="connsiteX92" fmla="*/ 4565441 w 6087254"/>
              <a:gd name="connsiteY92" fmla="*/ 1144093 h 1817516"/>
              <a:gd name="connsiteX93" fmla="*/ 4586431 w 6087254"/>
              <a:gd name="connsiteY93" fmla="*/ 1175582 h 1817516"/>
              <a:gd name="connsiteX94" fmla="*/ 4617917 w 6087254"/>
              <a:gd name="connsiteY94" fmla="*/ 1228063 h 1817516"/>
              <a:gd name="connsiteX95" fmla="*/ 4659898 w 6087254"/>
              <a:gd name="connsiteY95" fmla="*/ 1259552 h 1817516"/>
              <a:gd name="connsiteX96" fmla="*/ 4691384 w 6087254"/>
              <a:gd name="connsiteY96" fmla="*/ 1291041 h 1817516"/>
              <a:gd name="connsiteX97" fmla="*/ 4712374 w 6087254"/>
              <a:gd name="connsiteY97" fmla="*/ 1333026 h 1817516"/>
              <a:gd name="connsiteX98" fmla="*/ 4775346 w 6087254"/>
              <a:gd name="connsiteY98" fmla="*/ 1396004 h 1817516"/>
              <a:gd name="connsiteX99" fmla="*/ 4827822 w 6087254"/>
              <a:gd name="connsiteY99" fmla="*/ 1448485 h 1817516"/>
              <a:gd name="connsiteX100" fmla="*/ 4869803 w 6087254"/>
              <a:gd name="connsiteY100" fmla="*/ 1511463 h 1817516"/>
              <a:gd name="connsiteX101" fmla="*/ 4901289 w 6087254"/>
              <a:gd name="connsiteY101" fmla="*/ 1542951 h 1817516"/>
              <a:gd name="connsiteX102" fmla="*/ 4943270 w 6087254"/>
              <a:gd name="connsiteY102" fmla="*/ 1605929 h 1817516"/>
              <a:gd name="connsiteX103" fmla="*/ 4953765 w 6087254"/>
              <a:gd name="connsiteY103" fmla="*/ 1637418 h 1817516"/>
              <a:gd name="connsiteX104" fmla="*/ 4964261 w 6087254"/>
              <a:gd name="connsiteY104" fmla="*/ 1679403 h 1817516"/>
              <a:gd name="connsiteX105" fmla="*/ 4985251 w 6087254"/>
              <a:gd name="connsiteY105" fmla="*/ 1710892 h 1817516"/>
              <a:gd name="connsiteX106" fmla="*/ 4995747 w 6087254"/>
              <a:gd name="connsiteY106" fmla="*/ 1752877 h 1817516"/>
              <a:gd name="connsiteX107" fmla="*/ 5006242 w 6087254"/>
              <a:gd name="connsiteY107" fmla="*/ 1815854 h 1817516"/>
              <a:gd name="connsiteX108" fmla="*/ 5048223 w 6087254"/>
              <a:gd name="connsiteY108" fmla="*/ 1784366 h 1817516"/>
              <a:gd name="connsiteX109" fmla="*/ 5069213 w 6087254"/>
              <a:gd name="connsiteY109" fmla="*/ 1752877 h 1817516"/>
              <a:gd name="connsiteX110" fmla="*/ 5111194 w 6087254"/>
              <a:gd name="connsiteY110" fmla="*/ 1668907 h 1817516"/>
              <a:gd name="connsiteX111" fmla="*/ 5142680 w 6087254"/>
              <a:gd name="connsiteY111" fmla="*/ 1647914 h 1817516"/>
              <a:gd name="connsiteX112" fmla="*/ 5195157 w 6087254"/>
              <a:gd name="connsiteY112" fmla="*/ 1574440 h 1817516"/>
              <a:gd name="connsiteX113" fmla="*/ 5226642 w 6087254"/>
              <a:gd name="connsiteY113" fmla="*/ 1532455 h 1817516"/>
              <a:gd name="connsiteX114" fmla="*/ 5258128 w 6087254"/>
              <a:gd name="connsiteY114" fmla="*/ 1479974 h 1817516"/>
              <a:gd name="connsiteX115" fmla="*/ 5268623 w 6087254"/>
              <a:gd name="connsiteY115" fmla="*/ 1448485 h 1817516"/>
              <a:gd name="connsiteX116" fmla="*/ 5310604 w 6087254"/>
              <a:gd name="connsiteY116" fmla="*/ 1385507 h 1817516"/>
              <a:gd name="connsiteX117" fmla="*/ 5342090 w 6087254"/>
              <a:gd name="connsiteY117" fmla="*/ 1354019 h 1817516"/>
              <a:gd name="connsiteX118" fmla="*/ 5415557 w 6087254"/>
              <a:gd name="connsiteY118" fmla="*/ 1238560 h 1817516"/>
              <a:gd name="connsiteX119" fmla="*/ 5436548 w 6087254"/>
              <a:gd name="connsiteY119" fmla="*/ 1186078 h 1817516"/>
              <a:gd name="connsiteX120" fmla="*/ 5478529 w 6087254"/>
              <a:gd name="connsiteY120" fmla="*/ 1123101 h 1817516"/>
              <a:gd name="connsiteX121" fmla="*/ 5562491 w 6087254"/>
              <a:gd name="connsiteY121" fmla="*/ 976153 h 1817516"/>
              <a:gd name="connsiteX122" fmla="*/ 5593977 w 6087254"/>
              <a:gd name="connsiteY122" fmla="*/ 913175 h 1817516"/>
              <a:gd name="connsiteX123" fmla="*/ 5667443 w 6087254"/>
              <a:gd name="connsiteY123" fmla="*/ 745235 h 1817516"/>
              <a:gd name="connsiteX124" fmla="*/ 5709425 w 6087254"/>
              <a:gd name="connsiteY124" fmla="*/ 682257 h 1817516"/>
              <a:gd name="connsiteX125" fmla="*/ 5740910 w 6087254"/>
              <a:gd name="connsiteY125" fmla="*/ 608784 h 1817516"/>
              <a:gd name="connsiteX126" fmla="*/ 5751406 w 6087254"/>
              <a:gd name="connsiteY126" fmla="*/ 577295 h 1817516"/>
              <a:gd name="connsiteX127" fmla="*/ 5814377 w 6087254"/>
              <a:gd name="connsiteY127" fmla="*/ 472332 h 1817516"/>
              <a:gd name="connsiteX128" fmla="*/ 5866854 w 6087254"/>
              <a:gd name="connsiteY128" fmla="*/ 398858 h 1817516"/>
              <a:gd name="connsiteX129" fmla="*/ 5887844 w 6087254"/>
              <a:gd name="connsiteY129" fmla="*/ 346377 h 1817516"/>
              <a:gd name="connsiteX130" fmla="*/ 5940320 w 6087254"/>
              <a:gd name="connsiteY130" fmla="*/ 251910 h 1817516"/>
              <a:gd name="connsiteX131" fmla="*/ 5982301 w 6087254"/>
              <a:gd name="connsiteY131" fmla="*/ 167940 h 1817516"/>
              <a:gd name="connsiteX132" fmla="*/ 6055768 w 6087254"/>
              <a:gd name="connsiteY132" fmla="*/ 62978 h 1817516"/>
              <a:gd name="connsiteX133" fmla="*/ 6066264 w 6087254"/>
              <a:gd name="connsiteY133" fmla="*/ 31489 h 1817516"/>
              <a:gd name="connsiteX134" fmla="*/ 6087254 w 6087254"/>
              <a:gd name="connsiteY134" fmla="*/ 0 h 1817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6087254" h="1817516">
                <a:moveTo>
                  <a:pt x="0" y="1700396"/>
                </a:moveTo>
                <a:cubicBezTo>
                  <a:pt x="85118" y="1593987"/>
                  <a:pt x="-5199" y="1689213"/>
                  <a:pt x="94458" y="1626922"/>
                </a:cubicBezTo>
                <a:cubicBezTo>
                  <a:pt x="117095" y="1612773"/>
                  <a:pt x="153933" y="1556944"/>
                  <a:pt x="167924" y="1542951"/>
                </a:cubicBezTo>
                <a:cubicBezTo>
                  <a:pt x="176843" y="1534031"/>
                  <a:pt x="190491" y="1530879"/>
                  <a:pt x="199410" y="1521959"/>
                </a:cubicBezTo>
                <a:cubicBezTo>
                  <a:pt x="275380" y="1445983"/>
                  <a:pt x="209667" y="1490777"/>
                  <a:pt x="283372" y="1396004"/>
                </a:cubicBezTo>
                <a:cubicBezTo>
                  <a:pt x="291116" y="1386047"/>
                  <a:pt x="304363" y="1382009"/>
                  <a:pt x="314858" y="1375011"/>
                </a:cubicBezTo>
                <a:cubicBezTo>
                  <a:pt x="318356" y="1364515"/>
                  <a:pt x="318207" y="1351968"/>
                  <a:pt x="325353" y="1343522"/>
                </a:cubicBezTo>
                <a:cubicBezTo>
                  <a:pt x="357311" y="1305750"/>
                  <a:pt x="430306" y="1238560"/>
                  <a:pt x="430306" y="1238560"/>
                </a:cubicBezTo>
                <a:cubicBezTo>
                  <a:pt x="502951" y="1056931"/>
                  <a:pt x="409400" y="1280378"/>
                  <a:pt x="472287" y="1154590"/>
                </a:cubicBezTo>
                <a:cubicBezTo>
                  <a:pt x="477235" y="1144694"/>
                  <a:pt x="478204" y="1133173"/>
                  <a:pt x="482782" y="1123101"/>
                </a:cubicBezTo>
                <a:cubicBezTo>
                  <a:pt x="495730" y="1094612"/>
                  <a:pt x="511650" y="1067544"/>
                  <a:pt x="524763" y="1039131"/>
                </a:cubicBezTo>
                <a:cubicBezTo>
                  <a:pt x="532658" y="1022024"/>
                  <a:pt x="536732" y="1003190"/>
                  <a:pt x="545754" y="986649"/>
                </a:cubicBezTo>
                <a:cubicBezTo>
                  <a:pt x="557834" y="964500"/>
                  <a:pt x="573741" y="944664"/>
                  <a:pt x="587735" y="923672"/>
                </a:cubicBezTo>
                <a:cubicBezTo>
                  <a:pt x="591233" y="909677"/>
                  <a:pt x="592372" y="894870"/>
                  <a:pt x="598230" y="881687"/>
                </a:cubicBezTo>
                <a:cubicBezTo>
                  <a:pt x="609638" y="856016"/>
                  <a:pt x="691760" y="736246"/>
                  <a:pt x="692688" y="734739"/>
                </a:cubicBezTo>
                <a:cubicBezTo>
                  <a:pt x="712335" y="702810"/>
                  <a:pt x="730093" y="649425"/>
                  <a:pt x="745164" y="619280"/>
                </a:cubicBezTo>
                <a:cubicBezTo>
                  <a:pt x="750805" y="607997"/>
                  <a:pt x="759897" y="598744"/>
                  <a:pt x="766155" y="587791"/>
                </a:cubicBezTo>
                <a:cubicBezTo>
                  <a:pt x="784822" y="555120"/>
                  <a:pt x="784887" y="542219"/>
                  <a:pt x="808136" y="514317"/>
                </a:cubicBezTo>
                <a:cubicBezTo>
                  <a:pt x="817638" y="502914"/>
                  <a:pt x="830716" y="494703"/>
                  <a:pt x="839621" y="482828"/>
                </a:cubicBezTo>
                <a:cubicBezTo>
                  <a:pt x="940802" y="347905"/>
                  <a:pt x="829945" y="489267"/>
                  <a:pt x="881602" y="398858"/>
                </a:cubicBezTo>
                <a:cubicBezTo>
                  <a:pt x="912848" y="344173"/>
                  <a:pt x="914424" y="365699"/>
                  <a:pt x="955069" y="314888"/>
                </a:cubicBezTo>
                <a:cubicBezTo>
                  <a:pt x="1025036" y="227420"/>
                  <a:pt x="965564" y="272902"/>
                  <a:pt x="1028536" y="230918"/>
                </a:cubicBezTo>
                <a:cubicBezTo>
                  <a:pt x="1067058" y="173131"/>
                  <a:pt x="1030611" y="220910"/>
                  <a:pt x="1102003" y="157444"/>
                </a:cubicBezTo>
                <a:cubicBezTo>
                  <a:pt x="1249168" y="26618"/>
                  <a:pt x="1050072" y="198884"/>
                  <a:pt x="1175470" y="73474"/>
                </a:cubicBezTo>
                <a:cubicBezTo>
                  <a:pt x="1184389" y="64554"/>
                  <a:pt x="1196461" y="59479"/>
                  <a:pt x="1206956" y="52481"/>
                </a:cubicBezTo>
                <a:cubicBezTo>
                  <a:pt x="1222456" y="5974"/>
                  <a:pt x="1212679" y="671"/>
                  <a:pt x="1280423" y="52481"/>
                </a:cubicBezTo>
                <a:cubicBezTo>
                  <a:pt x="1461032" y="190608"/>
                  <a:pt x="1329026" y="130705"/>
                  <a:pt x="1448347" y="178436"/>
                </a:cubicBezTo>
                <a:cubicBezTo>
                  <a:pt x="1472836" y="209925"/>
                  <a:pt x="1499688" y="239711"/>
                  <a:pt x="1521814" y="272903"/>
                </a:cubicBezTo>
                <a:cubicBezTo>
                  <a:pt x="1535808" y="293896"/>
                  <a:pt x="1548876" y="315535"/>
                  <a:pt x="1563795" y="335881"/>
                </a:cubicBezTo>
                <a:cubicBezTo>
                  <a:pt x="1587383" y="368050"/>
                  <a:pt x="1637262" y="430347"/>
                  <a:pt x="1637262" y="430347"/>
                </a:cubicBezTo>
                <a:cubicBezTo>
                  <a:pt x="1656961" y="489451"/>
                  <a:pt x="1666379" y="528285"/>
                  <a:pt x="1731719" y="577295"/>
                </a:cubicBezTo>
                <a:cubicBezTo>
                  <a:pt x="1776817" y="611122"/>
                  <a:pt x="1784911" y="614101"/>
                  <a:pt x="1826176" y="661265"/>
                </a:cubicBezTo>
                <a:cubicBezTo>
                  <a:pt x="1834482" y="670759"/>
                  <a:pt x="1839599" y="682662"/>
                  <a:pt x="1847167" y="692754"/>
                </a:cubicBezTo>
                <a:cubicBezTo>
                  <a:pt x="1887925" y="747103"/>
                  <a:pt x="1885310" y="741397"/>
                  <a:pt x="1931129" y="787220"/>
                </a:cubicBezTo>
                <a:cubicBezTo>
                  <a:pt x="1934627" y="801215"/>
                  <a:pt x="1934619" y="816594"/>
                  <a:pt x="1941624" y="829205"/>
                </a:cubicBezTo>
                <a:cubicBezTo>
                  <a:pt x="1980214" y="898675"/>
                  <a:pt x="1977525" y="859028"/>
                  <a:pt x="2004596" y="913175"/>
                </a:cubicBezTo>
                <a:cubicBezTo>
                  <a:pt x="2013021" y="930027"/>
                  <a:pt x="2017161" y="948805"/>
                  <a:pt x="2025586" y="965657"/>
                </a:cubicBezTo>
                <a:cubicBezTo>
                  <a:pt x="2040196" y="994880"/>
                  <a:pt x="2054854" y="1005423"/>
                  <a:pt x="2078063" y="1028634"/>
                </a:cubicBezTo>
                <a:cubicBezTo>
                  <a:pt x="2116902" y="1106322"/>
                  <a:pt x="2077354" y="1038280"/>
                  <a:pt x="2130539" y="1102108"/>
                </a:cubicBezTo>
                <a:cubicBezTo>
                  <a:pt x="2181695" y="1163500"/>
                  <a:pt x="2113064" y="1104745"/>
                  <a:pt x="2193511" y="1165086"/>
                </a:cubicBezTo>
                <a:cubicBezTo>
                  <a:pt x="2207402" y="1206764"/>
                  <a:pt x="2203946" y="1203987"/>
                  <a:pt x="2235492" y="1249056"/>
                </a:cubicBezTo>
                <a:cubicBezTo>
                  <a:pt x="2248338" y="1267409"/>
                  <a:pt x="2265047" y="1282897"/>
                  <a:pt x="2277473" y="1301537"/>
                </a:cubicBezTo>
                <a:cubicBezTo>
                  <a:pt x="2337285" y="1391265"/>
                  <a:pt x="2251689" y="1291648"/>
                  <a:pt x="2329949" y="1396004"/>
                </a:cubicBezTo>
                <a:cubicBezTo>
                  <a:pt x="2405314" y="1496500"/>
                  <a:pt x="2315394" y="1348870"/>
                  <a:pt x="2392921" y="1469478"/>
                </a:cubicBezTo>
                <a:cubicBezTo>
                  <a:pt x="2414983" y="1503800"/>
                  <a:pt x="2442990" y="1535733"/>
                  <a:pt x="2455892" y="1574440"/>
                </a:cubicBezTo>
                <a:cubicBezTo>
                  <a:pt x="2459391" y="1584936"/>
                  <a:pt x="2461440" y="1596033"/>
                  <a:pt x="2466388" y="1605929"/>
                </a:cubicBezTo>
                <a:cubicBezTo>
                  <a:pt x="2472029" y="1617212"/>
                  <a:pt x="2482255" y="1625891"/>
                  <a:pt x="2487378" y="1637418"/>
                </a:cubicBezTo>
                <a:cubicBezTo>
                  <a:pt x="2537335" y="1749832"/>
                  <a:pt x="2481857" y="1660624"/>
                  <a:pt x="2529359" y="1731884"/>
                </a:cubicBezTo>
                <a:cubicBezTo>
                  <a:pt x="2532857" y="1742380"/>
                  <a:pt x="2532031" y="1755549"/>
                  <a:pt x="2539854" y="1763373"/>
                </a:cubicBezTo>
                <a:cubicBezTo>
                  <a:pt x="2581506" y="1805029"/>
                  <a:pt x="2597403" y="1804002"/>
                  <a:pt x="2644807" y="1815854"/>
                </a:cubicBezTo>
                <a:cubicBezTo>
                  <a:pt x="2655302" y="1812355"/>
                  <a:pt x="2666398" y="1810306"/>
                  <a:pt x="2676293" y="1805358"/>
                </a:cubicBezTo>
                <a:cubicBezTo>
                  <a:pt x="2754128" y="1766437"/>
                  <a:pt x="2744707" y="1755490"/>
                  <a:pt x="2812731" y="1668907"/>
                </a:cubicBezTo>
                <a:cubicBezTo>
                  <a:pt x="2823538" y="1655151"/>
                  <a:pt x="2831848" y="1639292"/>
                  <a:pt x="2844217" y="1626922"/>
                </a:cubicBezTo>
                <a:cubicBezTo>
                  <a:pt x="2885194" y="1585941"/>
                  <a:pt x="2902735" y="1571367"/>
                  <a:pt x="2938674" y="1511463"/>
                </a:cubicBezTo>
                <a:cubicBezTo>
                  <a:pt x="2979160" y="1443980"/>
                  <a:pt x="2957920" y="1475302"/>
                  <a:pt x="3001646" y="1416996"/>
                </a:cubicBezTo>
                <a:cubicBezTo>
                  <a:pt x="3020831" y="1359432"/>
                  <a:pt x="3002319" y="1407387"/>
                  <a:pt x="3043627" y="1333026"/>
                </a:cubicBezTo>
                <a:cubicBezTo>
                  <a:pt x="3051225" y="1319348"/>
                  <a:pt x="3058455" y="1305423"/>
                  <a:pt x="3064618" y="1291041"/>
                </a:cubicBezTo>
                <a:cubicBezTo>
                  <a:pt x="3068976" y="1280871"/>
                  <a:pt x="3070166" y="1269448"/>
                  <a:pt x="3075113" y="1259552"/>
                </a:cubicBezTo>
                <a:cubicBezTo>
                  <a:pt x="3087414" y="1234946"/>
                  <a:pt x="3125720" y="1192585"/>
                  <a:pt x="3138085" y="1175582"/>
                </a:cubicBezTo>
                <a:cubicBezTo>
                  <a:pt x="3152923" y="1155178"/>
                  <a:pt x="3162227" y="1130445"/>
                  <a:pt x="3180066" y="1112604"/>
                </a:cubicBezTo>
                <a:cubicBezTo>
                  <a:pt x="3234416" y="1058249"/>
                  <a:pt x="3210173" y="1086452"/>
                  <a:pt x="3253532" y="1028634"/>
                </a:cubicBezTo>
                <a:cubicBezTo>
                  <a:pt x="3275137" y="963816"/>
                  <a:pt x="3248966" y="1030236"/>
                  <a:pt x="3306009" y="944664"/>
                </a:cubicBezTo>
                <a:cubicBezTo>
                  <a:pt x="3349679" y="879152"/>
                  <a:pt x="3309512" y="927161"/>
                  <a:pt x="3337495" y="871190"/>
                </a:cubicBezTo>
                <a:cubicBezTo>
                  <a:pt x="3343136" y="859907"/>
                  <a:pt x="3352505" y="850808"/>
                  <a:pt x="3358485" y="839701"/>
                </a:cubicBezTo>
                <a:cubicBezTo>
                  <a:pt x="3377029" y="805259"/>
                  <a:pt x="3390837" y="768282"/>
                  <a:pt x="3410961" y="734739"/>
                </a:cubicBezTo>
                <a:cubicBezTo>
                  <a:pt x="3421456" y="717245"/>
                  <a:pt x="3431635" y="699557"/>
                  <a:pt x="3442447" y="682257"/>
                </a:cubicBezTo>
                <a:cubicBezTo>
                  <a:pt x="3449132" y="671560"/>
                  <a:pt x="3457180" y="661722"/>
                  <a:pt x="3463438" y="650769"/>
                </a:cubicBezTo>
                <a:cubicBezTo>
                  <a:pt x="3471200" y="637184"/>
                  <a:pt x="3476666" y="622369"/>
                  <a:pt x="3484428" y="608784"/>
                </a:cubicBezTo>
                <a:cubicBezTo>
                  <a:pt x="3490686" y="597831"/>
                  <a:pt x="3499439" y="588402"/>
                  <a:pt x="3505419" y="577295"/>
                </a:cubicBezTo>
                <a:cubicBezTo>
                  <a:pt x="3523963" y="542853"/>
                  <a:pt x="3536199" y="504880"/>
                  <a:pt x="3557895" y="472332"/>
                </a:cubicBezTo>
                <a:cubicBezTo>
                  <a:pt x="3571889" y="451339"/>
                  <a:pt x="3591898" y="433289"/>
                  <a:pt x="3599876" y="409354"/>
                </a:cubicBezTo>
                <a:cubicBezTo>
                  <a:pt x="3610034" y="378877"/>
                  <a:pt x="3609166" y="372274"/>
                  <a:pt x="3631362" y="346377"/>
                </a:cubicBezTo>
                <a:cubicBezTo>
                  <a:pt x="3644241" y="331350"/>
                  <a:pt x="3660464" y="319419"/>
                  <a:pt x="3673343" y="304392"/>
                </a:cubicBezTo>
                <a:cubicBezTo>
                  <a:pt x="3702500" y="270373"/>
                  <a:pt x="3725625" y="231112"/>
                  <a:pt x="3757305" y="199429"/>
                </a:cubicBezTo>
                <a:cubicBezTo>
                  <a:pt x="3767800" y="188933"/>
                  <a:pt x="3779289" y="179343"/>
                  <a:pt x="3788791" y="167940"/>
                </a:cubicBezTo>
                <a:cubicBezTo>
                  <a:pt x="3796866" y="158249"/>
                  <a:pt x="3800862" y="145371"/>
                  <a:pt x="3809782" y="136451"/>
                </a:cubicBezTo>
                <a:cubicBezTo>
                  <a:pt x="3830127" y="116104"/>
                  <a:pt x="3847144" y="113500"/>
                  <a:pt x="3872753" y="104963"/>
                </a:cubicBezTo>
                <a:cubicBezTo>
                  <a:pt x="3880589" y="128473"/>
                  <a:pt x="3889979" y="153964"/>
                  <a:pt x="3893744" y="178436"/>
                </a:cubicBezTo>
                <a:cubicBezTo>
                  <a:pt x="3897115" y="200346"/>
                  <a:pt x="3900525" y="281730"/>
                  <a:pt x="3914734" y="314888"/>
                </a:cubicBezTo>
                <a:cubicBezTo>
                  <a:pt x="3920033" y="327252"/>
                  <a:pt x="3963373" y="382989"/>
                  <a:pt x="3967210" y="388362"/>
                </a:cubicBezTo>
                <a:cubicBezTo>
                  <a:pt x="3998414" y="432053"/>
                  <a:pt x="3990833" y="432979"/>
                  <a:pt x="4040677" y="482828"/>
                </a:cubicBezTo>
                <a:cubicBezTo>
                  <a:pt x="4053046" y="495198"/>
                  <a:pt x="4069584" y="502695"/>
                  <a:pt x="4082658" y="514317"/>
                </a:cubicBezTo>
                <a:cubicBezTo>
                  <a:pt x="4199380" y="618079"/>
                  <a:pt x="4078663" y="524440"/>
                  <a:pt x="4177116" y="598287"/>
                </a:cubicBezTo>
                <a:cubicBezTo>
                  <a:pt x="4184113" y="608783"/>
                  <a:pt x="4192465" y="618493"/>
                  <a:pt x="4198106" y="629776"/>
                </a:cubicBezTo>
                <a:cubicBezTo>
                  <a:pt x="4203054" y="639672"/>
                  <a:pt x="4202465" y="652059"/>
                  <a:pt x="4208602" y="661265"/>
                </a:cubicBezTo>
                <a:cubicBezTo>
                  <a:pt x="4237710" y="704932"/>
                  <a:pt x="4271573" y="745235"/>
                  <a:pt x="4303059" y="787220"/>
                </a:cubicBezTo>
                <a:cubicBezTo>
                  <a:pt x="4313554" y="801215"/>
                  <a:pt x="4324842" y="814649"/>
                  <a:pt x="4334545" y="829205"/>
                </a:cubicBezTo>
                <a:cubicBezTo>
                  <a:pt x="4431071" y="974008"/>
                  <a:pt x="4330297" y="825356"/>
                  <a:pt x="4408012" y="934168"/>
                </a:cubicBezTo>
                <a:cubicBezTo>
                  <a:pt x="4415344" y="944433"/>
                  <a:pt x="4420927" y="955966"/>
                  <a:pt x="4429002" y="965657"/>
                </a:cubicBezTo>
                <a:cubicBezTo>
                  <a:pt x="4438504" y="977060"/>
                  <a:pt x="4449993" y="986649"/>
                  <a:pt x="4460488" y="997145"/>
                </a:cubicBezTo>
                <a:cubicBezTo>
                  <a:pt x="4463986" y="1007641"/>
                  <a:pt x="4466035" y="1018738"/>
                  <a:pt x="4470983" y="1028634"/>
                </a:cubicBezTo>
                <a:cubicBezTo>
                  <a:pt x="4477513" y="1041696"/>
                  <a:pt x="4517914" y="1095769"/>
                  <a:pt x="4523460" y="1102108"/>
                </a:cubicBezTo>
                <a:cubicBezTo>
                  <a:pt x="4536492" y="1117003"/>
                  <a:pt x="4552562" y="1129066"/>
                  <a:pt x="4565441" y="1144093"/>
                </a:cubicBezTo>
                <a:cubicBezTo>
                  <a:pt x="4573650" y="1153671"/>
                  <a:pt x="4579746" y="1164885"/>
                  <a:pt x="4586431" y="1175582"/>
                </a:cubicBezTo>
                <a:cubicBezTo>
                  <a:pt x="4597242" y="1192882"/>
                  <a:pt x="4604484" y="1212709"/>
                  <a:pt x="4617917" y="1228063"/>
                </a:cubicBezTo>
                <a:cubicBezTo>
                  <a:pt x="4629435" y="1241228"/>
                  <a:pt x="4646617" y="1248167"/>
                  <a:pt x="4659898" y="1259552"/>
                </a:cubicBezTo>
                <a:cubicBezTo>
                  <a:pt x="4671167" y="1269212"/>
                  <a:pt x="4680889" y="1280545"/>
                  <a:pt x="4691384" y="1291041"/>
                </a:cubicBezTo>
                <a:cubicBezTo>
                  <a:pt x="4698381" y="1305036"/>
                  <a:pt x="4702600" y="1320808"/>
                  <a:pt x="4712374" y="1333026"/>
                </a:cubicBezTo>
                <a:cubicBezTo>
                  <a:pt x="4730918" y="1356208"/>
                  <a:pt x="4754355" y="1375011"/>
                  <a:pt x="4775346" y="1396004"/>
                </a:cubicBezTo>
                <a:cubicBezTo>
                  <a:pt x="4792838" y="1413498"/>
                  <a:pt x="4814100" y="1427901"/>
                  <a:pt x="4827822" y="1448485"/>
                </a:cubicBezTo>
                <a:cubicBezTo>
                  <a:pt x="4841816" y="1469478"/>
                  <a:pt x="4851964" y="1493623"/>
                  <a:pt x="4869803" y="1511463"/>
                </a:cubicBezTo>
                <a:cubicBezTo>
                  <a:pt x="4880298" y="1521959"/>
                  <a:pt x="4892177" y="1531234"/>
                  <a:pt x="4901289" y="1542951"/>
                </a:cubicBezTo>
                <a:cubicBezTo>
                  <a:pt x="4916777" y="1562866"/>
                  <a:pt x="4935293" y="1581994"/>
                  <a:pt x="4943270" y="1605929"/>
                </a:cubicBezTo>
                <a:cubicBezTo>
                  <a:pt x="4946768" y="1616425"/>
                  <a:pt x="4950726" y="1626780"/>
                  <a:pt x="4953765" y="1637418"/>
                </a:cubicBezTo>
                <a:cubicBezTo>
                  <a:pt x="4957728" y="1651289"/>
                  <a:pt x="4958579" y="1666144"/>
                  <a:pt x="4964261" y="1679403"/>
                </a:cubicBezTo>
                <a:cubicBezTo>
                  <a:pt x="4969230" y="1690998"/>
                  <a:pt x="4978254" y="1700396"/>
                  <a:pt x="4985251" y="1710892"/>
                </a:cubicBezTo>
                <a:cubicBezTo>
                  <a:pt x="4988750" y="1724887"/>
                  <a:pt x="4992918" y="1738731"/>
                  <a:pt x="4995747" y="1752877"/>
                </a:cubicBezTo>
                <a:cubicBezTo>
                  <a:pt x="4999920" y="1773746"/>
                  <a:pt x="4987994" y="1804904"/>
                  <a:pt x="5006242" y="1815854"/>
                </a:cubicBezTo>
                <a:cubicBezTo>
                  <a:pt x="5021241" y="1824855"/>
                  <a:pt x="5034229" y="1794862"/>
                  <a:pt x="5048223" y="1784366"/>
                </a:cubicBezTo>
                <a:cubicBezTo>
                  <a:pt x="5055220" y="1773870"/>
                  <a:pt x="5063173" y="1763952"/>
                  <a:pt x="5069213" y="1752877"/>
                </a:cubicBezTo>
                <a:cubicBezTo>
                  <a:pt x="5084197" y="1725404"/>
                  <a:pt x="5085157" y="1686267"/>
                  <a:pt x="5111194" y="1668907"/>
                </a:cubicBezTo>
                <a:cubicBezTo>
                  <a:pt x="5121689" y="1661909"/>
                  <a:pt x="5133761" y="1656834"/>
                  <a:pt x="5142680" y="1647914"/>
                </a:cubicBezTo>
                <a:cubicBezTo>
                  <a:pt x="5159828" y="1630764"/>
                  <a:pt x="5180260" y="1595298"/>
                  <a:pt x="5195157" y="1574440"/>
                </a:cubicBezTo>
                <a:cubicBezTo>
                  <a:pt x="5205324" y="1560205"/>
                  <a:pt x="5216939" y="1547011"/>
                  <a:pt x="5226642" y="1532455"/>
                </a:cubicBezTo>
                <a:cubicBezTo>
                  <a:pt x="5237957" y="1515480"/>
                  <a:pt x="5249005" y="1498221"/>
                  <a:pt x="5258128" y="1479974"/>
                </a:cubicBezTo>
                <a:cubicBezTo>
                  <a:pt x="5263076" y="1470078"/>
                  <a:pt x="5263250" y="1458157"/>
                  <a:pt x="5268623" y="1448485"/>
                </a:cubicBezTo>
                <a:cubicBezTo>
                  <a:pt x="5280874" y="1426430"/>
                  <a:pt x="5295116" y="1405422"/>
                  <a:pt x="5310604" y="1385507"/>
                </a:cubicBezTo>
                <a:cubicBezTo>
                  <a:pt x="5319716" y="1373790"/>
                  <a:pt x="5332978" y="1365736"/>
                  <a:pt x="5342090" y="1354019"/>
                </a:cubicBezTo>
                <a:cubicBezTo>
                  <a:pt x="5353733" y="1339048"/>
                  <a:pt x="5404773" y="1260131"/>
                  <a:pt x="5415557" y="1238560"/>
                </a:cubicBezTo>
                <a:cubicBezTo>
                  <a:pt x="5423983" y="1221707"/>
                  <a:pt x="5427526" y="1202619"/>
                  <a:pt x="5436548" y="1186078"/>
                </a:cubicBezTo>
                <a:cubicBezTo>
                  <a:pt x="5448628" y="1163929"/>
                  <a:pt x="5465550" y="1144735"/>
                  <a:pt x="5478529" y="1123101"/>
                </a:cubicBezTo>
                <a:cubicBezTo>
                  <a:pt x="5507552" y="1074725"/>
                  <a:pt x="5537264" y="1026613"/>
                  <a:pt x="5562491" y="976153"/>
                </a:cubicBezTo>
                <a:cubicBezTo>
                  <a:pt x="5572986" y="955160"/>
                  <a:pt x="5584446" y="934623"/>
                  <a:pt x="5593977" y="913175"/>
                </a:cubicBezTo>
                <a:cubicBezTo>
                  <a:pt x="5598851" y="902207"/>
                  <a:pt x="5644560" y="783377"/>
                  <a:pt x="5667443" y="745235"/>
                </a:cubicBezTo>
                <a:cubicBezTo>
                  <a:pt x="5680423" y="723600"/>
                  <a:pt x="5695431" y="703250"/>
                  <a:pt x="5709425" y="682257"/>
                </a:cubicBezTo>
                <a:cubicBezTo>
                  <a:pt x="5731267" y="594880"/>
                  <a:pt x="5704672" y="681266"/>
                  <a:pt x="5740910" y="608784"/>
                </a:cubicBezTo>
                <a:cubicBezTo>
                  <a:pt x="5745858" y="598888"/>
                  <a:pt x="5746161" y="587037"/>
                  <a:pt x="5751406" y="577295"/>
                </a:cubicBezTo>
                <a:cubicBezTo>
                  <a:pt x="5770748" y="541370"/>
                  <a:pt x="5789898" y="504974"/>
                  <a:pt x="5814377" y="472332"/>
                </a:cubicBezTo>
                <a:cubicBezTo>
                  <a:pt x="5821507" y="462824"/>
                  <a:pt x="5859181" y="414205"/>
                  <a:pt x="5866854" y="398858"/>
                </a:cubicBezTo>
                <a:cubicBezTo>
                  <a:pt x="5875279" y="382006"/>
                  <a:pt x="5880048" y="363529"/>
                  <a:pt x="5887844" y="346377"/>
                </a:cubicBezTo>
                <a:cubicBezTo>
                  <a:pt x="5962235" y="182700"/>
                  <a:pt x="5886284" y="350987"/>
                  <a:pt x="5940320" y="251910"/>
                </a:cubicBezTo>
                <a:cubicBezTo>
                  <a:pt x="5955304" y="224437"/>
                  <a:pt x="5963526" y="192975"/>
                  <a:pt x="5982301" y="167940"/>
                </a:cubicBezTo>
                <a:cubicBezTo>
                  <a:pt x="6005886" y="136490"/>
                  <a:pt x="6037309" y="96207"/>
                  <a:pt x="6055768" y="62978"/>
                </a:cubicBezTo>
                <a:cubicBezTo>
                  <a:pt x="6061141" y="53306"/>
                  <a:pt x="6061316" y="41385"/>
                  <a:pt x="6066264" y="31489"/>
                </a:cubicBezTo>
                <a:cubicBezTo>
                  <a:pt x="6071905" y="20206"/>
                  <a:pt x="6087254" y="0"/>
                  <a:pt x="6087254" y="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2" name="フリーフォーム 11"/>
          <p:cNvSpPr/>
          <p:nvPr/>
        </p:nvSpPr>
        <p:spPr>
          <a:xfrm>
            <a:off x="2042506" y="4532512"/>
            <a:ext cx="6087254" cy="944437"/>
          </a:xfrm>
          <a:custGeom>
            <a:avLst/>
            <a:gdLst>
              <a:gd name="connsiteX0" fmla="*/ 0 w 6087254"/>
              <a:gd name="connsiteY0" fmla="*/ 1700396 h 1817516"/>
              <a:gd name="connsiteX1" fmla="*/ 94458 w 6087254"/>
              <a:gd name="connsiteY1" fmla="*/ 1626922 h 1817516"/>
              <a:gd name="connsiteX2" fmla="*/ 167924 w 6087254"/>
              <a:gd name="connsiteY2" fmla="*/ 1542951 h 1817516"/>
              <a:gd name="connsiteX3" fmla="*/ 199410 w 6087254"/>
              <a:gd name="connsiteY3" fmla="*/ 1521959 h 1817516"/>
              <a:gd name="connsiteX4" fmla="*/ 283372 w 6087254"/>
              <a:gd name="connsiteY4" fmla="*/ 1396004 h 1817516"/>
              <a:gd name="connsiteX5" fmla="*/ 314858 w 6087254"/>
              <a:gd name="connsiteY5" fmla="*/ 1375011 h 1817516"/>
              <a:gd name="connsiteX6" fmla="*/ 325353 w 6087254"/>
              <a:gd name="connsiteY6" fmla="*/ 1343522 h 1817516"/>
              <a:gd name="connsiteX7" fmla="*/ 430306 w 6087254"/>
              <a:gd name="connsiteY7" fmla="*/ 1238560 h 1817516"/>
              <a:gd name="connsiteX8" fmla="*/ 472287 w 6087254"/>
              <a:gd name="connsiteY8" fmla="*/ 1154590 h 1817516"/>
              <a:gd name="connsiteX9" fmla="*/ 482782 w 6087254"/>
              <a:gd name="connsiteY9" fmla="*/ 1123101 h 1817516"/>
              <a:gd name="connsiteX10" fmla="*/ 524763 w 6087254"/>
              <a:gd name="connsiteY10" fmla="*/ 1039131 h 1817516"/>
              <a:gd name="connsiteX11" fmla="*/ 545754 w 6087254"/>
              <a:gd name="connsiteY11" fmla="*/ 986649 h 1817516"/>
              <a:gd name="connsiteX12" fmla="*/ 587735 w 6087254"/>
              <a:gd name="connsiteY12" fmla="*/ 923672 h 1817516"/>
              <a:gd name="connsiteX13" fmla="*/ 598230 w 6087254"/>
              <a:gd name="connsiteY13" fmla="*/ 881687 h 1817516"/>
              <a:gd name="connsiteX14" fmla="*/ 692688 w 6087254"/>
              <a:gd name="connsiteY14" fmla="*/ 734739 h 1817516"/>
              <a:gd name="connsiteX15" fmla="*/ 745164 w 6087254"/>
              <a:gd name="connsiteY15" fmla="*/ 619280 h 1817516"/>
              <a:gd name="connsiteX16" fmla="*/ 766155 w 6087254"/>
              <a:gd name="connsiteY16" fmla="*/ 587791 h 1817516"/>
              <a:gd name="connsiteX17" fmla="*/ 808136 w 6087254"/>
              <a:gd name="connsiteY17" fmla="*/ 514317 h 1817516"/>
              <a:gd name="connsiteX18" fmla="*/ 839621 w 6087254"/>
              <a:gd name="connsiteY18" fmla="*/ 482828 h 1817516"/>
              <a:gd name="connsiteX19" fmla="*/ 881602 w 6087254"/>
              <a:gd name="connsiteY19" fmla="*/ 398858 h 1817516"/>
              <a:gd name="connsiteX20" fmla="*/ 955069 w 6087254"/>
              <a:gd name="connsiteY20" fmla="*/ 314888 h 1817516"/>
              <a:gd name="connsiteX21" fmla="*/ 1028536 w 6087254"/>
              <a:gd name="connsiteY21" fmla="*/ 230918 h 1817516"/>
              <a:gd name="connsiteX22" fmla="*/ 1102003 w 6087254"/>
              <a:gd name="connsiteY22" fmla="*/ 157444 h 1817516"/>
              <a:gd name="connsiteX23" fmla="*/ 1175470 w 6087254"/>
              <a:gd name="connsiteY23" fmla="*/ 73474 h 1817516"/>
              <a:gd name="connsiteX24" fmla="*/ 1206956 w 6087254"/>
              <a:gd name="connsiteY24" fmla="*/ 52481 h 1817516"/>
              <a:gd name="connsiteX25" fmla="*/ 1280423 w 6087254"/>
              <a:gd name="connsiteY25" fmla="*/ 52481 h 1817516"/>
              <a:gd name="connsiteX26" fmla="*/ 1448347 w 6087254"/>
              <a:gd name="connsiteY26" fmla="*/ 178436 h 1817516"/>
              <a:gd name="connsiteX27" fmla="*/ 1521814 w 6087254"/>
              <a:gd name="connsiteY27" fmla="*/ 272903 h 1817516"/>
              <a:gd name="connsiteX28" fmla="*/ 1563795 w 6087254"/>
              <a:gd name="connsiteY28" fmla="*/ 335881 h 1817516"/>
              <a:gd name="connsiteX29" fmla="*/ 1637262 w 6087254"/>
              <a:gd name="connsiteY29" fmla="*/ 430347 h 1817516"/>
              <a:gd name="connsiteX30" fmla="*/ 1731719 w 6087254"/>
              <a:gd name="connsiteY30" fmla="*/ 577295 h 1817516"/>
              <a:gd name="connsiteX31" fmla="*/ 1826176 w 6087254"/>
              <a:gd name="connsiteY31" fmla="*/ 661265 h 1817516"/>
              <a:gd name="connsiteX32" fmla="*/ 1847167 w 6087254"/>
              <a:gd name="connsiteY32" fmla="*/ 692754 h 1817516"/>
              <a:gd name="connsiteX33" fmla="*/ 1931129 w 6087254"/>
              <a:gd name="connsiteY33" fmla="*/ 787220 h 1817516"/>
              <a:gd name="connsiteX34" fmla="*/ 1941624 w 6087254"/>
              <a:gd name="connsiteY34" fmla="*/ 829205 h 1817516"/>
              <a:gd name="connsiteX35" fmla="*/ 2004596 w 6087254"/>
              <a:gd name="connsiteY35" fmla="*/ 913175 h 1817516"/>
              <a:gd name="connsiteX36" fmla="*/ 2025586 w 6087254"/>
              <a:gd name="connsiteY36" fmla="*/ 965657 h 1817516"/>
              <a:gd name="connsiteX37" fmla="*/ 2078063 w 6087254"/>
              <a:gd name="connsiteY37" fmla="*/ 1028634 h 1817516"/>
              <a:gd name="connsiteX38" fmla="*/ 2130539 w 6087254"/>
              <a:gd name="connsiteY38" fmla="*/ 1102108 h 1817516"/>
              <a:gd name="connsiteX39" fmla="*/ 2193511 w 6087254"/>
              <a:gd name="connsiteY39" fmla="*/ 1165086 h 1817516"/>
              <a:gd name="connsiteX40" fmla="*/ 2235492 w 6087254"/>
              <a:gd name="connsiteY40" fmla="*/ 1249056 h 1817516"/>
              <a:gd name="connsiteX41" fmla="*/ 2277473 w 6087254"/>
              <a:gd name="connsiteY41" fmla="*/ 1301537 h 1817516"/>
              <a:gd name="connsiteX42" fmla="*/ 2329949 w 6087254"/>
              <a:gd name="connsiteY42" fmla="*/ 1396004 h 1817516"/>
              <a:gd name="connsiteX43" fmla="*/ 2392921 w 6087254"/>
              <a:gd name="connsiteY43" fmla="*/ 1469478 h 1817516"/>
              <a:gd name="connsiteX44" fmla="*/ 2455892 w 6087254"/>
              <a:gd name="connsiteY44" fmla="*/ 1574440 h 1817516"/>
              <a:gd name="connsiteX45" fmla="*/ 2466388 w 6087254"/>
              <a:gd name="connsiteY45" fmla="*/ 1605929 h 1817516"/>
              <a:gd name="connsiteX46" fmla="*/ 2487378 w 6087254"/>
              <a:gd name="connsiteY46" fmla="*/ 1637418 h 1817516"/>
              <a:gd name="connsiteX47" fmla="*/ 2529359 w 6087254"/>
              <a:gd name="connsiteY47" fmla="*/ 1731884 h 1817516"/>
              <a:gd name="connsiteX48" fmla="*/ 2539854 w 6087254"/>
              <a:gd name="connsiteY48" fmla="*/ 1763373 h 1817516"/>
              <a:gd name="connsiteX49" fmla="*/ 2644807 w 6087254"/>
              <a:gd name="connsiteY49" fmla="*/ 1815854 h 1817516"/>
              <a:gd name="connsiteX50" fmla="*/ 2676293 w 6087254"/>
              <a:gd name="connsiteY50" fmla="*/ 1805358 h 1817516"/>
              <a:gd name="connsiteX51" fmla="*/ 2812731 w 6087254"/>
              <a:gd name="connsiteY51" fmla="*/ 1668907 h 1817516"/>
              <a:gd name="connsiteX52" fmla="*/ 2844217 w 6087254"/>
              <a:gd name="connsiteY52" fmla="*/ 1626922 h 1817516"/>
              <a:gd name="connsiteX53" fmla="*/ 2938674 w 6087254"/>
              <a:gd name="connsiteY53" fmla="*/ 1511463 h 1817516"/>
              <a:gd name="connsiteX54" fmla="*/ 3001646 w 6087254"/>
              <a:gd name="connsiteY54" fmla="*/ 1416996 h 1817516"/>
              <a:gd name="connsiteX55" fmla="*/ 3043627 w 6087254"/>
              <a:gd name="connsiteY55" fmla="*/ 1333026 h 1817516"/>
              <a:gd name="connsiteX56" fmla="*/ 3064618 w 6087254"/>
              <a:gd name="connsiteY56" fmla="*/ 1291041 h 1817516"/>
              <a:gd name="connsiteX57" fmla="*/ 3075113 w 6087254"/>
              <a:gd name="connsiteY57" fmla="*/ 1259552 h 1817516"/>
              <a:gd name="connsiteX58" fmla="*/ 3138085 w 6087254"/>
              <a:gd name="connsiteY58" fmla="*/ 1175582 h 1817516"/>
              <a:gd name="connsiteX59" fmla="*/ 3180066 w 6087254"/>
              <a:gd name="connsiteY59" fmla="*/ 1112604 h 1817516"/>
              <a:gd name="connsiteX60" fmla="*/ 3253532 w 6087254"/>
              <a:gd name="connsiteY60" fmla="*/ 1028634 h 1817516"/>
              <a:gd name="connsiteX61" fmla="*/ 3306009 w 6087254"/>
              <a:gd name="connsiteY61" fmla="*/ 944664 h 1817516"/>
              <a:gd name="connsiteX62" fmla="*/ 3337495 w 6087254"/>
              <a:gd name="connsiteY62" fmla="*/ 871190 h 1817516"/>
              <a:gd name="connsiteX63" fmla="*/ 3358485 w 6087254"/>
              <a:gd name="connsiteY63" fmla="*/ 839701 h 1817516"/>
              <a:gd name="connsiteX64" fmla="*/ 3410961 w 6087254"/>
              <a:gd name="connsiteY64" fmla="*/ 734739 h 1817516"/>
              <a:gd name="connsiteX65" fmla="*/ 3442447 w 6087254"/>
              <a:gd name="connsiteY65" fmla="*/ 682257 h 1817516"/>
              <a:gd name="connsiteX66" fmla="*/ 3463438 w 6087254"/>
              <a:gd name="connsiteY66" fmla="*/ 650769 h 1817516"/>
              <a:gd name="connsiteX67" fmla="*/ 3484428 w 6087254"/>
              <a:gd name="connsiteY67" fmla="*/ 608784 h 1817516"/>
              <a:gd name="connsiteX68" fmla="*/ 3505419 w 6087254"/>
              <a:gd name="connsiteY68" fmla="*/ 577295 h 1817516"/>
              <a:gd name="connsiteX69" fmla="*/ 3557895 w 6087254"/>
              <a:gd name="connsiteY69" fmla="*/ 472332 h 1817516"/>
              <a:gd name="connsiteX70" fmla="*/ 3599876 w 6087254"/>
              <a:gd name="connsiteY70" fmla="*/ 409354 h 1817516"/>
              <a:gd name="connsiteX71" fmla="*/ 3631362 w 6087254"/>
              <a:gd name="connsiteY71" fmla="*/ 346377 h 1817516"/>
              <a:gd name="connsiteX72" fmla="*/ 3673343 w 6087254"/>
              <a:gd name="connsiteY72" fmla="*/ 304392 h 1817516"/>
              <a:gd name="connsiteX73" fmla="*/ 3757305 w 6087254"/>
              <a:gd name="connsiteY73" fmla="*/ 199429 h 1817516"/>
              <a:gd name="connsiteX74" fmla="*/ 3788791 w 6087254"/>
              <a:gd name="connsiteY74" fmla="*/ 167940 h 1817516"/>
              <a:gd name="connsiteX75" fmla="*/ 3809782 w 6087254"/>
              <a:gd name="connsiteY75" fmla="*/ 136451 h 1817516"/>
              <a:gd name="connsiteX76" fmla="*/ 3872753 w 6087254"/>
              <a:gd name="connsiteY76" fmla="*/ 104963 h 1817516"/>
              <a:gd name="connsiteX77" fmla="*/ 3893744 w 6087254"/>
              <a:gd name="connsiteY77" fmla="*/ 178436 h 1817516"/>
              <a:gd name="connsiteX78" fmla="*/ 3914734 w 6087254"/>
              <a:gd name="connsiteY78" fmla="*/ 314888 h 1817516"/>
              <a:gd name="connsiteX79" fmla="*/ 3967210 w 6087254"/>
              <a:gd name="connsiteY79" fmla="*/ 388362 h 1817516"/>
              <a:gd name="connsiteX80" fmla="*/ 4040677 w 6087254"/>
              <a:gd name="connsiteY80" fmla="*/ 482828 h 1817516"/>
              <a:gd name="connsiteX81" fmla="*/ 4082658 w 6087254"/>
              <a:gd name="connsiteY81" fmla="*/ 514317 h 1817516"/>
              <a:gd name="connsiteX82" fmla="*/ 4177116 w 6087254"/>
              <a:gd name="connsiteY82" fmla="*/ 598287 h 1817516"/>
              <a:gd name="connsiteX83" fmla="*/ 4198106 w 6087254"/>
              <a:gd name="connsiteY83" fmla="*/ 629776 h 1817516"/>
              <a:gd name="connsiteX84" fmla="*/ 4208602 w 6087254"/>
              <a:gd name="connsiteY84" fmla="*/ 661265 h 1817516"/>
              <a:gd name="connsiteX85" fmla="*/ 4303059 w 6087254"/>
              <a:gd name="connsiteY85" fmla="*/ 787220 h 1817516"/>
              <a:gd name="connsiteX86" fmla="*/ 4334545 w 6087254"/>
              <a:gd name="connsiteY86" fmla="*/ 829205 h 1817516"/>
              <a:gd name="connsiteX87" fmla="*/ 4408012 w 6087254"/>
              <a:gd name="connsiteY87" fmla="*/ 934168 h 1817516"/>
              <a:gd name="connsiteX88" fmla="*/ 4429002 w 6087254"/>
              <a:gd name="connsiteY88" fmla="*/ 965657 h 1817516"/>
              <a:gd name="connsiteX89" fmla="*/ 4460488 w 6087254"/>
              <a:gd name="connsiteY89" fmla="*/ 997145 h 1817516"/>
              <a:gd name="connsiteX90" fmla="*/ 4470983 w 6087254"/>
              <a:gd name="connsiteY90" fmla="*/ 1028634 h 1817516"/>
              <a:gd name="connsiteX91" fmla="*/ 4523460 w 6087254"/>
              <a:gd name="connsiteY91" fmla="*/ 1102108 h 1817516"/>
              <a:gd name="connsiteX92" fmla="*/ 4565441 w 6087254"/>
              <a:gd name="connsiteY92" fmla="*/ 1144093 h 1817516"/>
              <a:gd name="connsiteX93" fmla="*/ 4586431 w 6087254"/>
              <a:gd name="connsiteY93" fmla="*/ 1175582 h 1817516"/>
              <a:gd name="connsiteX94" fmla="*/ 4617917 w 6087254"/>
              <a:gd name="connsiteY94" fmla="*/ 1228063 h 1817516"/>
              <a:gd name="connsiteX95" fmla="*/ 4659898 w 6087254"/>
              <a:gd name="connsiteY95" fmla="*/ 1259552 h 1817516"/>
              <a:gd name="connsiteX96" fmla="*/ 4691384 w 6087254"/>
              <a:gd name="connsiteY96" fmla="*/ 1291041 h 1817516"/>
              <a:gd name="connsiteX97" fmla="*/ 4712374 w 6087254"/>
              <a:gd name="connsiteY97" fmla="*/ 1333026 h 1817516"/>
              <a:gd name="connsiteX98" fmla="*/ 4775346 w 6087254"/>
              <a:gd name="connsiteY98" fmla="*/ 1396004 h 1817516"/>
              <a:gd name="connsiteX99" fmla="*/ 4827822 w 6087254"/>
              <a:gd name="connsiteY99" fmla="*/ 1448485 h 1817516"/>
              <a:gd name="connsiteX100" fmla="*/ 4869803 w 6087254"/>
              <a:gd name="connsiteY100" fmla="*/ 1511463 h 1817516"/>
              <a:gd name="connsiteX101" fmla="*/ 4901289 w 6087254"/>
              <a:gd name="connsiteY101" fmla="*/ 1542951 h 1817516"/>
              <a:gd name="connsiteX102" fmla="*/ 4943270 w 6087254"/>
              <a:gd name="connsiteY102" fmla="*/ 1605929 h 1817516"/>
              <a:gd name="connsiteX103" fmla="*/ 4953765 w 6087254"/>
              <a:gd name="connsiteY103" fmla="*/ 1637418 h 1817516"/>
              <a:gd name="connsiteX104" fmla="*/ 4964261 w 6087254"/>
              <a:gd name="connsiteY104" fmla="*/ 1679403 h 1817516"/>
              <a:gd name="connsiteX105" fmla="*/ 4985251 w 6087254"/>
              <a:gd name="connsiteY105" fmla="*/ 1710892 h 1817516"/>
              <a:gd name="connsiteX106" fmla="*/ 4995747 w 6087254"/>
              <a:gd name="connsiteY106" fmla="*/ 1752877 h 1817516"/>
              <a:gd name="connsiteX107" fmla="*/ 5006242 w 6087254"/>
              <a:gd name="connsiteY107" fmla="*/ 1815854 h 1817516"/>
              <a:gd name="connsiteX108" fmla="*/ 5048223 w 6087254"/>
              <a:gd name="connsiteY108" fmla="*/ 1784366 h 1817516"/>
              <a:gd name="connsiteX109" fmla="*/ 5069213 w 6087254"/>
              <a:gd name="connsiteY109" fmla="*/ 1752877 h 1817516"/>
              <a:gd name="connsiteX110" fmla="*/ 5111194 w 6087254"/>
              <a:gd name="connsiteY110" fmla="*/ 1668907 h 1817516"/>
              <a:gd name="connsiteX111" fmla="*/ 5142680 w 6087254"/>
              <a:gd name="connsiteY111" fmla="*/ 1647914 h 1817516"/>
              <a:gd name="connsiteX112" fmla="*/ 5195157 w 6087254"/>
              <a:gd name="connsiteY112" fmla="*/ 1574440 h 1817516"/>
              <a:gd name="connsiteX113" fmla="*/ 5226642 w 6087254"/>
              <a:gd name="connsiteY113" fmla="*/ 1532455 h 1817516"/>
              <a:gd name="connsiteX114" fmla="*/ 5258128 w 6087254"/>
              <a:gd name="connsiteY114" fmla="*/ 1479974 h 1817516"/>
              <a:gd name="connsiteX115" fmla="*/ 5268623 w 6087254"/>
              <a:gd name="connsiteY115" fmla="*/ 1448485 h 1817516"/>
              <a:gd name="connsiteX116" fmla="*/ 5310604 w 6087254"/>
              <a:gd name="connsiteY116" fmla="*/ 1385507 h 1817516"/>
              <a:gd name="connsiteX117" fmla="*/ 5342090 w 6087254"/>
              <a:gd name="connsiteY117" fmla="*/ 1354019 h 1817516"/>
              <a:gd name="connsiteX118" fmla="*/ 5415557 w 6087254"/>
              <a:gd name="connsiteY118" fmla="*/ 1238560 h 1817516"/>
              <a:gd name="connsiteX119" fmla="*/ 5436548 w 6087254"/>
              <a:gd name="connsiteY119" fmla="*/ 1186078 h 1817516"/>
              <a:gd name="connsiteX120" fmla="*/ 5478529 w 6087254"/>
              <a:gd name="connsiteY120" fmla="*/ 1123101 h 1817516"/>
              <a:gd name="connsiteX121" fmla="*/ 5562491 w 6087254"/>
              <a:gd name="connsiteY121" fmla="*/ 976153 h 1817516"/>
              <a:gd name="connsiteX122" fmla="*/ 5593977 w 6087254"/>
              <a:gd name="connsiteY122" fmla="*/ 913175 h 1817516"/>
              <a:gd name="connsiteX123" fmla="*/ 5667443 w 6087254"/>
              <a:gd name="connsiteY123" fmla="*/ 745235 h 1817516"/>
              <a:gd name="connsiteX124" fmla="*/ 5709425 w 6087254"/>
              <a:gd name="connsiteY124" fmla="*/ 682257 h 1817516"/>
              <a:gd name="connsiteX125" fmla="*/ 5740910 w 6087254"/>
              <a:gd name="connsiteY125" fmla="*/ 608784 h 1817516"/>
              <a:gd name="connsiteX126" fmla="*/ 5751406 w 6087254"/>
              <a:gd name="connsiteY126" fmla="*/ 577295 h 1817516"/>
              <a:gd name="connsiteX127" fmla="*/ 5814377 w 6087254"/>
              <a:gd name="connsiteY127" fmla="*/ 472332 h 1817516"/>
              <a:gd name="connsiteX128" fmla="*/ 5866854 w 6087254"/>
              <a:gd name="connsiteY128" fmla="*/ 398858 h 1817516"/>
              <a:gd name="connsiteX129" fmla="*/ 5887844 w 6087254"/>
              <a:gd name="connsiteY129" fmla="*/ 346377 h 1817516"/>
              <a:gd name="connsiteX130" fmla="*/ 5940320 w 6087254"/>
              <a:gd name="connsiteY130" fmla="*/ 251910 h 1817516"/>
              <a:gd name="connsiteX131" fmla="*/ 5982301 w 6087254"/>
              <a:gd name="connsiteY131" fmla="*/ 167940 h 1817516"/>
              <a:gd name="connsiteX132" fmla="*/ 6055768 w 6087254"/>
              <a:gd name="connsiteY132" fmla="*/ 62978 h 1817516"/>
              <a:gd name="connsiteX133" fmla="*/ 6066264 w 6087254"/>
              <a:gd name="connsiteY133" fmla="*/ 31489 h 1817516"/>
              <a:gd name="connsiteX134" fmla="*/ 6087254 w 6087254"/>
              <a:gd name="connsiteY134" fmla="*/ 0 h 1817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6087254" h="1817516">
                <a:moveTo>
                  <a:pt x="0" y="1700396"/>
                </a:moveTo>
                <a:cubicBezTo>
                  <a:pt x="85118" y="1593987"/>
                  <a:pt x="-5199" y="1689213"/>
                  <a:pt x="94458" y="1626922"/>
                </a:cubicBezTo>
                <a:cubicBezTo>
                  <a:pt x="117095" y="1612773"/>
                  <a:pt x="153933" y="1556944"/>
                  <a:pt x="167924" y="1542951"/>
                </a:cubicBezTo>
                <a:cubicBezTo>
                  <a:pt x="176843" y="1534031"/>
                  <a:pt x="190491" y="1530879"/>
                  <a:pt x="199410" y="1521959"/>
                </a:cubicBezTo>
                <a:cubicBezTo>
                  <a:pt x="275380" y="1445983"/>
                  <a:pt x="209667" y="1490777"/>
                  <a:pt x="283372" y="1396004"/>
                </a:cubicBezTo>
                <a:cubicBezTo>
                  <a:pt x="291116" y="1386047"/>
                  <a:pt x="304363" y="1382009"/>
                  <a:pt x="314858" y="1375011"/>
                </a:cubicBezTo>
                <a:cubicBezTo>
                  <a:pt x="318356" y="1364515"/>
                  <a:pt x="318207" y="1351968"/>
                  <a:pt x="325353" y="1343522"/>
                </a:cubicBezTo>
                <a:cubicBezTo>
                  <a:pt x="357311" y="1305750"/>
                  <a:pt x="430306" y="1238560"/>
                  <a:pt x="430306" y="1238560"/>
                </a:cubicBezTo>
                <a:cubicBezTo>
                  <a:pt x="502951" y="1056931"/>
                  <a:pt x="409400" y="1280378"/>
                  <a:pt x="472287" y="1154590"/>
                </a:cubicBezTo>
                <a:cubicBezTo>
                  <a:pt x="477235" y="1144694"/>
                  <a:pt x="478204" y="1133173"/>
                  <a:pt x="482782" y="1123101"/>
                </a:cubicBezTo>
                <a:cubicBezTo>
                  <a:pt x="495730" y="1094612"/>
                  <a:pt x="511650" y="1067544"/>
                  <a:pt x="524763" y="1039131"/>
                </a:cubicBezTo>
                <a:cubicBezTo>
                  <a:pt x="532658" y="1022024"/>
                  <a:pt x="536732" y="1003190"/>
                  <a:pt x="545754" y="986649"/>
                </a:cubicBezTo>
                <a:cubicBezTo>
                  <a:pt x="557834" y="964500"/>
                  <a:pt x="573741" y="944664"/>
                  <a:pt x="587735" y="923672"/>
                </a:cubicBezTo>
                <a:cubicBezTo>
                  <a:pt x="591233" y="909677"/>
                  <a:pt x="592372" y="894870"/>
                  <a:pt x="598230" y="881687"/>
                </a:cubicBezTo>
                <a:cubicBezTo>
                  <a:pt x="609638" y="856016"/>
                  <a:pt x="691760" y="736246"/>
                  <a:pt x="692688" y="734739"/>
                </a:cubicBezTo>
                <a:cubicBezTo>
                  <a:pt x="712335" y="702810"/>
                  <a:pt x="730093" y="649425"/>
                  <a:pt x="745164" y="619280"/>
                </a:cubicBezTo>
                <a:cubicBezTo>
                  <a:pt x="750805" y="607997"/>
                  <a:pt x="759897" y="598744"/>
                  <a:pt x="766155" y="587791"/>
                </a:cubicBezTo>
                <a:cubicBezTo>
                  <a:pt x="784822" y="555120"/>
                  <a:pt x="784887" y="542219"/>
                  <a:pt x="808136" y="514317"/>
                </a:cubicBezTo>
                <a:cubicBezTo>
                  <a:pt x="817638" y="502914"/>
                  <a:pt x="830716" y="494703"/>
                  <a:pt x="839621" y="482828"/>
                </a:cubicBezTo>
                <a:cubicBezTo>
                  <a:pt x="940802" y="347905"/>
                  <a:pt x="829945" y="489267"/>
                  <a:pt x="881602" y="398858"/>
                </a:cubicBezTo>
                <a:cubicBezTo>
                  <a:pt x="912848" y="344173"/>
                  <a:pt x="914424" y="365699"/>
                  <a:pt x="955069" y="314888"/>
                </a:cubicBezTo>
                <a:cubicBezTo>
                  <a:pt x="1025036" y="227420"/>
                  <a:pt x="965564" y="272902"/>
                  <a:pt x="1028536" y="230918"/>
                </a:cubicBezTo>
                <a:cubicBezTo>
                  <a:pt x="1067058" y="173131"/>
                  <a:pt x="1030611" y="220910"/>
                  <a:pt x="1102003" y="157444"/>
                </a:cubicBezTo>
                <a:cubicBezTo>
                  <a:pt x="1249168" y="26618"/>
                  <a:pt x="1050072" y="198884"/>
                  <a:pt x="1175470" y="73474"/>
                </a:cubicBezTo>
                <a:cubicBezTo>
                  <a:pt x="1184389" y="64554"/>
                  <a:pt x="1196461" y="59479"/>
                  <a:pt x="1206956" y="52481"/>
                </a:cubicBezTo>
                <a:cubicBezTo>
                  <a:pt x="1222456" y="5974"/>
                  <a:pt x="1212679" y="671"/>
                  <a:pt x="1280423" y="52481"/>
                </a:cubicBezTo>
                <a:cubicBezTo>
                  <a:pt x="1461032" y="190608"/>
                  <a:pt x="1329026" y="130705"/>
                  <a:pt x="1448347" y="178436"/>
                </a:cubicBezTo>
                <a:cubicBezTo>
                  <a:pt x="1472836" y="209925"/>
                  <a:pt x="1499688" y="239711"/>
                  <a:pt x="1521814" y="272903"/>
                </a:cubicBezTo>
                <a:cubicBezTo>
                  <a:pt x="1535808" y="293896"/>
                  <a:pt x="1548876" y="315535"/>
                  <a:pt x="1563795" y="335881"/>
                </a:cubicBezTo>
                <a:cubicBezTo>
                  <a:pt x="1587383" y="368050"/>
                  <a:pt x="1637262" y="430347"/>
                  <a:pt x="1637262" y="430347"/>
                </a:cubicBezTo>
                <a:cubicBezTo>
                  <a:pt x="1656961" y="489451"/>
                  <a:pt x="1666379" y="528285"/>
                  <a:pt x="1731719" y="577295"/>
                </a:cubicBezTo>
                <a:cubicBezTo>
                  <a:pt x="1776817" y="611122"/>
                  <a:pt x="1784911" y="614101"/>
                  <a:pt x="1826176" y="661265"/>
                </a:cubicBezTo>
                <a:cubicBezTo>
                  <a:pt x="1834482" y="670759"/>
                  <a:pt x="1839599" y="682662"/>
                  <a:pt x="1847167" y="692754"/>
                </a:cubicBezTo>
                <a:cubicBezTo>
                  <a:pt x="1887925" y="747103"/>
                  <a:pt x="1885310" y="741397"/>
                  <a:pt x="1931129" y="787220"/>
                </a:cubicBezTo>
                <a:cubicBezTo>
                  <a:pt x="1934627" y="801215"/>
                  <a:pt x="1934619" y="816594"/>
                  <a:pt x="1941624" y="829205"/>
                </a:cubicBezTo>
                <a:cubicBezTo>
                  <a:pt x="1980214" y="898675"/>
                  <a:pt x="1977525" y="859028"/>
                  <a:pt x="2004596" y="913175"/>
                </a:cubicBezTo>
                <a:cubicBezTo>
                  <a:pt x="2013021" y="930027"/>
                  <a:pt x="2017161" y="948805"/>
                  <a:pt x="2025586" y="965657"/>
                </a:cubicBezTo>
                <a:cubicBezTo>
                  <a:pt x="2040196" y="994880"/>
                  <a:pt x="2054854" y="1005423"/>
                  <a:pt x="2078063" y="1028634"/>
                </a:cubicBezTo>
                <a:cubicBezTo>
                  <a:pt x="2116902" y="1106322"/>
                  <a:pt x="2077354" y="1038280"/>
                  <a:pt x="2130539" y="1102108"/>
                </a:cubicBezTo>
                <a:cubicBezTo>
                  <a:pt x="2181695" y="1163500"/>
                  <a:pt x="2113064" y="1104745"/>
                  <a:pt x="2193511" y="1165086"/>
                </a:cubicBezTo>
                <a:cubicBezTo>
                  <a:pt x="2207402" y="1206764"/>
                  <a:pt x="2203946" y="1203987"/>
                  <a:pt x="2235492" y="1249056"/>
                </a:cubicBezTo>
                <a:cubicBezTo>
                  <a:pt x="2248338" y="1267409"/>
                  <a:pt x="2265047" y="1282897"/>
                  <a:pt x="2277473" y="1301537"/>
                </a:cubicBezTo>
                <a:cubicBezTo>
                  <a:pt x="2337285" y="1391265"/>
                  <a:pt x="2251689" y="1291648"/>
                  <a:pt x="2329949" y="1396004"/>
                </a:cubicBezTo>
                <a:cubicBezTo>
                  <a:pt x="2405314" y="1496500"/>
                  <a:pt x="2315394" y="1348870"/>
                  <a:pt x="2392921" y="1469478"/>
                </a:cubicBezTo>
                <a:cubicBezTo>
                  <a:pt x="2414983" y="1503800"/>
                  <a:pt x="2442990" y="1535733"/>
                  <a:pt x="2455892" y="1574440"/>
                </a:cubicBezTo>
                <a:cubicBezTo>
                  <a:pt x="2459391" y="1584936"/>
                  <a:pt x="2461440" y="1596033"/>
                  <a:pt x="2466388" y="1605929"/>
                </a:cubicBezTo>
                <a:cubicBezTo>
                  <a:pt x="2472029" y="1617212"/>
                  <a:pt x="2482255" y="1625891"/>
                  <a:pt x="2487378" y="1637418"/>
                </a:cubicBezTo>
                <a:cubicBezTo>
                  <a:pt x="2537335" y="1749832"/>
                  <a:pt x="2481857" y="1660624"/>
                  <a:pt x="2529359" y="1731884"/>
                </a:cubicBezTo>
                <a:cubicBezTo>
                  <a:pt x="2532857" y="1742380"/>
                  <a:pt x="2532031" y="1755549"/>
                  <a:pt x="2539854" y="1763373"/>
                </a:cubicBezTo>
                <a:cubicBezTo>
                  <a:pt x="2581506" y="1805029"/>
                  <a:pt x="2597403" y="1804002"/>
                  <a:pt x="2644807" y="1815854"/>
                </a:cubicBezTo>
                <a:cubicBezTo>
                  <a:pt x="2655302" y="1812355"/>
                  <a:pt x="2666398" y="1810306"/>
                  <a:pt x="2676293" y="1805358"/>
                </a:cubicBezTo>
                <a:cubicBezTo>
                  <a:pt x="2754128" y="1766437"/>
                  <a:pt x="2744707" y="1755490"/>
                  <a:pt x="2812731" y="1668907"/>
                </a:cubicBezTo>
                <a:cubicBezTo>
                  <a:pt x="2823538" y="1655151"/>
                  <a:pt x="2831848" y="1639292"/>
                  <a:pt x="2844217" y="1626922"/>
                </a:cubicBezTo>
                <a:cubicBezTo>
                  <a:pt x="2885194" y="1585941"/>
                  <a:pt x="2902735" y="1571367"/>
                  <a:pt x="2938674" y="1511463"/>
                </a:cubicBezTo>
                <a:cubicBezTo>
                  <a:pt x="2979160" y="1443980"/>
                  <a:pt x="2957920" y="1475302"/>
                  <a:pt x="3001646" y="1416996"/>
                </a:cubicBezTo>
                <a:cubicBezTo>
                  <a:pt x="3020831" y="1359432"/>
                  <a:pt x="3002319" y="1407387"/>
                  <a:pt x="3043627" y="1333026"/>
                </a:cubicBezTo>
                <a:cubicBezTo>
                  <a:pt x="3051225" y="1319348"/>
                  <a:pt x="3058455" y="1305423"/>
                  <a:pt x="3064618" y="1291041"/>
                </a:cubicBezTo>
                <a:cubicBezTo>
                  <a:pt x="3068976" y="1280871"/>
                  <a:pt x="3070166" y="1269448"/>
                  <a:pt x="3075113" y="1259552"/>
                </a:cubicBezTo>
                <a:cubicBezTo>
                  <a:pt x="3087414" y="1234946"/>
                  <a:pt x="3125720" y="1192585"/>
                  <a:pt x="3138085" y="1175582"/>
                </a:cubicBezTo>
                <a:cubicBezTo>
                  <a:pt x="3152923" y="1155178"/>
                  <a:pt x="3162227" y="1130445"/>
                  <a:pt x="3180066" y="1112604"/>
                </a:cubicBezTo>
                <a:cubicBezTo>
                  <a:pt x="3234416" y="1058249"/>
                  <a:pt x="3210173" y="1086452"/>
                  <a:pt x="3253532" y="1028634"/>
                </a:cubicBezTo>
                <a:cubicBezTo>
                  <a:pt x="3275137" y="963816"/>
                  <a:pt x="3248966" y="1030236"/>
                  <a:pt x="3306009" y="944664"/>
                </a:cubicBezTo>
                <a:cubicBezTo>
                  <a:pt x="3349679" y="879152"/>
                  <a:pt x="3309512" y="927161"/>
                  <a:pt x="3337495" y="871190"/>
                </a:cubicBezTo>
                <a:cubicBezTo>
                  <a:pt x="3343136" y="859907"/>
                  <a:pt x="3352505" y="850808"/>
                  <a:pt x="3358485" y="839701"/>
                </a:cubicBezTo>
                <a:cubicBezTo>
                  <a:pt x="3377029" y="805259"/>
                  <a:pt x="3390837" y="768282"/>
                  <a:pt x="3410961" y="734739"/>
                </a:cubicBezTo>
                <a:cubicBezTo>
                  <a:pt x="3421456" y="717245"/>
                  <a:pt x="3431635" y="699557"/>
                  <a:pt x="3442447" y="682257"/>
                </a:cubicBezTo>
                <a:cubicBezTo>
                  <a:pt x="3449132" y="671560"/>
                  <a:pt x="3457180" y="661722"/>
                  <a:pt x="3463438" y="650769"/>
                </a:cubicBezTo>
                <a:cubicBezTo>
                  <a:pt x="3471200" y="637184"/>
                  <a:pt x="3476666" y="622369"/>
                  <a:pt x="3484428" y="608784"/>
                </a:cubicBezTo>
                <a:cubicBezTo>
                  <a:pt x="3490686" y="597831"/>
                  <a:pt x="3499439" y="588402"/>
                  <a:pt x="3505419" y="577295"/>
                </a:cubicBezTo>
                <a:cubicBezTo>
                  <a:pt x="3523963" y="542853"/>
                  <a:pt x="3536199" y="504880"/>
                  <a:pt x="3557895" y="472332"/>
                </a:cubicBezTo>
                <a:cubicBezTo>
                  <a:pt x="3571889" y="451339"/>
                  <a:pt x="3591898" y="433289"/>
                  <a:pt x="3599876" y="409354"/>
                </a:cubicBezTo>
                <a:cubicBezTo>
                  <a:pt x="3610034" y="378877"/>
                  <a:pt x="3609166" y="372274"/>
                  <a:pt x="3631362" y="346377"/>
                </a:cubicBezTo>
                <a:cubicBezTo>
                  <a:pt x="3644241" y="331350"/>
                  <a:pt x="3660464" y="319419"/>
                  <a:pt x="3673343" y="304392"/>
                </a:cubicBezTo>
                <a:cubicBezTo>
                  <a:pt x="3702500" y="270373"/>
                  <a:pt x="3725625" y="231112"/>
                  <a:pt x="3757305" y="199429"/>
                </a:cubicBezTo>
                <a:cubicBezTo>
                  <a:pt x="3767800" y="188933"/>
                  <a:pt x="3779289" y="179343"/>
                  <a:pt x="3788791" y="167940"/>
                </a:cubicBezTo>
                <a:cubicBezTo>
                  <a:pt x="3796866" y="158249"/>
                  <a:pt x="3800862" y="145371"/>
                  <a:pt x="3809782" y="136451"/>
                </a:cubicBezTo>
                <a:cubicBezTo>
                  <a:pt x="3830127" y="116104"/>
                  <a:pt x="3847144" y="113500"/>
                  <a:pt x="3872753" y="104963"/>
                </a:cubicBezTo>
                <a:cubicBezTo>
                  <a:pt x="3880589" y="128473"/>
                  <a:pt x="3889979" y="153964"/>
                  <a:pt x="3893744" y="178436"/>
                </a:cubicBezTo>
                <a:cubicBezTo>
                  <a:pt x="3897115" y="200346"/>
                  <a:pt x="3900525" y="281730"/>
                  <a:pt x="3914734" y="314888"/>
                </a:cubicBezTo>
                <a:cubicBezTo>
                  <a:pt x="3920033" y="327252"/>
                  <a:pt x="3963373" y="382989"/>
                  <a:pt x="3967210" y="388362"/>
                </a:cubicBezTo>
                <a:cubicBezTo>
                  <a:pt x="3998414" y="432053"/>
                  <a:pt x="3990833" y="432979"/>
                  <a:pt x="4040677" y="482828"/>
                </a:cubicBezTo>
                <a:cubicBezTo>
                  <a:pt x="4053046" y="495198"/>
                  <a:pt x="4069584" y="502695"/>
                  <a:pt x="4082658" y="514317"/>
                </a:cubicBezTo>
                <a:cubicBezTo>
                  <a:pt x="4199380" y="618079"/>
                  <a:pt x="4078663" y="524440"/>
                  <a:pt x="4177116" y="598287"/>
                </a:cubicBezTo>
                <a:cubicBezTo>
                  <a:pt x="4184113" y="608783"/>
                  <a:pt x="4192465" y="618493"/>
                  <a:pt x="4198106" y="629776"/>
                </a:cubicBezTo>
                <a:cubicBezTo>
                  <a:pt x="4203054" y="639672"/>
                  <a:pt x="4202465" y="652059"/>
                  <a:pt x="4208602" y="661265"/>
                </a:cubicBezTo>
                <a:cubicBezTo>
                  <a:pt x="4237710" y="704932"/>
                  <a:pt x="4271573" y="745235"/>
                  <a:pt x="4303059" y="787220"/>
                </a:cubicBezTo>
                <a:cubicBezTo>
                  <a:pt x="4313554" y="801215"/>
                  <a:pt x="4324842" y="814649"/>
                  <a:pt x="4334545" y="829205"/>
                </a:cubicBezTo>
                <a:cubicBezTo>
                  <a:pt x="4431071" y="974008"/>
                  <a:pt x="4330297" y="825356"/>
                  <a:pt x="4408012" y="934168"/>
                </a:cubicBezTo>
                <a:cubicBezTo>
                  <a:pt x="4415344" y="944433"/>
                  <a:pt x="4420927" y="955966"/>
                  <a:pt x="4429002" y="965657"/>
                </a:cubicBezTo>
                <a:cubicBezTo>
                  <a:pt x="4438504" y="977060"/>
                  <a:pt x="4449993" y="986649"/>
                  <a:pt x="4460488" y="997145"/>
                </a:cubicBezTo>
                <a:cubicBezTo>
                  <a:pt x="4463986" y="1007641"/>
                  <a:pt x="4466035" y="1018738"/>
                  <a:pt x="4470983" y="1028634"/>
                </a:cubicBezTo>
                <a:cubicBezTo>
                  <a:pt x="4477513" y="1041696"/>
                  <a:pt x="4517914" y="1095769"/>
                  <a:pt x="4523460" y="1102108"/>
                </a:cubicBezTo>
                <a:cubicBezTo>
                  <a:pt x="4536492" y="1117003"/>
                  <a:pt x="4552562" y="1129066"/>
                  <a:pt x="4565441" y="1144093"/>
                </a:cubicBezTo>
                <a:cubicBezTo>
                  <a:pt x="4573650" y="1153671"/>
                  <a:pt x="4579746" y="1164885"/>
                  <a:pt x="4586431" y="1175582"/>
                </a:cubicBezTo>
                <a:cubicBezTo>
                  <a:pt x="4597242" y="1192882"/>
                  <a:pt x="4604484" y="1212709"/>
                  <a:pt x="4617917" y="1228063"/>
                </a:cubicBezTo>
                <a:cubicBezTo>
                  <a:pt x="4629435" y="1241228"/>
                  <a:pt x="4646617" y="1248167"/>
                  <a:pt x="4659898" y="1259552"/>
                </a:cubicBezTo>
                <a:cubicBezTo>
                  <a:pt x="4671167" y="1269212"/>
                  <a:pt x="4680889" y="1280545"/>
                  <a:pt x="4691384" y="1291041"/>
                </a:cubicBezTo>
                <a:cubicBezTo>
                  <a:pt x="4698381" y="1305036"/>
                  <a:pt x="4702600" y="1320808"/>
                  <a:pt x="4712374" y="1333026"/>
                </a:cubicBezTo>
                <a:cubicBezTo>
                  <a:pt x="4730918" y="1356208"/>
                  <a:pt x="4754355" y="1375011"/>
                  <a:pt x="4775346" y="1396004"/>
                </a:cubicBezTo>
                <a:cubicBezTo>
                  <a:pt x="4792838" y="1413498"/>
                  <a:pt x="4814100" y="1427901"/>
                  <a:pt x="4827822" y="1448485"/>
                </a:cubicBezTo>
                <a:cubicBezTo>
                  <a:pt x="4841816" y="1469478"/>
                  <a:pt x="4851964" y="1493623"/>
                  <a:pt x="4869803" y="1511463"/>
                </a:cubicBezTo>
                <a:cubicBezTo>
                  <a:pt x="4880298" y="1521959"/>
                  <a:pt x="4892177" y="1531234"/>
                  <a:pt x="4901289" y="1542951"/>
                </a:cubicBezTo>
                <a:cubicBezTo>
                  <a:pt x="4916777" y="1562866"/>
                  <a:pt x="4935293" y="1581994"/>
                  <a:pt x="4943270" y="1605929"/>
                </a:cubicBezTo>
                <a:cubicBezTo>
                  <a:pt x="4946768" y="1616425"/>
                  <a:pt x="4950726" y="1626780"/>
                  <a:pt x="4953765" y="1637418"/>
                </a:cubicBezTo>
                <a:cubicBezTo>
                  <a:pt x="4957728" y="1651289"/>
                  <a:pt x="4958579" y="1666144"/>
                  <a:pt x="4964261" y="1679403"/>
                </a:cubicBezTo>
                <a:cubicBezTo>
                  <a:pt x="4969230" y="1690998"/>
                  <a:pt x="4978254" y="1700396"/>
                  <a:pt x="4985251" y="1710892"/>
                </a:cubicBezTo>
                <a:cubicBezTo>
                  <a:pt x="4988750" y="1724887"/>
                  <a:pt x="4992918" y="1738731"/>
                  <a:pt x="4995747" y="1752877"/>
                </a:cubicBezTo>
                <a:cubicBezTo>
                  <a:pt x="4999920" y="1773746"/>
                  <a:pt x="4987994" y="1804904"/>
                  <a:pt x="5006242" y="1815854"/>
                </a:cubicBezTo>
                <a:cubicBezTo>
                  <a:pt x="5021241" y="1824855"/>
                  <a:pt x="5034229" y="1794862"/>
                  <a:pt x="5048223" y="1784366"/>
                </a:cubicBezTo>
                <a:cubicBezTo>
                  <a:pt x="5055220" y="1773870"/>
                  <a:pt x="5063173" y="1763952"/>
                  <a:pt x="5069213" y="1752877"/>
                </a:cubicBezTo>
                <a:cubicBezTo>
                  <a:pt x="5084197" y="1725404"/>
                  <a:pt x="5085157" y="1686267"/>
                  <a:pt x="5111194" y="1668907"/>
                </a:cubicBezTo>
                <a:cubicBezTo>
                  <a:pt x="5121689" y="1661909"/>
                  <a:pt x="5133761" y="1656834"/>
                  <a:pt x="5142680" y="1647914"/>
                </a:cubicBezTo>
                <a:cubicBezTo>
                  <a:pt x="5159828" y="1630764"/>
                  <a:pt x="5180260" y="1595298"/>
                  <a:pt x="5195157" y="1574440"/>
                </a:cubicBezTo>
                <a:cubicBezTo>
                  <a:pt x="5205324" y="1560205"/>
                  <a:pt x="5216939" y="1547011"/>
                  <a:pt x="5226642" y="1532455"/>
                </a:cubicBezTo>
                <a:cubicBezTo>
                  <a:pt x="5237957" y="1515480"/>
                  <a:pt x="5249005" y="1498221"/>
                  <a:pt x="5258128" y="1479974"/>
                </a:cubicBezTo>
                <a:cubicBezTo>
                  <a:pt x="5263076" y="1470078"/>
                  <a:pt x="5263250" y="1458157"/>
                  <a:pt x="5268623" y="1448485"/>
                </a:cubicBezTo>
                <a:cubicBezTo>
                  <a:pt x="5280874" y="1426430"/>
                  <a:pt x="5295116" y="1405422"/>
                  <a:pt x="5310604" y="1385507"/>
                </a:cubicBezTo>
                <a:cubicBezTo>
                  <a:pt x="5319716" y="1373790"/>
                  <a:pt x="5332978" y="1365736"/>
                  <a:pt x="5342090" y="1354019"/>
                </a:cubicBezTo>
                <a:cubicBezTo>
                  <a:pt x="5353733" y="1339048"/>
                  <a:pt x="5404773" y="1260131"/>
                  <a:pt x="5415557" y="1238560"/>
                </a:cubicBezTo>
                <a:cubicBezTo>
                  <a:pt x="5423983" y="1221707"/>
                  <a:pt x="5427526" y="1202619"/>
                  <a:pt x="5436548" y="1186078"/>
                </a:cubicBezTo>
                <a:cubicBezTo>
                  <a:pt x="5448628" y="1163929"/>
                  <a:pt x="5465550" y="1144735"/>
                  <a:pt x="5478529" y="1123101"/>
                </a:cubicBezTo>
                <a:cubicBezTo>
                  <a:pt x="5507552" y="1074725"/>
                  <a:pt x="5537264" y="1026613"/>
                  <a:pt x="5562491" y="976153"/>
                </a:cubicBezTo>
                <a:cubicBezTo>
                  <a:pt x="5572986" y="955160"/>
                  <a:pt x="5584446" y="934623"/>
                  <a:pt x="5593977" y="913175"/>
                </a:cubicBezTo>
                <a:cubicBezTo>
                  <a:pt x="5598851" y="902207"/>
                  <a:pt x="5644560" y="783377"/>
                  <a:pt x="5667443" y="745235"/>
                </a:cubicBezTo>
                <a:cubicBezTo>
                  <a:pt x="5680423" y="723600"/>
                  <a:pt x="5695431" y="703250"/>
                  <a:pt x="5709425" y="682257"/>
                </a:cubicBezTo>
                <a:cubicBezTo>
                  <a:pt x="5731267" y="594880"/>
                  <a:pt x="5704672" y="681266"/>
                  <a:pt x="5740910" y="608784"/>
                </a:cubicBezTo>
                <a:cubicBezTo>
                  <a:pt x="5745858" y="598888"/>
                  <a:pt x="5746161" y="587037"/>
                  <a:pt x="5751406" y="577295"/>
                </a:cubicBezTo>
                <a:cubicBezTo>
                  <a:pt x="5770748" y="541370"/>
                  <a:pt x="5789898" y="504974"/>
                  <a:pt x="5814377" y="472332"/>
                </a:cubicBezTo>
                <a:cubicBezTo>
                  <a:pt x="5821507" y="462824"/>
                  <a:pt x="5859181" y="414205"/>
                  <a:pt x="5866854" y="398858"/>
                </a:cubicBezTo>
                <a:cubicBezTo>
                  <a:pt x="5875279" y="382006"/>
                  <a:pt x="5880048" y="363529"/>
                  <a:pt x="5887844" y="346377"/>
                </a:cubicBezTo>
                <a:cubicBezTo>
                  <a:pt x="5962235" y="182700"/>
                  <a:pt x="5886284" y="350987"/>
                  <a:pt x="5940320" y="251910"/>
                </a:cubicBezTo>
                <a:cubicBezTo>
                  <a:pt x="5955304" y="224437"/>
                  <a:pt x="5963526" y="192975"/>
                  <a:pt x="5982301" y="167940"/>
                </a:cubicBezTo>
                <a:cubicBezTo>
                  <a:pt x="6005886" y="136490"/>
                  <a:pt x="6037309" y="96207"/>
                  <a:pt x="6055768" y="62978"/>
                </a:cubicBezTo>
                <a:cubicBezTo>
                  <a:pt x="6061141" y="53306"/>
                  <a:pt x="6061316" y="41385"/>
                  <a:pt x="6066264" y="31489"/>
                </a:cubicBezTo>
                <a:cubicBezTo>
                  <a:pt x="6071905" y="20206"/>
                  <a:pt x="6087254" y="0"/>
                  <a:pt x="6087254" y="0"/>
                </a:cubicBez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3" name="フリーフォーム 12"/>
          <p:cNvSpPr/>
          <p:nvPr/>
        </p:nvSpPr>
        <p:spPr>
          <a:xfrm>
            <a:off x="2042506" y="3822456"/>
            <a:ext cx="6087254" cy="1048442"/>
          </a:xfrm>
          <a:custGeom>
            <a:avLst/>
            <a:gdLst>
              <a:gd name="connsiteX0" fmla="*/ 0 w 6087254"/>
              <a:gd name="connsiteY0" fmla="*/ 1700396 h 1817516"/>
              <a:gd name="connsiteX1" fmla="*/ 94458 w 6087254"/>
              <a:gd name="connsiteY1" fmla="*/ 1626922 h 1817516"/>
              <a:gd name="connsiteX2" fmla="*/ 167924 w 6087254"/>
              <a:gd name="connsiteY2" fmla="*/ 1542951 h 1817516"/>
              <a:gd name="connsiteX3" fmla="*/ 199410 w 6087254"/>
              <a:gd name="connsiteY3" fmla="*/ 1521959 h 1817516"/>
              <a:gd name="connsiteX4" fmla="*/ 283372 w 6087254"/>
              <a:gd name="connsiteY4" fmla="*/ 1396004 h 1817516"/>
              <a:gd name="connsiteX5" fmla="*/ 314858 w 6087254"/>
              <a:gd name="connsiteY5" fmla="*/ 1375011 h 1817516"/>
              <a:gd name="connsiteX6" fmla="*/ 325353 w 6087254"/>
              <a:gd name="connsiteY6" fmla="*/ 1343522 h 1817516"/>
              <a:gd name="connsiteX7" fmla="*/ 430306 w 6087254"/>
              <a:gd name="connsiteY7" fmla="*/ 1238560 h 1817516"/>
              <a:gd name="connsiteX8" fmla="*/ 472287 w 6087254"/>
              <a:gd name="connsiteY8" fmla="*/ 1154590 h 1817516"/>
              <a:gd name="connsiteX9" fmla="*/ 482782 w 6087254"/>
              <a:gd name="connsiteY9" fmla="*/ 1123101 h 1817516"/>
              <a:gd name="connsiteX10" fmla="*/ 524763 w 6087254"/>
              <a:gd name="connsiteY10" fmla="*/ 1039131 h 1817516"/>
              <a:gd name="connsiteX11" fmla="*/ 545754 w 6087254"/>
              <a:gd name="connsiteY11" fmla="*/ 986649 h 1817516"/>
              <a:gd name="connsiteX12" fmla="*/ 587735 w 6087254"/>
              <a:gd name="connsiteY12" fmla="*/ 923672 h 1817516"/>
              <a:gd name="connsiteX13" fmla="*/ 598230 w 6087254"/>
              <a:gd name="connsiteY13" fmla="*/ 881687 h 1817516"/>
              <a:gd name="connsiteX14" fmla="*/ 692688 w 6087254"/>
              <a:gd name="connsiteY14" fmla="*/ 734739 h 1817516"/>
              <a:gd name="connsiteX15" fmla="*/ 745164 w 6087254"/>
              <a:gd name="connsiteY15" fmla="*/ 619280 h 1817516"/>
              <a:gd name="connsiteX16" fmla="*/ 766155 w 6087254"/>
              <a:gd name="connsiteY16" fmla="*/ 587791 h 1817516"/>
              <a:gd name="connsiteX17" fmla="*/ 808136 w 6087254"/>
              <a:gd name="connsiteY17" fmla="*/ 514317 h 1817516"/>
              <a:gd name="connsiteX18" fmla="*/ 839621 w 6087254"/>
              <a:gd name="connsiteY18" fmla="*/ 482828 h 1817516"/>
              <a:gd name="connsiteX19" fmla="*/ 881602 w 6087254"/>
              <a:gd name="connsiteY19" fmla="*/ 398858 h 1817516"/>
              <a:gd name="connsiteX20" fmla="*/ 955069 w 6087254"/>
              <a:gd name="connsiteY20" fmla="*/ 314888 h 1817516"/>
              <a:gd name="connsiteX21" fmla="*/ 1028536 w 6087254"/>
              <a:gd name="connsiteY21" fmla="*/ 230918 h 1817516"/>
              <a:gd name="connsiteX22" fmla="*/ 1102003 w 6087254"/>
              <a:gd name="connsiteY22" fmla="*/ 157444 h 1817516"/>
              <a:gd name="connsiteX23" fmla="*/ 1175470 w 6087254"/>
              <a:gd name="connsiteY23" fmla="*/ 73474 h 1817516"/>
              <a:gd name="connsiteX24" fmla="*/ 1206956 w 6087254"/>
              <a:gd name="connsiteY24" fmla="*/ 52481 h 1817516"/>
              <a:gd name="connsiteX25" fmla="*/ 1280423 w 6087254"/>
              <a:gd name="connsiteY25" fmla="*/ 52481 h 1817516"/>
              <a:gd name="connsiteX26" fmla="*/ 1448347 w 6087254"/>
              <a:gd name="connsiteY26" fmla="*/ 178436 h 1817516"/>
              <a:gd name="connsiteX27" fmla="*/ 1521814 w 6087254"/>
              <a:gd name="connsiteY27" fmla="*/ 272903 h 1817516"/>
              <a:gd name="connsiteX28" fmla="*/ 1563795 w 6087254"/>
              <a:gd name="connsiteY28" fmla="*/ 335881 h 1817516"/>
              <a:gd name="connsiteX29" fmla="*/ 1637262 w 6087254"/>
              <a:gd name="connsiteY29" fmla="*/ 430347 h 1817516"/>
              <a:gd name="connsiteX30" fmla="*/ 1731719 w 6087254"/>
              <a:gd name="connsiteY30" fmla="*/ 577295 h 1817516"/>
              <a:gd name="connsiteX31" fmla="*/ 1826176 w 6087254"/>
              <a:gd name="connsiteY31" fmla="*/ 661265 h 1817516"/>
              <a:gd name="connsiteX32" fmla="*/ 1847167 w 6087254"/>
              <a:gd name="connsiteY32" fmla="*/ 692754 h 1817516"/>
              <a:gd name="connsiteX33" fmla="*/ 1931129 w 6087254"/>
              <a:gd name="connsiteY33" fmla="*/ 787220 h 1817516"/>
              <a:gd name="connsiteX34" fmla="*/ 1941624 w 6087254"/>
              <a:gd name="connsiteY34" fmla="*/ 829205 h 1817516"/>
              <a:gd name="connsiteX35" fmla="*/ 2004596 w 6087254"/>
              <a:gd name="connsiteY35" fmla="*/ 913175 h 1817516"/>
              <a:gd name="connsiteX36" fmla="*/ 2025586 w 6087254"/>
              <a:gd name="connsiteY36" fmla="*/ 965657 h 1817516"/>
              <a:gd name="connsiteX37" fmla="*/ 2078063 w 6087254"/>
              <a:gd name="connsiteY37" fmla="*/ 1028634 h 1817516"/>
              <a:gd name="connsiteX38" fmla="*/ 2130539 w 6087254"/>
              <a:gd name="connsiteY38" fmla="*/ 1102108 h 1817516"/>
              <a:gd name="connsiteX39" fmla="*/ 2193511 w 6087254"/>
              <a:gd name="connsiteY39" fmla="*/ 1165086 h 1817516"/>
              <a:gd name="connsiteX40" fmla="*/ 2235492 w 6087254"/>
              <a:gd name="connsiteY40" fmla="*/ 1249056 h 1817516"/>
              <a:gd name="connsiteX41" fmla="*/ 2277473 w 6087254"/>
              <a:gd name="connsiteY41" fmla="*/ 1301537 h 1817516"/>
              <a:gd name="connsiteX42" fmla="*/ 2329949 w 6087254"/>
              <a:gd name="connsiteY42" fmla="*/ 1396004 h 1817516"/>
              <a:gd name="connsiteX43" fmla="*/ 2392921 w 6087254"/>
              <a:gd name="connsiteY43" fmla="*/ 1469478 h 1817516"/>
              <a:gd name="connsiteX44" fmla="*/ 2455892 w 6087254"/>
              <a:gd name="connsiteY44" fmla="*/ 1574440 h 1817516"/>
              <a:gd name="connsiteX45" fmla="*/ 2466388 w 6087254"/>
              <a:gd name="connsiteY45" fmla="*/ 1605929 h 1817516"/>
              <a:gd name="connsiteX46" fmla="*/ 2487378 w 6087254"/>
              <a:gd name="connsiteY46" fmla="*/ 1637418 h 1817516"/>
              <a:gd name="connsiteX47" fmla="*/ 2529359 w 6087254"/>
              <a:gd name="connsiteY47" fmla="*/ 1731884 h 1817516"/>
              <a:gd name="connsiteX48" fmla="*/ 2539854 w 6087254"/>
              <a:gd name="connsiteY48" fmla="*/ 1763373 h 1817516"/>
              <a:gd name="connsiteX49" fmla="*/ 2644807 w 6087254"/>
              <a:gd name="connsiteY49" fmla="*/ 1815854 h 1817516"/>
              <a:gd name="connsiteX50" fmla="*/ 2676293 w 6087254"/>
              <a:gd name="connsiteY50" fmla="*/ 1805358 h 1817516"/>
              <a:gd name="connsiteX51" fmla="*/ 2812731 w 6087254"/>
              <a:gd name="connsiteY51" fmla="*/ 1668907 h 1817516"/>
              <a:gd name="connsiteX52" fmla="*/ 2844217 w 6087254"/>
              <a:gd name="connsiteY52" fmla="*/ 1626922 h 1817516"/>
              <a:gd name="connsiteX53" fmla="*/ 2938674 w 6087254"/>
              <a:gd name="connsiteY53" fmla="*/ 1511463 h 1817516"/>
              <a:gd name="connsiteX54" fmla="*/ 3001646 w 6087254"/>
              <a:gd name="connsiteY54" fmla="*/ 1416996 h 1817516"/>
              <a:gd name="connsiteX55" fmla="*/ 3043627 w 6087254"/>
              <a:gd name="connsiteY55" fmla="*/ 1333026 h 1817516"/>
              <a:gd name="connsiteX56" fmla="*/ 3064618 w 6087254"/>
              <a:gd name="connsiteY56" fmla="*/ 1291041 h 1817516"/>
              <a:gd name="connsiteX57" fmla="*/ 3075113 w 6087254"/>
              <a:gd name="connsiteY57" fmla="*/ 1259552 h 1817516"/>
              <a:gd name="connsiteX58" fmla="*/ 3138085 w 6087254"/>
              <a:gd name="connsiteY58" fmla="*/ 1175582 h 1817516"/>
              <a:gd name="connsiteX59" fmla="*/ 3180066 w 6087254"/>
              <a:gd name="connsiteY59" fmla="*/ 1112604 h 1817516"/>
              <a:gd name="connsiteX60" fmla="*/ 3253532 w 6087254"/>
              <a:gd name="connsiteY60" fmla="*/ 1028634 h 1817516"/>
              <a:gd name="connsiteX61" fmla="*/ 3306009 w 6087254"/>
              <a:gd name="connsiteY61" fmla="*/ 944664 h 1817516"/>
              <a:gd name="connsiteX62" fmla="*/ 3337495 w 6087254"/>
              <a:gd name="connsiteY62" fmla="*/ 871190 h 1817516"/>
              <a:gd name="connsiteX63" fmla="*/ 3358485 w 6087254"/>
              <a:gd name="connsiteY63" fmla="*/ 839701 h 1817516"/>
              <a:gd name="connsiteX64" fmla="*/ 3410961 w 6087254"/>
              <a:gd name="connsiteY64" fmla="*/ 734739 h 1817516"/>
              <a:gd name="connsiteX65" fmla="*/ 3442447 w 6087254"/>
              <a:gd name="connsiteY65" fmla="*/ 682257 h 1817516"/>
              <a:gd name="connsiteX66" fmla="*/ 3463438 w 6087254"/>
              <a:gd name="connsiteY66" fmla="*/ 650769 h 1817516"/>
              <a:gd name="connsiteX67" fmla="*/ 3484428 w 6087254"/>
              <a:gd name="connsiteY67" fmla="*/ 608784 h 1817516"/>
              <a:gd name="connsiteX68" fmla="*/ 3505419 w 6087254"/>
              <a:gd name="connsiteY68" fmla="*/ 577295 h 1817516"/>
              <a:gd name="connsiteX69" fmla="*/ 3557895 w 6087254"/>
              <a:gd name="connsiteY69" fmla="*/ 472332 h 1817516"/>
              <a:gd name="connsiteX70" fmla="*/ 3599876 w 6087254"/>
              <a:gd name="connsiteY70" fmla="*/ 409354 h 1817516"/>
              <a:gd name="connsiteX71" fmla="*/ 3631362 w 6087254"/>
              <a:gd name="connsiteY71" fmla="*/ 346377 h 1817516"/>
              <a:gd name="connsiteX72" fmla="*/ 3673343 w 6087254"/>
              <a:gd name="connsiteY72" fmla="*/ 304392 h 1817516"/>
              <a:gd name="connsiteX73" fmla="*/ 3757305 w 6087254"/>
              <a:gd name="connsiteY73" fmla="*/ 199429 h 1817516"/>
              <a:gd name="connsiteX74" fmla="*/ 3788791 w 6087254"/>
              <a:gd name="connsiteY74" fmla="*/ 167940 h 1817516"/>
              <a:gd name="connsiteX75" fmla="*/ 3809782 w 6087254"/>
              <a:gd name="connsiteY75" fmla="*/ 136451 h 1817516"/>
              <a:gd name="connsiteX76" fmla="*/ 3872753 w 6087254"/>
              <a:gd name="connsiteY76" fmla="*/ 104963 h 1817516"/>
              <a:gd name="connsiteX77" fmla="*/ 3893744 w 6087254"/>
              <a:gd name="connsiteY77" fmla="*/ 178436 h 1817516"/>
              <a:gd name="connsiteX78" fmla="*/ 3914734 w 6087254"/>
              <a:gd name="connsiteY78" fmla="*/ 314888 h 1817516"/>
              <a:gd name="connsiteX79" fmla="*/ 3967210 w 6087254"/>
              <a:gd name="connsiteY79" fmla="*/ 388362 h 1817516"/>
              <a:gd name="connsiteX80" fmla="*/ 4040677 w 6087254"/>
              <a:gd name="connsiteY80" fmla="*/ 482828 h 1817516"/>
              <a:gd name="connsiteX81" fmla="*/ 4082658 w 6087254"/>
              <a:gd name="connsiteY81" fmla="*/ 514317 h 1817516"/>
              <a:gd name="connsiteX82" fmla="*/ 4177116 w 6087254"/>
              <a:gd name="connsiteY82" fmla="*/ 598287 h 1817516"/>
              <a:gd name="connsiteX83" fmla="*/ 4198106 w 6087254"/>
              <a:gd name="connsiteY83" fmla="*/ 629776 h 1817516"/>
              <a:gd name="connsiteX84" fmla="*/ 4208602 w 6087254"/>
              <a:gd name="connsiteY84" fmla="*/ 661265 h 1817516"/>
              <a:gd name="connsiteX85" fmla="*/ 4303059 w 6087254"/>
              <a:gd name="connsiteY85" fmla="*/ 787220 h 1817516"/>
              <a:gd name="connsiteX86" fmla="*/ 4334545 w 6087254"/>
              <a:gd name="connsiteY86" fmla="*/ 829205 h 1817516"/>
              <a:gd name="connsiteX87" fmla="*/ 4408012 w 6087254"/>
              <a:gd name="connsiteY87" fmla="*/ 934168 h 1817516"/>
              <a:gd name="connsiteX88" fmla="*/ 4429002 w 6087254"/>
              <a:gd name="connsiteY88" fmla="*/ 965657 h 1817516"/>
              <a:gd name="connsiteX89" fmla="*/ 4460488 w 6087254"/>
              <a:gd name="connsiteY89" fmla="*/ 997145 h 1817516"/>
              <a:gd name="connsiteX90" fmla="*/ 4470983 w 6087254"/>
              <a:gd name="connsiteY90" fmla="*/ 1028634 h 1817516"/>
              <a:gd name="connsiteX91" fmla="*/ 4523460 w 6087254"/>
              <a:gd name="connsiteY91" fmla="*/ 1102108 h 1817516"/>
              <a:gd name="connsiteX92" fmla="*/ 4565441 w 6087254"/>
              <a:gd name="connsiteY92" fmla="*/ 1144093 h 1817516"/>
              <a:gd name="connsiteX93" fmla="*/ 4586431 w 6087254"/>
              <a:gd name="connsiteY93" fmla="*/ 1175582 h 1817516"/>
              <a:gd name="connsiteX94" fmla="*/ 4617917 w 6087254"/>
              <a:gd name="connsiteY94" fmla="*/ 1228063 h 1817516"/>
              <a:gd name="connsiteX95" fmla="*/ 4659898 w 6087254"/>
              <a:gd name="connsiteY95" fmla="*/ 1259552 h 1817516"/>
              <a:gd name="connsiteX96" fmla="*/ 4691384 w 6087254"/>
              <a:gd name="connsiteY96" fmla="*/ 1291041 h 1817516"/>
              <a:gd name="connsiteX97" fmla="*/ 4712374 w 6087254"/>
              <a:gd name="connsiteY97" fmla="*/ 1333026 h 1817516"/>
              <a:gd name="connsiteX98" fmla="*/ 4775346 w 6087254"/>
              <a:gd name="connsiteY98" fmla="*/ 1396004 h 1817516"/>
              <a:gd name="connsiteX99" fmla="*/ 4827822 w 6087254"/>
              <a:gd name="connsiteY99" fmla="*/ 1448485 h 1817516"/>
              <a:gd name="connsiteX100" fmla="*/ 4869803 w 6087254"/>
              <a:gd name="connsiteY100" fmla="*/ 1511463 h 1817516"/>
              <a:gd name="connsiteX101" fmla="*/ 4901289 w 6087254"/>
              <a:gd name="connsiteY101" fmla="*/ 1542951 h 1817516"/>
              <a:gd name="connsiteX102" fmla="*/ 4943270 w 6087254"/>
              <a:gd name="connsiteY102" fmla="*/ 1605929 h 1817516"/>
              <a:gd name="connsiteX103" fmla="*/ 4953765 w 6087254"/>
              <a:gd name="connsiteY103" fmla="*/ 1637418 h 1817516"/>
              <a:gd name="connsiteX104" fmla="*/ 4964261 w 6087254"/>
              <a:gd name="connsiteY104" fmla="*/ 1679403 h 1817516"/>
              <a:gd name="connsiteX105" fmla="*/ 4985251 w 6087254"/>
              <a:gd name="connsiteY105" fmla="*/ 1710892 h 1817516"/>
              <a:gd name="connsiteX106" fmla="*/ 4995747 w 6087254"/>
              <a:gd name="connsiteY106" fmla="*/ 1752877 h 1817516"/>
              <a:gd name="connsiteX107" fmla="*/ 5006242 w 6087254"/>
              <a:gd name="connsiteY107" fmla="*/ 1815854 h 1817516"/>
              <a:gd name="connsiteX108" fmla="*/ 5048223 w 6087254"/>
              <a:gd name="connsiteY108" fmla="*/ 1784366 h 1817516"/>
              <a:gd name="connsiteX109" fmla="*/ 5069213 w 6087254"/>
              <a:gd name="connsiteY109" fmla="*/ 1752877 h 1817516"/>
              <a:gd name="connsiteX110" fmla="*/ 5111194 w 6087254"/>
              <a:gd name="connsiteY110" fmla="*/ 1668907 h 1817516"/>
              <a:gd name="connsiteX111" fmla="*/ 5142680 w 6087254"/>
              <a:gd name="connsiteY111" fmla="*/ 1647914 h 1817516"/>
              <a:gd name="connsiteX112" fmla="*/ 5195157 w 6087254"/>
              <a:gd name="connsiteY112" fmla="*/ 1574440 h 1817516"/>
              <a:gd name="connsiteX113" fmla="*/ 5226642 w 6087254"/>
              <a:gd name="connsiteY113" fmla="*/ 1532455 h 1817516"/>
              <a:gd name="connsiteX114" fmla="*/ 5258128 w 6087254"/>
              <a:gd name="connsiteY114" fmla="*/ 1479974 h 1817516"/>
              <a:gd name="connsiteX115" fmla="*/ 5268623 w 6087254"/>
              <a:gd name="connsiteY115" fmla="*/ 1448485 h 1817516"/>
              <a:gd name="connsiteX116" fmla="*/ 5310604 w 6087254"/>
              <a:gd name="connsiteY116" fmla="*/ 1385507 h 1817516"/>
              <a:gd name="connsiteX117" fmla="*/ 5342090 w 6087254"/>
              <a:gd name="connsiteY117" fmla="*/ 1354019 h 1817516"/>
              <a:gd name="connsiteX118" fmla="*/ 5415557 w 6087254"/>
              <a:gd name="connsiteY118" fmla="*/ 1238560 h 1817516"/>
              <a:gd name="connsiteX119" fmla="*/ 5436548 w 6087254"/>
              <a:gd name="connsiteY119" fmla="*/ 1186078 h 1817516"/>
              <a:gd name="connsiteX120" fmla="*/ 5478529 w 6087254"/>
              <a:gd name="connsiteY120" fmla="*/ 1123101 h 1817516"/>
              <a:gd name="connsiteX121" fmla="*/ 5562491 w 6087254"/>
              <a:gd name="connsiteY121" fmla="*/ 976153 h 1817516"/>
              <a:gd name="connsiteX122" fmla="*/ 5593977 w 6087254"/>
              <a:gd name="connsiteY122" fmla="*/ 913175 h 1817516"/>
              <a:gd name="connsiteX123" fmla="*/ 5667443 w 6087254"/>
              <a:gd name="connsiteY123" fmla="*/ 745235 h 1817516"/>
              <a:gd name="connsiteX124" fmla="*/ 5709425 w 6087254"/>
              <a:gd name="connsiteY124" fmla="*/ 682257 h 1817516"/>
              <a:gd name="connsiteX125" fmla="*/ 5740910 w 6087254"/>
              <a:gd name="connsiteY125" fmla="*/ 608784 h 1817516"/>
              <a:gd name="connsiteX126" fmla="*/ 5751406 w 6087254"/>
              <a:gd name="connsiteY126" fmla="*/ 577295 h 1817516"/>
              <a:gd name="connsiteX127" fmla="*/ 5814377 w 6087254"/>
              <a:gd name="connsiteY127" fmla="*/ 472332 h 1817516"/>
              <a:gd name="connsiteX128" fmla="*/ 5866854 w 6087254"/>
              <a:gd name="connsiteY128" fmla="*/ 398858 h 1817516"/>
              <a:gd name="connsiteX129" fmla="*/ 5887844 w 6087254"/>
              <a:gd name="connsiteY129" fmla="*/ 346377 h 1817516"/>
              <a:gd name="connsiteX130" fmla="*/ 5940320 w 6087254"/>
              <a:gd name="connsiteY130" fmla="*/ 251910 h 1817516"/>
              <a:gd name="connsiteX131" fmla="*/ 5982301 w 6087254"/>
              <a:gd name="connsiteY131" fmla="*/ 167940 h 1817516"/>
              <a:gd name="connsiteX132" fmla="*/ 6055768 w 6087254"/>
              <a:gd name="connsiteY132" fmla="*/ 62978 h 1817516"/>
              <a:gd name="connsiteX133" fmla="*/ 6066264 w 6087254"/>
              <a:gd name="connsiteY133" fmla="*/ 31489 h 1817516"/>
              <a:gd name="connsiteX134" fmla="*/ 6087254 w 6087254"/>
              <a:gd name="connsiteY134" fmla="*/ 0 h 1817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6087254" h="1817516">
                <a:moveTo>
                  <a:pt x="0" y="1700396"/>
                </a:moveTo>
                <a:cubicBezTo>
                  <a:pt x="85118" y="1593987"/>
                  <a:pt x="-5199" y="1689213"/>
                  <a:pt x="94458" y="1626922"/>
                </a:cubicBezTo>
                <a:cubicBezTo>
                  <a:pt x="117095" y="1612773"/>
                  <a:pt x="153933" y="1556944"/>
                  <a:pt x="167924" y="1542951"/>
                </a:cubicBezTo>
                <a:cubicBezTo>
                  <a:pt x="176843" y="1534031"/>
                  <a:pt x="190491" y="1530879"/>
                  <a:pt x="199410" y="1521959"/>
                </a:cubicBezTo>
                <a:cubicBezTo>
                  <a:pt x="275380" y="1445983"/>
                  <a:pt x="209667" y="1490777"/>
                  <a:pt x="283372" y="1396004"/>
                </a:cubicBezTo>
                <a:cubicBezTo>
                  <a:pt x="291116" y="1386047"/>
                  <a:pt x="304363" y="1382009"/>
                  <a:pt x="314858" y="1375011"/>
                </a:cubicBezTo>
                <a:cubicBezTo>
                  <a:pt x="318356" y="1364515"/>
                  <a:pt x="318207" y="1351968"/>
                  <a:pt x="325353" y="1343522"/>
                </a:cubicBezTo>
                <a:cubicBezTo>
                  <a:pt x="357311" y="1305750"/>
                  <a:pt x="430306" y="1238560"/>
                  <a:pt x="430306" y="1238560"/>
                </a:cubicBezTo>
                <a:cubicBezTo>
                  <a:pt x="502951" y="1056931"/>
                  <a:pt x="409400" y="1280378"/>
                  <a:pt x="472287" y="1154590"/>
                </a:cubicBezTo>
                <a:cubicBezTo>
                  <a:pt x="477235" y="1144694"/>
                  <a:pt x="478204" y="1133173"/>
                  <a:pt x="482782" y="1123101"/>
                </a:cubicBezTo>
                <a:cubicBezTo>
                  <a:pt x="495730" y="1094612"/>
                  <a:pt x="511650" y="1067544"/>
                  <a:pt x="524763" y="1039131"/>
                </a:cubicBezTo>
                <a:cubicBezTo>
                  <a:pt x="532658" y="1022024"/>
                  <a:pt x="536732" y="1003190"/>
                  <a:pt x="545754" y="986649"/>
                </a:cubicBezTo>
                <a:cubicBezTo>
                  <a:pt x="557834" y="964500"/>
                  <a:pt x="573741" y="944664"/>
                  <a:pt x="587735" y="923672"/>
                </a:cubicBezTo>
                <a:cubicBezTo>
                  <a:pt x="591233" y="909677"/>
                  <a:pt x="592372" y="894870"/>
                  <a:pt x="598230" y="881687"/>
                </a:cubicBezTo>
                <a:cubicBezTo>
                  <a:pt x="609638" y="856016"/>
                  <a:pt x="691760" y="736246"/>
                  <a:pt x="692688" y="734739"/>
                </a:cubicBezTo>
                <a:cubicBezTo>
                  <a:pt x="712335" y="702810"/>
                  <a:pt x="730093" y="649425"/>
                  <a:pt x="745164" y="619280"/>
                </a:cubicBezTo>
                <a:cubicBezTo>
                  <a:pt x="750805" y="607997"/>
                  <a:pt x="759897" y="598744"/>
                  <a:pt x="766155" y="587791"/>
                </a:cubicBezTo>
                <a:cubicBezTo>
                  <a:pt x="784822" y="555120"/>
                  <a:pt x="784887" y="542219"/>
                  <a:pt x="808136" y="514317"/>
                </a:cubicBezTo>
                <a:cubicBezTo>
                  <a:pt x="817638" y="502914"/>
                  <a:pt x="830716" y="494703"/>
                  <a:pt x="839621" y="482828"/>
                </a:cubicBezTo>
                <a:cubicBezTo>
                  <a:pt x="940802" y="347905"/>
                  <a:pt x="829945" y="489267"/>
                  <a:pt x="881602" y="398858"/>
                </a:cubicBezTo>
                <a:cubicBezTo>
                  <a:pt x="912848" y="344173"/>
                  <a:pt x="914424" y="365699"/>
                  <a:pt x="955069" y="314888"/>
                </a:cubicBezTo>
                <a:cubicBezTo>
                  <a:pt x="1025036" y="227420"/>
                  <a:pt x="965564" y="272902"/>
                  <a:pt x="1028536" y="230918"/>
                </a:cubicBezTo>
                <a:cubicBezTo>
                  <a:pt x="1067058" y="173131"/>
                  <a:pt x="1030611" y="220910"/>
                  <a:pt x="1102003" y="157444"/>
                </a:cubicBezTo>
                <a:cubicBezTo>
                  <a:pt x="1249168" y="26618"/>
                  <a:pt x="1050072" y="198884"/>
                  <a:pt x="1175470" y="73474"/>
                </a:cubicBezTo>
                <a:cubicBezTo>
                  <a:pt x="1184389" y="64554"/>
                  <a:pt x="1196461" y="59479"/>
                  <a:pt x="1206956" y="52481"/>
                </a:cubicBezTo>
                <a:cubicBezTo>
                  <a:pt x="1222456" y="5974"/>
                  <a:pt x="1212679" y="671"/>
                  <a:pt x="1280423" y="52481"/>
                </a:cubicBezTo>
                <a:cubicBezTo>
                  <a:pt x="1461032" y="190608"/>
                  <a:pt x="1329026" y="130705"/>
                  <a:pt x="1448347" y="178436"/>
                </a:cubicBezTo>
                <a:cubicBezTo>
                  <a:pt x="1472836" y="209925"/>
                  <a:pt x="1499688" y="239711"/>
                  <a:pt x="1521814" y="272903"/>
                </a:cubicBezTo>
                <a:cubicBezTo>
                  <a:pt x="1535808" y="293896"/>
                  <a:pt x="1548876" y="315535"/>
                  <a:pt x="1563795" y="335881"/>
                </a:cubicBezTo>
                <a:cubicBezTo>
                  <a:pt x="1587383" y="368050"/>
                  <a:pt x="1637262" y="430347"/>
                  <a:pt x="1637262" y="430347"/>
                </a:cubicBezTo>
                <a:cubicBezTo>
                  <a:pt x="1656961" y="489451"/>
                  <a:pt x="1666379" y="528285"/>
                  <a:pt x="1731719" y="577295"/>
                </a:cubicBezTo>
                <a:cubicBezTo>
                  <a:pt x="1776817" y="611122"/>
                  <a:pt x="1784911" y="614101"/>
                  <a:pt x="1826176" y="661265"/>
                </a:cubicBezTo>
                <a:cubicBezTo>
                  <a:pt x="1834482" y="670759"/>
                  <a:pt x="1839599" y="682662"/>
                  <a:pt x="1847167" y="692754"/>
                </a:cubicBezTo>
                <a:cubicBezTo>
                  <a:pt x="1887925" y="747103"/>
                  <a:pt x="1885310" y="741397"/>
                  <a:pt x="1931129" y="787220"/>
                </a:cubicBezTo>
                <a:cubicBezTo>
                  <a:pt x="1934627" y="801215"/>
                  <a:pt x="1934619" y="816594"/>
                  <a:pt x="1941624" y="829205"/>
                </a:cubicBezTo>
                <a:cubicBezTo>
                  <a:pt x="1980214" y="898675"/>
                  <a:pt x="1977525" y="859028"/>
                  <a:pt x="2004596" y="913175"/>
                </a:cubicBezTo>
                <a:cubicBezTo>
                  <a:pt x="2013021" y="930027"/>
                  <a:pt x="2017161" y="948805"/>
                  <a:pt x="2025586" y="965657"/>
                </a:cubicBezTo>
                <a:cubicBezTo>
                  <a:pt x="2040196" y="994880"/>
                  <a:pt x="2054854" y="1005423"/>
                  <a:pt x="2078063" y="1028634"/>
                </a:cubicBezTo>
                <a:cubicBezTo>
                  <a:pt x="2116902" y="1106322"/>
                  <a:pt x="2077354" y="1038280"/>
                  <a:pt x="2130539" y="1102108"/>
                </a:cubicBezTo>
                <a:cubicBezTo>
                  <a:pt x="2181695" y="1163500"/>
                  <a:pt x="2113064" y="1104745"/>
                  <a:pt x="2193511" y="1165086"/>
                </a:cubicBezTo>
                <a:cubicBezTo>
                  <a:pt x="2207402" y="1206764"/>
                  <a:pt x="2203946" y="1203987"/>
                  <a:pt x="2235492" y="1249056"/>
                </a:cubicBezTo>
                <a:cubicBezTo>
                  <a:pt x="2248338" y="1267409"/>
                  <a:pt x="2265047" y="1282897"/>
                  <a:pt x="2277473" y="1301537"/>
                </a:cubicBezTo>
                <a:cubicBezTo>
                  <a:pt x="2337285" y="1391265"/>
                  <a:pt x="2251689" y="1291648"/>
                  <a:pt x="2329949" y="1396004"/>
                </a:cubicBezTo>
                <a:cubicBezTo>
                  <a:pt x="2405314" y="1496500"/>
                  <a:pt x="2315394" y="1348870"/>
                  <a:pt x="2392921" y="1469478"/>
                </a:cubicBezTo>
                <a:cubicBezTo>
                  <a:pt x="2414983" y="1503800"/>
                  <a:pt x="2442990" y="1535733"/>
                  <a:pt x="2455892" y="1574440"/>
                </a:cubicBezTo>
                <a:cubicBezTo>
                  <a:pt x="2459391" y="1584936"/>
                  <a:pt x="2461440" y="1596033"/>
                  <a:pt x="2466388" y="1605929"/>
                </a:cubicBezTo>
                <a:cubicBezTo>
                  <a:pt x="2472029" y="1617212"/>
                  <a:pt x="2482255" y="1625891"/>
                  <a:pt x="2487378" y="1637418"/>
                </a:cubicBezTo>
                <a:cubicBezTo>
                  <a:pt x="2537335" y="1749832"/>
                  <a:pt x="2481857" y="1660624"/>
                  <a:pt x="2529359" y="1731884"/>
                </a:cubicBezTo>
                <a:cubicBezTo>
                  <a:pt x="2532857" y="1742380"/>
                  <a:pt x="2532031" y="1755549"/>
                  <a:pt x="2539854" y="1763373"/>
                </a:cubicBezTo>
                <a:cubicBezTo>
                  <a:pt x="2581506" y="1805029"/>
                  <a:pt x="2597403" y="1804002"/>
                  <a:pt x="2644807" y="1815854"/>
                </a:cubicBezTo>
                <a:cubicBezTo>
                  <a:pt x="2655302" y="1812355"/>
                  <a:pt x="2666398" y="1810306"/>
                  <a:pt x="2676293" y="1805358"/>
                </a:cubicBezTo>
                <a:cubicBezTo>
                  <a:pt x="2754128" y="1766437"/>
                  <a:pt x="2744707" y="1755490"/>
                  <a:pt x="2812731" y="1668907"/>
                </a:cubicBezTo>
                <a:cubicBezTo>
                  <a:pt x="2823538" y="1655151"/>
                  <a:pt x="2831848" y="1639292"/>
                  <a:pt x="2844217" y="1626922"/>
                </a:cubicBezTo>
                <a:cubicBezTo>
                  <a:pt x="2885194" y="1585941"/>
                  <a:pt x="2902735" y="1571367"/>
                  <a:pt x="2938674" y="1511463"/>
                </a:cubicBezTo>
                <a:cubicBezTo>
                  <a:pt x="2979160" y="1443980"/>
                  <a:pt x="2957920" y="1475302"/>
                  <a:pt x="3001646" y="1416996"/>
                </a:cubicBezTo>
                <a:cubicBezTo>
                  <a:pt x="3020831" y="1359432"/>
                  <a:pt x="3002319" y="1407387"/>
                  <a:pt x="3043627" y="1333026"/>
                </a:cubicBezTo>
                <a:cubicBezTo>
                  <a:pt x="3051225" y="1319348"/>
                  <a:pt x="3058455" y="1305423"/>
                  <a:pt x="3064618" y="1291041"/>
                </a:cubicBezTo>
                <a:cubicBezTo>
                  <a:pt x="3068976" y="1280871"/>
                  <a:pt x="3070166" y="1269448"/>
                  <a:pt x="3075113" y="1259552"/>
                </a:cubicBezTo>
                <a:cubicBezTo>
                  <a:pt x="3087414" y="1234946"/>
                  <a:pt x="3125720" y="1192585"/>
                  <a:pt x="3138085" y="1175582"/>
                </a:cubicBezTo>
                <a:cubicBezTo>
                  <a:pt x="3152923" y="1155178"/>
                  <a:pt x="3162227" y="1130445"/>
                  <a:pt x="3180066" y="1112604"/>
                </a:cubicBezTo>
                <a:cubicBezTo>
                  <a:pt x="3234416" y="1058249"/>
                  <a:pt x="3210173" y="1086452"/>
                  <a:pt x="3253532" y="1028634"/>
                </a:cubicBezTo>
                <a:cubicBezTo>
                  <a:pt x="3275137" y="963816"/>
                  <a:pt x="3248966" y="1030236"/>
                  <a:pt x="3306009" y="944664"/>
                </a:cubicBezTo>
                <a:cubicBezTo>
                  <a:pt x="3349679" y="879152"/>
                  <a:pt x="3309512" y="927161"/>
                  <a:pt x="3337495" y="871190"/>
                </a:cubicBezTo>
                <a:cubicBezTo>
                  <a:pt x="3343136" y="859907"/>
                  <a:pt x="3352505" y="850808"/>
                  <a:pt x="3358485" y="839701"/>
                </a:cubicBezTo>
                <a:cubicBezTo>
                  <a:pt x="3377029" y="805259"/>
                  <a:pt x="3390837" y="768282"/>
                  <a:pt x="3410961" y="734739"/>
                </a:cubicBezTo>
                <a:cubicBezTo>
                  <a:pt x="3421456" y="717245"/>
                  <a:pt x="3431635" y="699557"/>
                  <a:pt x="3442447" y="682257"/>
                </a:cubicBezTo>
                <a:cubicBezTo>
                  <a:pt x="3449132" y="671560"/>
                  <a:pt x="3457180" y="661722"/>
                  <a:pt x="3463438" y="650769"/>
                </a:cubicBezTo>
                <a:cubicBezTo>
                  <a:pt x="3471200" y="637184"/>
                  <a:pt x="3476666" y="622369"/>
                  <a:pt x="3484428" y="608784"/>
                </a:cubicBezTo>
                <a:cubicBezTo>
                  <a:pt x="3490686" y="597831"/>
                  <a:pt x="3499439" y="588402"/>
                  <a:pt x="3505419" y="577295"/>
                </a:cubicBezTo>
                <a:cubicBezTo>
                  <a:pt x="3523963" y="542853"/>
                  <a:pt x="3536199" y="504880"/>
                  <a:pt x="3557895" y="472332"/>
                </a:cubicBezTo>
                <a:cubicBezTo>
                  <a:pt x="3571889" y="451339"/>
                  <a:pt x="3591898" y="433289"/>
                  <a:pt x="3599876" y="409354"/>
                </a:cubicBezTo>
                <a:cubicBezTo>
                  <a:pt x="3610034" y="378877"/>
                  <a:pt x="3609166" y="372274"/>
                  <a:pt x="3631362" y="346377"/>
                </a:cubicBezTo>
                <a:cubicBezTo>
                  <a:pt x="3644241" y="331350"/>
                  <a:pt x="3660464" y="319419"/>
                  <a:pt x="3673343" y="304392"/>
                </a:cubicBezTo>
                <a:cubicBezTo>
                  <a:pt x="3702500" y="270373"/>
                  <a:pt x="3725625" y="231112"/>
                  <a:pt x="3757305" y="199429"/>
                </a:cubicBezTo>
                <a:cubicBezTo>
                  <a:pt x="3767800" y="188933"/>
                  <a:pt x="3779289" y="179343"/>
                  <a:pt x="3788791" y="167940"/>
                </a:cubicBezTo>
                <a:cubicBezTo>
                  <a:pt x="3796866" y="158249"/>
                  <a:pt x="3800862" y="145371"/>
                  <a:pt x="3809782" y="136451"/>
                </a:cubicBezTo>
                <a:cubicBezTo>
                  <a:pt x="3830127" y="116104"/>
                  <a:pt x="3847144" y="113500"/>
                  <a:pt x="3872753" y="104963"/>
                </a:cubicBezTo>
                <a:cubicBezTo>
                  <a:pt x="3880589" y="128473"/>
                  <a:pt x="3889979" y="153964"/>
                  <a:pt x="3893744" y="178436"/>
                </a:cubicBezTo>
                <a:cubicBezTo>
                  <a:pt x="3897115" y="200346"/>
                  <a:pt x="3900525" y="281730"/>
                  <a:pt x="3914734" y="314888"/>
                </a:cubicBezTo>
                <a:cubicBezTo>
                  <a:pt x="3920033" y="327252"/>
                  <a:pt x="3963373" y="382989"/>
                  <a:pt x="3967210" y="388362"/>
                </a:cubicBezTo>
                <a:cubicBezTo>
                  <a:pt x="3998414" y="432053"/>
                  <a:pt x="3990833" y="432979"/>
                  <a:pt x="4040677" y="482828"/>
                </a:cubicBezTo>
                <a:cubicBezTo>
                  <a:pt x="4053046" y="495198"/>
                  <a:pt x="4069584" y="502695"/>
                  <a:pt x="4082658" y="514317"/>
                </a:cubicBezTo>
                <a:cubicBezTo>
                  <a:pt x="4199380" y="618079"/>
                  <a:pt x="4078663" y="524440"/>
                  <a:pt x="4177116" y="598287"/>
                </a:cubicBezTo>
                <a:cubicBezTo>
                  <a:pt x="4184113" y="608783"/>
                  <a:pt x="4192465" y="618493"/>
                  <a:pt x="4198106" y="629776"/>
                </a:cubicBezTo>
                <a:cubicBezTo>
                  <a:pt x="4203054" y="639672"/>
                  <a:pt x="4202465" y="652059"/>
                  <a:pt x="4208602" y="661265"/>
                </a:cubicBezTo>
                <a:cubicBezTo>
                  <a:pt x="4237710" y="704932"/>
                  <a:pt x="4271573" y="745235"/>
                  <a:pt x="4303059" y="787220"/>
                </a:cubicBezTo>
                <a:cubicBezTo>
                  <a:pt x="4313554" y="801215"/>
                  <a:pt x="4324842" y="814649"/>
                  <a:pt x="4334545" y="829205"/>
                </a:cubicBezTo>
                <a:cubicBezTo>
                  <a:pt x="4431071" y="974008"/>
                  <a:pt x="4330297" y="825356"/>
                  <a:pt x="4408012" y="934168"/>
                </a:cubicBezTo>
                <a:cubicBezTo>
                  <a:pt x="4415344" y="944433"/>
                  <a:pt x="4420927" y="955966"/>
                  <a:pt x="4429002" y="965657"/>
                </a:cubicBezTo>
                <a:cubicBezTo>
                  <a:pt x="4438504" y="977060"/>
                  <a:pt x="4449993" y="986649"/>
                  <a:pt x="4460488" y="997145"/>
                </a:cubicBezTo>
                <a:cubicBezTo>
                  <a:pt x="4463986" y="1007641"/>
                  <a:pt x="4466035" y="1018738"/>
                  <a:pt x="4470983" y="1028634"/>
                </a:cubicBezTo>
                <a:cubicBezTo>
                  <a:pt x="4477513" y="1041696"/>
                  <a:pt x="4517914" y="1095769"/>
                  <a:pt x="4523460" y="1102108"/>
                </a:cubicBezTo>
                <a:cubicBezTo>
                  <a:pt x="4536492" y="1117003"/>
                  <a:pt x="4552562" y="1129066"/>
                  <a:pt x="4565441" y="1144093"/>
                </a:cubicBezTo>
                <a:cubicBezTo>
                  <a:pt x="4573650" y="1153671"/>
                  <a:pt x="4579746" y="1164885"/>
                  <a:pt x="4586431" y="1175582"/>
                </a:cubicBezTo>
                <a:cubicBezTo>
                  <a:pt x="4597242" y="1192882"/>
                  <a:pt x="4604484" y="1212709"/>
                  <a:pt x="4617917" y="1228063"/>
                </a:cubicBezTo>
                <a:cubicBezTo>
                  <a:pt x="4629435" y="1241228"/>
                  <a:pt x="4646617" y="1248167"/>
                  <a:pt x="4659898" y="1259552"/>
                </a:cubicBezTo>
                <a:cubicBezTo>
                  <a:pt x="4671167" y="1269212"/>
                  <a:pt x="4680889" y="1280545"/>
                  <a:pt x="4691384" y="1291041"/>
                </a:cubicBezTo>
                <a:cubicBezTo>
                  <a:pt x="4698381" y="1305036"/>
                  <a:pt x="4702600" y="1320808"/>
                  <a:pt x="4712374" y="1333026"/>
                </a:cubicBezTo>
                <a:cubicBezTo>
                  <a:pt x="4730918" y="1356208"/>
                  <a:pt x="4754355" y="1375011"/>
                  <a:pt x="4775346" y="1396004"/>
                </a:cubicBezTo>
                <a:cubicBezTo>
                  <a:pt x="4792838" y="1413498"/>
                  <a:pt x="4814100" y="1427901"/>
                  <a:pt x="4827822" y="1448485"/>
                </a:cubicBezTo>
                <a:cubicBezTo>
                  <a:pt x="4841816" y="1469478"/>
                  <a:pt x="4851964" y="1493623"/>
                  <a:pt x="4869803" y="1511463"/>
                </a:cubicBezTo>
                <a:cubicBezTo>
                  <a:pt x="4880298" y="1521959"/>
                  <a:pt x="4892177" y="1531234"/>
                  <a:pt x="4901289" y="1542951"/>
                </a:cubicBezTo>
                <a:cubicBezTo>
                  <a:pt x="4916777" y="1562866"/>
                  <a:pt x="4935293" y="1581994"/>
                  <a:pt x="4943270" y="1605929"/>
                </a:cubicBezTo>
                <a:cubicBezTo>
                  <a:pt x="4946768" y="1616425"/>
                  <a:pt x="4950726" y="1626780"/>
                  <a:pt x="4953765" y="1637418"/>
                </a:cubicBezTo>
                <a:cubicBezTo>
                  <a:pt x="4957728" y="1651289"/>
                  <a:pt x="4958579" y="1666144"/>
                  <a:pt x="4964261" y="1679403"/>
                </a:cubicBezTo>
                <a:cubicBezTo>
                  <a:pt x="4969230" y="1690998"/>
                  <a:pt x="4978254" y="1700396"/>
                  <a:pt x="4985251" y="1710892"/>
                </a:cubicBezTo>
                <a:cubicBezTo>
                  <a:pt x="4988750" y="1724887"/>
                  <a:pt x="4992918" y="1738731"/>
                  <a:pt x="4995747" y="1752877"/>
                </a:cubicBezTo>
                <a:cubicBezTo>
                  <a:pt x="4999920" y="1773746"/>
                  <a:pt x="4987994" y="1804904"/>
                  <a:pt x="5006242" y="1815854"/>
                </a:cubicBezTo>
                <a:cubicBezTo>
                  <a:pt x="5021241" y="1824855"/>
                  <a:pt x="5034229" y="1794862"/>
                  <a:pt x="5048223" y="1784366"/>
                </a:cubicBezTo>
                <a:cubicBezTo>
                  <a:pt x="5055220" y="1773870"/>
                  <a:pt x="5063173" y="1763952"/>
                  <a:pt x="5069213" y="1752877"/>
                </a:cubicBezTo>
                <a:cubicBezTo>
                  <a:pt x="5084197" y="1725404"/>
                  <a:pt x="5085157" y="1686267"/>
                  <a:pt x="5111194" y="1668907"/>
                </a:cubicBezTo>
                <a:cubicBezTo>
                  <a:pt x="5121689" y="1661909"/>
                  <a:pt x="5133761" y="1656834"/>
                  <a:pt x="5142680" y="1647914"/>
                </a:cubicBezTo>
                <a:cubicBezTo>
                  <a:pt x="5159828" y="1630764"/>
                  <a:pt x="5180260" y="1595298"/>
                  <a:pt x="5195157" y="1574440"/>
                </a:cubicBezTo>
                <a:cubicBezTo>
                  <a:pt x="5205324" y="1560205"/>
                  <a:pt x="5216939" y="1547011"/>
                  <a:pt x="5226642" y="1532455"/>
                </a:cubicBezTo>
                <a:cubicBezTo>
                  <a:pt x="5237957" y="1515480"/>
                  <a:pt x="5249005" y="1498221"/>
                  <a:pt x="5258128" y="1479974"/>
                </a:cubicBezTo>
                <a:cubicBezTo>
                  <a:pt x="5263076" y="1470078"/>
                  <a:pt x="5263250" y="1458157"/>
                  <a:pt x="5268623" y="1448485"/>
                </a:cubicBezTo>
                <a:cubicBezTo>
                  <a:pt x="5280874" y="1426430"/>
                  <a:pt x="5295116" y="1405422"/>
                  <a:pt x="5310604" y="1385507"/>
                </a:cubicBezTo>
                <a:cubicBezTo>
                  <a:pt x="5319716" y="1373790"/>
                  <a:pt x="5332978" y="1365736"/>
                  <a:pt x="5342090" y="1354019"/>
                </a:cubicBezTo>
                <a:cubicBezTo>
                  <a:pt x="5353733" y="1339048"/>
                  <a:pt x="5404773" y="1260131"/>
                  <a:pt x="5415557" y="1238560"/>
                </a:cubicBezTo>
                <a:cubicBezTo>
                  <a:pt x="5423983" y="1221707"/>
                  <a:pt x="5427526" y="1202619"/>
                  <a:pt x="5436548" y="1186078"/>
                </a:cubicBezTo>
                <a:cubicBezTo>
                  <a:pt x="5448628" y="1163929"/>
                  <a:pt x="5465550" y="1144735"/>
                  <a:pt x="5478529" y="1123101"/>
                </a:cubicBezTo>
                <a:cubicBezTo>
                  <a:pt x="5507552" y="1074725"/>
                  <a:pt x="5537264" y="1026613"/>
                  <a:pt x="5562491" y="976153"/>
                </a:cubicBezTo>
                <a:cubicBezTo>
                  <a:pt x="5572986" y="955160"/>
                  <a:pt x="5584446" y="934623"/>
                  <a:pt x="5593977" y="913175"/>
                </a:cubicBezTo>
                <a:cubicBezTo>
                  <a:pt x="5598851" y="902207"/>
                  <a:pt x="5644560" y="783377"/>
                  <a:pt x="5667443" y="745235"/>
                </a:cubicBezTo>
                <a:cubicBezTo>
                  <a:pt x="5680423" y="723600"/>
                  <a:pt x="5695431" y="703250"/>
                  <a:pt x="5709425" y="682257"/>
                </a:cubicBezTo>
                <a:cubicBezTo>
                  <a:pt x="5731267" y="594880"/>
                  <a:pt x="5704672" y="681266"/>
                  <a:pt x="5740910" y="608784"/>
                </a:cubicBezTo>
                <a:cubicBezTo>
                  <a:pt x="5745858" y="598888"/>
                  <a:pt x="5746161" y="587037"/>
                  <a:pt x="5751406" y="577295"/>
                </a:cubicBezTo>
                <a:cubicBezTo>
                  <a:pt x="5770748" y="541370"/>
                  <a:pt x="5789898" y="504974"/>
                  <a:pt x="5814377" y="472332"/>
                </a:cubicBezTo>
                <a:cubicBezTo>
                  <a:pt x="5821507" y="462824"/>
                  <a:pt x="5859181" y="414205"/>
                  <a:pt x="5866854" y="398858"/>
                </a:cubicBezTo>
                <a:cubicBezTo>
                  <a:pt x="5875279" y="382006"/>
                  <a:pt x="5880048" y="363529"/>
                  <a:pt x="5887844" y="346377"/>
                </a:cubicBezTo>
                <a:cubicBezTo>
                  <a:pt x="5962235" y="182700"/>
                  <a:pt x="5886284" y="350987"/>
                  <a:pt x="5940320" y="251910"/>
                </a:cubicBezTo>
                <a:cubicBezTo>
                  <a:pt x="5955304" y="224437"/>
                  <a:pt x="5963526" y="192975"/>
                  <a:pt x="5982301" y="167940"/>
                </a:cubicBezTo>
                <a:cubicBezTo>
                  <a:pt x="6005886" y="136490"/>
                  <a:pt x="6037309" y="96207"/>
                  <a:pt x="6055768" y="62978"/>
                </a:cubicBezTo>
                <a:cubicBezTo>
                  <a:pt x="6061141" y="53306"/>
                  <a:pt x="6061316" y="41385"/>
                  <a:pt x="6066264" y="31489"/>
                </a:cubicBezTo>
                <a:cubicBezTo>
                  <a:pt x="6071905" y="20206"/>
                  <a:pt x="6087254" y="0"/>
                  <a:pt x="6087254" y="0"/>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rgbClr val="FF0000"/>
              </a:solidFill>
            </a:endParaRPr>
          </a:p>
        </p:txBody>
      </p:sp>
      <p:sp>
        <p:nvSpPr>
          <p:cNvPr id="3" name="テキスト ボックス 2"/>
          <p:cNvSpPr txBox="1"/>
          <p:nvPr/>
        </p:nvSpPr>
        <p:spPr>
          <a:xfrm>
            <a:off x="2042506" y="149492"/>
            <a:ext cx="5143881" cy="461665"/>
          </a:xfrm>
          <a:prstGeom prst="rect">
            <a:avLst/>
          </a:prstGeom>
          <a:noFill/>
        </p:spPr>
        <p:txBody>
          <a:bodyPr wrap="none" rtlCol="0">
            <a:spAutoFit/>
          </a:bodyPr>
          <a:lstStyle/>
          <a:p>
            <a:r>
              <a:rPr lang="en-US" altLang="ja-JP" sz="2400" i="1" dirty="0" smtClean="0">
                <a:solidFill>
                  <a:srgbClr val="000090"/>
                </a:solidFill>
              </a:rPr>
              <a:t>Cooling tower On/OFF Control image(1)</a:t>
            </a:r>
            <a:endParaRPr lang="en-GB" sz="2400" dirty="0"/>
          </a:p>
        </p:txBody>
      </p:sp>
      <p:sp>
        <p:nvSpPr>
          <p:cNvPr id="15" name="Line 5"/>
          <p:cNvSpPr>
            <a:spLocks noChangeShapeType="1"/>
          </p:cNvSpPr>
          <p:nvPr/>
        </p:nvSpPr>
        <p:spPr bwMode="auto">
          <a:xfrm>
            <a:off x="395288" y="871538"/>
            <a:ext cx="8393112" cy="0"/>
          </a:xfrm>
          <a:prstGeom prst="line">
            <a:avLst/>
          </a:prstGeom>
          <a:noFill/>
          <a:ln w="57150" cmpd="thinThick">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16" name="Picture 7" descr="keklogo-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10668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descr="atflogo-200-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001" y="0"/>
            <a:ext cx="1270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p:cNvSpPr txBox="1"/>
          <p:nvPr/>
        </p:nvSpPr>
        <p:spPr>
          <a:xfrm>
            <a:off x="61680" y="998651"/>
            <a:ext cx="2439621" cy="461665"/>
          </a:xfrm>
          <a:prstGeom prst="rect">
            <a:avLst/>
          </a:prstGeom>
          <a:noFill/>
        </p:spPr>
        <p:txBody>
          <a:bodyPr wrap="square" rtlCol="0">
            <a:spAutoFit/>
          </a:bodyPr>
          <a:lstStyle/>
          <a:p>
            <a:r>
              <a:rPr lang="en-US" altLang="ja-JP" sz="2400" i="1" dirty="0" smtClean="0">
                <a:solidFill>
                  <a:srgbClr val="000090"/>
                </a:solidFill>
              </a:rPr>
              <a:t>Previous control</a:t>
            </a:r>
            <a:endParaRPr kumimoji="1" lang="ja-JP" altLang="en-US" sz="2400" i="1" dirty="0">
              <a:solidFill>
                <a:srgbClr val="000090"/>
              </a:solidFill>
            </a:endParaRPr>
          </a:p>
        </p:txBody>
      </p:sp>
      <p:sp>
        <p:nvSpPr>
          <p:cNvPr id="20" name="テキスト ボックス 19"/>
          <p:cNvSpPr txBox="1"/>
          <p:nvPr/>
        </p:nvSpPr>
        <p:spPr>
          <a:xfrm>
            <a:off x="16320" y="1596251"/>
            <a:ext cx="1724300" cy="369332"/>
          </a:xfrm>
          <a:prstGeom prst="rect">
            <a:avLst/>
          </a:prstGeom>
          <a:noFill/>
        </p:spPr>
        <p:txBody>
          <a:bodyPr wrap="none" rtlCol="0">
            <a:spAutoFit/>
          </a:bodyPr>
          <a:lstStyle/>
          <a:p>
            <a:r>
              <a:rPr lang="en-GB" dirty="0" smtClean="0"/>
              <a:t>Upper threshold</a:t>
            </a:r>
            <a:endParaRPr lang="en-GB" dirty="0"/>
          </a:p>
        </p:txBody>
      </p:sp>
      <p:sp>
        <p:nvSpPr>
          <p:cNvPr id="21" name="テキスト ボックス 20"/>
          <p:cNvSpPr txBox="1"/>
          <p:nvPr/>
        </p:nvSpPr>
        <p:spPr>
          <a:xfrm>
            <a:off x="-30326" y="2937578"/>
            <a:ext cx="1717425" cy="369332"/>
          </a:xfrm>
          <a:prstGeom prst="rect">
            <a:avLst/>
          </a:prstGeom>
          <a:noFill/>
        </p:spPr>
        <p:txBody>
          <a:bodyPr wrap="none" rtlCol="0">
            <a:spAutoFit/>
          </a:bodyPr>
          <a:lstStyle/>
          <a:p>
            <a:r>
              <a:rPr lang="en-GB" dirty="0" smtClean="0"/>
              <a:t>Lower threshold</a:t>
            </a:r>
            <a:endParaRPr lang="en-GB" dirty="0"/>
          </a:p>
        </p:txBody>
      </p:sp>
      <p:sp>
        <p:nvSpPr>
          <p:cNvPr id="22" name="テキスト ボックス 21"/>
          <p:cNvSpPr txBox="1"/>
          <p:nvPr/>
        </p:nvSpPr>
        <p:spPr>
          <a:xfrm>
            <a:off x="61680" y="3577332"/>
            <a:ext cx="2439621" cy="461665"/>
          </a:xfrm>
          <a:prstGeom prst="rect">
            <a:avLst/>
          </a:prstGeom>
          <a:noFill/>
        </p:spPr>
        <p:txBody>
          <a:bodyPr wrap="square" rtlCol="0">
            <a:spAutoFit/>
          </a:bodyPr>
          <a:lstStyle/>
          <a:p>
            <a:r>
              <a:rPr lang="en-US" altLang="ja-JP" sz="2400" i="1" dirty="0" smtClean="0">
                <a:solidFill>
                  <a:srgbClr val="000090"/>
                </a:solidFill>
              </a:rPr>
              <a:t>Present control</a:t>
            </a:r>
            <a:endParaRPr kumimoji="1" lang="ja-JP" altLang="en-US" sz="2400" i="1" dirty="0">
              <a:solidFill>
                <a:srgbClr val="000090"/>
              </a:solidFill>
            </a:endParaRPr>
          </a:p>
        </p:txBody>
      </p:sp>
      <p:sp>
        <p:nvSpPr>
          <p:cNvPr id="23" name="テキスト ボックス 22"/>
          <p:cNvSpPr txBox="1"/>
          <p:nvPr/>
        </p:nvSpPr>
        <p:spPr>
          <a:xfrm>
            <a:off x="-71221" y="3904951"/>
            <a:ext cx="1841294" cy="369332"/>
          </a:xfrm>
          <a:prstGeom prst="rect">
            <a:avLst/>
          </a:prstGeom>
          <a:noFill/>
        </p:spPr>
        <p:txBody>
          <a:bodyPr wrap="none" rtlCol="0">
            <a:spAutoFit/>
          </a:bodyPr>
          <a:lstStyle/>
          <a:p>
            <a:r>
              <a:rPr lang="en-GB" dirty="0" smtClean="0">
                <a:solidFill>
                  <a:srgbClr val="FF0000"/>
                </a:solidFill>
              </a:rPr>
              <a:t>Upper </a:t>
            </a:r>
            <a:r>
              <a:rPr lang="en-GB" dirty="0" err="1" smtClean="0">
                <a:solidFill>
                  <a:srgbClr val="FF0000"/>
                </a:solidFill>
              </a:rPr>
              <a:t>threshold1</a:t>
            </a:r>
            <a:endParaRPr lang="en-GB" dirty="0">
              <a:solidFill>
                <a:srgbClr val="FF0000"/>
              </a:solidFill>
            </a:endParaRPr>
          </a:p>
        </p:txBody>
      </p:sp>
      <p:sp>
        <p:nvSpPr>
          <p:cNvPr id="24" name="テキスト ボックス 23"/>
          <p:cNvSpPr txBox="1"/>
          <p:nvPr/>
        </p:nvSpPr>
        <p:spPr>
          <a:xfrm>
            <a:off x="-85044" y="4598247"/>
            <a:ext cx="1841294" cy="369332"/>
          </a:xfrm>
          <a:prstGeom prst="rect">
            <a:avLst/>
          </a:prstGeom>
          <a:noFill/>
        </p:spPr>
        <p:txBody>
          <a:bodyPr wrap="none" rtlCol="0">
            <a:spAutoFit/>
          </a:bodyPr>
          <a:lstStyle/>
          <a:p>
            <a:r>
              <a:rPr lang="en-GB" dirty="0" smtClean="0">
                <a:solidFill>
                  <a:srgbClr val="008000"/>
                </a:solidFill>
              </a:rPr>
              <a:t>Upper </a:t>
            </a:r>
            <a:r>
              <a:rPr lang="en-GB" dirty="0" err="1" smtClean="0">
                <a:solidFill>
                  <a:srgbClr val="008000"/>
                </a:solidFill>
              </a:rPr>
              <a:t>threshold2</a:t>
            </a:r>
            <a:endParaRPr lang="en-GB" dirty="0">
              <a:solidFill>
                <a:srgbClr val="008000"/>
              </a:solidFill>
            </a:endParaRPr>
          </a:p>
        </p:txBody>
      </p:sp>
      <p:sp>
        <p:nvSpPr>
          <p:cNvPr id="25" name="テキスト ボックス 24"/>
          <p:cNvSpPr txBox="1"/>
          <p:nvPr/>
        </p:nvSpPr>
        <p:spPr>
          <a:xfrm>
            <a:off x="-3731" y="5241483"/>
            <a:ext cx="1841294" cy="369332"/>
          </a:xfrm>
          <a:prstGeom prst="rect">
            <a:avLst/>
          </a:prstGeom>
          <a:noFill/>
        </p:spPr>
        <p:txBody>
          <a:bodyPr wrap="none" rtlCol="0">
            <a:spAutoFit/>
          </a:bodyPr>
          <a:lstStyle/>
          <a:p>
            <a:r>
              <a:rPr lang="en-GB" dirty="0" smtClean="0">
                <a:solidFill>
                  <a:srgbClr val="000090"/>
                </a:solidFill>
              </a:rPr>
              <a:t>Upper </a:t>
            </a:r>
            <a:r>
              <a:rPr lang="en-GB" dirty="0" err="1" smtClean="0">
                <a:solidFill>
                  <a:srgbClr val="000090"/>
                </a:solidFill>
              </a:rPr>
              <a:t>threshold3</a:t>
            </a:r>
            <a:endParaRPr lang="en-GB" dirty="0">
              <a:solidFill>
                <a:srgbClr val="000090"/>
              </a:solidFill>
            </a:endParaRPr>
          </a:p>
        </p:txBody>
      </p:sp>
      <p:sp>
        <p:nvSpPr>
          <p:cNvPr id="26" name="テキスト ボックス 25"/>
          <p:cNvSpPr txBox="1"/>
          <p:nvPr/>
        </p:nvSpPr>
        <p:spPr>
          <a:xfrm>
            <a:off x="122074" y="4290980"/>
            <a:ext cx="1834419" cy="369332"/>
          </a:xfrm>
          <a:prstGeom prst="rect">
            <a:avLst/>
          </a:prstGeom>
          <a:noFill/>
        </p:spPr>
        <p:txBody>
          <a:bodyPr wrap="none" rtlCol="0">
            <a:spAutoFit/>
          </a:bodyPr>
          <a:lstStyle/>
          <a:p>
            <a:r>
              <a:rPr lang="en-GB" dirty="0" smtClean="0">
                <a:solidFill>
                  <a:srgbClr val="FF0000"/>
                </a:solidFill>
              </a:rPr>
              <a:t>Lower </a:t>
            </a:r>
            <a:r>
              <a:rPr lang="en-GB" dirty="0" err="1" smtClean="0">
                <a:solidFill>
                  <a:srgbClr val="FF0000"/>
                </a:solidFill>
              </a:rPr>
              <a:t>threshold1</a:t>
            </a:r>
            <a:endParaRPr lang="en-GB" dirty="0">
              <a:solidFill>
                <a:srgbClr val="FF0000"/>
              </a:solidFill>
            </a:endParaRPr>
          </a:p>
        </p:txBody>
      </p:sp>
      <p:sp>
        <p:nvSpPr>
          <p:cNvPr id="27" name="テキスト ボックス 26"/>
          <p:cNvSpPr txBox="1"/>
          <p:nvPr/>
        </p:nvSpPr>
        <p:spPr>
          <a:xfrm>
            <a:off x="-29016" y="4970156"/>
            <a:ext cx="1834419" cy="369332"/>
          </a:xfrm>
          <a:prstGeom prst="rect">
            <a:avLst/>
          </a:prstGeom>
          <a:noFill/>
        </p:spPr>
        <p:txBody>
          <a:bodyPr wrap="none" rtlCol="0">
            <a:spAutoFit/>
          </a:bodyPr>
          <a:lstStyle/>
          <a:p>
            <a:r>
              <a:rPr lang="en-GB" dirty="0" smtClean="0">
                <a:solidFill>
                  <a:srgbClr val="008000"/>
                </a:solidFill>
              </a:rPr>
              <a:t>Lower </a:t>
            </a:r>
            <a:r>
              <a:rPr lang="en-GB" dirty="0" err="1" smtClean="0">
                <a:solidFill>
                  <a:srgbClr val="008000"/>
                </a:solidFill>
              </a:rPr>
              <a:t>threshold2</a:t>
            </a:r>
            <a:endParaRPr lang="en-GB" dirty="0">
              <a:solidFill>
                <a:srgbClr val="008000"/>
              </a:solidFill>
            </a:endParaRPr>
          </a:p>
        </p:txBody>
      </p:sp>
      <p:sp>
        <p:nvSpPr>
          <p:cNvPr id="28" name="テキスト ボックス 27"/>
          <p:cNvSpPr txBox="1"/>
          <p:nvPr/>
        </p:nvSpPr>
        <p:spPr>
          <a:xfrm>
            <a:off x="88004" y="5768965"/>
            <a:ext cx="1834419" cy="369332"/>
          </a:xfrm>
          <a:prstGeom prst="rect">
            <a:avLst/>
          </a:prstGeom>
          <a:noFill/>
        </p:spPr>
        <p:txBody>
          <a:bodyPr wrap="none" rtlCol="0">
            <a:spAutoFit/>
          </a:bodyPr>
          <a:lstStyle/>
          <a:p>
            <a:r>
              <a:rPr lang="en-GB" dirty="0" smtClean="0">
                <a:solidFill>
                  <a:srgbClr val="000090"/>
                </a:solidFill>
              </a:rPr>
              <a:t>Lower </a:t>
            </a:r>
            <a:r>
              <a:rPr lang="en-GB" dirty="0" err="1" smtClean="0">
                <a:solidFill>
                  <a:srgbClr val="000090"/>
                </a:solidFill>
              </a:rPr>
              <a:t>threshold3</a:t>
            </a:r>
            <a:endParaRPr lang="en-GB" dirty="0">
              <a:solidFill>
                <a:srgbClr val="000090"/>
              </a:solidFill>
            </a:endParaRPr>
          </a:p>
        </p:txBody>
      </p:sp>
      <p:sp>
        <p:nvSpPr>
          <p:cNvPr id="29" name="テキスト ボックス 28"/>
          <p:cNvSpPr txBox="1"/>
          <p:nvPr/>
        </p:nvSpPr>
        <p:spPr>
          <a:xfrm>
            <a:off x="7874001" y="1952050"/>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sprinkler1</a:t>
            </a:r>
            <a:endParaRPr lang="en-GB" dirty="0">
              <a:solidFill>
                <a:schemeClr val="tx1">
                  <a:lumMod val="95000"/>
                  <a:lumOff val="5000"/>
                </a:schemeClr>
              </a:solidFill>
            </a:endParaRPr>
          </a:p>
        </p:txBody>
      </p:sp>
      <p:sp>
        <p:nvSpPr>
          <p:cNvPr id="30" name="テキスト ボックス 29"/>
          <p:cNvSpPr txBox="1"/>
          <p:nvPr/>
        </p:nvSpPr>
        <p:spPr>
          <a:xfrm>
            <a:off x="7882660" y="2337702"/>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sprinkler2</a:t>
            </a:r>
            <a:endParaRPr lang="en-GB" dirty="0">
              <a:solidFill>
                <a:schemeClr val="tx1">
                  <a:lumMod val="95000"/>
                  <a:lumOff val="5000"/>
                </a:schemeClr>
              </a:solidFill>
            </a:endParaRPr>
          </a:p>
        </p:txBody>
      </p:sp>
      <p:sp>
        <p:nvSpPr>
          <p:cNvPr id="31" name="テキスト ボックス 30"/>
          <p:cNvSpPr txBox="1"/>
          <p:nvPr/>
        </p:nvSpPr>
        <p:spPr>
          <a:xfrm>
            <a:off x="7882660" y="2660737"/>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sprinkler3</a:t>
            </a:r>
            <a:endParaRPr lang="en-GB" dirty="0">
              <a:solidFill>
                <a:schemeClr val="tx1">
                  <a:lumMod val="95000"/>
                  <a:lumOff val="5000"/>
                </a:schemeClr>
              </a:solidFill>
            </a:endParaRPr>
          </a:p>
        </p:txBody>
      </p:sp>
      <p:sp>
        <p:nvSpPr>
          <p:cNvPr id="32" name="テキスト ボックス 31"/>
          <p:cNvSpPr txBox="1"/>
          <p:nvPr/>
        </p:nvSpPr>
        <p:spPr>
          <a:xfrm>
            <a:off x="7723900" y="5636619"/>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sprinkler3</a:t>
            </a:r>
            <a:endParaRPr lang="en-GB" dirty="0">
              <a:solidFill>
                <a:schemeClr val="tx1">
                  <a:lumMod val="95000"/>
                  <a:lumOff val="5000"/>
                </a:schemeClr>
              </a:solidFill>
            </a:endParaRPr>
          </a:p>
        </p:txBody>
      </p:sp>
      <p:sp>
        <p:nvSpPr>
          <p:cNvPr id="33" name="テキスト ボックス 32"/>
          <p:cNvSpPr txBox="1"/>
          <p:nvPr/>
        </p:nvSpPr>
        <p:spPr>
          <a:xfrm>
            <a:off x="7874001" y="4870897"/>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sprinkler2</a:t>
            </a:r>
            <a:endParaRPr lang="en-GB" dirty="0">
              <a:solidFill>
                <a:schemeClr val="tx1">
                  <a:lumMod val="95000"/>
                  <a:lumOff val="5000"/>
                </a:schemeClr>
              </a:solidFill>
            </a:endParaRPr>
          </a:p>
        </p:txBody>
      </p:sp>
      <p:sp>
        <p:nvSpPr>
          <p:cNvPr id="34" name="テキスト ボックス 33"/>
          <p:cNvSpPr txBox="1"/>
          <p:nvPr/>
        </p:nvSpPr>
        <p:spPr>
          <a:xfrm>
            <a:off x="8007877" y="4113993"/>
            <a:ext cx="1121058" cy="369332"/>
          </a:xfrm>
          <a:prstGeom prst="rect">
            <a:avLst/>
          </a:prstGeom>
          <a:noFill/>
        </p:spPr>
        <p:txBody>
          <a:bodyPr wrap="none" rtlCol="0">
            <a:spAutoFit/>
          </a:bodyPr>
          <a:lstStyle/>
          <a:p>
            <a:r>
              <a:rPr lang="en-US" altLang="ja-JP" i="1" dirty="0" err="1" smtClean="0">
                <a:solidFill>
                  <a:schemeClr val="tx1">
                    <a:lumMod val="95000"/>
                    <a:lumOff val="5000"/>
                  </a:schemeClr>
                </a:solidFill>
              </a:rPr>
              <a:t>sprinkler1</a:t>
            </a:r>
            <a:endParaRPr lang="en-GB" dirty="0">
              <a:solidFill>
                <a:schemeClr val="tx1">
                  <a:lumMod val="95000"/>
                  <a:lumOff val="5000"/>
                </a:schemeClr>
              </a:solidFill>
            </a:endParaRPr>
          </a:p>
        </p:txBody>
      </p:sp>
      <p:sp>
        <p:nvSpPr>
          <p:cNvPr id="35" name="テキスト ボックス 34"/>
          <p:cNvSpPr txBox="1"/>
          <p:nvPr/>
        </p:nvSpPr>
        <p:spPr>
          <a:xfrm>
            <a:off x="1687099" y="6254234"/>
            <a:ext cx="5580837" cy="369332"/>
          </a:xfrm>
          <a:prstGeom prst="rect">
            <a:avLst/>
          </a:prstGeom>
          <a:noFill/>
        </p:spPr>
        <p:txBody>
          <a:bodyPr wrap="none" rtlCol="0">
            <a:spAutoFit/>
          </a:bodyPr>
          <a:lstStyle/>
          <a:p>
            <a:r>
              <a:rPr lang="en-GB" i="1" dirty="0" smtClean="0">
                <a:solidFill>
                  <a:srgbClr val="000090"/>
                </a:solidFill>
              </a:rPr>
              <a:t>Each cooling tower turns on/off at different temperature.</a:t>
            </a:r>
            <a:endParaRPr lang="en-GB" i="1" dirty="0">
              <a:solidFill>
                <a:srgbClr val="000090"/>
              </a:solidFill>
            </a:endParaRPr>
          </a:p>
        </p:txBody>
      </p:sp>
      <p:sp>
        <p:nvSpPr>
          <p:cNvPr id="36" name="テキスト ボックス 35"/>
          <p:cNvSpPr txBox="1"/>
          <p:nvPr/>
        </p:nvSpPr>
        <p:spPr>
          <a:xfrm>
            <a:off x="2301823" y="3397766"/>
            <a:ext cx="5280237" cy="369332"/>
          </a:xfrm>
          <a:prstGeom prst="rect">
            <a:avLst/>
          </a:prstGeom>
          <a:noFill/>
        </p:spPr>
        <p:txBody>
          <a:bodyPr wrap="none" rtlCol="0">
            <a:spAutoFit/>
          </a:bodyPr>
          <a:lstStyle/>
          <a:p>
            <a:r>
              <a:rPr lang="en-GB" i="1" dirty="0" smtClean="0">
                <a:solidFill>
                  <a:srgbClr val="000090"/>
                </a:solidFill>
              </a:rPr>
              <a:t>Each cooling tower turns on/off at same temperature.</a:t>
            </a:r>
            <a:endParaRPr lang="en-GB" i="1" dirty="0">
              <a:solidFill>
                <a:srgbClr val="000090"/>
              </a:solidFill>
            </a:endParaRPr>
          </a:p>
        </p:txBody>
      </p:sp>
    </p:spTree>
    <p:extLst>
      <p:ext uri="{BB962C8B-B14F-4D97-AF65-F5344CB8AC3E}">
        <p14:creationId xmlns:p14="http://schemas.microsoft.com/office/powerpoint/2010/main" val="1139646105"/>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29487</TotalTime>
  <Words>1667</Words>
  <Application>Microsoft Macintosh PowerPoint</Application>
  <PresentationFormat>画面に合わせる (4:3)</PresentationFormat>
  <Paragraphs>213</Paragraphs>
  <Slides>25</Slides>
  <Notes>2</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ホワイト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Pulse width change</vt:lpstr>
      <vt:lpstr>PowerPoint プレゼンテーション</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Naito Takashi</dc:creator>
  <cp:lastModifiedBy>Naito Takashi</cp:lastModifiedBy>
  <cp:revision>167</cp:revision>
  <cp:lastPrinted>2016-01-12T08:45:41Z</cp:lastPrinted>
  <dcterms:created xsi:type="dcterms:W3CDTF">2015-03-03T12:35:01Z</dcterms:created>
  <dcterms:modified xsi:type="dcterms:W3CDTF">2016-01-13T03:02:26Z</dcterms:modified>
</cp:coreProperties>
</file>