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6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750" r:id="rId2"/>
    <p:sldMasterId id="2147483764" r:id="rId3"/>
    <p:sldMasterId id="2147483778" r:id="rId4"/>
    <p:sldMasterId id="2147483792" r:id="rId5"/>
    <p:sldMasterId id="2147483809" r:id="rId6"/>
    <p:sldMasterId id="2147483823" r:id="rId7"/>
  </p:sldMasterIdLst>
  <p:notesMasterIdLst>
    <p:notesMasterId r:id="rId60"/>
  </p:notesMasterIdLst>
  <p:handoutMasterIdLst>
    <p:handoutMasterId r:id="rId61"/>
  </p:handoutMasterIdLst>
  <p:sldIdLst>
    <p:sldId id="268" r:id="rId8"/>
    <p:sldId id="548" r:id="rId9"/>
    <p:sldId id="587" r:id="rId10"/>
    <p:sldId id="547" r:id="rId11"/>
    <p:sldId id="563" r:id="rId12"/>
    <p:sldId id="586" r:id="rId13"/>
    <p:sldId id="573" r:id="rId14"/>
    <p:sldId id="588" r:id="rId15"/>
    <p:sldId id="590" r:id="rId16"/>
    <p:sldId id="570" r:id="rId17"/>
    <p:sldId id="574" r:id="rId18"/>
    <p:sldId id="485" r:id="rId19"/>
    <p:sldId id="438" r:id="rId20"/>
    <p:sldId id="575" r:id="rId21"/>
    <p:sldId id="576" r:id="rId22"/>
    <p:sldId id="579" r:id="rId23"/>
    <p:sldId id="436" r:id="rId24"/>
    <p:sldId id="490" r:id="rId25"/>
    <p:sldId id="471" r:id="rId26"/>
    <p:sldId id="562" r:id="rId27"/>
    <p:sldId id="554" r:id="rId28"/>
    <p:sldId id="543" r:id="rId29"/>
    <p:sldId id="491" r:id="rId30"/>
    <p:sldId id="571" r:id="rId31"/>
    <p:sldId id="558" r:id="rId32"/>
    <p:sldId id="559" r:id="rId33"/>
    <p:sldId id="560" r:id="rId34"/>
    <p:sldId id="561" r:id="rId35"/>
    <p:sldId id="568" r:id="rId36"/>
    <p:sldId id="551" r:id="rId37"/>
    <p:sldId id="582" r:id="rId38"/>
    <p:sldId id="583" r:id="rId39"/>
    <p:sldId id="584" r:id="rId40"/>
    <p:sldId id="585" r:id="rId41"/>
    <p:sldId id="589" r:id="rId42"/>
    <p:sldId id="542" r:id="rId43"/>
    <p:sldId id="488" r:id="rId44"/>
    <p:sldId id="503" r:id="rId45"/>
    <p:sldId id="534" r:id="rId46"/>
    <p:sldId id="500" r:id="rId47"/>
    <p:sldId id="273" r:id="rId48"/>
    <p:sldId id="539" r:id="rId49"/>
    <p:sldId id="581" r:id="rId50"/>
    <p:sldId id="580" r:id="rId51"/>
    <p:sldId id="569" r:id="rId52"/>
    <p:sldId id="545" r:id="rId53"/>
    <p:sldId id="546" r:id="rId54"/>
    <p:sldId id="446" r:id="rId55"/>
    <p:sldId id="445" r:id="rId56"/>
    <p:sldId id="449" r:id="rId57"/>
    <p:sldId id="450" r:id="rId58"/>
    <p:sldId id="496" r:id="rId5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中間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241" autoAdjust="0"/>
    <p:restoredTop sz="97119" autoAdjust="0"/>
  </p:normalViewPr>
  <p:slideViewPr>
    <p:cSldViewPr snapToGrid="0" snapToObjects="1">
      <p:cViewPr varScale="1">
        <p:scale>
          <a:sx n="76" d="100"/>
          <a:sy n="76" d="100"/>
        </p:scale>
        <p:origin x="-9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60" Type="http://schemas.openxmlformats.org/officeDocument/2006/relationships/notesMaster" Target="notesMasters/notesMaster1.xml"/><Relationship Id="rId61" Type="http://schemas.openxmlformats.org/officeDocument/2006/relationships/handoutMaster" Target="handoutMasters/handout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kirayamamoto:Akira-MackBookPro:Akira-HD-1509:ILC:ILC-MEXT:MEXT-ILC-&#20154;&#26448;WG:ILC-HR-Profile-151028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kirayamamoto:Library:Application%20Support:Microsoft:Office:Office%202011%20AutoRecovery:ILC-HR-150103%20(&#12496;&#12540;&#12472;&#12519;&#12531;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akirayamamoto:Library:Application%20Support:Microsoft:Office:Office%202011%20AutoRecovery:ILC-HR-150103%20(&#12496;&#12540;&#12472;&#12519;&#12531;%201)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akirayamamoto:Akira-MackBookPro:Akira-1404:ILC:ILC-TDR&#26908;&#35388;&#20316;&#26989;&#37096;&#20250;:&#31532;5&#22238;&#20316;&#26989;&#37096;&#20250;:ACC&#28310;&#20633;&#26399;&#38291;12252014mod1-Hayano-3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kirayamamoto:Akira-MackBookPro:Akira-HD-1509:ILC:ILC-MEXT:MEXT-ILC-&#20154;&#26448;WG:ILC-HR-Profile-151028.xlsx" TargetMode="External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Sheet1!$B$1:$B$13</c:f>
              <c:numCache>
                <c:formatCode>General</c:formatCode>
                <c:ptCount val="13"/>
                <c:pt idx="0">
                  <c:v>118.0</c:v>
                </c:pt>
                <c:pt idx="1">
                  <c:v>161.0</c:v>
                </c:pt>
                <c:pt idx="2">
                  <c:v>222.0</c:v>
                </c:pt>
                <c:pt idx="3">
                  <c:v>282.0</c:v>
                </c:pt>
              </c:numCache>
            </c:numRef>
          </c:val>
        </c:ser>
        <c:ser>
          <c:idx val="1"/>
          <c:order val="1"/>
          <c:invertIfNegative val="0"/>
          <c:val>
            <c:numRef>
              <c:f>Sheet1!$C$1:$C$13</c:f>
              <c:numCache>
                <c:formatCode>General</c:formatCode>
                <c:ptCount val="13"/>
                <c:pt idx="4">
                  <c:v>410.0</c:v>
                </c:pt>
                <c:pt idx="5">
                  <c:v>922.0</c:v>
                </c:pt>
                <c:pt idx="6">
                  <c:v>1208.0</c:v>
                </c:pt>
                <c:pt idx="7">
                  <c:v>1350.0</c:v>
                </c:pt>
                <c:pt idx="8">
                  <c:v>1589.0</c:v>
                </c:pt>
                <c:pt idx="9">
                  <c:v>1480.0</c:v>
                </c:pt>
                <c:pt idx="10">
                  <c:v>1374.0</c:v>
                </c:pt>
                <c:pt idx="11">
                  <c:v>1106.0</c:v>
                </c:pt>
                <c:pt idx="12">
                  <c:v>679.0</c:v>
                </c:pt>
              </c:numCache>
            </c:numRef>
          </c:val>
        </c:ser>
        <c:ser>
          <c:idx val="2"/>
          <c:order val="2"/>
          <c:invertIfNegative val="0"/>
          <c:val>
            <c:numRef>
              <c:f>Sheet1!$D$1:$D$13</c:f>
              <c:numCache>
                <c:formatCode>General</c:formatCode>
                <c:ptCount val="13"/>
                <c:pt idx="6">
                  <c:v>80.0</c:v>
                </c:pt>
                <c:pt idx="7">
                  <c:v>80.0</c:v>
                </c:pt>
                <c:pt idx="8">
                  <c:v>80.0</c:v>
                </c:pt>
                <c:pt idx="9">
                  <c:v>768.0</c:v>
                </c:pt>
                <c:pt idx="10">
                  <c:v>1140.0</c:v>
                </c:pt>
                <c:pt idx="11">
                  <c:v>683.0</c:v>
                </c:pt>
                <c:pt idx="12">
                  <c:v>522.0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1728680"/>
        <c:axId val="2080312072"/>
      </c:barChart>
      <c:catAx>
        <c:axId val="2071728680"/>
        <c:scaling>
          <c:orientation val="minMax"/>
        </c:scaling>
        <c:delete val="0"/>
        <c:axPos val="b"/>
        <c:majorTickMark val="out"/>
        <c:minorTickMark val="none"/>
        <c:tickLblPos val="nextTo"/>
        <c:crossAx val="2080312072"/>
        <c:crosses val="autoZero"/>
        <c:auto val="1"/>
        <c:lblAlgn val="ctr"/>
        <c:lblOffset val="100"/>
        <c:noMultiLvlLbl val="0"/>
      </c:catAx>
      <c:valAx>
        <c:axId val="2080312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1728680"/>
        <c:crosses val="autoZero"/>
        <c:crossBetween val="between"/>
      </c:valAx>
    </c:plotArea>
    <c:plotVisOnly val="1"/>
    <c:dispBlanksAs val="gap"/>
    <c:showDLblsOverMax val="0"/>
  </c:chart>
  <c:spPr>
    <a:solidFill>
      <a:srgbClr val="FDEADA"/>
    </a:solidFill>
    <a:ln>
      <a:solidFill>
        <a:srgbClr val="984807"/>
      </a:solidFill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ser>
          <c:idx val="0"/>
          <c:order val="0"/>
          <c:spPr>
            <a:ln>
              <a:solidFill>
                <a:srgbClr val="FFFFFF"/>
              </a:solidFill>
            </a:ln>
          </c:spPr>
          <c:dPt>
            <c:idx val="0"/>
            <c:bubble3D val="0"/>
            <c:spPr>
              <a:ln>
                <a:solidFill>
                  <a:srgbClr val="FFFFFF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"/>
            <c:bubble3D val="0"/>
            <c:spPr>
              <a:ln>
                <a:solidFill>
                  <a:srgbClr val="FFFFFF"/>
                </a:solidFill>
              </a:ln>
              <a:effectLst/>
            </c:spPr>
          </c:dPt>
          <c:dPt>
            <c:idx val="2"/>
            <c:bubble3D val="0"/>
            <c:spPr>
              <a:ln>
                <a:solidFill>
                  <a:srgbClr val="FFFFFF"/>
                </a:solidFill>
              </a:ln>
              <a:effectLst/>
            </c:spPr>
          </c:dPt>
          <c:dPt>
            <c:idx val="3"/>
            <c:bubble3D val="0"/>
            <c:spPr>
              <a:ln>
                <a:solidFill>
                  <a:srgbClr val="FFFFFF"/>
                </a:solidFill>
              </a:ln>
              <a:effectLst/>
            </c:spPr>
          </c:dPt>
          <c:val>
            <c:numRef>
              <c:f>Sheet1!$C$23:$C$26</c:f>
              <c:numCache>
                <c:formatCode>General</c:formatCode>
                <c:ptCount val="4"/>
                <c:pt idx="0" formatCode="#,##0">
                  <c:v>2089.0</c:v>
                </c:pt>
                <c:pt idx="1">
                  <c:v>538.0</c:v>
                </c:pt>
                <c:pt idx="2">
                  <c:v>798.0</c:v>
                </c:pt>
                <c:pt idx="3">
                  <c:v>328.0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8127715177844"/>
          <c:y val="0.0634013494098605"/>
          <c:w val="0.198768836546294"/>
          <c:h val="0.858762071034972"/>
        </c:manualLayout>
      </c:layout>
      <c:overlay val="0"/>
      <c:spPr>
        <a:ln>
          <a:solidFill>
            <a:schemeClr val="bg1"/>
          </a:solidFill>
        </a:ln>
      </c:spPr>
      <c:txPr>
        <a:bodyPr/>
        <a:lstStyle/>
        <a:p>
          <a:pPr rtl="0">
            <a:defRPr sz="1400"/>
          </a:pPr>
          <a:endParaRPr lang="ja-JP"/>
        </a:p>
      </c:txPr>
    </c:legend>
    <c:plotVisOnly val="1"/>
    <c:dispBlanksAs val="gap"/>
    <c:showDLblsOverMax val="0"/>
  </c:chart>
  <c:spPr>
    <a:solidFill>
      <a:srgbClr val="CCFFCC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spPr>
            <a:ln>
              <a:solidFill>
                <a:srgbClr val="FFFFFF"/>
              </a:solidFill>
            </a:ln>
          </c:spPr>
          <c:dPt>
            <c:idx val="0"/>
            <c:bubble3D val="0"/>
            <c:spPr>
              <a:ln>
                <a:solidFill>
                  <a:srgbClr val="FFFFFF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"/>
            <c:bubble3D val="0"/>
            <c:spPr>
              <a:ln>
                <a:solidFill>
                  <a:srgbClr val="FFFFFF"/>
                </a:solidFill>
              </a:ln>
              <a:effectLst/>
            </c:spPr>
          </c:dPt>
          <c:dPt>
            <c:idx val="2"/>
            <c:bubble3D val="0"/>
            <c:spPr>
              <a:ln>
                <a:solidFill>
                  <a:srgbClr val="FFFFFF"/>
                </a:solidFill>
              </a:ln>
              <a:effectLst/>
            </c:spPr>
          </c:dPt>
          <c:dPt>
            <c:idx val="3"/>
            <c:bubble3D val="0"/>
            <c:spPr>
              <a:ln>
                <a:solidFill>
                  <a:srgbClr val="FFFFFF"/>
                </a:solidFill>
              </a:ln>
              <a:effectLst/>
            </c:spPr>
          </c:dPt>
          <c:val>
            <c:numRef>
              <c:f>Sheet1!$C$23:$C$26</c:f>
              <c:numCache>
                <c:formatCode>General</c:formatCode>
                <c:ptCount val="4"/>
                <c:pt idx="0" formatCode="#,##0">
                  <c:v>2089.0</c:v>
                </c:pt>
                <c:pt idx="1">
                  <c:v>538.0</c:v>
                </c:pt>
                <c:pt idx="2">
                  <c:v>798.0</c:v>
                </c:pt>
                <c:pt idx="3">
                  <c:v>328.0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8127715177844"/>
          <c:y val="0.0634013494098605"/>
          <c:w val="0.198768836546294"/>
          <c:h val="0.858762071034972"/>
        </c:manualLayout>
      </c:layout>
      <c:overlay val="0"/>
      <c:spPr>
        <a:ln>
          <a:solidFill>
            <a:schemeClr val="bg1"/>
          </a:solidFill>
        </a:ln>
      </c:spPr>
      <c:txPr>
        <a:bodyPr/>
        <a:lstStyle/>
        <a:p>
          <a:pPr rtl="0">
            <a:defRPr sz="1400"/>
          </a:pPr>
          <a:endParaRPr lang="ja-JP"/>
        </a:p>
      </c:txPr>
    </c:legend>
    <c:plotVisOnly val="1"/>
    <c:dispBlanksAs val="gap"/>
    <c:showDLblsOverMax val="0"/>
  </c:chart>
  <c:spPr>
    <a:solidFill>
      <a:srgbClr val="CCFFCC"/>
    </a:solidFill>
    <a:effectLst>
      <a:outerShdw blurRad="50800" dist="38100" dir="2700000" algn="tl" rotWithShape="0">
        <a:srgbClr val="000000">
          <a:alpha val="43000"/>
        </a:srgbClr>
      </a:outerShdw>
    </a:effectLst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spPr>
            <a:ln>
              <a:solidFill>
                <a:sysClr val="window" lastClr="FFFFFF"/>
              </a:solidFill>
            </a:ln>
          </c:spPr>
          <c:dPt>
            <c:idx val="0"/>
            <c:bubble3D val="0"/>
            <c:spPr>
              <a:ln>
                <a:solidFill>
                  <a:sysClr val="window" lastClr="FFFFFF"/>
                </a:solidFill>
              </a:ln>
              <a:effectLst>
                <a:outerShdw blurRad="40000" dist="23000" dir="20100000" rotWithShape="0">
                  <a:srgbClr val="FF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ln>
                <a:solidFill>
                  <a:sysClr val="window" lastClr="FFFFFF"/>
                </a:solidFill>
              </a:ln>
              <a:effectLst/>
            </c:spPr>
          </c:dPt>
          <c:dPt>
            <c:idx val="2"/>
            <c:bubble3D val="0"/>
            <c:spPr>
              <a:ln>
                <a:solidFill>
                  <a:sysClr val="window" lastClr="FFFFFF"/>
                </a:solidFill>
              </a:ln>
              <a:effectLst>
                <a:outerShdw blurRad="40000" dist="23000" dir="7560000" rotWithShape="0">
                  <a:srgbClr val="FF0000">
                    <a:alpha val="35000"/>
                  </a:srgbClr>
                </a:outerShdw>
              </a:effectLst>
            </c:spPr>
          </c:dPt>
          <c:dPt>
            <c:idx val="3"/>
            <c:bubble3D val="0"/>
            <c:spPr>
              <a:ln>
                <a:solidFill>
                  <a:sysClr val="window" lastClr="FFFFFF"/>
                </a:solidFill>
              </a:ln>
              <a:effectLst>
                <a:outerShdw blurRad="40000" dist="23000" dir="12360000" rotWithShape="0">
                  <a:srgbClr val="FF0000">
                    <a:alpha val="35000"/>
                  </a:srgbClr>
                </a:outerShdw>
              </a:effectLst>
            </c:spPr>
          </c:dPt>
          <c:dPt>
            <c:idx val="4"/>
            <c:bubble3D val="0"/>
            <c:spPr>
              <a:ln>
                <a:solidFill>
                  <a:sysClr val="window" lastClr="FFFFFF"/>
                </a:solidFill>
              </a:ln>
              <a:effectLst/>
            </c:spPr>
          </c:dPt>
          <c:dPt>
            <c:idx val="5"/>
            <c:bubble3D val="0"/>
            <c:spPr>
              <a:ln>
                <a:solidFill>
                  <a:sysClr val="window" lastClr="FFFFFF"/>
                </a:solidFill>
              </a:ln>
              <a:effectLst/>
            </c:spPr>
          </c:dPt>
          <c:dPt>
            <c:idx val="6"/>
            <c:bubble3D val="0"/>
            <c:spPr>
              <a:ln>
                <a:solidFill>
                  <a:sysClr val="window" lastClr="FFFFFF"/>
                </a:solidFill>
              </a:ln>
              <a:effectLst/>
            </c:spPr>
          </c:dPt>
          <c:val>
            <c:numRef>
              <c:f>'Macintosh HD:Users:akirayamamoto:Library:Application Support:Microsoft:Office:Office 2011 AutoRecovery:[ILC-HR-150103 (バージョン 1).xlsb]Sheet1'!$B$47:$B$53</c:f>
              <c:numCache>
                <c:formatCode>General</c:formatCode>
                <c:ptCount val="7"/>
                <c:pt idx="0" formatCode="#,##0">
                  <c:v>1362.0</c:v>
                </c:pt>
                <c:pt idx="1">
                  <c:v>268.0</c:v>
                </c:pt>
                <c:pt idx="2">
                  <c:v>1209.0</c:v>
                </c:pt>
                <c:pt idx="3">
                  <c:v>325.0</c:v>
                </c:pt>
                <c:pt idx="4">
                  <c:v>141.0</c:v>
                </c:pt>
                <c:pt idx="5">
                  <c:v>52.0</c:v>
                </c:pt>
                <c:pt idx="6">
                  <c:v>190.0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ja-JP"/>
        </a:p>
      </c:txPr>
    </c:legend>
    <c:plotVisOnly val="1"/>
    <c:dispBlanksAs val="gap"/>
    <c:showDLblsOverMax val="0"/>
  </c:chart>
  <c:spPr>
    <a:solidFill>
      <a:srgbClr val="FFFF00"/>
    </a:solidFill>
    <a:ln>
      <a:solidFill>
        <a:srgbClr val="FFFFFF"/>
      </a:solidFill>
    </a:ln>
    <a:effectLst>
      <a:outerShdw blurRad="50800" dist="38100" dir="2700000" algn="tl" rotWithShape="0">
        <a:srgbClr val="000000">
          <a:alpha val="43000"/>
        </a:srgbClr>
      </a:outerShdw>
    </a:effectLst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Sheet1!$B$1:$B$13</c:f>
              <c:numCache>
                <c:formatCode>General</c:formatCode>
                <c:ptCount val="13"/>
                <c:pt idx="0">
                  <c:v>118.0</c:v>
                </c:pt>
                <c:pt idx="1">
                  <c:v>161.0</c:v>
                </c:pt>
                <c:pt idx="2">
                  <c:v>222.0</c:v>
                </c:pt>
                <c:pt idx="3">
                  <c:v>282.0</c:v>
                </c:pt>
              </c:numCache>
            </c:numRef>
          </c:val>
        </c:ser>
        <c:ser>
          <c:idx val="1"/>
          <c:order val="1"/>
          <c:invertIfNegative val="0"/>
          <c:val>
            <c:numRef>
              <c:f>Sheet1!$C$1:$C$13</c:f>
              <c:numCache>
                <c:formatCode>General</c:formatCode>
                <c:ptCount val="13"/>
                <c:pt idx="4">
                  <c:v>410.0</c:v>
                </c:pt>
                <c:pt idx="5">
                  <c:v>922.0</c:v>
                </c:pt>
                <c:pt idx="6">
                  <c:v>1208.0</c:v>
                </c:pt>
                <c:pt idx="7">
                  <c:v>1350.0</c:v>
                </c:pt>
                <c:pt idx="8">
                  <c:v>1589.0</c:v>
                </c:pt>
                <c:pt idx="9">
                  <c:v>1480.0</c:v>
                </c:pt>
                <c:pt idx="10">
                  <c:v>1374.0</c:v>
                </c:pt>
                <c:pt idx="11">
                  <c:v>1106.0</c:v>
                </c:pt>
                <c:pt idx="12">
                  <c:v>679.0</c:v>
                </c:pt>
              </c:numCache>
            </c:numRef>
          </c:val>
        </c:ser>
        <c:ser>
          <c:idx val="2"/>
          <c:order val="2"/>
          <c:invertIfNegative val="0"/>
          <c:val>
            <c:numRef>
              <c:f>Sheet1!$D$1:$D$13</c:f>
              <c:numCache>
                <c:formatCode>General</c:formatCode>
                <c:ptCount val="13"/>
                <c:pt idx="6">
                  <c:v>80.0</c:v>
                </c:pt>
                <c:pt idx="7">
                  <c:v>80.0</c:v>
                </c:pt>
                <c:pt idx="8">
                  <c:v>80.0</c:v>
                </c:pt>
                <c:pt idx="9">
                  <c:v>768.0</c:v>
                </c:pt>
                <c:pt idx="10">
                  <c:v>1140.0</c:v>
                </c:pt>
                <c:pt idx="11">
                  <c:v>683.0</c:v>
                </c:pt>
                <c:pt idx="12">
                  <c:v>522.0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4812840"/>
        <c:axId val="2131846344"/>
      </c:barChart>
      <c:catAx>
        <c:axId val="2134812840"/>
        <c:scaling>
          <c:orientation val="minMax"/>
        </c:scaling>
        <c:delete val="0"/>
        <c:axPos val="b"/>
        <c:majorTickMark val="out"/>
        <c:minorTickMark val="none"/>
        <c:tickLblPos val="nextTo"/>
        <c:crossAx val="2131846344"/>
        <c:crosses val="autoZero"/>
        <c:auto val="1"/>
        <c:lblAlgn val="ctr"/>
        <c:lblOffset val="100"/>
        <c:noMultiLvlLbl val="0"/>
      </c:catAx>
      <c:valAx>
        <c:axId val="2131846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4812840"/>
        <c:crosses val="autoZero"/>
        <c:crossBetween val="between"/>
      </c:valAx>
    </c:plotArea>
    <c:plotVisOnly val="1"/>
    <c:dispBlanksAs val="gap"/>
    <c:showDLblsOverMax val="0"/>
  </c:chart>
  <c:spPr>
    <a:solidFill>
      <a:srgbClr val="FDEADA"/>
    </a:solidFill>
    <a:ln>
      <a:solidFill>
        <a:srgbClr val="984807"/>
      </a:solidFill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Relationship Id="rId2" Type="http://schemas.openxmlformats.org/officeDocument/2006/relationships/image" Target="../media/image59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0.26988</cdr:x>
      <cdr:y>0.48704</cdr:y>
    </cdr:from>
    <cdr:to>
      <cdr:x>0.38255</cdr:x>
      <cdr:y>0.90401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190347" y="106807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0.26988</cdr:x>
      <cdr:y>0.48704</cdr:y>
    </cdr:from>
    <cdr:to>
      <cdr:x>0.38255</cdr:x>
      <cdr:y>0.90401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190347" y="106807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8B8AB-2B19-AA4B-8C4D-D0BBA6100336}" type="datetimeFigureOut">
              <a:rPr kumimoji="1" lang="ja-JP" altLang="en-US" smtClean="0"/>
              <a:t>15/12/01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978F9-8343-1343-BB21-8695AA0F0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1749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D5404-5FEE-F546-AF3E-2D28F56A61F8}" type="datetimeFigureOut">
              <a:rPr kumimoji="1" lang="ja-JP" altLang="en-US" smtClean="0"/>
              <a:t>15/12/01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031E3-9D20-C34A-A8D1-2A975354E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0482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7D705526-CC85-F144-A220-AC1B74FB720F}" type="slidenum">
              <a:rPr lang="en-US" altLang="ja-JP" sz="120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altLang="ja-JP" sz="1200">
              <a:solidFill>
                <a:prstClr val="black"/>
              </a:solidFill>
            </a:endParaRPr>
          </a:p>
        </p:txBody>
      </p:sp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7242DE37-1409-9644-8998-1825B8EA341D}" type="slidenum">
              <a:rPr kumimoji="0" lang="en-US" altLang="ja-JP" sz="1200">
                <a:solidFill>
                  <a:prstClr val="black"/>
                </a:solidFill>
              </a:rPr>
              <a:pPr algn="r" fontAlgn="base"/>
              <a:t>3</a:t>
            </a:fld>
            <a:endParaRPr kumimoji="0" lang="en-US" altLang="ja-JP" sz="1200">
              <a:solidFill>
                <a:prstClr val="black"/>
              </a:solidFill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kumimoji="0" lang="ja-JP" altLang="en-US"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38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3413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CFFFD-854A-2742-B862-7CCC9F017356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47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16145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5352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7384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45895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1012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</a:rPr>
              <a:t>AY-2015/11/17b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</a:rPr>
              <a:t>ILC</a:t>
            </a:r>
            <a:r>
              <a:rPr lang="ja-JP" altLang="en-US" smtClean="0">
                <a:latin typeface="Calibri"/>
              </a:rPr>
              <a:t>加速器建設への人材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8137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09709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14410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01408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65309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96485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0574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39588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70771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91280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7556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805853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20760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36140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82603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03854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655931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61087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797447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21804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80891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362912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239439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425350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309467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884162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827708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48850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40882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985654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748227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652016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978969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668478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352457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646580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734727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434340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879692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30371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115814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6758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25534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713931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70632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330423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641271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987179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776263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926412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4244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768914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199452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98963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823712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892969" y="168547"/>
            <a:ext cx="7358063" cy="1733477"/>
          </a:xfrm>
          <a:prstGeom prst="rect">
            <a:avLst/>
          </a:prstGeom>
        </p:spPr>
        <p:txBody>
          <a:bodyPr/>
          <a:lstStyle>
            <a:lvl1pPr defTabSz="642915">
              <a:defRPr sz="5900" b="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</a:lstStyle>
          <a:p>
            <a:pPr lvl="0">
              <a:defRPr sz="1800">
                <a:uFillTx/>
              </a:defRPr>
            </a:pPr>
            <a:r>
              <a:rPr sz="5900">
                <a:uFill>
                  <a:solidFill/>
                </a:uFill>
              </a:rPr>
              <a:t>タイトルテキスト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892969" y="1053703"/>
            <a:ext cx="7358063" cy="5804297"/>
          </a:xfrm>
          <a:prstGeom prst="rect">
            <a:avLst/>
          </a:prstGeom>
        </p:spPr>
        <p:txBody>
          <a:bodyPr lIns="35717" tIns="35717" rIns="35717" bIns="35717" anchor="ctr"/>
          <a:lstStyle>
            <a:lvl1pPr marL="517903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  <a:lvl2pPr marL="830431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2pPr>
            <a:lvl3pPr marL="1142959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3pPr>
            <a:lvl4pPr marL="1455487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4pPr>
            <a:lvl5pPr marL="1768015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5pPr>
          </a:lstStyle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本文レベル1</a:t>
            </a: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本文レベル2</a:t>
            </a: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本文レベル3</a:t>
            </a: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本文レベル4</a:t>
            </a: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 5</a:t>
            </a:r>
          </a:p>
        </p:txBody>
      </p:sp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xfrm>
            <a:off x="4329049" y="6527602"/>
            <a:ext cx="485902" cy="461665"/>
          </a:xfrm>
          <a:prstGeom prst="rect">
            <a:avLst/>
          </a:prstGeom>
        </p:spPr>
        <p:txBody>
          <a:bodyPr/>
          <a:lstStyle>
            <a:lvl1pPr>
              <a:defRPr sz="3000">
                <a:uFill>
                  <a:solidFill/>
                </a:uFill>
              </a:defRPr>
            </a:lvl1pPr>
          </a:lstStyle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4640819"/>
      </p:ext>
    </p:extLst>
  </p:cSld>
  <p:clrMapOvr>
    <a:masterClrMapping/>
  </p:clrMapOvr>
  <p:transition xmlns:p14="http://schemas.microsoft.com/office/powerpoint/2010/main"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842531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ig2-1vzbfhn.jpg"/>
          <p:cNvPicPr/>
          <p:nvPr userDrawn="1"/>
        </p:nvPicPr>
        <p:blipFill rotWithShape="1">
          <a:blip r:embed="rId2" cstate="email">
            <a:alphaModFix amt="2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372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250032" y="178594"/>
            <a:ext cx="8643938" cy="741676"/>
          </a:xfrm>
          <a:prstGeom prst="rect">
            <a:avLst/>
          </a:prstGeom>
        </p:spPr>
        <p:txBody>
          <a:bodyPr/>
          <a:lstStyle>
            <a:lvl1pPr>
              <a:defRPr cap="none"/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 dirty="0">
                <a:solidFill>
                  <a:srgbClr val="535353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14753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67429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D54DD-8E10-4643-8497-9CDBFAAA891F}" type="slidenum"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3086178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072395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7962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6483839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688774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840790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6685162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055072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102452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6932149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8179416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585478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0931413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14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75797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85880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5497618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497699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3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1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9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5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3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2246474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9638449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88" indent="0">
              <a:buNone/>
              <a:defRPr sz="2000" b="1"/>
            </a:lvl2pPr>
            <a:lvl3pPr marL="913579" indent="0">
              <a:buNone/>
              <a:defRPr sz="1800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2" indent="0">
              <a:buNone/>
              <a:defRPr sz="1600" b="1"/>
            </a:lvl6pPr>
            <a:lvl7pPr marL="2740733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8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88" indent="0">
              <a:buNone/>
              <a:defRPr sz="2000" b="1"/>
            </a:lvl2pPr>
            <a:lvl3pPr marL="913579" indent="0">
              <a:buNone/>
              <a:defRPr sz="1800" b="1"/>
            </a:lvl3pPr>
            <a:lvl4pPr marL="1370367" indent="0">
              <a:buNone/>
              <a:defRPr sz="1600" b="1"/>
            </a:lvl4pPr>
            <a:lvl5pPr marL="1827155" indent="0">
              <a:buNone/>
              <a:defRPr sz="1600" b="1"/>
            </a:lvl5pPr>
            <a:lvl6pPr marL="2283942" indent="0">
              <a:buNone/>
              <a:defRPr sz="1600" b="1"/>
            </a:lvl6pPr>
            <a:lvl7pPr marL="2740733" indent="0">
              <a:buNone/>
              <a:defRPr sz="1600" b="1"/>
            </a:lvl7pPr>
            <a:lvl8pPr marL="3197520" indent="0">
              <a:buNone/>
              <a:defRPr sz="1600" b="1"/>
            </a:lvl8pPr>
            <a:lvl9pPr marL="3654308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1200073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183381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2729010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4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88" indent="0">
              <a:buNone/>
              <a:defRPr sz="1200"/>
            </a:lvl2pPr>
            <a:lvl3pPr marL="913579" indent="0">
              <a:buNone/>
              <a:defRPr sz="1000"/>
            </a:lvl3pPr>
            <a:lvl4pPr marL="1370367" indent="0">
              <a:buNone/>
              <a:defRPr sz="900"/>
            </a:lvl4pPr>
            <a:lvl5pPr marL="1827155" indent="0">
              <a:buNone/>
              <a:defRPr sz="900"/>
            </a:lvl5pPr>
            <a:lvl6pPr marL="2283942" indent="0">
              <a:buNone/>
              <a:defRPr sz="900"/>
            </a:lvl6pPr>
            <a:lvl7pPr marL="2740733" indent="0">
              <a:buNone/>
              <a:defRPr sz="900"/>
            </a:lvl7pPr>
            <a:lvl8pPr marL="3197520" indent="0">
              <a:buNone/>
              <a:defRPr sz="900"/>
            </a:lvl8pPr>
            <a:lvl9pPr marL="3654308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8742155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88" indent="0">
              <a:buNone/>
              <a:defRPr sz="2800"/>
            </a:lvl2pPr>
            <a:lvl3pPr marL="913579" indent="0">
              <a:buNone/>
              <a:defRPr sz="2400"/>
            </a:lvl3pPr>
            <a:lvl4pPr marL="1370367" indent="0">
              <a:buNone/>
              <a:defRPr sz="2000"/>
            </a:lvl4pPr>
            <a:lvl5pPr marL="1827155" indent="0">
              <a:buNone/>
              <a:defRPr sz="2000"/>
            </a:lvl5pPr>
            <a:lvl6pPr marL="2283942" indent="0">
              <a:buNone/>
              <a:defRPr sz="2000"/>
            </a:lvl6pPr>
            <a:lvl7pPr marL="2740733" indent="0">
              <a:buNone/>
              <a:defRPr sz="2000"/>
            </a:lvl7pPr>
            <a:lvl8pPr marL="3197520" indent="0">
              <a:buNone/>
              <a:defRPr sz="2000"/>
            </a:lvl8pPr>
            <a:lvl9pPr marL="3654308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88" indent="0">
              <a:buNone/>
              <a:defRPr sz="1200"/>
            </a:lvl2pPr>
            <a:lvl3pPr marL="913579" indent="0">
              <a:buNone/>
              <a:defRPr sz="1000"/>
            </a:lvl3pPr>
            <a:lvl4pPr marL="1370367" indent="0">
              <a:buNone/>
              <a:defRPr sz="900"/>
            </a:lvl4pPr>
            <a:lvl5pPr marL="1827155" indent="0">
              <a:buNone/>
              <a:defRPr sz="900"/>
            </a:lvl5pPr>
            <a:lvl6pPr marL="2283942" indent="0">
              <a:buNone/>
              <a:defRPr sz="900"/>
            </a:lvl6pPr>
            <a:lvl7pPr marL="2740733" indent="0">
              <a:buNone/>
              <a:defRPr sz="900"/>
            </a:lvl7pPr>
            <a:lvl8pPr marL="3197520" indent="0">
              <a:buNone/>
              <a:defRPr sz="900"/>
            </a:lvl8pPr>
            <a:lvl9pPr marL="3654308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40695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932813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470210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5208980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8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180" indent="-415180">
              <a:defRPr sz="2200">
                <a:latin typeface="Arial"/>
                <a:cs typeface="Arial"/>
              </a:defRPr>
            </a:lvl2pPr>
            <a:lvl3pPr marL="730889" indent="-315712">
              <a:defRPr sz="1800">
                <a:latin typeface="Arial"/>
                <a:cs typeface="Arial"/>
              </a:defRPr>
            </a:lvl3pPr>
            <a:lvl4pPr marL="1037949" indent="-3070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5536" indent="-20759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83" y="76970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528462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157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1.xml"/><Relationship Id="rId14" Type="http://schemas.openxmlformats.org/officeDocument/2006/relationships/theme" Target="../theme/theme4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9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67.xml"/><Relationship Id="rId17" Type="http://schemas.openxmlformats.org/officeDocument/2006/relationships/theme" Target="../theme/theme5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0.xml"/><Relationship Id="rId14" Type="http://schemas.openxmlformats.org/officeDocument/2006/relationships/theme" Target="../theme/theme6.xml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3.xml"/><Relationship Id="rId14" Type="http://schemas.openxmlformats.org/officeDocument/2006/relationships/theme" Target="../theme/theme7.xml"/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8.xml"/><Relationship Id="rId9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109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2648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hf hdr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88EB8-48B4-1D42-A458-A0B3B32D2D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21685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9566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hf hdr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671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3054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</p:sldLayoutIdLst>
  <p:hf hdr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55" tIns="45679" rIns="91355" bIns="4567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9"/>
            <a:ext cx="8229600" cy="4525963"/>
          </a:xfrm>
          <a:prstGeom prst="rect">
            <a:avLst/>
          </a:prstGeom>
        </p:spPr>
        <p:txBody>
          <a:bodyPr vert="horz" lIns="91355" tIns="45679" rIns="91355" bIns="4567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355" tIns="45679" rIns="91355" bIns="4567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788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355" tIns="45679" rIns="91355" bIns="4567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788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55" tIns="45679" rIns="91355" bIns="4567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788"/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6788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841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</p:sldLayoutIdLst>
  <p:hf hdr="0"/>
  <p:txStyles>
    <p:titleStyle>
      <a:lvl1pPr algn="ctr" defTabSz="456788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93" indent="-342593" algn="l" defTabSz="456788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283" indent="-285492" algn="l" defTabSz="456788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73" indent="-228394" algn="l" defTabSz="456788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760" indent="-228394" algn="l" defTabSz="456788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548" indent="-228394" algn="l" defTabSz="456788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340" indent="-228394" algn="l" defTabSz="456788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7" indent="-228394" algn="l" defTabSz="456788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5" indent="-228394" algn="l" defTabSz="456788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3" indent="-228394" algn="l" defTabSz="456788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678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88" algn="l" defTabSz="45678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79" algn="l" defTabSz="45678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7" algn="l" defTabSz="45678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5" algn="l" defTabSz="45678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2" algn="l" defTabSz="45678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3" algn="l" defTabSz="45678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45678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8" algn="l" defTabSz="45678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6" Type="http://schemas.openxmlformats.org/officeDocument/2006/relationships/image" Target="../media/image27.png"/><Relationship Id="rId7" Type="http://schemas.openxmlformats.org/officeDocument/2006/relationships/image" Target="../media/image28.jpeg"/><Relationship Id="rId8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tiff"/><Relationship Id="rId12" Type="http://schemas.openxmlformats.org/officeDocument/2006/relationships/image" Target="../media/image41.tiff"/><Relationship Id="rId1" Type="http://schemas.openxmlformats.org/officeDocument/2006/relationships/slideLayout" Target="../slideLayouts/slideLayout45.xml"/><Relationship Id="rId2" Type="http://schemas.openxmlformats.org/officeDocument/2006/relationships/image" Target="../media/image31.jpeg"/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jpeg"/><Relationship Id="rId7" Type="http://schemas.openxmlformats.org/officeDocument/2006/relationships/image" Target="../media/image36.jpe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87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29.emf"/><Relationship Id="rId5" Type="http://schemas.openxmlformats.org/officeDocument/2006/relationships/oleObject" Target="???" TargetMode="External"/><Relationship Id="rId6" Type="http://schemas.openxmlformats.org/officeDocument/2006/relationships/image" Target="../media/image4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jpeg"/><Relationship Id="rId7" Type="http://schemas.openxmlformats.org/officeDocument/2006/relationships/image" Target="../media/image13.jpeg"/><Relationship Id="rId8" Type="http://schemas.openxmlformats.org/officeDocument/2006/relationships/image" Target="../media/image14.jpe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7.jpeg"/><Relationship Id="rId3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9.png"/><Relationship Id="rId3" Type="http://schemas.openxmlformats.org/officeDocument/2006/relationships/image" Target="../media/image5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54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58.wmf"/><Relationship Id="rId5" Type="http://schemas.openxmlformats.org/officeDocument/2006/relationships/image" Target="../media/image60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59.wmf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457200" y="715363"/>
            <a:ext cx="8229600" cy="2642465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ja-JP" altLang="en-US" sz="2800" b="1" dirty="0" smtClean="0">
                <a:solidFill>
                  <a:srgbClr val="000090"/>
                </a:solidFill>
              </a:rPr>
              <a:t>国際リニアコライダー・技術設計報告書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 (TDR)</a:t>
            </a:r>
            <a:r>
              <a:rPr lang="ja-JP" altLang="en-US" sz="2800" b="1" dirty="0" smtClean="0">
                <a:solidFill>
                  <a:srgbClr val="000090"/>
                </a:solidFill>
              </a:rPr>
              <a:t>における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/>
            </a:r>
            <a:br>
              <a:rPr lang="en-US" altLang="ja-JP" sz="2800" b="1" dirty="0" smtClean="0">
                <a:solidFill>
                  <a:srgbClr val="000090"/>
                </a:solidFill>
              </a:rPr>
            </a:br>
            <a:r>
              <a:rPr lang="ja-JP" altLang="en-US" sz="3200" b="1" dirty="0" smtClean="0">
                <a:solidFill>
                  <a:schemeClr val="accent2">
                    <a:lumMod val="50000"/>
                  </a:schemeClr>
                </a:solidFill>
              </a:rPr>
              <a:t>人材確保・育成について</a:t>
            </a:r>
            <a:r>
              <a:rPr lang="en-US" altLang="ja-JP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altLang="ja-JP" sz="3600" b="1" dirty="0" smtClean="0"/>
              <a:t/>
            </a:r>
            <a:br>
              <a:rPr lang="en-US" altLang="ja-JP" sz="3600" b="1" dirty="0" smtClean="0"/>
            </a:br>
            <a:r>
              <a:rPr lang="en-US" altLang="ja-JP" sz="3600" b="1" dirty="0" smtClean="0">
                <a:solidFill>
                  <a:srgbClr val="008000"/>
                </a:solidFill>
              </a:rPr>
              <a:t>- </a:t>
            </a:r>
            <a:r>
              <a:rPr lang="en-US" altLang="ja-JP" sz="2800" b="1" dirty="0" smtClean="0">
                <a:solidFill>
                  <a:srgbClr val="008000"/>
                </a:solidFill>
              </a:rPr>
              <a:t>ILC </a:t>
            </a:r>
            <a:r>
              <a:rPr lang="ja-JP" altLang="en-US" sz="2800" b="1" dirty="0" smtClean="0">
                <a:solidFill>
                  <a:srgbClr val="008000"/>
                </a:solidFill>
              </a:rPr>
              <a:t>加速器実現への技術課題・人材準備</a:t>
            </a:r>
            <a:r>
              <a:rPr lang="en-US" altLang="ja-JP" sz="2800" b="1" dirty="0" smtClean="0">
                <a:solidFill>
                  <a:srgbClr val="008000"/>
                </a:solidFill>
              </a:rPr>
              <a:t> –</a:t>
            </a:r>
            <a:br>
              <a:rPr lang="en-US" altLang="ja-JP" sz="2800" b="1" dirty="0" smtClean="0">
                <a:solidFill>
                  <a:srgbClr val="008000"/>
                </a:solidFill>
              </a:rPr>
            </a:br>
            <a:r>
              <a:rPr lang="en-US" altLang="ja-JP" sz="2800" b="1" dirty="0" smtClean="0">
                <a:solidFill>
                  <a:schemeClr val="bg1">
                    <a:lumMod val="50000"/>
                  </a:schemeClr>
                </a:solidFill>
              </a:rPr>
              <a:t>ILC Human Resource and Training Plan </a:t>
            </a:r>
            <a:endParaRPr kumimoji="1" lang="ja-JP" altLang="en-US" sz="280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685800" y="3886199"/>
            <a:ext cx="7772400" cy="2155639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sz="2800" b="1" dirty="0" smtClean="0">
                <a:solidFill>
                  <a:schemeClr val="tx1"/>
                </a:solidFill>
              </a:rPr>
              <a:t>山本　明　</a:t>
            </a:r>
            <a:r>
              <a:rPr lang="en-US" altLang="ja-JP" sz="2800" b="1" dirty="0" smtClean="0">
                <a:solidFill>
                  <a:schemeClr val="tx1"/>
                </a:solidFill>
              </a:rPr>
              <a:t>(LCC,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 </a:t>
            </a:r>
            <a:r>
              <a:rPr lang="ja-JP" altLang="ja-JP" sz="2800" b="1" dirty="0" smtClean="0">
                <a:solidFill>
                  <a:schemeClr val="tx1"/>
                </a:solidFill>
              </a:rPr>
              <a:t>K</a:t>
            </a:r>
            <a:r>
              <a:rPr lang="en-US" altLang="ja-JP" sz="2800" b="1" dirty="0" smtClean="0">
                <a:solidFill>
                  <a:schemeClr val="tx1"/>
                </a:solidFill>
              </a:rPr>
              <a:t>EK) </a:t>
            </a:r>
          </a:p>
          <a:p>
            <a:r>
              <a:rPr lang="en-US" altLang="ja-JP" sz="2800" b="1" dirty="0" smtClean="0">
                <a:solidFill>
                  <a:srgbClr val="7F7F7F"/>
                </a:solidFill>
              </a:rPr>
              <a:t>Akira Yamamoto (LCC, KEK)</a:t>
            </a:r>
          </a:p>
          <a:p>
            <a:endParaRPr lang="en-US" altLang="ja-JP" dirty="0" smtClean="0">
              <a:solidFill>
                <a:srgbClr val="008000"/>
              </a:solidFill>
            </a:endParaRPr>
          </a:p>
          <a:p>
            <a:r>
              <a:rPr lang="ja-JP" altLang="en-US" sz="1800" dirty="0" smtClean="0">
                <a:solidFill>
                  <a:schemeClr val="tx1"/>
                </a:solidFill>
              </a:rPr>
              <a:t>文科省・国際リニアコライダーに関する有識者会議</a:t>
            </a:r>
            <a:endParaRPr lang="en-US" altLang="ja-JP" sz="1800" dirty="0" smtClean="0">
              <a:solidFill>
                <a:schemeClr val="tx1"/>
              </a:solidFill>
            </a:endParaRPr>
          </a:p>
          <a:p>
            <a:r>
              <a:rPr lang="ja-JP" altLang="en-US" sz="1800" dirty="0" smtClean="0">
                <a:solidFill>
                  <a:schemeClr val="tx1"/>
                </a:solidFill>
              </a:rPr>
              <a:t>人材</a:t>
            </a:r>
            <a:r>
              <a:rPr lang="ja-JP" altLang="en-US" sz="1800" dirty="0">
                <a:solidFill>
                  <a:schemeClr val="tx1"/>
                </a:solidFill>
              </a:rPr>
              <a:t>の確保・育成</a:t>
            </a:r>
            <a:r>
              <a:rPr lang="ja-JP" altLang="en-US" sz="1800" dirty="0" smtClean="0">
                <a:solidFill>
                  <a:schemeClr val="tx1"/>
                </a:solidFill>
              </a:rPr>
              <a:t>方策・検証</a:t>
            </a:r>
            <a:r>
              <a:rPr lang="ja-JP" altLang="en-US" sz="1800" dirty="0">
                <a:solidFill>
                  <a:schemeClr val="tx1"/>
                </a:solidFill>
              </a:rPr>
              <a:t>作業</a:t>
            </a:r>
            <a:r>
              <a:rPr lang="ja-JP" altLang="en-US" sz="1800" dirty="0" smtClean="0">
                <a:solidFill>
                  <a:schemeClr val="tx1"/>
                </a:solidFill>
              </a:rPr>
              <a:t>部会　</a:t>
            </a:r>
            <a:endParaRPr lang="en-US" altLang="ja-JP" sz="1800" dirty="0" smtClean="0">
              <a:solidFill>
                <a:schemeClr val="tx1"/>
              </a:solidFill>
            </a:endParaRPr>
          </a:p>
          <a:p>
            <a:r>
              <a:rPr lang="en-US" altLang="ja-JP" sz="1800" dirty="0" smtClean="0">
                <a:solidFill>
                  <a:srgbClr val="7F7F7F"/>
                </a:solidFill>
              </a:rPr>
              <a:t>MEXT ILC HR Working Group </a:t>
            </a:r>
          </a:p>
          <a:p>
            <a:r>
              <a:rPr lang="ja-JP" altLang="en-US" sz="1800" dirty="0" smtClean="0">
                <a:solidFill>
                  <a:schemeClr val="tx1"/>
                </a:solidFill>
              </a:rPr>
              <a:t>第</a:t>
            </a:r>
            <a:r>
              <a:rPr lang="en-US" altLang="ja-JP" sz="1800" dirty="0" smtClean="0">
                <a:solidFill>
                  <a:schemeClr val="tx1"/>
                </a:solidFill>
              </a:rPr>
              <a:t>1</a:t>
            </a:r>
            <a:r>
              <a:rPr lang="ja-JP" altLang="en-US" sz="1800" dirty="0" smtClean="0">
                <a:solidFill>
                  <a:schemeClr val="tx1"/>
                </a:solidFill>
              </a:rPr>
              <a:t>回：</a:t>
            </a:r>
            <a:r>
              <a:rPr lang="en-US" altLang="ja-JP" sz="2000" dirty="0" smtClean="0">
                <a:solidFill>
                  <a:schemeClr val="tx1"/>
                </a:solidFill>
              </a:rPr>
              <a:t>2015-11-18 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15421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81994"/>
          </a:xfrm>
        </p:spPr>
        <p:txBody>
          <a:bodyPr>
            <a:noAutofit/>
          </a:bodyPr>
          <a:lstStyle/>
          <a:p>
            <a:r>
              <a:rPr lang="en-US" altLang="en-US" sz="3200" b="1" dirty="0" smtClean="0"/>
              <a:t>ILC-TDR</a:t>
            </a:r>
            <a:r>
              <a:rPr lang="ja-JP" altLang="en-US" sz="3200" b="1" dirty="0" smtClean="0"/>
              <a:t>に於ける</a:t>
            </a:r>
            <a:r>
              <a:rPr kumimoji="1" lang="ja-JP" altLang="en-US" sz="3200" b="1" dirty="0" smtClean="0"/>
              <a:t>労務量・人材数</a:t>
            </a:r>
            <a:r>
              <a:rPr kumimoji="1" lang="en-US" altLang="ja-JP" sz="3200" b="1" dirty="0" smtClean="0"/>
              <a:t/>
            </a:r>
            <a:br>
              <a:rPr kumimoji="1" lang="en-US" altLang="ja-JP" sz="3200" b="1" dirty="0" smtClean="0"/>
            </a:br>
            <a:r>
              <a:rPr lang="ja-JP" altLang="en-US" sz="3200" b="1" dirty="0" smtClean="0"/>
              <a:t>見積もり</a:t>
            </a:r>
            <a:r>
              <a:rPr kumimoji="1" lang="ja-JP" altLang="en-US" sz="3200" b="1" dirty="0" smtClean="0"/>
              <a:t>根拠・経緯</a:t>
            </a:r>
            <a:r>
              <a:rPr kumimoji="1" lang="en-US" altLang="ja-JP" sz="3200" b="1" dirty="0" smtClean="0"/>
              <a:t/>
            </a:r>
            <a:br>
              <a:rPr kumimoji="1" lang="en-US" altLang="ja-JP" sz="3200" b="1" dirty="0" smtClean="0"/>
            </a:br>
            <a:r>
              <a:rPr kumimoji="1" lang="en-US" altLang="ja-JP" sz="3200" b="1" dirty="0" smtClean="0">
                <a:solidFill>
                  <a:schemeClr val="bg1">
                    <a:lumMod val="50000"/>
                  </a:schemeClr>
                </a:solidFill>
              </a:rPr>
              <a:t>Basic Background </a:t>
            </a:r>
            <a:r>
              <a:rPr lang="en-US" altLang="ja-JP" sz="3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kumimoji="1" lang="ja-JP" altLang="en-U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66843" y="1501163"/>
            <a:ext cx="8835671" cy="510333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ja-JP" altLang="en-US" sz="2900" dirty="0" smtClean="0"/>
              <a:t>基本設計書</a:t>
            </a:r>
            <a:r>
              <a:rPr lang="en-US" altLang="ja-JP" sz="2900" dirty="0" smtClean="0"/>
              <a:t>(</a:t>
            </a:r>
            <a:r>
              <a:rPr lang="en-US" altLang="en-US" sz="2900" dirty="0" smtClean="0">
                <a:solidFill>
                  <a:srgbClr val="FF0000"/>
                </a:solidFill>
              </a:rPr>
              <a:t>RDR</a:t>
            </a:r>
            <a:r>
              <a:rPr lang="en-US" altLang="ja-JP" sz="2900" dirty="0" smtClean="0">
                <a:solidFill>
                  <a:srgbClr val="FF0000"/>
                </a:solidFill>
              </a:rPr>
              <a:t>-2007</a:t>
            </a:r>
            <a:r>
              <a:rPr lang="en-US" altLang="en-US" sz="2900" dirty="0" smtClean="0"/>
              <a:t>)</a:t>
            </a:r>
            <a:r>
              <a:rPr lang="ja-JP" altLang="en-US" sz="2900" dirty="0" smtClean="0">
                <a:solidFill>
                  <a:srgbClr val="3366FF"/>
                </a:solidFill>
              </a:rPr>
              <a:t>における労務量見積を基本</a:t>
            </a:r>
            <a:r>
              <a:rPr lang="ja-JP" altLang="en-US" sz="2900" dirty="0" smtClean="0"/>
              <a:t>。</a:t>
            </a:r>
            <a:endParaRPr lang="en-US" altLang="ja-JP" sz="2900" dirty="0" smtClean="0"/>
          </a:p>
          <a:p>
            <a:pPr>
              <a:lnSpc>
                <a:spcPct val="120000"/>
              </a:lnSpc>
            </a:pPr>
            <a:r>
              <a:rPr lang="en-US" altLang="ja-JP" sz="2900" dirty="0" smtClean="0">
                <a:solidFill>
                  <a:srgbClr val="FF0000"/>
                </a:solidFill>
              </a:rPr>
              <a:t>RDR-2007 </a:t>
            </a:r>
            <a:r>
              <a:rPr lang="en-US" altLang="ja-JP" sz="2900" dirty="0" smtClean="0">
                <a:solidFill>
                  <a:srgbClr val="7F7F7F"/>
                </a:solidFill>
              </a:rPr>
              <a:t>is our base for labor estimate</a:t>
            </a:r>
            <a:endParaRPr lang="en-US" altLang="ja-JP" sz="2900" dirty="0" smtClean="0">
              <a:solidFill>
                <a:srgbClr val="7F7F7F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altLang="ja-JP" sz="2400" dirty="0" smtClean="0"/>
              <a:t>RDR </a:t>
            </a:r>
            <a:r>
              <a:rPr lang="ja-JP" altLang="en-US" sz="2400" dirty="0" smtClean="0"/>
              <a:t>の時点で、加速器建設</a:t>
            </a:r>
            <a:r>
              <a:rPr lang="en-US" altLang="ja-JP" sz="2400" dirty="0" smtClean="0"/>
              <a:t>(</a:t>
            </a:r>
            <a:r>
              <a:rPr lang="en-US" altLang="ja-JP" sz="2400" dirty="0"/>
              <a:t>S</a:t>
            </a:r>
            <a:r>
              <a:rPr lang="en-US" altLang="ja-JP" sz="2400" dirty="0" smtClean="0"/>
              <a:t>LAC, </a:t>
            </a:r>
            <a:r>
              <a:rPr lang="en-US" altLang="ja-JP" sz="2400" dirty="0" err="1" smtClean="0"/>
              <a:t>Fermilab</a:t>
            </a:r>
            <a:r>
              <a:rPr lang="en-US" altLang="ja-JP" sz="2400" dirty="0" smtClean="0"/>
              <a:t>, CERN, DESY</a:t>
            </a:r>
            <a:r>
              <a:rPr lang="ja-JP" altLang="en-US" sz="2400" dirty="0" smtClean="0"/>
              <a:t>等）の実績を基に、</a:t>
            </a:r>
            <a:r>
              <a:rPr lang="ja-JP" altLang="en-US" sz="2400" dirty="0" smtClean="0"/>
              <a:t>各技術別</a:t>
            </a:r>
            <a:r>
              <a:rPr lang="ja-JP" altLang="en-US" sz="2400" dirty="0" smtClean="0"/>
              <a:t>に</a:t>
            </a:r>
            <a:r>
              <a:rPr lang="ja-JP" altLang="en-US" sz="2400" dirty="0" smtClean="0"/>
              <a:t>算出、</a:t>
            </a:r>
            <a:r>
              <a:rPr lang="ja-JP" altLang="en-US" sz="2400" dirty="0" smtClean="0"/>
              <a:t>積算。</a:t>
            </a:r>
            <a:endParaRPr lang="en-US" altLang="ja-JP" sz="2400" dirty="0" smtClean="0"/>
          </a:p>
          <a:p>
            <a:pPr lvl="1">
              <a:lnSpc>
                <a:spcPct val="120000"/>
              </a:lnSpc>
            </a:pPr>
            <a:r>
              <a:rPr lang="ja-JP" altLang="en-US" sz="2400" dirty="0" smtClean="0"/>
              <a:t>通常加速器技術に関する部分は、</a:t>
            </a:r>
            <a:r>
              <a:rPr lang="en-US" altLang="ja-JP" sz="2400" dirty="0" smtClean="0"/>
              <a:t>RDR </a:t>
            </a:r>
            <a:r>
              <a:rPr lang="ja-JP" altLang="en-US" sz="2400" dirty="0" smtClean="0"/>
              <a:t>での評価を継承。</a:t>
            </a:r>
            <a:endParaRPr lang="en-US" altLang="ja-JP" sz="2400" dirty="0" smtClean="0"/>
          </a:p>
          <a:p>
            <a:pPr marL="457012" lvl="1" indent="0">
              <a:lnSpc>
                <a:spcPct val="120000"/>
              </a:lnSpc>
              <a:buNone/>
            </a:pPr>
            <a:endParaRPr lang="en-US" altLang="ja-JP" sz="2400" dirty="0" smtClean="0"/>
          </a:p>
          <a:p>
            <a:pPr lvl="1">
              <a:lnSpc>
                <a:spcPct val="120000"/>
              </a:lnSpc>
            </a:pPr>
            <a:r>
              <a:rPr lang="ja-JP" altLang="en-US" sz="2400" dirty="0" smtClean="0"/>
              <a:t>技術設計書（</a:t>
            </a:r>
            <a:r>
              <a:rPr lang="en-US" altLang="en-US" sz="2400" dirty="0" smtClean="0">
                <a:solidFill>
                  <a:srgbClr val="FF0000"/>
                </a:solidFill>
              </a:rPr>
              <a:t>TDR-2013</a:t>
            </a:r>
            <a:r>
              <a:rPr lang="en-US" altLang="en-US" sz="2400" dirty="0" smtClean="0"/>
              <a:t>) </a:t>
            </a:r>
            <a:r>
              <a:rPr lang="ja-JP" altLang="en-US" sz="2400" dirty="0" smtClean="0"/>
              <a:t>段階では、以下について、</a:t>
            </a:r>
            <a:r>
              <a:rPr lang="ja-JP" altLang="en-US" sz="2400" dirty="0" smtClean="0"/>
              <a:t>改訂</a:t>
            </a:r>
            <a:endParaRPr lang="en-US" altLang="ja-JP" sz="2400" dirty="0" smtClean="0"/>
          </a:p>
          <a:p>
            <a:pPr lvl="1">
              <a:lnSpc>
                <a:spcPct val="120000"/>
              </a:lnSpc>
            </a:pP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TDR-2013 revised, mainly for Installation and SRF based on LHC and E-XFEL preparation </a:t>
            </a:r>
            <a:endParaRPr lang="en-US" altLang="ja-JP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2">
              <a:lnSpc>
                <a:spcPct val="120000"/>
              </a:lnSpc>
            </a:pPr>
            <a:r>
              <a:rPr lang="ja-JP" altLang="en-US" sz="2000" dirty="0" smtClean="0"/>
              <a:t>組み込み作業：</a:t>
            </a:r>
            <a:r>
              <a:rPr lang="en-US" altLang="ja-JP" sz="2000" dirty="0">
                <a:solidFill>
                  <a:srgbClr val="3366FF"/>
                </a:solidFill>
              </a:rPr>
              <a:t>CERN-LHC</a:t>
            </a:r>
            <a:r>
              <a:rPr lang="ja-JP" altLang="en-US" sz="2000" dirty="0">
                <a:solidFill>
                  <a:srgbClr val="3366FF"/>
                </a:solidFill>
              </a:rPr>
              <a:t>での経験</a:t>
            </a:r>
            <a:r>
              <a:rPr lang="ja-JP" altLang="en-US" sz="2000" dirty="0" smtClean="0">
                <a:solidFill>
                  <a:srgbClr val="3366FF"/>
                </a:solidFill>
              </a:rPr>
              <a:t>を反映</a:t>
            </a:r>
            <a:endParaRPr lang="en-US" altLang="ja-JP" sz="2000" dirty="0" smtClean="0">
              <a:solidFill>
                <a:srgbClr val="3366FF"/>
              </a:solidFill>
            </a:endParaRPr>
          </a:p>
          <a:p>
            <a:pPr lvl="2">
              <a:lnSpc>
                <a:spcPct val="120000"/>
              </a:lnSpc>
            </a:pPr>
            <a:r>
              <a:rPr lang="en-US" altLang="ja-JP" sz="2000" dirty="0" smtClean="0"/>
              <a:t>SRF</a:t>
            </a:r>
            <a:r>
              <a:rPr lang="ja-JP" altLang="en-US" sz="2000" dirty="0" smtClean="0"/>
              <a:t>技術（性能の評価等：</a:t>
            </a:r>
            <a:r>
              <a:rPr lang="en-US" altLang="ja-JP" sz="2000" dirty="0" smtClean="0">
                <a:solidFill>
                  <a:srgbClr val="3366FF"/>
                </a:solidFill>
              </a:rPr>
              <a:t>DESY-FLASH, </a:t>
            </a:r>
            <a:r>
              <a:rPr lang="ja-JP" altLang="en-US" sz="2000" dirty="0" smtClean="0">
                <a:solidFill>
                  <a:srgbClr val="3366FF"/>
                </a:solidFill>
              </a:rPr>
              <a:t>欧州</a:t>
            </a:r>
            <a:r>
              <a:rPr lang="en-US" altLang="ja-JP" sz="2000" dirty="0" smtClean="0">
                <a:solidFill>
                  <a:srgbClr val="3366FF"/>
                </a:solidFill>
              </a:rPr>
              <a:t>-XFEL </a:t>
            </a:r>
            <a:r>
              <a:rPr lang="ja-JP" altLang="en-US" sz="2000" dirty="0" smtClean="0">
                <a:solidFill>
                  <a:srgbClr val="3366FF"/>
                </a:solidFill>
              </a:rPr>
              <a:t>等での経験を反映</a:t>
            </a:r>
            <a:r>
              <a:rPr lang="ja-JP" altLang="en-US" sz="2000" dirty="0" smtClean="0"/>
              <a:t>）</a:t>
            </a:r>
            <a:endParaRPr lang="en-US" altLang="ja-JP" sz="2000" dirty="0" smtClean="0"/>
          </a:p>
          <a:p>
            <a:pPr lvl="1">
              <a:lnSpc>
                <a:spcPct val="120000"/>
              </a:lnSpc>
            </a:pPr>
            <a:r>
              <a:rPr lang="ja-JP" altLang="en-US" sz="2400" dirty="0" smtClean="0"/>
              <a:t>加速器建設年次計画に合わせ、</a:t>
            </a:r>
            <a:r>
              <a:rPr lang="en-US" altLang="ja-JP" sz="2400" dirty="0" smtClean="0"/>
              <a:t>『</a:t>
            </a:r>
            <a:r>
              <a:rPr lang="ja-JP" altLang="en-US" sz="2400" dirty="0" smtClean="0"/>
              <a:t>加速器要素建設</a:t>
            </a:r>
            <a:r>
              <a:rPr lang="en-US" altLang="ja-JP" sz="2400" dirty="0" smtClean="0"/>
              <a:t>』</a:t>
            </a:r>
            <a:r>
              <a:rPr lang="ja-JP" altLang="en-US" sz="2400" dirty="0" smtClean="0"/>
              <a:t>、</a:t>
            </a:r>
            <a:r>
              <a:rPr lang="en-US" altLang="ja-JP" sz="2400" dirty="0" smtClean="0"/>
              <a:t>『</a:t>
            </a:r>
            <a:r>
              <a:rPr lang="ja-JP" altLang="en-US" sz="2400" dirty="0" smtClean="0"/>
              <a:t>組込・据付作業</a:t>
            </a:r>
            <a:r>
              <a:rPr lang="en-US" altLang="ja-JP" sz="2400" dirty="0" smtClean="0"/>
              <a:t>』</a:t>
            </a:r>
            <a:r>
              <a:rPr lang="ja-JP" altLang="en-US" sz="2400" dirty="0" smtClean="0"/>
              <a:t>に分類し、見積り。</a:t>
            </a:r>
            <a:endParaRPr lang="en-US" altLang="ja-JP" sz="2400" dirty="0" smtClean="0"/>
          </a:p>
          <a:p>
            <a:pPr lvl="1">
              <a:lnSpc>
                <a:spcPct val="120000"/>
              </a:lnSpc>
            </a:pPr>
            <a:r>
              <a:rPr lang="ja-JP" altLang="en-US" sz="2400" dirty="0" smtClean="0"/>
              <a:t>職員職種を、</a:t>
            </a:r>
            <a:r>
              <a:rPr lang="ja-JP" altLang="en-US" sz="2400" dirty="0" smtClean="0">
                <a:solidFill>
                  <a:srgbClr val="3366FF"/>
                </a:solidFill>
              </a:rPr>
              <a:t>リーダ、研究者、技術者、作業者</a:t>
            </a:r>
            <a:r>
              <a:rPr lang="ja-JP" altLang="en-US" sz="2400" dirty="0" smtClean="0"/>
              <a:t>に分類し、労務量・人材数を見積り。</a:t>
            </a:r>
            <a:endParaRPr lang="en-US" altLang="ja-JP" sz="2400" dirty="0" smtClean="0"/>
          </a:p>
          <a:p>
            <a:pPr lvl="2">
              <a:lnSpc>
                <a:spcPct val="120000"/>
              </a:lnSpc>
            </a:pPr>
            <a:r>
              <a:rPr lang="ja-JP" altLang="en-US" sz="2000" dirty="0" smtClean="0"/>
              <a:t>業務委託などによる人材の補完は、職員労務量・人材数に含む。</a:t>
            </a:r>
            <a:endParaRPr lang="en-US" altLang="ja-JP" sz="2000" dirty="0" smtClean="0"/>
          </a:p>
          <a:p>
            <a:pPr lvl="2">
              <a:lnSpc>
                <a:spcPct val="120000"/>
              </a:lnSpc>
            </a:pPr>
            <a:r>
              <a:rPr lang="ja-JP" altLang="en-US" sz="2000" dirty="0" smtClean="0"/>
              <a:t>管理事務職員は上記に準じて労務量・人材数に含む。　</a:t>
            </a:r>
            <a:endParaRPr lang="en-US" altLang="ja-JP" sz="2000" dirty="0" smtClean="0"/>
          </a:p>
          <a:p>
            <a:pPr lvl="2">
              <a:lnSpc>
                <a:spcPct val="120000"/>
              </a:lnSpc>
            </a:pPr>
            <a:r>
              <a:rPr lang="ja-JP" altLang="en-US" sz="2000" dirty="0" smtClean="0"/>
              <a:t>物理実験、測定器は、条件を同一に扱うことが難しく、現在、別途、検討中。</a:t>
            </a:r>
            <a:endParaRPr lang="en-US" altLang="ja-JP" sz="2000" dirty="0" smtClean="0"/>
          </a:p>
          <a:p>
            <a:pPr marL="914022" lvl="2" indent="0">
              <a:lnSpc>
                <a:spcPct val="120000"/>
              </a:lnSpc>
              <a:buNone/>
            </a:pPr>
            <a:endParaRPr lang="en-US" altLang="ja-JP" sz="2600" dirty="0" smtClean="0"/>
          </a:p>
          <a:p>
            <a:pPr>
              <a:lnSpc>
                <a:spcPct val="120000"/>
              </a:lnSpc>
            </a:pPr>
            <a:r>
              <a:rPr lang="en-US" altLang="ja-JP" sz="2900" dirty="0" smtClean="0"/>
              <a:t>TDR </a:t>
            </a:r>
            <a:r>
              <a:rPr lang="ja-JP" altLang="en-US" sz="2900" dirty="0" smtClean="0"/>
              <a:t>では、国際連携、全体としての労務量・人材数を算出</a:t>
            </a:r>
            <a:r>
              <a:rPr lang="ja-JP" altLang="en-US" sz="2900" dirty="0" smtClean="0"/>
              <a:t>。</a:t>
            </a:r>
            <a:endParaRPr lang="en-US" altLang="ja-JP" sz="2900" dirty="0" smtClean="0"/>
          </a:p>
          <a:p>
            <a:pPr>
              <a:lnSpc>
                <a:spcPct val="120000"/>
              </a:lnSpc>
            </a:pPr>
            <a:r>
              <a:rPr lang="en-US" altLang="ja-JP" sz="2900" dirty="0" smtClean="0">
                <a:solidFill>
                  <a:srgbClr val="7F7F7F"/>
                </a:solidFill>
              </a:rPr>
              <a:t>TDR is only for global sum with out regional contribution breakdown </a:t>
            </a:r>
            <a:endParaRPr lang="en-US" altLang="ja-JP" sz="2900" dirty="0" smtClean="0">
              <a:solidFill>
                <a:srgbClr val="7F7F7F"/>
              </a:solidFill>
            </a:endParaRPr>
          </a:p>
          <a:p>
            <a:pPr lvl="1">
              <a:lnSpc>
                <a:spcPct val="120000"/>
              </a:lnSpc>
            </a:pPr>
            <a:r>
              <a:rPr lang="ja-JP" altLang="en-US" sz="2600" dirty="0" smtClean="0"/>
              <a:t>国際的な分担（比率）などは、計画判断後に政府間で調整される課題。</a:t>
            </a:r>
            <a:endParaRPr lang="en-US" altLang="ja-JP" sz="2600" dirty="0" smtClean="0"/>
          </a:p>
          <a:p>
            <a:pPr>
              <a:lnSpc>
                <a:spcPct val="120000"/>
              </a:lnSpc>
            </a:pPr>
            <a:endParaRPr lang="en-US" altLang="ja-JP" sz="2400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24351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b="1" dirty="0" smtClean="0"/>
              <a:t>ILC </a:t>
            </a:r>
            <a:r>
              <a:rPr lang="ja-JP" altLang="en-US" sz="3600" b="1" dirty="0" smtClean="0"/>
              <a:t>加速器建設労務・人材評価の経緯</a:t>
            </a:r>
            <a:r>
              <a:rPr lang="en-US" altLang="ja-JP" sz="3200" b="1" dirty="0"/>
              <a:t/>
            </a:r>
            <a:br>
              <a:rPr lang="en-US" altLang="ja-JP" sz="3200" b="1" dirty="0"/>
            </a:br>
            <a:r>
              <a:rPr lang="en-US" altLang="ja-JP" sz="2800" b="1" dirty="0" smtClean="0">
                <a:solidFill>
                  <a:srgbClr val="3366FF"/>
                </a:solidFill>
              </a:rPr>
              <a:t>RDR</a:t>
            </a:r>
            <a:r>
              <a:rPr lang="ja-JP" altLang="en-US" sz="2800" b="1" dirty="0" smtClean="0">
                <a:solidFill>
                  <a:srgbClr val="3366FF"/>
                </a:solidFill>
              </a:rPr>
              <a:t> </a:t>
            </a:r>
            <a:r>
              <a:rPr lang="en-US" altLang="ja-JP" sz="2800" b="1" dirty="0" smtClean="0">
                <a:solidFill>
                  <a:srgbClr val="3366FF"/>
                </a:solidFill>
              </a:rPr>
              <a:t>-2007</a:t>
            </a:r>
            <a:r>
              <a:rPr lang="en-US" altLang="ja-JP" sz="2800" b="1" dirty="0" smtClean="0">
                <a:solidFill>
                  <a:srgbClr val="3366FF"/>
                </a:solidFill>
                <a:sym typeface="Wingdings"/>
              </a:rPr>
              <a:t> TDR-2013 (</a:t>
            </a:r>
            <a:r>
              <a:rPr lang="ja-JP" altLang="en-US" sz="2800" b="1" dirty="0" smtClean="0">
                <a:solidFill>
                  <a:srgbClr val="3366FF"/>
                </a:solidFill>
                <a:sym typeface="Wingdings"/>
              </a:rPr>
              <a:t>地域平均</a:t>
            </a:r>
            <a:r>
              <a:rPr lang="en-US" altLang="ja-JP" sz="2800" b="1" dirty="0" smtClean="0">
                <a:solidFill>
                  <a:srgbClr val="3366FF"/>
                </a:solidFill>
                <a:sym typeface="Wingdings"/>
              </a:rPr>
              <a:t>)</a:t>
            </a:r>
            <a:endParaRPr kumimoji="1" lang="ja-JP" altLang="en-US" sz="2800" b="1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idx="1"/>
          </p:nvPr>
        </p:nvPicPr>
        <p:blipFill>
          <a:blip r:embed="rId2"/>
          <a:srcRect l="-5187" r="-5187"/>
          <a:stretch>
            <a:fillRect/>
          </a:stretch>
        </p:blipFill>
        <p:spPr>
          <a:xfrm>
            <a:off x="277629" y="1417638"/>
            <a:ext cx="8648153" cy="4756151"/>
          </a:xfrm>
          <a:ln>
            <a:solidFill>
              <a:srgbClr val="4F81BD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336699" y="1429452"/>
            <a:ext cx="2215115" cy="43249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50" dirty="0" smtClean="0"/>
              <a:t>シミュレーション、オペレーション</a:t>
            </a:r>
            <a:endParaRPr kumimoji="1" lang="en-US" altLang="ja-JP" sz="1150" dirty="0" smtClean="0"/>
          </a:p>
          <a:p>
            <a:pPr>
              <a:lnSpc>
                <a:spcPct val="150000"/>
              </a:lnSpc>
            </a:pPr>
            <a:r>
              <a:rPr kumimoji="1" lang="ja-JP" altLang="en-US" sz="1150" dirty="0" smtClean="0"/>
              <a:t>研究所管理運営</a:t>
            </a:r>
            <a:endParaRPr kumimoji="1" lang="en-US" altLang="ja-JP" sz="1150" dirty="0" smtClean="0"/>
          </a:p>
          <a:p>
            <a:pPr>
              <a:lnSpc>
                <a:spcPct val="150000"/>
              </a:lnSpc>
            </a:pPr>
            <a:r>
              <a:rPr lang="en-US" altLang="en-US" sz="1150" dirty="0" smtClean="0"/>
              <a:t>エリア特定</a:t>
            </a:r>
          </a:p>
          <a:p>
            <a:pPr>
              <a:lnSpc>
                <a:spcPct val="150000"/>
              </a:lnSpc>
            </a:pPr>
            <a:r>
              <a:rPr kumimoji="1" lang="en-US" altLang="en-US" sz="1150" dirty="0" smtClean="0"/>
              <a:t>他の高周波電力</a:t>
            </a:r>
          </a:p>
          <a:p>
            <a:pPr>
              <a:lnSpc>
                <a:spcPct val="150000"/>
              </a:lnSpc>
            </a:pPr>
            <a:r>
              <a:rPr lang="en-US" altLang="en-US" sz="1150" dirty="0" smtClean="0"/>
              <a:t>ネットワーク</a:t>
            </a:r>
          </a:p>
          <a:p>
            <a:pPr>
              <a:lnSpc>
                <a:spcPct val="150000"/>
              </a:lnSpc>
            </a:pPr>
            <a:r>
              <a:rPr lang="en-US" altLang="en-US" sz="1150" dirty="0" smtClean="0"/>
              <a:t>制御</a:t>
            </a:r>
          </a:p>
          <a:p>
            <a:pPr>
              <a:lnSpc>
                <a:spcPct val="150000"/>
              </a:lnSpc>
            </a:pPr>
            <a:r>
              <a:rPr kumimoji="1" lang="en-US" altLang="en-US" sz="1150" dirty="0" smtClean="0"/>
              <a:t>ダンプ・コリメータ</a:t>
            </a:r>
          </a:p>
          <a:p>
            <a:pPr>
              <a:lnSpc>
                <a:spcPct val="150000"/>
              </a:lnSpc>
            </a:pPr>
            <a:r>
              <a:rPr lang="en-US" altLang="en-US" sz="1150" dirty="0" smtClean="0"/>
              <a:t>モニター</a:t>
            </a:r>
          </a:p>
          <a:p>
            <a:pPr>
              <a:lnSpc>
                <a:spcPct val="150000"/>
              </a:lnSpc>
            </a:pPr>
            <a:r>
              <a:rPr kumimoji="1" lang="en-US" altLang="en-US" sz="1150" dirty="0" smtClean="0"/>
              <a:t>真空</a:t>
            </a:r>
          </a:p>
          <a:p>
            <a:pPr>
              <a:lnSpc>
                <a:spcPct val="150000"/>
              </a:lnSpc>
            </a:pPr>
            <a:r>
              <a:rPr lang="en-US" altLang="en-US" sz="1150" dirty="0" smtClean="0"/>
              <a:t>マグネット、電源</a:t>
            </a:r>
          </a:p>
          <a:p>
            <a:pPr>
              <a:lnSpc>
                <a:spcPct val="150000"/>
              </a:lnSpc>
            </a:pPr>
            <a:r>
              <a:rPr kumimoji="1" lang="en-US" altLang="en-US" sz="1150" dirty="0" smtClean="0"/>
              <a:t>冷却システム</a:t>
            </a:r>
          </a:p>
          <a:p>
            <a:pPr>
              <a:lnSpc>
                <a:spcPct val="150000"/>
              </a:lnSpc>
            </a:pPr>
            <a:r>
              <a:rPr lang="en-US" altLang="en-US" sz="1150" dirty="0" smtClean="0"/>
              <a:t>組込、据付</a:t>
            </a:r>
          </a:p>
          <a:p>
            <a:pPr>
              <a:lnSpc>
                <a:spcPct val="150000"/>
              </a:lnSpc>
            </a:pPr>
            <a:r>
              <a:rPr kumimoji="1" lang="en-US" altLang="en-US" sz="1150" dirty="0" smtClean="0"/>
              <a:t>測量、アラインメント</a:t>
            </a:r>
          </a:p>
          <a:p>
            <a:pPr>
              <a:lnSpc>
                <a:spcPct val="150000"/>
              </a:lnSpc>
            </a:pPr>
            <a:r>
              <a:rPr lang="en-US" altLang="en-US" sz="1150" dirty="0" smtClean="0"/>
              <a:t>施設</a:t>
            </a:r>
          </a:p>
          <a:p>
            <a:pPr>
              <a:lnSpc>
                <a:spcPct val="150000"/>
              </a:lnSpc>
            </a:pPr>
            <a:r>
              <a:rPr kumimoji="1" lang="ja-JP" altLang="en-US" sz="1150" dirty="0" smtClean="0"/>
              <a:t>高周波電力</a:t>
            </a:r>
            <a:endParaRPr kumimoji="1" lang="en-US" altLang="ja-JP" sz="1150" dirty="0" smtClean="0"/>
          </a:p>
          <a:p>
            <a:pPr>
              <a:lnSpc>
                <a:spcPct val="150000"/>
              </a:lnSpc>
            </a:pPr>
            <a:r>
              <a:rPr kumimoji="1" lang="ja-JP" altLang="en-US" sz="1150" dirty="0" smtClean="0"/>
              <a:t>超伝導空洞、クライオ</a:t>
            </a:r>
            <a:r>
              <a:rPr lang="ja-JP" altLang="en-US" sz="1150" dirty="0" smtClean="0"/>
              <a:t>モ</a:t>
            </a:r>
            <a:r>
              <a:rPr kumimoji="1" lang="ja-JP" altLang="en-US" sz="1150" dirty="0" smtClean="0"/>
              <a:t>ジュール</a:t>
            </a:r>
            <a:endParaRPr kumimoji="1" lang="en-US" altLang="ja-JP" sz="1150" dirty="0" smtClean="0"/>
          </a:p>
        </p:txBody>
      </p:sp>
      <p:sp>
        <p:nvSpPr>
          <p:cNvPr id="8" name="円/楕円 7"/>
          <p:cNvSpPr/>
          <p:nvPr/>
        </p:nvSpPr>
        <p:spPr>
          <a:xfrm>
            <a:off x="6553200" y="4240921"/>
            <a:ext cx="1987123" cy="605846"/>
          </a:xfrm>
          <a:prstGeom prst="ellipse">
            <a:avLst/>
          </a:prstGeom>
          <a:noFill/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4124862" y="5296264"/>
            <a:ext cx="1987123" cy="605846"/>
          </a:xfrm>
          <a:prstGeom prst="ellipse">
            <a:avLst/>
          </a:prstGeom>
          <a:noFill/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7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023" y="203418"/>
            <a:ext cx="8786892" cy="905509"/>
          </a:xfrm>
        </p:spPr>
        <p:txBody>
          <a:bodyPr>
            <a:noAutofit/>
          </a:bodyPr>
          <a:lstStyle/>
          <a:p>
            <a:r>
              <a:rPr lang="en-US" altLang="ja-JP" sz="2800" b="1" dirty="0" smtClean="0"/>
              <a:t>TDR </a:t>
            </a:r>
            <a:r>
              <a:rPr lang="ja-JP" altLang="en-US" sz="2800" b="1" dirty="0" smtClean="0"/>
              <a:t>における</a:t>
            </a:r>
            <a:r>
              <a:rPr lang="en-US" altLang="ja-JP" sz="2800" b="1" dirty="0" smtClean="0"/>
              <a:t>ILC</a:t>
            </a:r>
            <a:r>
              <a:rPr lang="ja-JP" altLang="en-US" sz="2800" b="1" dirty="0" smtClean="0"/>
              <a:t>加速器建設に必要な研究所の人材</a:t>
            </a:r>
            <a:r>
              <a:rPr lang="en-US" altLang="ja-JP" sz="2800" b="1" dirty="0" smtClean="0"/>
              <a:t> (FTE)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616427"/>
              </p:ext>
            </p:extLst>
          </p:nvPr>
        </p:nvGraphicFramePr>
        <p:xfrm>
          <a:off x="192023" y="1155266"/>
          <a:ext cx="7202378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100"/>
                <a:gridCol w="2004797"/>
                <a:gridCol w="1515789"/>
                <a:gridCol w="1259705"/>
                <a:gridCol w="1004921"/>
                <a:gridCol w="95706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en-US" altLang="ja-JP" sz="1600" dirty="0" smtClean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600" dirty="0" smtClean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積分人・時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K</a:t>
                      </a:r>
                      <a:r>
                        <a:rPr kumimoji="1" lang="ja-JP" altLang="en-US" sz="1600" dirty="0" smtClean="0"/>
                        <a:t> </a:t>
                      </a:r>
                      <a:r>
                        <a:rPr kumimoji="1" lang="en-US" altLang="ja-JP" sz="1600" baseline="0" dirty="0" smtClean="0"/>
                        <a:t>person-</a:t>
                      </a:r>
                      <a:r>
                        <a:rPr kumimoji="1" lang="en-US" altLang="ja-JP" sz="1600" baseline="0" dirty="0" err="1" smtClean="0"/>
                        <a:t>hr</a:t>
                      </a:r>
                      <a:endParaRPr kumimoji="1" lang="en-US" altLang="ja-JP" sz="1600" dirty="0" smtClean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積分</a:t>
                      </a:r>
                      <a:r>
                        <a:rPr kumimoji="1" lang="en-US" altLang="ja-JP" sz="1600" dirty="0" smtClean="0"/>
                        <a:t> FTE</a:t>
                      </a:r>
                    </a:p>
                    <a:p>
                      <a:pPr algn="ctr"/>
                      <a:r>
                        <a:rPr kumimoji="1" lang="en-US" altLang="ja-JP" sz="1600" baseline="0" dirty="0" smtClean="0"/>
                        <a:t>p-</a:t>
                      </a:r>
                      <a:r>
                        <a:rPr kumimoji="1" lang="en-US" altLang="ja-JP" sz="1600" baseline="0" dirty="0" err="1" smtClean="0"/>
                        <a:t>yr</a:t>
                      </a:r>
                      <a:endParaRPr kumimoji="1" lang="en-US" altLang="ja-JP" sz="1600" dirty="0" smtClean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en-US" sz="1600" dirty="0" smtClean="0"/>
                        <a:t>FTE </a:t>
                      </a:r>
                      <a:r>
                        <a:rPr kumimoji="1" lang="en-US" altLang="ja-JP" sz="1600" dirty="0" smtClean="0"/>
                        <a:t>/ </a:t>
                      </a:r>
                      <a:r>
                        <a:rPr kumimoji="1" lang="ja-JP" altLang="en-US" sz="1600" dirty="0" smtClean="0"/>
                        <a:t>年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Av.</a:t>
                      </a:r>
                      <a:r>
                        <a:rPr kumimoji="1" lang="en-US" altLang="ja-JP" sz="1600" baseline="0" dirty="0" smtClean="0"/>
                        <a:t> In </a:t>
                      </a:r>
                      <a:r>
                        <a:rPr kumimoji="1" lang="en-US" altLang="ja-JP" sz="1600" baseline="0" dirty="0" err="1" smtClean="0"/>
                        <a:t>yr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規模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Staff/</a:t>
                      </a:r>
                      <a:r>
                        <a:rPr kumimoji="1" lang="en-US" altLang="ja-JP" sz="1600" dirty="0" err="1" smtClean="0"/>
                        <a:t>yr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="1" u="sng" dirty="0" smtClean="0">
                          <a:solidFill>
                            <a:srgbClr val="FF0000"/>
                          </a:solidFill>
                        </a:rPr>
                        <a:t>22,898</a:t>
                      </a:r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="1" u="sng" dirty="0" smtClean="0">
                          <a:solidFill>
                            <a:srgbClr val="3366FF"/>
                          </a:solidFill>
                        </a:rPr>
                        <a:t>13,470</a:t>
                      </a:r>
                      <a:endParaRPr kumimoji="1" lang="ja-JP" altLang="en-US" sz="1600" b="1" u="sng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ja-JP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　</a:t>
                      </a:r>
                      <a:r>
                        <a:rPr kumimoji="1" lang="en-US" altLang="en-US" sz="1600" dirty="0" smtClean="0"/>
                        <a:t>ACC</a:t>
                      </a:r>
                      <a:r>
                        <a:rPr kumimoji="1" lang="ja-JP" altLang="en-US" sz="1600" dirty="0" smtClean="0"/>
                        <a:t>　</a:t>
                      </a:r>
                      <a:r>
                        <a:rPr kumimoji="1" lang="en-US" altLang="ja-JP" sz="1600" dirty="0" smtClean="0"/>
                        <a:t>(SRF, </a:t>
                      </a:r>
                      <a:r>
                        <a:rPr kumimoji="1" lang="en-US" altLang="ja-JP" sz="1600" dirty="0" smtClean="0"/>
                        <a:t>9</a:t>
                      </a:r>
                      <a:r>
                        <a:rPr kumimoji="1" lang="en-US" altLang="en-US" sz="1600" dirty="0" smtClean="0"/>
                        <a:t> </a:t>
                      </a:r>
                      <a:r>
                        <a:rPr kumimoji="1" lang="en-US" altLang="en-US" sz="1600" dirty="0" err="1" smtClean="0"/>
                        <a:t>yr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6,520  (</a:t>
                      </a:r>
                      <a:r>
                        <a:rPr kumimoji="1" lang="en-US" altLang="ja-JP" sz="1600" dirty="0" smtClean="0">
                          <a:solidFill>
                            <a:srgbClr val="008000"/>
                          </a:solidFill>
                        </a:rPr>
                        <a:t>28.5%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aseline="0" dirty="0" smtClean="0"/>
                        <a:t>3,835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426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  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57576">
                <a:tc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　</a:t>
                      </a:r>
                      <a:r>
                        <a:rPr kumimoji="1" lang="en-US" altLang="en-US" sz="1600" dirty="0" smtClean="0"/>
                        <a:t>ACC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err="1" smtClean="0"/>
                        <a:t>etc</a:t>
                      </a:r>
                      <a:r>
                        <a:rPr kumimoji="1" lang="ja-JP" altLang="en-US" sz="1600" dirty="0" smtClean="0"/>
                        <a:t>）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5,321  (23.2%)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3,130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347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&lt;1,124&gt;</a:t>
                      </a:r>
                      <a:endParaRPr kumimoji="1" lang="ja-JP" alt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　</a:t>
                      </a:r>
                      <a:r>
                        <a:rPr kumimoji="1" lang="en-US" altLang="en-US" sz="1600" dirty="0" smtClean="0"/>
                        <a:t>CFS, Alignment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1,359       (5.9%)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800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89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en-US" altLang="ja-JP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　</a:t>
                      </a:r>
                      <a:r>
                        <a:rPr kumimoji="1" lang="en-US" altLang="en-US" sz="1600" dirty="0" smtClean="0"/>
                        <a:t>Administration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3,998  (17.5%)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2,352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261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8000"/>
                          </a:solidFill>
                        </a:rPr>
                        <a:t>5</a:t>
                      </a:r>
                      <a:endParaRPr kumimoji="1" lang="ja-JP" alt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008000"/>
                          </a:solidFill>
                        </a:rPr>
                        <a:t>　</a:t>
                      </a:r>
                      <a:r>
                        <a:rPr kumimoji="1" lang="en-US" altLang="en-US" sz="1600" baseline="0" dirty="0" smtClean="0">
                          <a:solidFill>
                            <a:srgbClr val="008000"/>
                          </a:solidFill>
                        </a:rPr>
                        <a:t>Installation </a:t>
                      </a:r>
                      <a:r>
                        <a:rPr kumimoji="1" lang="ja-JP" altLang="en-US" sz="1600" baseline="0" dirty="0" smtClean="0">
                          <a:solidFill>
                            <a:srgbClr val="008000"/>
                          </a:solidFill>
                        </a:rPr>
                        <a:t>（４</a:t>
                      </a:r>
                      <a:r>
                        <a:rPr kumimoji="1" lang="en-US" altLang="ja-JP" sz="1600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1" lang="en-US" altLang="ja-JP" sz="1600" baseline="0" dirty="0" err="1" smtClean="0">
                          <a:solidFill>
                            <a:srgbClr val="008000"/>
                          </a:solidFill>
                        </a:rPr>
                        <a:t>yr</a:t>
                      </a:r>
                      <a:r>
                        <a:rPr kumimoji="1" lang="ja-JP" altLang="en-US" sz="1600" baseline="0" dirty="0" smtClean="0">
                          <a:solidFill>
                            <a:srgbClr val="008000"/>
                          </a:solidFill>
                        </a:rPr>
                        <a:t>）</a:t>
                      </a:r>
                      <a:endParaRPr kumimoji="1" lang="ja-JP" alt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8000"/>
                          </a:solidFill>
                        </a:rPr>
                        <a:t>5,700  (24.9%)</a:t>
                      </a:r>
                      <a:endParaRPr kumimoji="1" lang="ja-JP" alt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008000"/>
                          </a:solidFill>
                        </a:rPr>
                        <a:t>3,353</a:t>
                      </a:r>
                      <a:endParaRPr kumimoji="1" lang="ja-JP" alt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008000"/>
                          </a:solidFill>
                        </a:rPr>
                        <a:t>(+838)</a:t>
                      </a:r>
                      <a:endParaRPr kumimoji="1" lang="ja-JP" alt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右中かっこ 2"/>
          <p:cNvSpPr/>
          <p:nvPr/>
        </p:nvSpPr>
        <p:spPr>
          <a:xfrm>
            <a:off x="6395280" y="2371239"/>
            <a:ext cx="269413" cy="1086908"/>
          </a:xfrm>
          <a:prstGeom prst="rightBrace">
            <a:avLst>
              <a:gd name="adj1" fmla="val 8333"/>
              <a:gd name="adj2" fmla="val 3531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2615" y="4282025"/>
            <a:ext cx="8782643" cy="2409891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dirty="0" smtClean="0"/>
              <a:t>参考：国際的連携をもつ加速器研究所の規模</a:t>
            </a:r>
            <a:r>
              <a:rPr lang="en-US" altLang="ja-JP" dirty="0" smtClean="0"/>
              <a:t> = </a:t>
            </a:r>
            <a:r>
              <a:rPr lang="ja-JP" altLang="en-US" dirty="0" smtClean="0"/>
              <a:t>人材源の国際的な基盤：</a:t>
            </a:r>
            <a:endParaRPr lang="en-US" altLang="ja-JP" dirty="0" smtClean="0"/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kumimoji="1" lang="en-US" altLang="ja-JP" dirty="0" smtClean="0">
                <a:solidFill>
                  <a:srgbClr val="000090"/>
                </a:solidFill>
              </a:rPr>
              <a:t>CERN</a:t>
            </a:r>
            <a:r>
              <a:rPr kumimoji="1" lang="ja-JP" altLang="en-US" dirty="0" smtClean="0">
                <a:solidFill>
                  <a:srgbClr val="000090"/>
                </a:solidFill>
              </a:rPr>
              <a:t>：</a:t>
            </a:r>
            <a:r>
              <a:rPr kumimoji="1" lang="en-US" altLang="ja-JP" dirty="0" smtClean="0">
                <a:solidFill>
                  <a:srgbClr val="000090"/>
                </a:solidFill>
              </a:rPr>
              <a:t> ~ 2500 , 	DESY: ~</a:t>
            </a:r>
            <a:r>
              <a:rPr lang="en-US" altLang="ja-JP" dirty="0" smtClean="0">
                <a:solidFill>
                  <a:srgbClr val="000090"/>
                </a:solidFill>
              </a:rPr>
              <a:t>2,400</a:t>
            </a:r>
            <a:r>
              <a:rPr kumimoji="1" lang="en-US" altLang="ja-JP" dirty="0" smtClean="0">
                <a:solidFill>
                  <a:srgbClr val="000090"/>
                </a:solidFill>
              </a:rPr>
              <a:t>, 	CEA-</a:t>
            </a:r>
            <a:r>
              <a:rPr kumimoji="1" lang="en-US" altLang="ja-JP" dirty="0" err="1" smtClean="0">
                <a:solidFill>
                  <a:srgbClr val="000090"/>
                </a:solidFill>
              </a:rPr>
              <a:t>Saclay</a:t>
            </a:r>
            <a:r>
              <a:rPr kumimoji="1" lang="en-US" altLang="ja-JP" dirty="0" smtClean="0">
                <a:solidFill>
                  <a:srgbClr val="000090"/>
                </a:solidFill>
              </a:rPr>
              <a:t>: ~</a:t>
            </a:r>
            <a:r>
              <a:rPr lang="en-US" altLang="ja-JP" dirty="0" smtClean="0">
                <a:solidFill>
                  <a:srgbClr val="000090"/>
                </a:solidFill>
              </a:rPr>
              <a:t>4,200</a:t>
            </a:r>
            <a:r>
              <a:rPr kumimoji="1" lang="en-US" altLang="ja-JP" dirty="0" smtClean="0">
                <a:solidFill>
                  <a:srgbClr val="000090"/>
                </a:solidFill>
              </a:rPr>
              <a:t>,</a:t>
            </a:r>
            <a:r>
              <a:rPr lang="en-US" altLang="ja-JP" dirty="0" smtClean="0">
                <a:solidFill>
                  <a:srgbClr val="000090"/>
                </a:solidFill>
              </a:rPr>
              <a:t> etc</a:t>
            </a:r>
            <a:r>
              <a:rPr lang="en-US" altLang="ja-JP" dirty="0">
                <a:solidFill>
                  <a:srgbClr val="000090"/>
                </a:solidFill>
              </a:rPr>
              <a:t>.</a:t>
            </a:r>
            <a:r>
              <a:rPr kumimoji="1" lang="ja-JP" altLang="en-US" dirty="0" smtClean="0">
                <a:solidFill>
                  <a:srgbClr val="000090"/>
                </a:solidFill>
              </a:rPr>
              <a:t>、</a:t>
            </a:r>
            <a:r>
              <a:rPr kumimoji="1" lang="en-US" altLang="ja-JP" dirty="0" smtClean="0">
                <a:solidFill>
                  <a:srgbClr val="000090"/>
                </a:solidFill>
              </a:rPr>
              <a:t> 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altLang="ja-JP" dirty="0" err="1" smtClean="0">
                <a:solidFill>
                  <a:srgbClr val="0000FF"/>
                </a:solidFill>
              </a:rPr>
              <a:t>Fermilab</a:t>
            </a:r>
            <a:r>
              <a:rPr lang="en-US" altLang="ja-JP" dirty="0" smtClean="0">
                <a:solidFill>
                  <a:srgbClr val="0000FF"/>
                </a:solidFill>
              </a:rPr>
              <a:t>: ~1,700, 	SLAC: ~1,700, 	BNL: ~3,000, 	</a:t>
            </a:r>
            <a:r>
              <a:rPr lang="en-US" altLang="ja-JP" dirty="0" err="1" smtClean="0">
                <a:solidFill>
                  <a:srgbClr val="0000FF"/>
                </a:solidFill>
              </a:rPr>
              <a:t>JLab</a:t>
            </a:r>
            <a:r>
              <a:rPr lang="en-US" altLang="ja-JP" dirty="0" smtClean="0">
                <a:solidFill>
                  <a:srgbClr val="0000FF"/>
                </a:solidFill>
              </a:rPr>
              <a:t> : ~</a:t>
            </a:r>
            <a:r>
              <a:rPr lang="en-US" altLang="ja-JP" dirty="0">
                <a:solidFill>
                  <a:srgbClr val="0000FF"/>
                </a:solidFill>
              </a:rPr>
              <a:t>8</a:t>
            </a:r>
            <a:r>
              <a:rPr lang="en-US" altLang="ja-JP" dirty="0" smtClean="0">
                <a:solidFill>
                  <a:srgbClr val="0000FF"/>
                </a:solidFill>
              </a:rPr>
              <a:t>00, etc.,  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kumimoji="1" lang="en-US" altLang="ja-JP" dirty="0" smtClean="0">
                <a:solidFill>
                  <a:srgbClr val="000090"/>
                </a:solidFill>
              </a:rPr>
              <a:t>KEK: ~750</a:t>
            </a:r>
            <a:r>
              <a:rPr lang="en-US" altLang="ja-JP" dirty="0" smtClean="0">
                <a:solidFill>
                  <a:srgbClr val="000090"/>
                </a:solidFill>
              </a:rPr>
              <a:t>, </a:t>
            </a:r>
            <a:r>
              <a:rPr kumimoji="1" lang="en-US" altLang="ja-JP" dirty="0" smtClean="0">
                <a:solidFill>
                  <a:srgbClr val="000090"/>
                </a:solidFill>
              </a:rPr>
              <a:t> 		IHEP: ~</a:t>
            </a:r>
            <a:r>
              <a:rPr lang="en-US" altLang="ja-JP" dirty="0" smtClean="0">
                <a:solidFill>
                  <a:srgbClr val="000090"/>
                </a:solidFill>
              </a:rPr>
              <a:t>1,400</a:t>
            </a:r>
            <a:r>
              <a:rPr kumimoji="1" lang="ja-JP" altLang="en-US" dirty="0" smtClean="0">
                <a:solidFill>
                  <a:srgbClr val="000090"/>
                </a:solidFill>
              </a:rPr>
              <a:t>、</a:t>
            </a:r>
            <a:r>
              <a:rPr kumimoji="1" lang="en-US" altLang="ja-JP" dirty="0" smtClean="0">
                <a:solidFill>
                  <a:srgbClr val="000090"/>
                </a:solidFill>
              </a:rPr>
              <a:t>	PAL: (TBD)</a:t>
            </a:r>
            <a:r>
              <a:rPr lang="en-US" altLang="ja-JP" dirty="0" smtClean="0">
                <a:solidFill>
                  <a:srgbClr val="000090"/>
                </a:solidFill>
              </a:rPr>
              <a:t>, 	</a:t>
            </a:r>
            <a:r>
              <a:rPr kumimoji="1" lang="en-US" altLang="ja-JP" dirty="0" smtClean="0">
                <a:solidFill>
                  <a:srgbClr val="000090"/>
                </a:solidFill>
              </a:rPr>
              <a:t>RRCAT: (</a:t>
            </a:r>
            <a:r>
              <a:rPr lang="en-US" altLang="ja-JP" dirty="0" smtClean="0">
                <a:solidFill>
                  <a:srgbClr val="000090"/>
                </a:solidFill>
              </a:rPr>
              <a:t>&gt; 3,000</a:t>
            </a:r>
            <a:r>
              <a:rPr kumimoji="1" lang="en-US" altLang="ja-JP" dirty="0" smtClean="0">
                <a:solidFill>
                  <a:srgbClr val="000090"/>
                </a:solidFill>
              </a:rPr>
              <a:t>)</a:t>
            </a:r>
            <a:r>
              <a:rPr kumimoji="1" lang="ja-JP" altLang="en-US" dirty="0" smtClean="0">
                <a:solidFill>
                  <a:srgbClr val="000090"/>
                </a:solidFill>
              </a:rPr>
              <a:t>、</a:t>
            </a:r>
            <a:r>
              <a:rPr lang="en-US" altLang="ja-JP" dirty="0" smtClean="0">
                <a:solidFill>
                  <a:srgbClr val="000090"/>
                </a:solidFill>
              </a:rPr>
              <a:t>etc., </a:t>
            </a:r>
            <a:endParaRPr lang="en-US" altLang="ja-JP" dirty="0">
              <a:solidFill>
                <a:srgbClr val="000090"/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kumimoji="1" lang="en-US" altLang="ja-JP" dirty="0" smtClean="0"/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altLang="ja-JP" dirty="0" smtClean="0"/>
              <a:t>ILC </a:t>
            </a:r>
            <a:r>
              <a:rPr lang="ja-JP" altLang="en-US" dirty="0" smtClean="0"/>
              <a:t>は、世界の加速器研究所が、</a:t>
            </a:r>
            <a:r>
              <a:rPr lang="ja-JP" altLang="en-US" dirty="0" smtClean="0">
                <a:solidFill>
                  <a:srgbClr val="3366FF"/>
                </a:solidFill>
              </a:rPr>
              <a:t>約</a:t>
            </a:r>
            <a:r>
              <a:rPr lang="en-US" altLang="ja-JP" dirty="0" smtClean="0">
                <a:solidFill>
                  <a:srgbClr val="3366FF"/>
                </a:solidFill>
              </a:rPr>
              <a:t>1/10 </a:t>
            </a:r>
            <a:r>
              <a:rPr lang="ja-JP" altLang="en-US" dirty="0" smtClean="0">
                <a:solidFill>
                  <a:srgbClr val="3366FF"/>
                </a:solidFill>
              </a:rPr>
              <a:t>の人材を提供すれば実現</a:t>
            </a:r>
            <a:r>
              <a:rPr lang="ja-JP" altLang="en-US" dirty="0" smtClean="0"/>
              <a:t>できる</a:t>
            </a:r>
            <a:r>
              <a:rPr lang="ja-JP" altLang="en-US" dirty="0" smtClean="0"/>
              <a:t>スケール</a:t>
            </a:r>
            <a:endParaRPr lang="en-US" altLang="ja-JP" dirty="0" smtClean="0"/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altLang="ja-JP" dirty="0" smtClean="0">
                <a:solidFill>
                  <a:srgbClr val="7F7F7F"/>
                </a:solidFill>
              </a:rPr>
              <a:t>ILC can be built with contribution with a level of ~ 1/10 human resource from them. </a:t>
            </a:r>
            <a:endParaRPr lang="en-US" altLang="ja-JP" dirty="0" smtClean="0">
              <a:solidFill>
                <a:srgbClr val="7F7F7F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608110" y="3045301"/>
            <a:ext cx="2370805" cy="1015663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建設期間の平均で、</a:t>
            </a:r>
            <a:r>
              <a:rPr lang="en-US" altLang="ja-JP" sz="1200" dirty="0" smtClean="0">
                <a:solidFill>
                  <a:srgbClr val="FF0000"/>
                </a:solidFill>
              </a:rPr>
              <a:t>~ 1,100</a:t>
            </a:r>
            <a:r>
              <a:rPr lang="ja-JP" altLang="en-US" sz="1200" dirty="0" smtClean="0">
                <a:solidFill>
                  <a:srgbClr val="FF0000"/>
                </a:solidFill>
              </a:rPr>
              <a:t> 人</a:t>
            </a:r>
            <a:r>
              <a:rPr lang="ja-JP" altLang="en-US" sz="1200" dirty="0" smtClean="0"/>
              <a:t>の研究所労務・人材が必要。　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r>
              <a:rPr lang="ja-JP" altLang="en-US" sz="1200" dirty="0" smtClean="0">
                <a:solidFill>
                  <a:srgbClr val="008000"/>
                </a:solidFill>
              </a:rPr>
              <a:t>（</a:t>
            </a:r>
            <a:r>
              <a:rPr lang="en-US" altLang="ja-JP" sz="1200" dirty="0" smtClean="0">
                <a:solidFill>
                  <a:srgbClr val="008000"/>
                </a:solidFill>
              </a:rPr>
              <a:t>5. </a:t>
            </a:r>
            <a:r>
              <a:rPr lang="ja-JP" altLang="en-US" sz="1200" dirty="0" smtClean="0">
                <a:solidFill>
                  <a:srgbClr val="008000"/>
                </a:solidFill>
              </a:rPr>
              <a:t>組込・据付は4年間の短期であり、常用人数には含まない）</a:t>
            </a:r>
            <a:endParaRPr lang="en-US" altLang="ja-JP" sz="1200" dirty="0" smtClean="0">
              <a:solidFill>
                <a:srgbClr val="008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103137" y="1918454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28%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694282" y="1720044"/>
            <a:ext cx="1469572" cy="2275809"/>
          </a:xfrm>
          <a:prstGeom prst="rect">
            <a:avLst/>
          </a:pr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974514" y="1781385"/>
            <a:ext cx="631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28.5%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801759" y="0"/>
            <a:ext cx="1341533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Rev. 1510</a:t>
            </a:r>
            <a:r>
              <a:rPr lang="en-US" altLang="ja-JP" dirty="0" smtClean="0"/>
              <a:t>25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424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4684" y="234698"/>
            <a:ext cx="8576361" cy="755902"/>
          </a:xfrm>
        </p:spPr>
        <p:txBody>
          <a:bodyPr>
            <a:noAutofit/>
          </a:bodyPr>
          <a:lstStyle/>
          <a:p>
            <a:r>
              <a:rPr kumimoji="1" lang="en-US" altLang="ja-JP" sz="3200" b="1" dirty="0" smtClean="0"/>
              <a:t>ILC</a:t>
            </a:r>
            <a:r>
              <a:rPr lang="ja-JP" altLang="en-US" sz="3200" b="1" dirty="0" smtClean="0"/>
              <a:t>加速器建設の為の研究所労務・人材</a:t>
            </a:r>
            <a:r>
              <a:rPr lang="en-US" altLang="ja-JP" sz="3200" b="1" dirty="0" smtClean="0"/>
              <a:t>(</a:t>
            </a:r>
            <a:r>
              <a:rPr lang="ja-JP" altLang="en-US" sz="3200" b="1" dirty="0" smtClean="0"/>
              <a:t>内訳</a:t>
            </a:r>
            <a:r>
              <a:rPr lang="en-US" altLang="ja-JP" sz="3200" b="1" dirty="0" smtClean="0"/>
              <a:t>2</a:t>
            </a:r>
            <a:r>
              <a:rPr lang="ja-JP" altLang="en-US" sz="3200" b="1" dirty="0" smtClean="0"/>
              <a:t>）</a:t>
            </a:r>
            <a:r>
              <a:rPr lang="en-US" altLang="ja-JP" sz="3200" b="1" dirty="0" smtClean="0"/>
              <a:t/>
            </a:r>
            <a:br>
              <a:rPr lang="en-US" altLang="ja-JP" sz="3200" b="1" dirty="0" smtClean="0"/>
            </a:br>
            <a:r>
              <a:rPr lang="en-US" altLang="ja-JP" sz="3200" b="1" dirty="0" smtClean="0">
                <a:solidFill>
                  <a:srgbClr val="7F7F7F"/>
                </a:solidFill>
              </a:rPr>
              <a:t>Further Breakdown </a:t>
            </a:r>
            <a:r>
              <a:rPr kumimoji="1" lang="en-US" altLang="ja-JP" sz="3200" b="1" dirty="0" smtClean="0">
                <a:solidFill>
                  <a:srgbClr val="7F7F7F"/>
                </a:solidFill>
              </a:rPr>
              <a:t>  </a:t>
            </a:r>
            <a:endParaRPr kumimoji="1" lang="ja-JP" altLang="en-US" sz="3200" b="1" dirty="0">
              <a:solidFill>
                <a:srgbClr val="7F7F7F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AY-2015/11/17b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graphicFrame>
        <p:nvGraphicFramePr>
          <p:cNvPr id="12" name="コンテンツ プレースホルダー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196582"/>
              </p:ext>
            </p:extLst>
          </p:nvPr>
        </p:nvGraphicFramePr>
        <p:xfrm>
          <a:off x="275380" y="1049868"/>
          <a:ext cx="8411421" cy="517948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90674"/>
                <a:gridCol w="1761971"/>
                <a:gridCol w="962189"/>
                <a:gridCol w="990319"/>
                <a:gridCol w="844780"/>
                <a:gridCol w="797999"/>
                <a:gridCol w="786878"/>
                <a:gridCol w="776611"/>
              </a:tblGrid>
              <a:tr h="5358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分野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400" dirty="0" smtClean="0"/>
                        <a:t>Item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サブシステム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400" dirty="0" smtClean="0"/>
                        <a:t>Sub-Item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積分労務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400" dirty="0" err="1" smtClean="0"/>
                        <a:t>Integ</a:t>
                      </a:r>
                      <a:r>
                        <a:rPr kumimoji="1" lang="en-US" altLang="ja-JP" sz="1400" dirty="0" smtClean="0"/>
                        <a:t>.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K</a:t>
                      </a:r>
                      <a:r>
                        <a:rPr kumimoji="1" lang="en-US" altLang="ja-JP" sz="1400" baseline="0" dirty="0" smtClean="0"/>
                        <a:t> p</a:t>
                      </a:r>
                      <a:r>
                        <a:rPr kumimoji="1" lang="en-US" altLang="ja-JP" sz="1400" dirty="0" smtClean="0"/>
                        <a:t>-</a:t>
                      </a:r>
                      <a:r>
                        <a:rPr kumimoji="1" lang="en-US" altLang="ja-JP" sz="1400" dirty="0" err="1" smtClean="0"/>
                        <a:t>hr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積分労務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400" dirty="0" err="1" smtClean="0"/>
                        <a:t>Integ</a:t>
                      </a:r>
                      <a:r>
                        <a:rPr kumimoji="1" lang="en-US" altLang="ja-JP" sz="1400" dirty="0" smtClean="0"/>
                        <a:t>.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Person-</a:t>
                      </a:r>
                      <a:r>
                        <a:rPr kumimoji="1" lang="en-US" altLang="ja-JP" sz="1400" dirty="0" err="1" smtClean="0"/>
                        <a:t>yr</a:t>
                      </a:r>
                      <a:endParaRPr kumimoji="1" lang="en-US" altLang="ja-JP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en-US" sz="1400" baseline="0" dirty="0" smtClean="0">
                          <a:solidFill>
                            <a:srgbClr val="FFFF00"/>
                          </a:solidFill>
                        </a:rPr>
                        <a:t>リーダ</a:t>
                      </a:r>
                    </a:p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Senior</a:t>
                      </a:r>
                    </a:p>
                    <a:p>
                      <a:pPr algn="ctr"/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研究者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/>
                        <a:t>Sci</a:t>
                      </a:r>
                      <a:endParaRPr kumimoji="1" lang="en-US" altLang="ja-JP" sz="1400" dirty="0" smtClean="0"/>
                    </a:p>
                    <a:p>
                      <a:pPr algn="ctr"/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技術者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 Eng.</a:t>
                      </a:r>
                    </a:p>
                    <a:p>
                      <a:pPr algn="ctr"/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作業者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Tech.</a:t>
                      </a:r>
                    </a:p>
                    <a:p>
                      <a:pPr algn="ctr"/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696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CFS  (9 </a:t>
                      </a:r>
                      <a:r>
                        <a:rPr kumimoji="1" lang="en-US" altLang="ja-JP" sz="1400" dirty="0" err="1" smtClean="0"/>
                        <a:t>yrs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400" dirty="0" smtClean="0"/>
                        <a:t>-Civil E, Build.</a:t>
                      </a:r>
                      <a:r>
                        <a:rPr kumimoji="1" lang="en-US" altLang="ja-JP" sz="1400" baseline="0" dirty="0" smtClean="0"/>
                        <a:t> Utility</a:t>
                      </a:r>
                      <a:endParaRPr kumimoji="1" lang="en-US" altLang="ja-JP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1,359 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800 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0</a:t>
                      </a:r>
                      <a:endParaRPr kumimoji="1" lang="en-US" altLang="ja-JP" sz="1400" u="sng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0</a:t>
                      </a:r>
                      <a:endParaRPr kumimoji="1" lang="en-US" altLang="ja-JP" sz="1400" u="sng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800</a:t>
                      </a:r>
                      <a:endParaRPr kumimoji="1" lang="en-US" altLang="ja-JP" sz="1400" u="sng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0</a:t>
                      </a:r>
                      <a:endParaRPr kumimoji="1" lang="en-US" altLang="ja-JP" sz="1400" u="sng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46769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Acc</a:t>
                      </a:r>
                      <a:r>
                        <a:rPr kumimoji="1" lang="en-US" altLang="ja-JP" sz="1400" dirty="0" smtClean="0"/>
                        <a:t> (9 </a:t>
                      </a:r>
                      <a:r>
                        <a:rPr kumimoji="1" lang="en-US" altLang="ja-JP" sz="1400" dirty="0" err="1" smtClean="0"/>
                        <a:t>yrs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/>
                        <a:t>Sub-total</a:t>
                      </a:r>
                    </a:p>
                    <a:p>
                      <a:r>
                        <a:rPr kumimoji="1" lang="en-US" altLang="ja-JP" sz="1400" dirty="0" smtClean="0"/>
                        <a:t>- Cavity and CM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400" dirty="0" smtClean="0"/>
                        <a:t>- HLRF(1.3GHz)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 </a:t>
                      </a:r>
                      <a:r>
                        <a:rPr kumimoji="1" lang="en-US" altLang="ja-JP" sz="1400" dirty="0" err="1" smtClean="0"/>
                        <a:t>Int</a:t>
                      </a:r>
                      <a:r>
                        <a:rPr kumimoji="1" lang="en-US" altLang="ja-JP" sz="1400" dirty="0" smtClean="0"/>
                        <a:t>-Control-LLRF</a:t>
                      </a:r>
                    </a:p>
                    <a:p>
                      <a:r>
                        <a:rPr kumimoji="1" lang="en-US" altLang="ja-JP" sz="1400" dirty="0" smtClean="0"/>
                        <a:t>- Cryogenics</a:t>
                      </a:r>
                    </a:p>
                    <a:p>
                      <a:r>
                        <a:rPr kumimoji="1" lang="en-US" altLang="ja-JP" sz="1400" dirty="0" smtClean="0"/>
                        <a:t>- Magnets</a:t>
                      </a:r>
                    </a:p>
                    <a:p>
                      <a:r>
                        <a:rPr kumimoji="1" lang="en-US" altLang="ja-JP" sz="1400" dirty="0" smtClean="0"/>
                        <a:t>- Power</a:t>
                      </a:r>
                      <a:r>
                        <a:rPr kumimoji="1" lang="en-US" altLang="ja-JP" sz="1400" baseline="0" dirty="0" smtClean="0"/>
                        <a:t> Supplies </a:t>
                      </a:r>
                      <a:endParaRPr kumimoji="1" lang="en-US" altLang="ja-JP" sz="1400" dirty="0" smtClean="0"/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 Vacuum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en-US" altLang="ja-JP" sz="1400" dirty="0" smtClean="0"/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 Instrumentation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 Dump-Collimator</a:t>
                      </a:r>
                    </a:p>
                    <a:p>
                      <a:r>
                        <a:rPr kumimoji="1" lang="en-US" altLang="ja-JP" sz="1400" dirty="0" smtClean="0"/>
                        <a:t>- Computing</a:t>
                      </a:r>
                      <a:r>
                        <a:rPr kumimoji="1" lang="en-US" altLang="ja-JP" sz="1400" baseline="0" dirty="0" smtClean="0"/>
                        <a:t> infra. 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baseline="0" dirty="0" smtClean="0"/>
                        <a:t>- Other-(non-L)-HLRF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400" baseline="0" dirty="0" smtClean="0"/>
                        <a:t>- Simulation &amp; op.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400" baseline="0" dirty="0" smtClean="0"/>
                        <a:t>- Area spec. sys.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11,841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3,551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915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1,357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557</a:t>
                      </a:r>
                      <a:endParaRPr kumimoji="1" lang="ja-JP" altLang="en-US" sz="1400" dirty="0"/>
                    </a:p>
                    <a:p>
                      <a:pPr algn="r"/>
                      <a:r>
                        <a:rPr kumimoji="1" lang="en-US" altLang="ja-JP" sz="1400" dirty="0" smtClean="0"/>
                        <a:t>387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1,411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119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517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211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1,392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68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175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1,181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6,966</a:t>
                      </a:r>
                    </a:p>
                    <a:p>
                      <a:pPr algn="r"/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2,089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538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798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328</a:t>
                      </a:r>
                      <a:endParaRPr kumimoji="1" lang="ja-JP" altLang="en-US" sz="1400" dirty="0"/>
                    </a:p>
                    <a:p>
                      <a:pPr algn="r"/>
                      <a:r>
                        <a:rPr kumimoji="1" lang="en-US" altLang="ja-JP" sz="1400" dirty="0" smtClean="0"/>
                        <a:t>228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830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70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304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124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819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40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103</a:t>
                      </a:r>
                    </a:p>
                    <a:p>
                      <a:pPr algn="r"/>
                      <a:r>
                        <a:rPr kumimoji="1" lang="en-US" altLang="ja-JP" sz="1400" dirty="0" smtClean="0"/>
                        <a:t>695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499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193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79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48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21</a:t>
                      </a:r>
                      <a:endParaRPr kumimoji="1" lang="ja-JP" altLang="en-US" sz="1400" u="none" dirty="0"/>
                    </a:p>
                    <a:p>
                      <a:pPr algn="r"/>
                      <a:r>
                        <a:rPr kumimoji="1" lang="en-US" altLang="ja-JP" sz="1400" u="none" dirty="0" smtClean="0"/>
                        <a:t>10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8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61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5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64</a:t>
                      </a:r>
                      <a:endParaRPr kumimoji="1" lang="en-US" altLang="ja-JP" sz="140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760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114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42</a:t>
                      </a:r>
                      <a:endParaRPr kumimoji="1" lang="ja-JP" altLang="en-US" sz="1400" u="none" dirty="0"/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101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189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103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211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2,240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410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275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503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167</a:t>
                      </a:r>
                      <a:endParaRPr kumimoji="1" lang="ja-JP" altLang="en-US" sz="1400" u="none" dirty="0"/>
                    </a:p>
                    <a:p>
                      <a:pPr algn="r"/>
                      <a:r>
                        <a:rPr kumimoji="1" lang="en-US" altLang="ja-JP" sz="1400" u="none" dirty="0" smtClean="0"/>
                        <a:t>58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54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20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101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38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380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21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213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3,465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1,372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184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247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98</a:t>
                      </a:r>
                      <a:endParaRPr kumimoji="1" lang="ja-JP" altLang="en-US" sz="1400" u="none" dirty="0"/>
                    </a:p>
                    <a:p>
                      <a:pPr algn="r"/>
                      <a:r>
                        <a:rPr kumimoji="1" lang="en-US" altLang="ja-JP" sz="1400" u="none" dirty="0" smtClean="0"/>
                        <a:t>159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776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43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101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76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189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14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0</a:t>
                      </a:r>
                    </a:p>
                    <a:p>
                      <a:pPr algn="r"/>
                      <a:r>
                        <a:rPr kumimoji="1" lang="en-US" altLang="ja-JP" sz="1400" u="none" dirty="0" smtClean="0"/>
                        <a:t>206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888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Manage.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 (9 </a:t>
                      </a:r>
                      <a:r>
                        <a:rPr kumimoji="1" lang="en-US" altLang="ja-JP" sz="1400" dirty="0" err="1" smtClean="0"/>
                        <a:t>yrs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Administration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3,998</a:t>
                      </a:r>
                      <a:endParaRPr kumimoji="1" lang="ja-JP" altLang="en-US" sz="1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2,352 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1313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295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248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497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8886">
                <a:tc>
                  <a:txBody>
                    <a:bodyPr/>
                    <a:lstStyle/>
                    <a:p>
                      <a:r>
                        <a:rPr kumimoji="1" lang="en-US" altLang="ja-JP" sz="1400" u="none" dirty="0" smtClean="0"/>
                        <a:t>Installation</a:t>
                      </a:r>
                      <a:r>
                        <a:rPr kumimoji="1" lang="en-US" altLang="ja-JP" sz="1400" u="none" baseline="0" dirty="0" smtClean="0"/>
                        <a:t> (4 </a:t>
                      </a:r>
                      <a:r>
                        <a:rPr kumimoji="1" lang="en-US" altLang="ja-JP" sz="1400" u="none" baseline="0" dirty="0" err="1" smtClean="0"/>
                        <a:t>yrs</a:t>
                      </a:r>
                      <a:r>
                        <a:rPr kumimoji="1" lang="en-US" altLang="ja-JP" sz="1400" u="none" baseline="0" dirty="0" smtClean="0"/>
                        <a:t>)</a:t>
                      </a:r>
                      <a:endParaRPr kumimoji="1" lang="ja-JP" altLang="en-US" sz="1400" u="none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Installation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5,700</a:t>
                      </a:r>
                      <a:endParaRPr kumimoji="1" lang="ja-JP" altLang="en-US" sz="1400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3,353</a:t>
                      </a:r>
                      <a:endParaRPr kumimoji="1" lang="ja-JP" altLang="en-US" sz="1400" u="sng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168</a:t>
                      </a:r>
                      <a:endParaRPr kumimoji="1" lang="ja-JP" altLang="en-US" sz="1400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0</a:t>
                      </a:r>
                      <a:endParaRPr kumimoji="1" lang="ja-JP" altLang="en-US" sz="1400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335</a:t>
                      </a:r>
                      <a:endParaRPr kumimoji="1" lang="ja-JP" altLang="en-US" sz="1400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sng" dirty="0" smtClean="0"/>
                        <a:t>2,850</a:t>
                      </a:r>
                      <a:endParaRPr kumimoji="1" lang="ja-JP" altLang="en-US" sz="1400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2196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Total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22,898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13,471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none" dirty="0" smtClean="0"/>
                        <a:t>(1,980)</a:t>
                      </a:r>
                      <a:endParaRPr kumimoji="1" lang="ja-JP" altLang="en-US" sz="1400" u="none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none" dirty="0" smtClean="0"/>
                        <a:t>(1055)</a:t>
                      </a:r>
                      <a:endParaRPr kumimoji="1" lang="ja-JP" altLang="en-US" sz="1400" u="none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none" dirty="0" smtClean="0"/>
                        <a:t>(3623)</a:t>
                      </a:r>
                      <a:endParaRPr kumimoji="1" lang="ja-JP" altLang="en-US" sz="1400" u="none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u="none" dirty="0" smtClean="0"/>
                        <a:t>(6812)</a:t>
                      </a:r>
                      <a:endParaRPr kumimoji="1" lang="ja-JP" altLang="en-US" sz="1400" u="none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3547211" y="1049868"/>
            <a:ext cx="1947287" cy="5179481"/>
          </a:xfrm>
          <a:prstGeom prst="rect">
            <a:avLst/>
          </a:prstGeom>
          <a:noFill/>
          <a:ln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842254" y="0"/>
            <a:ext cx="1301746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Rev-150108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5644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3600" b="1" dirty="0" smtClean="0"/>
              <a:t>ILC</a:t>
            </a:r>
            <a:r>
              <a:rPr kumimoji="1" lang="ja-JP" altLang="en-US" sz="3600" b="1" dirty="0" smtClean="0"/>
              <a:t> 加速器建設・労務（研究所）・年次</a:t>
            </a:r>
            <a:r>
              <a:rPr kumimoji="1" lang="ja-JP" altLang="en-US" sz="3600" b="1" dirty="0" smtClean="0"/>
              <a:t>計画</a:t>
            </a:r>
            <a:r>
              <a:rPr kumimoji="1" lang="en-US" altLang="ja-JP" sz="3600" b="1" dirty="0" smtClean="0"/>
              <a:t/>
            </a:r>
            <a:br>
              <a:rPr kumimoji="1" lang="en-US" altLang="ja-JP" sz="3600" b="1" dirty="0" smtClean="0"/>
            </a:br>
            <a:r>
              <a:rPr lang="en-US" altLang="ja-JP" sz="3600" b="1" dirty="0" smtClean="0">
                <a:solidFill>
                  <a:srgbClr val="7F7F7F"/>
                </a:solidFill>
              </a:rPr>
              <a:t>Annual Profile for accelerator construction </a:t>
            </a:r>
            <a:endParaRPr kumimoji="1" lang="ja-JP" altLang="en-US" sz="3600" b="1" dirty="0">
              <a:solidFill>
                <a:srgbClr val="7F7F7F"/>
              </a:solidFill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386" b="7192"/>
          <a:stretch/>
        </p:blipFill>
        <p:spPr>
          <a:xfrm>
            <a:off x="82607" y="1428641"/>
            <a:ext cx="8229600" cy="4148218"/>
          </a:xfrm>
          <a:ln>
            <a:solidFill>
              <a:srgbClr val="4F81BD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7200" y="5944782"/>
            <a:ext cx="8375497" cy="369332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職種による人数比率は、別表 </a:t>
            </a:r>
            <a:r>
              <a:rPr kumimoji="1" lang="en-US" altLang="ja-JP" dirty="0" smtClean="0"/>
              <a:t>(p16)</a:t>
            </a:r>
            <a:r>
              <a:rPr kumimoji="1" lang="ja-JP" altLang="en-US" dirty="0" smtClean="0"/>
              <a:t>。</a:t>
            </a:r>
            <a:r>
              <a:rPr lang="ja-JP" altLang="en-US" dirty="0" smtClean="0"/>
              <a:t>より詳細な内訳分類は、予備資料（</a:t>
            </a:r>
            <a:r>
              <a:rPr lang="en-US" altLang="ja-JP" dirty="0" smtClean="0"/>
              <a:t>p43)</a:t>
            </a:r>
            <a:r>
              <a:rPr lang="ja-JP" altLang="en-US" dirty="0" smtClean="0"/>
              <a:t>を参照。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544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3600" b="1" dirty="0" smtClean="0"/>
              <a:t>ILC </a:t>
            </a:r>
            <a:r>
              <a:rPr kumimoji="1" lang="ja-JP" altLang="en-US" sz="3600" b="1" dirty="0" smtClean="0"/>
              <a:t>加速器組み込み労務</a:t>
            </a:r>
            <a:r>
              <a:rPr lang="ja-JP" altLang="en-US" sz="3600" b="1" dirty="0" smtClean="0"/>
              <a:t>・</a:t>
            </a:r>
            <a:r>
              <a:rPr kumimoji="1" lang="ja-JP" altLang="en-US" sz="3600" b="1" dirty="0" smtClean="0"/>
              <a:t>年次計画</a:t>
            </a:r>
            <a:r>
              <a:rPr kumimoji="1" lang="en-US" altLang="ja-JP" sz="3600" b="1" dirty="0" smtClean="0"/>
              <a:t/>
            </a:r>
            <a:br>
              <a:rPr kumimoji="1" lang="en-US" altLang="ja-JP" sz="3600" b="1" dirty="0" smtClean="0"/>
            </a:br>
            <a:r>
              <a:rPr lang="en-US" altLang="ja-JP" sz="2400" b="1" dirty="0" smtClean="0"/>
              <a:t>(</a:t>
            </a:r>
            <a:r>
              <a:rPr lang="ja-JP" altLang="en-US" sz="2400" b="1" dirty="0" smtClean="0"/>
              <a:t>日本の場合、業務委託の比率が高い</a:t>
            </a:r>
            <a:r>
              <a:rPr lang="ja-JP" altLang="en-US" sz="2400" b="1" dirty="0" smtClean="0"/>
              <a:t>）</a:t>
            </a:r>
            <a:r>
              <a:rPr lang="en-US" altLang="ja-JP" sz="2400" b="1" dirty="0" smtClean="0"/>
              <a:t/>
            </a:r>
            <a:br>
              <a:rPr lang="en-US" altLang="ja-JP" sz="2400" b="1" dirty="0" smtClean="0"/>
            </a:br>
            <a:r>
              <a:rPr lang="en-US" altLang="ja-JP" sz="2400" b="1" dirty="0" smtClean="0">
                <a:solidFill>
                  <a:srgbClr val="7F7F7F"/>
                </a:solidFill>
              </a:rPr>
              <a:t>Annual </a:t>
            </a:r>
            <a:r>
              <a:rPr lang="en-US" altLang="ja-JP" sz="2400" b="1" dirty="0" err="1" smtClean="0">
                <a:solidFill>
                  <a:srgbClr val="7F7F7F"/>
                </a:solidFill>
              </a:rPr>
              <a:t>profice</a:t>
            </a:r>
            <a:r>
              <a:rPr lang="en-US" altLang="ja-JP" sz="2400" b="1" dirty="0" smtClean="0">
                <a:solidFill>
                  <a:srgbClr val="7F7F7F"/>
                </a:solidFill>
              </a:rPr>
              <a:t> for Installation, more outsourcing in Japan. </a:t>
            </a:r>
            <a:endParaRPr kumimoji="1" lang="ja-JP" altLang="en-US" sz="2400" b="1" dirty="0">
              <a:solidFill>
                <a:srgbClr val="7F7F7F"/>
              </a:solidFill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782" b="6195"/>
          <a:stretch/>
        </p:blipFill>
        <p:spPr>
          <a:xfrm>
            <a:off x="457200" y="1600204"/>
            <a:ext cx="8229600" cy="4215060"/>
          </a:xfrm>
          <a:ln>
            <a:solidFill>
              <a:srgbClr val="4F81BD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7596" y="5956411"/>
            <a:ext cx="4555604" cy="369332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職種による、人数比率は、別表参照 </a:t>
            </a:r>
            <a:r>
              <a:rPr kumimoji="1" lang="en-US" altLang="ja-JP" dirty="0" smtClean="0"/>
              <a:t>(p15, 30)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11544" y="5925141"/>
            <a:ext cx="7315900" cy="369332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職種による、人数比率は、別表 </a:t>
            </a:r>
            <a:r>
              <a:rPr kumimoji="1" lang="en-US" altLang="ja-JP" dirty="0" smtClean="0"/>
              <a:t>(p15)</a:t>
            </a:r>
            <a:r>
              <a:rPr lang="ja-JP" altLang="en-US" dirty="0" smtClean="0"/>
              <a:t>、より詳細には予備資料（</a:t>
            </a:r>
            <a:r>
              <a:rPr lang="en-US" altLang="ja-JP" dirty="0" smtClean="0"/>
              <a:t>p40)</a:t>
            </a:r>
            <a:r>
              <a:rPr lang="ja-JP" altLang="en-US" dirty="0" smtClean="0"/>
              <a:t>を</a:t>
            </a:r>
            <a:r>
              <a:rPr lang="en-US" altLang="ja-JP" dirty="0" smtClean="0"/>
              <a:t> </a:t>
            </a:r>
            <a:r>
              <a:rPr lang="ja-JP" altLang="en-US" dirty="0" smtClean="0"/>
              <a:t>参照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7200" y="5944782"/>
            <a:ext cx="8375497" cy="369332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職種による人数比率は、別表 </a:t>
            </a:r>
            <a:r>
              <a:rPr kumimoji="1" lang="en-US" altLang="ja-JP" dirty="0" smtClean="0"/>
              <a:t>(p16)</a:t>
            </a:r>
            <a:r>
              <a:rPr kumimoji="1" lang="ja-JP" altLang="en-US" dirty="0" smtClean="0"/>
              <a:t>。</a:t>
            </a:r>
            <a:r>
              <a:rPr lang="ja-JP" altLang="en-US" dirty="0" smtClean="0"/>
              <a:t>より詳細な内訳分類は、予備資料（</a:t>
            </a:r>
            <a:r>
              <a:rPr lang="en-US" altLang="ja-JP" dirty="0" smtClean="0"/>
              <a:t>p43)</a:t>
            </a:r>
            <a:r>
              <a:rPr lang="ja-JP" altLang="en-US" dirty="0" smtClean="0"/>
              <a:t>を参照。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1352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543"/>
          <a:stretch/>
        </p:blipFill>
        <p:spPr>
          <a:xfrm>
            <a:off x="4351555" y="425824"/>
            <a:ext cx="4792446" cy="293934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8379" y="34895"/>
            <a:ext cx="4501890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u="sng" dirty="0" smtClean="0">
                <a:solidFill>
                  <a:srgbClr val="008000"/>
                </a:solidFill>
                <a:latin typeface="ＭＳ Ｐゴシック"/>
                <a:ea typeface="ＭＳ Ｐゴシック"/>
              </a:rPr>
              <a:t>労務量の分類・</a:t>
            </a:r>
            <a:r>
              <a:rPr lang="ja-JP" altLang="en-US" sz="2400" b="1" u="sng" dirty="0" smtClean="0">
                <a:solidFill>
                  <a:srgbClr val="008000"/>
                </a:solidFill>
                <a:latin typeface="ＭＳ Ｐゴシック"/>
                <a:ea typeface="ＭＳ Ｐゴシック"/>
              </a:rPr>
              <a:t>バランス</a:t>
            </a:r>
            <a:endParaRPr lang="en-US" altLang="ja-JP" sz="2400" b="1" u="sng" dirty="0" smtClean="0">
              <a:solidFill>
                <a:srgbClr val="008000"/>
              </a:solidFill>
              <a:latin typeface="ＭＳ Ｐゴシック"/>
              <a:ea typeface="ＭＳ Ｐゴシック"/>
            </a:endParaRPr>
          </a:p>
          <a:p>
            <a:pPr algn="ctr"/>
            <a:r>
              <a:rPr lang="en-US" altLang="ja-JP" sz="2400" b="1" u="sng" dirty="0" smtClean="0">
                <a:solidFill>
                  <a:srgbClr val="008000"/>
                </a:solidFill>
                <a:latin typeface="ＭＳ Ｐゴシック"/>
                <a:ea typeface="ＭＳ Ｐゴシック"/>
              </a:rPr>
              <a:t>Another breakdown view </a:t>
            </a:r>
            <a:r>
              <a:rPr lang="en-US" altLang="ja-JP" sz="2400" b="1" u="sng" dirty="0" smtClean="0">
                <a:solidFill>
                  <a:srgbClr val="008000"/>
                </a:solidFill>
                <a:latin typeface="ＭＳ Ｐゴシック"/>
                <a:ea typeface="ＭＳ Ｐゴシック"/>
              </a:rPr>
              <a:t> </a:t>
            </a:r>
            <a:endParaRPr lang="ja-JP" altLang="ja-JP" sz="2400" b="1" u="sng" dirty="0">
              <a:solidFill>
                <a:srgbClr val="008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059A9-00FA-4B74-BA43-C2B58C8BCE1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7" name="コンテンツ プレースホルダー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8314" y="3866660"/>
            <a:ext cx="3936921" cy="2283599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4973238" y="665837"/>
            <a:ext cx="651641" cy="338554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solidFill>
                  <a:srgbClr val="002060"/>
                </a:solidFill>
                <a:latin typeface="Calibri"/>
                <a:ea typeface="ＭＳ Ｐゴシック"/>
              </a:rPr>
              <a:t>建設</a:t>
            </a:r>
            <a:r>
              <a:rPr lang="en-US" altLang="ja-JP" sz="1600" b="1" dirty="0" smtClean="0">
                <a:solidFill>
                  <a:srgbClr val="002060"/>
                </a:solidFill>
                <a:latin typeface="Calibri"/>
                <a:ea typeface="ＭＳ Ｐゴシック"/>
              </a:rPr>
              <a:t>: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73238" y="3981463"/>
            <a:ext cx="1018227" cy="338554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solidFill>
                  <a:srgbClr val="002060"/>
                </a:solidFill>
                <a:latin typeface="Calibri"/>
                <a:ea typeface="ＭＳ Ｐゴシック"/>
              </a:rPr>
              <a:t>組み込み</a:t>
            </a:r>
            <a:endParaRPr lang="en-US" altLang="ja-JP" sz="1600" b="1" dirty="0" smtClean="0">
              <a:solidFill>
                <a:srgbClr val="002060"/>
              </a:solidFill>
              <a:latin typeface="Calibri"/>
              <a:ea typeface="ＭＳ Ｐゴシック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 rot="16200000">
            <a:off x="3521434" y="1913613"/>
            <a:ext cx="98135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人員（</a:t>
            </a:r>
            <a:r>
              <a:rPr lang="en-US" altLang="ja-JP" sz="1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FTE</a:t>
            </a:r>
            <a:r>
              <a:rPr lang="ja-JP" altLang="en-US" sz="1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）</a:t>
            </a:r>
            <a:endParaRPr lang="ja-JP" altLang="en-US" sz="14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3521434" y="4754349"/>
            <a:ext cx="98135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人員（</a:t>
            </a:r>
            <a:r>
              <a:rPr lang="en-US" altLang="ja-JP" sz="1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FTE</a:t>
            </a:r>
            <a:r>
              <a:rPr lang="ja-JP" altLang="en-US" sz="1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）</a:t>
            </a:r>
            <a:endParaRPr lang="ja-JP" altLang="en-US" sz="14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843963" y="6196315"/>
            <a:ext cx="51809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year </a:t>
            </a:r>
            <a:endParaRPr lang="ja-JP" altLang="en-US" sz="14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843963" y="3460513"/>
            <a:ext cx="51809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year</a:t>
            </a:r>
            <a:endParaRPr lang="ja-JP" altLang="en-US" sz="14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30269" y="91659"/>
            <a:ext cx="2217161" cy="307777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ja-JP" altLang="en-US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年間労働時間：</a:t>
            </a:r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1,700 hours</a:t>
            </a:r>
            <a:endParaRPr lang="ja-JP" altLang="en-US" sz="14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22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4202223"/>
              </p:ext>
            </p:extLst>
          </p:nvPr>
        </p:nvGraphicFramePr>
        <p:xfrm>
          <a:off x="150022" y="1137924"/>
          <a:ext cx="4277870" cy="5401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778"/>
                <a:gridCol w="625617"/>
                <a:gridCol w="590227"/>
                <a:gridCol w="571029"/>
                <a:gridCol w="542141"/>
                <a:gridCol w="921078"/>
              </a:tblGrid>
              <a:tr h="522202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積算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ja-JP" altLang="en-US" sz="1200" dirty="0" smtClean="0"/>
                        <a:t>労務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平均年間労務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職員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業務委託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付記</a:t>
                      </a:r>
                      <a:endParaRPr kumimoji="1" lang="en-US" altLang="ja-JP" sz="1200" dirty="0" smtClean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89756">
                <a:tc gridSpan="6">
                  <a:txBody>
                    <a:bodyPr/>
                    <a:lstStyle/>
                    <a:p>
                      <a:r>
                        <a:rPr kumimoji="1" lang="en-US" altLang="en-US" sz="1200" b="1" dirty="0" err="1" smtClean="0">
                          <a:solidFill>
                            <a:srgbClr val="3366FF"/>
                          </a:solidFill>
                        </a:rPr>
                        <a:t>Acclererator</a:t>
                      </a:r>
                      <a:r>
                        <a:rPr kumimoji="1" lang="en-US" altLang="en-US" sz="1200" b="1" dirty="0" smtClean="0">
                          <a:solidFill>
                            <a:srgbClr val="3366FF"/>
                          </a:solidFill>
                        </a:rPr>
                        <a:t> construction </a:t>
                      </a:r>
                      <a:r>
                        <a:rPr kumimoji="1" lang="ja-JP" altLang="en-US" sz="1200" b="1" dirty="0" smtClean="0">
                          <a:solidFill>
                            <a:srgbClr val="3366FF"/>
                          </a:solidFill>
                        </a:rPr>
                        <a:t>：</a:t>
                      </a:r>
                      <a:r>
                        <a:rPr kumimoji="1" lang="en-US" altLang="ja-JP" sz="12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200" b="1" baseline="0" dirty="0" smtClean="0">
                          <a:solidFill>
                            <a:srgbClr val="3366FF"/>
                          </a:solidFill>
                        </a:rPr>
                        <a:t>(9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3366FF"/>
                          </a:solidFill>
                        </a:rPr>
                        <a:t>yrs</a:t>
                      </a:r>
                      <a:r>
                        <a:rPr kumimoji="1" lang="en-US" altLang="ja-JP" sz="1200" b="1" baseline="0" dirty="0" smtClean="0">
                          <a:solidFill>
                            <a:srgbClr val="3366FF"/>
                          </a:solidFill>
                        </a:rPr>
                        <a:t>)</a:t>
                      </a:r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29769">
                <a:tc>
                  <a:txBody>
                    <a:bodyPr/>
                    <a:lstStyle/>
                    <a:p>
                      <a:r>
                        <a:rPr kumimoji="1" lang="en-US" altLang="en-US" sz="1200" baseline="0" dirty="0" smtClean="0"/>
                        <a:t>Leader and </a:t>
                      </a:r>
                    </a:p>
                    <a:p>
                      <a:r>
                        <a:rPr kumimoji="1" lang="en-US" altLang="en-US" sz="1200" baseline="0" dirty="0" smtClean="0"/>
                        <a:t>management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1,610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179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179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</a:tr>
              <a:tr h="375985">
                <a:tc>
                  <a:txBody>
                    <a:bodyPr/>
                    <a:lstStyle/>
                    <a:p>
                      <a:r>
                        <a:rPr kumimoji="1" lang="en-US" altLang="en-US" sz="1200" dirty="0" err="1" smtClean="0"/>
                        <a:t>Scientiest</a:t>
                      </a:r>
                      <a:r>
                        <a:rPr kumimoji="1" lang="en-US" altLang="en-US" sz="1200" dirty="0" smtClean="0"/>
                        <a:t> </a:t>
                      </a:r>
                    </a:p>
                    <a:p>
                      <a:r>
                        <a:rPr kumimoji="1" lang="en-US" altLang="en-US" sz="1200" dirty="0" err="1" smtClean="0"/>
                        <a:t>Enginners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4,344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483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333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</a:tr>
              <a:tr h="375985">
                <a:tc>
                  <a:txBody>
                    <a:bodyPr/>
                    <a:lstStyle/>
                    <a:p>
                      <a:r>
                        <a:rPr kumimoji="1" lang="en-US" altLang="en-US" sz="1200" dirty="0" smtClean="0"/>
                        <a:t>Tech. workers</a:t>
                      </a:r>
                      <a:endParaRPr kumimoji="1" lang="en-US" altLang="ja-JP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3,963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440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117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323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</a:tr>
              <a:tr h="394573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3366FF"/>
                          </a:solidFill>
                        </a:rPr>
                        <a:t>(33 % </a:t>
                      </a:r>
                      <a:r>
                        <a:rPr kumimoji="1" lang="en-US" altLang="en-US" sz="1200" b="1" dirty="0" smtClean="0">
                          <a:solidFill>
                            <a:srgbClr val="3366FF"/>
                          </a:solidFill>
                        </a:rPr>
                        <a:t>sub-contractor</a:t>
                      </a:r>
                      <a:r>
                        <a:rPr kumimoji="1" lang="en-US" altLang="ja-JP" sz="1200" b="1" dirty="0" smtClean="0">
                          <a:solidFill>
                            <a:srgbClr val="3366FF"/>
                          </a:solidFill>
                        </a:rPr>
                        <a:t>)</a:t>
                      </a:r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</a:tr>
              <a:tr h="289756">
                <a:tc gridSpan="6">
                  <a:txBody>
                    <a:bodyPr/>
                    <a:lstStyle/>
                    <a:p>
                      <a:r>
                        <a:rPr kumimoji="1" lang="en-US" altLang="en-US" sz="1200" b="1" dirty="0" smtClean="0">
                          <a:solidFill>
                            <a:srgbClr val="008000"/>
                          </a:solidFill>
                        </a:rPr>
                        <a:t>Installation </a:t>
                      </a:r>
                      <a:r>
                        <a:rPr kumimoji="1" lang="ja-JP" altLang="en-US" sz="1200" b="1" dirty="0" smtClean="0">
                          <a:solidFill>
                            <a:srgbClr val="008000"/>
                          </a:solidFill>
                        </a:rPr>
                        <a:t>：</a:t>
                      </a:r>
                      <a:r>
                        <a:rPr kumimoji="1" lang="en-US" altLang="ja-JP" sz="1200" b="1" dirty="0" smtClean="0">
                          <a:solidFill>
                            <a:srgbClr val="008000"/>
                          </a:solidFill>
                        </a:rPr>
                        <a:t>(~4</a:t>
                      </a:r>
                      <a:r>
                        <a:rPr kumimoji="1" lang="en-US" altLang="ja-JP" sz="1200" b="1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008000"/>
                          </a:solidFill>
                        </a:rPr>
                        <a:t>yrs</a:t>
                      </a:r>
                      <a:r>
                        <a:rPr kumimoji="1" lang="en-US" altLang="ja-JP" sz="1200" b="1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endParaRPr kumimoji="1" lang="ja-JP" alt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29769">
                <a:tc>
                  <a:txBody>
                    <a:bodyPr/>
                    <a:lstStyle/>
                    <a:p>
                      <a:r>
                        <a:rPr kumimoji="1" lang="en-US" altLang="en-US" sz="1200" baseline="0" dirty="0" err="1" smtClean="0"/>
                        <a:t>Leders</a:t>
                      </a:r>
                      <a:r>
                        <a:rPr kumimoji="1" lang="en-US" altLang="en-US" sz="1200" baseline="0" dirty="0" smtClean="0"/>
                        <a:t> and management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168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42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42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</a:tr>
              <a:tr h="375985">
                <a:tc>
                  <a:txBody>
                    <a:bodyPr/>
                    <a:lstStyle/>
                    <a:p>
                      <a:r>
                        <a:rPr kumimoji="1" lang="en-US" altLang="en-US" sz="1200" dirty="0" err="1" smtClean="0"/>
                        <a:t>Scientiests</a:t>
                      </a:r>
                      <a:endParaRPr kumimoji="1" lang="en-US" altLang="en-US" sz="1200" dirty="0" smtClean="0"/>
                    </a:p>
                    <a:p>
                      <a:r>
                        <a:rPr kumimoji="1" lang="en-US" altLang="en-US" sz="1200" dirty="0" err="1" smtClean="0"/>
                        <a:t>Enginner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335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84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42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42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</a:tr>
              <a:tr h="375985">
                <a:tc>
                  <a:txBody>
                    <a:bodyPr/>
                    <a:lstStyle/>
                    <a:p>
                      <a:r>
                        <a:rPr kumimoji="1" lang="en-US" altLang="en-US" sz="1200" dirty="0" smtClean="0"/>
                        <a:t>Tech,</a:t>
                      </a:r>
                    </a:p>
                    <a:p>
                      <a:r>
                        <a:rPr kumimoji="1" lang="en-US" altLang="en-US" sz="1200" dirty="0" smtClean="0"/>
                        <a:t>Workers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2,850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713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71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642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</a:tr>
              <a:tr h="332485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008000"/>
                          </a:solidFill>
                        </a:rPr>
                        <a:t>(76 % </a:t>
                      </a:r>
                      <a:r>
                        <a:rPr kumimoji="1" lang="en-US" altLang="en-US" sz="1100" b="1" dirty="0" smtClean="0">
                          <a:solidFill>
                            <a:srgbClr val="008000"/>
                          </a:solidFill>
                        </a:rPr>
                        <a:t> subcontractor</a:t>
                      </a:r>
                      <a:r>
                        <a:rPr kumimoji="1" lang="ja-JP" altLang="en-US" sz="1100" b="1" dirty="0" smtClean="0">
                          <a:solidFill>
                            <a:srgbClr val="008000"/>
                          </a:solidFill>
                        </a:rPr>
                        <a:t>）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386716">
                <a:tc gridSpan="6">
                  <a:txBody>
                    <a:bodyPr/>
                    <a:lstStyle/>
                    <a:p>
                      <a:endParaRPr kumimoji="1" lang="en-US" altLang="ja-JP" sz="1600" baseline="0" dirty="0" smtClean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3" name="右矢印 32"/>
          <p:cNvSpPr/>
          <p:nvPr/>
        </p:nvSpPr>
        <p:spPr>
          <a:xfrm flipH="1">
            <a:off x="4329170" y="2101018"/>
            <a:ext cx="393192" cy="4571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7" name="右矢印 36"/>
          <p:cNvSpPr/>
          <p:nvPr/>
        </p:nvSpPr>
        <p:spPr>
          <a:xfrm flipH="1">
            <a:off x="4333673" y="4309857"/>
            <a:ext cx="393192" cy="4571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43001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4108" y="76200"/>
            <a:ext cx="7554275" cy="767761"/>
          </a:xfrm>
        </p:spPr>
        <p:txBody>
          <a:bodyPr>
            <a:noAutofit/>
          </a:bodyPr>
          <a:lstStyle/>
          <a:p>
            <a:r>
              <a:rPr kumimoji="1" lang="en-US" altLang="ja-JP" sz="3200" b="1" dirty="0" smtClean="0"/>
              <a:t>ILC</a:t>
            </a:r>
            <a:r>
              <a:rPr lang="ja-JP" altLang="en-US" sz="3200" b="1" dirty="0" smtClean="0"/>
              <a:t>加速器建設に必要な研究所人材</a:t>
            </a:r>
            <a:r>
              <a:rPr lang="en-US" altLang="ja-JP" sz="3200" b="1" dirty="0" smtClean="0"/>
              <a:t> (</a:t>
            </a:r>
            <a:r>
              <a:rPr lang="ja-JP" altLang="en-US" sz="3200" b="1" dirty="0" smtClean="0"/>
              <a:t>内訳）</a:t>
            </a:r>
            <a:endParaRPr kumimoji="1" lang="ja-JP" altLang="en-US" sz="2800" b="1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47890"/>
            <a:ext cx="2133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AY-2015/11/17b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436448"/>
            <a:ext cx="2133600" cy="365125"/>
          </a:xfrm>
        </p:spPr>
        <p:txBody>
          <a:bodyPr/>
          <a:lstStyle/>
          <a:p>
            <a:fld id="{AAB6FA28-7AEC-3F43-9C2D-3DB969CFEC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pPr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470774"/>
            <a:ext cx="2895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graphicFrame>
        <p:nvGraphicFramePr>
          <p:cNvPr id="12" name="コンテンツ プレースホルダー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0770722"/>
              </p:ext>
            </p:extLst>
          </p:nvPr>
        </p:nvGraphicFramePr>
        <p:xfrm>
          <a:off x="194865" y="843961"/>
          <a:ext cx="6185775" cy="55131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93556"/>
                <a:gridCol w="2080259"/>
                <a:gridCol w="725659"/>
                <a:gridCol w="739614"/>
                <a:gridCol w="934983"/>
                <a:gridCol w="711704"/>
              </a:tblGrid>
              <a:tr h="5632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分野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項目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/>
                        <a:t>積分人時</a:t>
                      </a:r>
                      <a:endParaRPr kumimoji="1" lang="en-US" altLang="ja-JP" sz="1050" dirty="0" smtClean="0"/>
                    </a:p>
                    <a:p>
                      <a:pPr algn="ctr"/>
                      <a:r>
                        <a:rPr kumimoji="1" lang="en-US" altLang="ja-JP" sz="1400" dirty="0" smtClean="0"/>
                        <a:t>K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P-</a:t>
                      </a:r>
                      <a:r>
                        <a:rPr kumimoji="1" lang="en-US" altLang="ja-JP" sz="1400" dirty="0" err="1" smtClean="0"/>
                        <a:t>hr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積分人年</a:t>
                      </a:r>
                      <a:endParaRPr kumimoji="1" lang="en-US" altLang="ja-JP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kumimoji="1" lang="en-US" altLang="ja-JP" sz="1400" dirty="0" err="1" smtClean="0">
                          <a:solidFill>
                            <a:schemeClr val="bg1"/>
                          </a:solidFill>
                        </a:rPr>
                        <a:t>yr</a:t>
                      </a:r>
                      <a:endParaRPr kumimoji="1" lang="en-US" altLang="ja-JP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bg1"/>
                          </a:solidFill>
                        </a:rPr>
                        <a:t>平均</a:t>
                      </a:r>
                      <a:endParaRPr kumimoji="1" lang="en-US" altLang="ja-JP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&lt;FTE/</a:t>
                      </a:r>
                      <a:r>
                        <a:rPr kumimoji="1" lang="en-US" altLang="ja-JP" sz="1400" dirty="0" err="1" smtClean="0">
                          <a:solidFill>
                            <a:schemeClr val="bg1"/>
                          </a:solidFill>
                        </a:rPr>
                        <a:t>yr</a:t>
                      </a:r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&gt;</a:t>
                      </a:r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</a:tr>
              <a:tr h="563256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1, </a:t>
                      </a:r>
                      <a:r>
                        <a:rPr kumimoji="1" lang="en-US" altLang="en-US" sz="1200" dirty="0" smtClean="0"/>
                        <a:t>CFS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 </a:t>
                      </a:r>
                      <a:endParaRPr kumimoji="1" lang="ja-JP" altLang="en-US" sz="12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u="sng" dirty="0" smtClean="0"/>
                        <a:t>小合計</a:t>
                      </a:r>
                      <a:r>
                        <a:rPr kumimoji="1" lang="en-US" altLang="ja-JP" sz="1200" u="sng" dirty="0" smtClean="0"/>
                        <a:t> (9</a:t>
                      </a:r>
                      <a:r>
                        <a:rPr kumimoji="1" lang="ja-JP" altLang="en-US" sz="1200" u="sng" dirty="0" smtClean="0"/>
                        <a:t>年）：</a:t>
                      </a:r>
                      <a:endParaRPr kumimoji="1" lang="en-US" altLang="ja-JP" sz="1200" u="sng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土木、建築、設備</a:t>
                      </a:r>
                      <a:endParaRPr kumimoji="1" lang="en-US" altLang="ja-JP" sz="120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測量、アライメント</a:t>
                      </a:r>
                      <a:r>
                        <a:rPr kumimoji="1" lang="en-US" altLang="ja-JP" sz="12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/>
                        <a:t>1,359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787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572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3366FF"/>
                          </a:solidFill>
                        </a:rPr>
                        <a:t>800</a:t>
                      </a:r>
                    </a:p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chemeClr val="tx1"/>
                          </a:solidFill>
                        </a:rPr>
                        <a:t>463</a:t>
                      </a:r>
                    </a:p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chemeClr val="tx1"/>
                          </a:solidFill>
                        </a:rPr>
                        <a:t>337 </a:t>
                      </a:r>
                      <a:endParaRPr kumimoji="1" lang="ja-JP" altLang="en-US" sz="12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&lt;89&gt;</a:t>
                      </a:r>
                    </a:p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51</a:t>
                      </a:r>
                    </a:p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5.9%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14355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2. </a:t>
                      </a:r>
                      <a:r>
                        <a:rPr kumimoji="1" lang="en-US" altLang="en-US" sz="1200" dirty="0" err="1" smtClean="0"/>
                        <a:t>Acc</a:t>
                      </a:r>
                      <a:r>
                        <a:rPr kumimoji="1" lang="ja-JP" altLang="en-US" sz="1200" dirty="0" smtClean="0"/>
                        <a:t>　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ja-JP" altLang="ja-JP" sz="1200" dirty="0" smtClean="0"/>
                        <a:t>　</a:t>
                      </a:r>
                      <a:r>
                        <a:rPr kumimoji="1" lang="en-US" altLang="ja-JP" sz="1200" dirty="0" smtClean="0"/>
                        <a:t>SRF</a:t>
                      </a:r>
                    </a:p>
                    <a:p>
                      <a:endParaRPr kumimoji="1" lang="ja-JP" altLang="en-US" sz="12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u="sng" dirty="0" smtClean="0"/>
                        <a:t>小合計</a:t>
                      </a:r>
                      <a:r>
                        <a:rPr kumimoji="1" lang="en-US" altLang="ja-JP" sz="1200" u="sng" dirty="0" smtClean="0"/>
                        <a:t> (9</a:t>
                      </a:r>
                      <a:r>
                        <a:rPr kumimoji="1" lang="ja-JP" altLang="en-US" sz="1200" u="sng" dirty="0" smtClean="0"/>
                        <a:t>年）：</a:t>
                      </a:r>
                      <a:endParaRPr kumimoji="1" lang="en-US" altLang="ja-JP" sz="1200" u="sng" dirty="0" smtClean="0"/>
                    </a:p>
                    <a:p>
                      <a:r>
                        <a:rPr kumimoji="1" lang="en-US" altLang="ja-JP" sz="1200" baseline="0" dirty="0" smtClean="0"/>
                        <a:t> (</a:t>
                      </a:r>
                      <a:r>
                        <a:rPr kumimoji="1" lang="en-US" altLang="ja-JP" sz="1200" dirty="0" smtClean="0"/>
                        <a:t>1</a:t>
                      </a: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) </a:t>
                      </a:r>
                      <a:r>
                        <a:rPr kumimoji="1" lang="en-US" altLang="en-US" sz="1200" dirty="0" smtClean="0">
                          <a:solidFill>
                            <a:srgbClr val="FF0000"/>
                          </a:solidFill>
                        </a:rPr>
                        <a:t>SRF Cavity and CM</a:t>
                      </a:r>
                      <a:endParaRPr kumimoji="1" lang="en-US" altLang="ja-JP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200" baseline="0" dirty="0" smtClean="0"/>
                        <a:t> (</a:t>
                      </a:r>
                      <a:r>
                        <a:rPr kumimoji="1" lang="en-US" altLang="ja-JP" sz="1200" dirty="0" smtClean="0"/>
                        <a:t>2) </a:t>
                      </a:r>
                      <a:r>
                        <a:rPr kumimoji="1" lang="ja-JP" altLang="en-US" sz="1200" dirty="0" smtClean="0"/>
                        <a:t>高周波電力</a:t>
                      </a:r>
                      <a:r>
                        <a:rPr kumimoji="1" lang="en-US" altLang="ja-JP" sz="1200" dirty="0" smtClean="0"/>
                        <a:t> (1.3 GHz) 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 (</a:t>
                      </a:r>
                      <a:r>
                        <a:rPr kumimoji="1" lang="en-US" altLang="ja-JP" sz="1200" dirty="0" smtClean="0"/>
                        <a:t>3) </a:t>
                      </a:r>
                      <a:r>
                        <a:rPr kumimoji="1" lang="ja-JP" altLang="en-US" sz="1200" dirty="0" smtClean="0"/>
                        <a:t>高周波制御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baseline="0" dirty="0" smtClean="0"/>
                        <a:t> (4) </a:t>
                      </a:r>
                      <a:r>
                        <a:rPr kumimoji="1" lang="ja-JP" altLang="en-US" sz="1200" baseline="0" dirty="0" smtClean="0"/>
                        <a:t>冷却システム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 (5) </a:t>
                      </a:r>
                      <a:r>
                        <a:rPr kumimoji="1" lang="ja-JP" altLang="en-US" sz="1200" dirty="0" smtClean="0"/>
                        <a:t>地域特定機器</a:t>
                      </a:r>
                      <a:endParaRPr kumimoji="1" lang="en-US" altLang="ja-JP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/>
                        <a:t>6,520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3,551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915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1,357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557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140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3366FF"/>
                          </a:solidFill>
                        </a:rPr>
                        <a:t>3,835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2,089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538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798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328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82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&lt;426&gt;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~232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~60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~89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~36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~9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rgbClr val="FF0000"/>
                          </a:solidFill>
                        </a:rPr>
                        <a:t>28.5%</a:t>
                      </a:r>
                      <a:endParaRPr kumimoji="1" lang="ja-JP" altLang="en-US" sz="1200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01168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3.</a:t>
                      </a:r>
                      <a:r>
                        <a:rPr kumimoji="1" lang="en-US" altLang="en-US" sz="1200" dirty="0" smtClean="0"/>
                        <a:t>Acc. </a:t>
                      </a:r>
                    </a:p>
                    <a:p>
                      <a:r>
                        <a:rPr kumimoji="1" lang="en-US" altLang="en-US" sz="1200" dirty="0" err="1" smtClean="0"/>
                        <a:t>etc</a:t>
                      </a:r>
                      <a:endParaRPr kumimoji="1" lang="en-US" altLang="ja-JP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u="sng" dirty="0" smtClean="0"/>
                        <a:t>小合計　（</a:t>
                      </a:r>
                      <a:r>
                        <a:rPr kumimoji="1" lang="en-US" altLang="ja-JP" sz="1200" u="sng" dirty="0" smtClean="0"/>
                        <a:t>9</a:t>
                      </a:r>
                      <a:r>
                        <a:rPr kumimoji="1" lang="ja-JP" altLang="en-US" sz="1200" u="sng" dirty="0" smtClean="0"/>
                        <a:t>年）：</a:t>
                      </a:r>
                      <a:endParaRPr kumimoji="1" lang="en-US" altLang="ja-JP" sz="1200" u="sng" dirty="0" smtClean="0"/>
                    </a:p>
                    <a:p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磁石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電源</a:t>
                      </a:r>
                      <a:r>
                        <a:rPr kumimoji="1" lang="en-US" altLang="ja-JP" sz="1200" baseline="0" dirty="0" smtClean="0"/>
                        <a:t> </a:t>
                      </a:r>
                      <a:endParaRPr kumimoji="1" lang="en-US" altLang="ja-JP" sz="1200" dirty="0" smtClean="0"/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真空</a:t>
                      </a:r>
                      <a:r>
                        <a:rPr kumimoji="1" lang="en-US" altLang="ja-JP" sz="1200" baseline="0" dirty="0" smtClean="0"/>
                        <a:t> </a:t>
                      </a:r>
                      <a:endParaRPr kumimoji="1" lang="en-US" altLang="ja-JP" sz="1200" dirty="0" smtClean="0"/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モニター、測定機器</a:t>
                      </a:r>
                      <a:endParaRPr kumimoji="1" lang="en-US" altLang="ja-JP" sz="1200" dirty="0" smtClean="0"/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ビームダンプ、コリメータ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計算機ネットワーク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baseline="0" dirty="0" smtClean="0"/>
                        <a:t>- </a:t>
                      </a:r>
                      <a:r>
                        <a:rPr kumimoji="1" lang="ja-JP" altLang="en-US" sz="1200" baseline="0" dirty="0" smtClean="0"/>
                        <a:t>高周波電力（</a:t>
                      </a:r>
                      <a:r>
                        <a:rPr kumimoji="1" lang="en-US" altLang="ja-JP" sz="1200" baseline="0" dirty="0" smtClean="0"/>
                        <a:t>1.3 GHz</a:t>
                      </a:r>
                      <a:r>
                        <a:rPr kumimoji="1" lang="ja-JP" altLang="en-US" sz="1200" baseline="0" dirty="0" smtClean="0"/>
                        <a:t>以外）</a:t>
                      </a:r>
                      <a:endParaRPr kumimoji="1" lang="en-US" altLang="ja-JP" sz="120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200" baseline="0" dirty="0" smtClean="0"/>
                        <a:t>- </a:t>
                      </a:r>
                      <a:r>
                        <a:rPr kumimoji="1" lang="ja-JP" altLang="en-US" sz="1200" baseline="0" dirty="0" smtClean="0"/>
                        <a:t>シミュレーション</a:t>
                      </a:r>
                      <a:endParaRPr kumimoji="1" lang="en-US" altLang="ja-JP" sz="120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200" baseline="0" dirty="0" smtClean="0"/>
                        <a:t>- </a:t>
                      </a:r>
                      <a:r>
                        <a:rPr kumimoji="1" lang="ja-JP" altLang="en-US" sz="1200" baseline="0" dirty="0" smtClean="0"/>
                        <a:t>地域特定機器</a:t>
                      </a:r>
                      <a:endParaRPr kumimoji="1" lang="en-US" altLang="ja-JP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/>
                        <a:t>5,321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387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1,411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119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517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211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1,392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68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175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1,041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3366FF"/>
                          </a:solidFill>
                        </a:rPr>
                        <a:t>3,130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228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830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304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124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819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103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612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&lt;347&gt;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~25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~92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~34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~14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~91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~11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~68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23.2</a:t>
                      </a:r>
                      <a:r>
                        <a:rPr kumimoji="1" lang="en-US" altLang="ja-JP" sz="1200" u="none" baseline="0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6096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4. </a:t>
                      </a:r>
                      <a:r>
                        <a:rPr kumimoji="1" lang="en-US" altLang="en-US" sz="1200" dirty="0" smtClean="0"/>
                        <a:t>Manage.</a:t>
                      </a:r>
                      <a:r>
                        <a:rPr kumimoji="1" lang="en-US" altLang="ja-JP" sz="12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(9</a:t>
                      </a:r>
                      <a:r>
                        <a:rPr kumimoji="1" lang="ja-JP" altLang="en-US" sz="1200" dirty="0" smtClean="0"/>
                        <a:t>年）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/>
                        <a:t>3,998</a:t>
                      </a:r>
                      <a:endParaRPr kumimoji="1" lang="ja-JP" altLang="en-US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3366FF"/>
                          </a:solidFill>
                        </a:rPr>
                        <a:t>2,352</a:t>
                      </a:r>
                      <a:r>
                        <a:rPr kumimoji="1" lang="en-US" altLang="ja-JP" sz="1200" u="sng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ja-JP" altLang="en-US" sz="12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&lt;261&gt;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17.5%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6096">
                <a:tc>
                  <a:txBody>
                    <a:bodyPr/>
                    <a:lstStyle/>
                    <a:p>
                      <a:r>
                        <a:rPr kumimoji="1" lang="en-US" altLang="ja-JP" sz="1200" u="none" dirty="0" smtClean="0">
                          <a:solidFill>
                            <a:srgbClr val="008000"/>
                          </a:solidFill>
                        </a:rPr>
                        <a:t>5. </a:t>
                      </a:r>
                      <a:r>
                        <a:rPr kumimoji="1" lang="en-US" altLang="en-US" sz="1200" u="none" dirty="0" smtClean="0">
                          <a:solidFill>
                            <a:srgbClr val="008000"/>
                          </a:solidFill>
                        </a:rPr>
                        <a:t>Install.</a:t>
                      </a:r>
                      <a:endParaRPr kumimoji="1" lang="en-US" altLang="ja-JP" sz="1200" u="none" baseline="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aseline="0" dirty="0" smtClean="0"/>
                        <a:t>（４年）</a:t>
                      </a:r>
                      <a:endParaRPr kumimoji="1" lang="en-US" altLang="ja-JP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008000"/>
                          </a:solidFill>
                        </a:rPr>
                        <a:t>5,700</a:t>
                      </a:r>
                      <a:endParaRPr kumimoji="1" lang="ja-JP" altLang="en-US" sz="1200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008000"/>
                          </a:solidFill>
                        </a:rPr>
                        <a:t>3,353</a:t>
                      </a:r>
                      <a:endParaRPr kumimoji="1" lang="ja-JP" altLang="en-US" sz="1200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rgbClr val="008000"/>
                          </a:solidFill>
                        </a:rPr>
                        <a:t>&lt;838&gt;</a:t>
                      </a:r>
                      <a:endParaRPr kumimoji="1" lang="ja-JP" altLang="en-US" sz="1200" u="none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24.9%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6096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Total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22,898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13,470</a:t>
                      </a:r>
                      <a:endParaRPr kumimoji="1" lang="ja-JP" altLang="en-US" sz="12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&lt;1,123&gt;</a:t>
                      </a:r>
                      <a:r>
                        <a:rPr kumimoji="1" lang="en-US" altLang="ja-JP" sz="1200" dirty="0" smtClean="0">
                          <a:solidFill>
                            <a:srgbClr val="008000"/>
                          </a:solidFill>
                        </a:rPr>
                        <a:t>, &lt;838&gt;</a:t>
                      </a:r>
                      <a:endParaRPr kumimoji="1" lang="ja-JP" alt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err="1" smtClean="0">
                          <a:solidFill>
                            <a:schemeClr val="tx1"/>
                          </a:solidFill>
                        </a:rPr>
                        <a:t>ç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026" y="760974"/>
            <a:ext cx="1540774" cy="1230361"/>
          </a:xfrm>
          <a:prstGeom prst="rect">
            <a:avLst/>
          </a:prstGeom>
        </p:spPr>
      </p:pic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409893"/>
              </p:ext>
            </p:extLst>
          </p:nvPr>
        </p:nvGraphicFramePr>
        <p:xfrm>
          <a:off x="6553200" y="2087126"/>
          <a:ext cx="2357120" cy="1759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" name="直線矢印コネクタ 19"/>
          <p:cNvCxnSpPr/>
          <p:nvPr/>
        </p:nvCxnSpPr>
        <p:spPr>
          <a:xfrm>
            <a:off x="4724400" y="2403895"/>
            <a:ext cx="2806502" cy="304530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845967" y="1217711"/>
            <a:ext cx="567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28.5%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490262" y="2697500"/>
            <a:ext cx="711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984807"/>
                </a:solidFill>
              </a:rPr>
              <a:t>2,089</a:t>
            </a:r>
            <a:r>
              <a:rPr kumimoji="1" lang="en-US" altLang="ja-JP" sz="1400" dirty="0" smtClean="0">
                <a:solidFill>
                  <a:srgbClr val="FFFF00"/>
                </a:solidFill>
              </a:rPr>
              <a:t> </a:t>
            </a:r>
          </a:p>
          <a:p>
            <a:r>
              <a:rPr kumimoji="1" lang="en-US" altLang="ja-JP" sz="1400" dirty="0" smtClean="0">
                <a:solidFill>
                  <a:srgbClr val="FFFF00"/>
                </a:solidFill>
                <a:sym typeface="Wingdings"/>
              </a:rPr>
              <a:t> 54%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654800" y="3972560"/>
            <a:ext cx="229121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Cavity-CM </a:t>
            </a:r>
            <a:r>
              <a:rPr lang="ja-JP" altLang="en-US" dirty="0" smtClean="0"/>
              <a:t>の労務が</a:t>
            </a:r>
            <a:endParaRPr kumimoji="1" lang="en-US" altLang="ja-JP" dirty="0" smtClean="0"/>
          </a:p>
          <a:p>
            <a:r>
              <a:rPr kumimoji="1" lang="en-US" altLang="ja-JP" dirty="0" smtClean="0"/>
              <a:t>SRF 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56%</a:t>
            </a:r>
            <a:r>
              <a:rPr kumimoji="1" lang="ja-JP" altLang="en-US" dirty="0" smtClean="0"/>
              <a:t>を占める</a:t>
            </a:r>
            <a:endParaRPr kumimoji="1" lang="en-US" altLang="ja-JP" dirty="0" smtClean="0"/>
          </a:p>
          <a:p>
            <a:endParaRPr lang="en-US" altLang="ja-JP" dirty="0" smtClean="0">
              <a:solidFill>
                <a:srgbClr val="7F7F7F"/>
              </a:solidFill>
            </a:endParaRPr>
          </a:p>
          <a:p>
            <a:r>
              <a:rPr lang="en-US" altLang="ja-JP" sz="1600" dirty="0" smtClean="0">
                <a:solidFill>
                  <a:srgbClr val="7F7F7F"/>
                </a:solidFill>
              </a:rPr>
              <a:t>Cavity-CM corresponding</a:t>
            </a:r>
          </a:p>
          <a:p>
            <a:r>
              <a:rPr kumimoji="1" lang="en-US" altLang="ja-JP" sz="1600" dirty="0" smtClean="0">
                <a:solidFill>
                  <a:srgbClr val="7F7F7F"/>
                </a:solidFill>
              </a:rPr>
              <a:t>To 565 of SRF  </a:t>
            </a:r>
            <a:endParaRPr kumimoji="1" lang="ja-JP" altLang="en-US" sz="1600" dirty="0">
              <a:solidFill>
                <a:srgbClr val="7F7F7F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7814839" y="1570942"/>
            <a:ext cx="288561" cy="561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6264747" y="1438644"/>
            <a:ext cx="1744823" cy="7773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7801759" y="0"/>
            <a:ext cx="1341533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Rev. 151025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7923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9669573"/>
              </p:ext>
            </p:extLst>
          </p:nvPr>
        </p:nvGraphicFramePr>
        <p:xfrm>
          <a:off x="194865" y="843961"/>
          <a:ext cx="6185775" cy="55131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93556"/>
                <a:gridCol w="2080259"/>
                <a:gridCol w="725659"/>
                <a:gridCol w="739614"/>
                <a:gridCol w="934983"/>
                <a:gridCol w="711704"/>
              </a:tblGrid>
              <a:tr h="5632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分野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項目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/>
                        <a:t>積分人時</a:t>
                      </a:r>
                      <a:endParaRPr kumimoji="1" lang="en-US" altLang="ja-JP" sz="1050" dirty="0" smtClean="0"/>
                    </a:p>
                    <a:p>
                      <a:pPr algn="ctr"/>
                      <a:r>
                        <a:rPr kumimoji="1" lang="en-US" altLang="ja-JP" sz="1400" dirty="0" smtClean="0"/>
                        <a:t>K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P-</a:t>
                      </a:r>
                      <a:r>
                        <a:rPr kumimoji="1" lang="en-US" altLang="ja-JP" sz="1400" dirty="0" err="1" smtClean="0"/>
                        <a:t>hr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積分人年</a:t>
                      </a:r>
                      <a:endParaRPr kumimoji="1" lang="en-US" altLang="ja-JP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kumimoji="1" lang="en-US" altLang="ja-JP" sz="1400" dirty="0" err="1" smtClean="0">
                          <a:solidFill>
                            <a:schemeClr val="bg1"/>
                          </a:solidFill>
                        </a:rPr>
                        <a:t>yr</a:t>
                      </a:r>
                      <a:endParaRPr kumimoji="1" lang="en-US" altLang="ja-JP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bg1"/>
                          </a:solidFill>
                        </a:rPr>
                        <a:t>平均</a:t>
                      </a:r>
                      <a:endParaRPr kumimoji="1" lang="en-US" altLang="ja-JP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&lt;FTE/</a:t>
                      </a:r>
                      <a:r>
                        <a:rPr kumimoji="1" lang="en-US" altLang="ja-JP" sz="1400" dirty="0" err="1" smtClean="0">
                          <a:solidFill>
                            <a:schemeClr val="bg1"/>
                          </a:solidFill>
                        </a:rPr>
                        <a:t>yr</a:t>
                      </a:r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&gt;</a:t>
                      </a:r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</a:tr>
              <a:tr h="563256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1, </a:t>
                      </a:r>
                      <a:r>
                        <a:rPr kumimoji="1" lang="en-US" altLang="en-US" sz="1200" dirty="0" smtClean="0"/>
                        <a:t>CFS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 </a:t>
                      </a:r>
                      <a:endParaRPr kumimoji="1" lang="ja-JP" altLang="en-US" sz="12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u="sng" dirty="0" smtClean="0"/>
                        <a:t>小合計</a:t>
                      </a:r>
                      <a:r>
                        <a:rPr kumimoji="1" lang="en-US" altLang="ja-JP" sz="1200" u="sng" dirty="0" smtClean="0"/>
                        <a:t> (9</a:t>
                      </a:r>
                      <a:r>
                        <a:rPr kumimoji="1" lang="ja-JP" altLang="en-US" sz="1200" u="sng" dirty="0" smtClean="0"/>
                        <a:t>年）：</a:t>
                      </a:r>
                      <a:endParaRPr kumimoji="1" lang="en-US" altLang="ja-JP" sz="1200" u="sng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土木、建築、設備</a:t>
                      </a:r>
                      <a:endParaRPr kumimoji="1" lang="en-US" altLang="ja-JP" sz="120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測量、アライメント</a:t>
                      </a:r>
                      <a:r>
                        <a:rPr kumimoji="1" lang="en-US" altLang="ja-JP" sz="12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/>
                        <a:t>1,359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787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572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3366FF"/>
                          </a:solidFill>
                        </a:rPr>
                        <a:t>800</a:t>
                      </a:r>
                    </a:p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chemeClr val="tx1"/>
                          </a:solidFill>
                        </a:rPr>
                        <a:t>463</a:t>
                      </a:r>
                    </a:p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chemeClr val="tx1"/>
                          </a:solidFill>
                        </a:rPr>
                        <a:t>337 </a:t>
                      </a:r>
                      <a:endParaRPr kumimoji="1" lang="ja-JP" altLang="en-US" sz="12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&lt;89&gt;</a:t>
                      </a:r>
                    </a:p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51</a:t>
                      </a:r>
                    </a:p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5.9%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14355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2. </a:t>
                      </a:r>
                      <a:r>
                        <a:rPr kumimoji="1" lang="en-US" altLang="en-US" sz="1200" dirty="0" err="1" smtClean="0"/>
                        <a:t>Acc</a:t>
                      </a:r>
                      <a:r>
                        <a:rPr kumimoji="1" lang="ja-JP" altLang="en-US" sz="1200" dirty="0" smtClean="0"/>
                        <a:t>　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ja-JP" altLang="ja-JP" sz="1200" dirty="0" smtClean="0"/>
                        <a:t>　</a:t>
                      </a:r>
                      <a:r>
                        <a:rPr kumimoji="1" lang="en-US" altLang="ja-JP" sz="1200" dirty="0" smtClean="0"/>
                        <a:t>SRF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u="sng" dirty="0" smtClean="0"/>
                        <a:t>小合計</a:t>
                      </a:r>
                      <a:r>
                        <a:rPr kumimoji="1" lang="en-US" altLang="ja-JP" sz="1200" u="sng" dirty="0" smtClean="0"/>
                        <a:t> (9</a:t>
                      </a:r>
                      <a:r>
                        <a:rPr kumimoji="1" lang="ja-JP" altLang="en-US" sz="1200" u="sng" dirty="0" smtClean="0"/>
                        <a:t>年）：</a:t>
                      </a:r>
                      <a:endParaRPr kumimoji="1" lang="en-US" altLang="ja-JP" sz="1200" u="sng" dirty="0" smtClean="0"/>
                    </a:p>
                    <a:p>
                      <a:r>
                        <a:rPr kumimoji="1" lang="en-US" altLang="ja-JP" sz="1200" baseline="0" dirty="0" smtClean="0"/>
                        <a:t> (</a:t>
                      </a:r>
                      <a:r>
                        <a:rPr kumimoji="1" lang="en-US" altLang="ja-JP" sz="1200" dirty="0" smtClean="0"/>
                        <a:t>1) </a:t>
                      </a:r>
                      <a:r>
                        <a:rPr kumimoji="1" lang="en-US" altLang="ja-JP" sz="1200" dirty="0" smtClean="0"/>
                        <a:t>SRF cavity and CM </a:t>
                      </a:r>
                    </a:p>
                    <a:p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(</a:t>
                      </a:r>
                      <a:r>
                        <a:rPr kumimoji="1" lang="en-US" altLang="ja-JP" sz="1200" dirty="0" smtClean="0"/>
                        <a:t>2) </a:t>
                      </a:r>
                      <a:r>
                        <a:rPr kumimoji="1" lang="ja-JP" altLang="en-US" sz="1200" dirty="0" smtClean="0"/>
                        <a:t>高周波電力</a:t>
                      </a:r>
                      <a:r>
                        <a:rPr kumimoji="1" lang="en-US" altLang="ja-JP" sz="1200" dirty="0" smtClean="0"/>
                        <a:t> (1.3 GHz) 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 (</a:t>
                      </a:r>
                      <a:r>
                        <a:rPr kumimoji="1" lang="en-US" altLang="ja-JP" sz="1200" dirty="0" smtClean="0"/>
                        <a:t>3) </a:t>
                      </a:r>
                      <a:r>
                        <a:rPr kumimoji="1" lang="ja-JP" altLang="en-US" sz="1200" dirty="0" smtClean="0"/>
                        <a:t>高周波制御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baseline="0" dirty="0" smtClean="0"/>
                        <a:t> (4) </a:t>
                      </a:r>
                      <a:r>
                        <a:rPr kumimoji="1" lang="ja-JP" altLang="en-US" sz="1200" baseline="0" dirty="0" smtClean="0"/>
                        <a:t>冷却システム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 (5) </a:t>
                      </a:r>
                      <a:r>
                        <a:rPr kumimoji="1" lang="ja-JP" altLang="en-US" sz="1200" dirty="0" smtClean="0"/>
                        <a:t>地域特定機器</a:t>
                      </a:r>
                      <a:endParaRPr kumimoji="1" lang="en-US" altLang="ja-JP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/>
                        <a:t>6,520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3,551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915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1,357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557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140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3366FF"/>
                          </a:solidFill>
                        </a:rPr>
                        <a:t>3,835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2,089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538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798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328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82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&lt;426&gt;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~232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~60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~89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~36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~9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rgbClr val="FF0000"/>
                          </a:solidFill>
                        </a:rPr>
                        <a:t>28.5%</a:t>
                      </a:r>
                      <a:endParaRPr kumimoji="1" lang="ja-JP" altLang="en-US" sz="1200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01168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3.</a:t>
                      </a:r>
                      <a:r>
                        <a:rPr kumimoji="1" lang="en-US" altLang="en-US" sz="1200" dirty="0" smtClean="0"/>
                        <a:t>Acc. </a:t>
                      </a:r>
                    </a:p>
                    <a:p>
                      <a:r>
                        <a:rPr kumimoji="1" lang="en-US" altLang="en-US" sz="1200" dirty="0" err="1" smtClean="0"/>
                        <a:t>etc</a:t>
                      </a:r>
                      <a:endParaRPr kumimoji="1" lang="en-US" altLang="ja-JP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u="sng" dirty="0" smtClean="0"/>
                        <a:t>小合計　（</a:t>
                      </a:r>
                      <a:r>
                        <a:rPr kumimoji="1" lang="en-US" altLang="ja-JP" sz="1200" u="sng" dirty="0" smtClean="0"/>
                        <a:t>9</a:t>
                      </a:r>
                      <a:r>
                        <a:rPr kumimoji="1" lang="ja-JP" altLang="en-US" sz="1200" u="sng" dirty="0" smtClean="0"/>
                        <a:t>年）：</a:t>
                      </a:r>
                      <a:endParaRPr kumimoji="1" lang="en-US" altLang="ja-JP" sz="1200" u="sng" dirty="0" smtClean="0"/>
                    </a:p>
                    <a:p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磁石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電源</a:t>
                      </a:r>
                      <a:r>
                        <a:rPr kumimoji="1" lang="en-US" altLang="ja-JP" sz="1200" baseline="0" dirty="0" smtClean="0"/>
                        <a:t> </a:t>
                      </a:r>
                      <a:endParaRPr kumimoji="1" lang="en-US" altLang="ja-JP" sz="1200" dirty="0" smtClean="0"/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真空</a:t>
                      </a:r>
                      <a:r>
                        <a:rPr kumimoji="1" lang="en-US" altLang="ja-JP" sz="1200" baseline="0" dirty="0" smtClean="0"/>
                        <a:t> </a:t>
                      </a:r>
                      <a:endParaRPr kumimoji="1" lang="en-US" altLang="ja-JP" sz="1200" dirty="0" smtClean="0"/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モニター、測定機器</a:t>
                      </a:r>
                      <a:endParaRPr kumimoji="1" lang="en-US" altLang="ja-JP" sz="1200" dirty="0" smtClean="0"/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ビームダンプ、コリメータ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- </a:t>
                      </a:r>
                      <a:r>
                        <a:rPr kumimoji="1" lang="ja-JP" altLang="en-US" sz="1200" dirty="0" smtClean="0"/>
                        <a:t>計算機ネットワーク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baseline="0" dirty="0" smtClean="0"/>
                        <a:t>- </a:t>
                      </a:r>
                      <a:r>
                        <a:rPr kumimoji="1" lang="ja-JP" altLang="en-US" sz="1200" baseline="0" dirty="0" smtClean="0"/>
                        <a:t>高周波電力（</a:t>
                      </a:r>
                      <a:r>
                        <a:rPr kumimoji="1" lang="en-US" altLang="ja-JP" sz="1200" baseline="0" dirty="0" smtClean="0"/>
                        <a:t>1.3 GHz</a:t>
                      </a:r>
                      <a:r>
                        <a:rPr kumimoji="1" lang="ja-JP" altLang="en-US" sz="1200" baseline="0" dirty="0" smtClean="0"/>
                        <a:t>以外）</a:t>
                      </a:r>
                      <a:endParaRPr kumimoji="1" lang="en-US" altLang="ja-JP" sz="120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200" baseline="0" dirty="0" smtClean="0"/>
                        <a:t>- </a:t>
                      </a:r>
                      <a:r>
                        <a:rPr kumimoji="1" lang="ja-JP" altLang="en-US" sz="1200" baseline="0" dirty="0" smtClean="0"/>
                        <a:t>シミュレーション</a:t>
                      </a:r>
                      <a:endParaRPr kumimoji="1" lang="en-US" altLang="ja-JP" sz="120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200" baseline="0" dirty="0" smtClean="0"/>
                        <a:t>- </a:t>
                      </a:r>
                      <a:r>
                        <a:rPr kumimoji="1" lang="ja-JP" altLang="en-US" sz="1200" baseline="0" dirty="0" smtClean="0"/>
                        <a:t>地域特定機器</a:t>
                      </a:r>
                      <a:endParaRPr kumimoji="1" lang="en-US" altLang="ja-JP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/>
                        <a:t>5,321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387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1,411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119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517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211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1,392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68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175</a:t>
                      </a:r>
                    </a:p>
                    <a:p>
                      <a:pPr algn="r"/>
                      <a:r>
                        <a:rPr kumimoji="1" lang="en-US" altLang="ja-JP" sz="1200" dirty="0" smtClean="0"/>
                        <a:t>1,041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3366FF"/>
                          </a:solidFill>
                        </a:rPr>
                        <a:t>3,130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228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830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304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124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819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103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612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&lt;347&gt;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~25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~92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~8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~34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~14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~91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~4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~11</a:t>
                      </a:r>
                    </a:p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~68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23.2</a:t>
                      </a:r>
                      <a:r>
                        <a:rPr kumimoji="1" lang="en-US" altLang="ja-JP" sz="1200" u="none" baseline="0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6096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4. </a:t>
                      </a:r>
                      <a:r>
                        <a:rPr kumimoji="1" lang="en-US" altLang="en-US" sz="1200" dirty="0" smtClean="0"/>
                        <a:t>Manage.</a:t>
                      </a:r>
                      <a:r>
                        <a:rPr kumimoji="1" lang="en-US" altLang="ja-JP" sz="12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(9</a:t>
                      </a:r>
                      <a:r>
                        <a:rPr kumimoji="1" lang="ja-JP" altLang="en-US" sz="1200" dirty="0" smtClean="0"/>
                        <a:t>年）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/>
                        <a:t>3,998</a:t>
                      </a:r>
                      <a:endParaRPr kumimoji="1" lang="ja-JP" altLang="en-US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3366FF"/>
                          </a:solidFill>
                        </a:rPr>
                        <a:t>2,352</a:t>
                      </a:r>
                      <a:r>
                        <a:rPr kumimoji="1" lang="en-US" altLang="ja-JP" sz="1200" u="sng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ja-JP" altLang="en-US" sz="12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&lt;261&gt;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17.5%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6096">
                <a:tc>
                  <a:txBody>
                    <a:bodyPr/>
                    <a:lstStyle/>
                    <a:p>
                      <a:r>
                        <a:rPr kumimoji="1" lang="en-US" altLang="ja-JP" sz="1200" u="none" dirty="0" smtClean="0">
                          <a:solidFill>
                            <a:srgbClr val="008000"/>
                          </a:solidFill>
                        </a:rPr>
                        <a:t>5. </a:t>
                      </a:r>
                      <a:r>
                        <a:rPr kumimoji="1" lang="en-US" altLang="en-US" sz="1200" u="none" dirty="0" smtClean="0">
                          <a:solidFill>
                            <a:srgbClr val="008000"/>
                          </a:solidFill>
                        </a:rPr>
                        <a:t>Install.</a:t>
                      </a:r>
                      <a:endParaRPr kumimoji="1" lang="en-US" altLang="ja-JP" sz="1200" u="none" baseline="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aseline="0" dirty="0" smtClean="0"/>
                        <a:t>（４年）</a:t>
                      </a:r>
                      <a:endParaRPr kumimoji="1" lang="en-US" altLang="ja-JP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008000"/>
                          </a:solidFill>
                        </a:rPr>
                        <a:t>5,700</a:t>
                      </a:r>
                      <a:endParaRPr kumimoji="1" lang="ja-JP" altLang="en-US" sz="1200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sng" dirty="0" smtClean="0">
                          <a:solidFill>
                            <a:srgbClr val="008000"/>
                          </a:solidFill>
                        </a:rPr>
                        <a:t>3,353</a:t>
                      </a:r>
                      <a:endParaRPr kumimoji="1" lang="ja-JP" altLang="en-US" sz="1200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u="none" dirty="0" smtClean="0">
                          <a:solidFill>
                            <a:srgbClr val="008000"/>
                          </a:solidFill>
                        </a:rPr>
                        <a:t>&lt;838&gt;</a:t>
                      </a:r>
                      <a:endParaRPr kumimoji="1" lang="ja-JP" altLang="en-US" sz="1200" u="none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smtClean="0">
                          <a:solidFill>
                            <a:schemeClr val="tx1"/>
                          </a:solidFill>
                        </a:rPr>
                        <a:t>24.9%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6096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Total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22,898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13,470</a:t>
                      </a:r>
                      <a:endParaRPr kumimoji="1" lang="ja-JP" altLang="en-US" sz="12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&lt;1,123&gt;</a:t>
                      </a:r>
                      <a:r>
                        <a:rPr kumimoji="1" lang="en-US" altLang="ja-JP" sz="1200" dirty="0" smtClean="0">
                          <a:solidFill>
                            <a:srgbClr val="008000"/>
                          </a:solidFill>
                        </a:rPr>
                        <a:t>, &lt;838&gt;</a:t>
                      </a:r>
                      <a:endParaRPr kumimoji="1" lang="ja-JP" alt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none" dirty="0" err="1" smtClean="0">
                          <a:solidFill>
                            <a:schemeClr val="tx1"/>
                          </a:solidFill>
                        </a:rPr>
                        <a:t>ç</a:t>
                      </a:r>
                      <a:endParaRPr kumimoji="1" lang="ja-JP" alt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865" y="25362"/>
            <a:ext cx="7554275" cy="579767"/>
          </a:xfrm>
        </p:spPr>
        <p:txBody>
          <a:bodyPr>
            <a:noAutofit/>
          </a:bodyPr>
          <a:lstStyle/>
          <a:p>
            <a:r>
              <a:rPr kumimoji="1" lang="en-US" altLang="ja-JP" sz="3200" b="1" dirty="0" smtClean="0"/>
              <a:t>ILC</a:t>
            </a:r>
            <a:r>
              <a:rPr lang="ja-JP" altLang="en-US" sz="3200" b="1" dirty="0" smtClean="0"/>
              <a:t>加速器建設に必要な研究所人材</a:t>
            </a:r>
            <a:r>
              <a:rPr lang="en-US" altLang="ja-JP" sz="3200" b="1" dirty="0" smtClean="0"/>
              <a:t> (</a:t>
            </a:r>
            <a:r>
              <a:rPr lang="ja-JP" altLang="en-US" sz="3200" b="1" dirty="0" smtClean="0"/>
              <a:t>内訳）</a:t>
            </a:r>
            <a:r>
              <a:rPr kumimoji="1" lang="en-US" altLang="ja-JP" sz="3200" b="1" dirty="0" smtClean="0">
                <a:solidFill>
                  <a:srgbClr val="3366FF"/>
                </a:solidFill>
              </a:rPr>
              <a:t> </a:t>
            </a:r>
            <a:endParaRPr kumimoji="1" lang="ja-JP" altLang="en-US" sz="2400" b="1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59332"/>
            <a:ext cx="2133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AY-2015/11/17b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459332"/>
            <a:ext cx="2133600" cy="365125"/>
          </a:xfrm>
        </p:spPr>
        <p:txBody>
          <a:bodyPr/>
          <a:lstStyle/>
          <a:p>
            <a:fld id="{AAB6FA28-7AEC-3F43-9C2D-3DB969CFEC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pPr/>
              <a:t>18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470774"/>
            <a:ext cx="2895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026" y="760974"/>
            <a:ext cx="1540774" cy="1230361"/>
          </a:xfrm>
          <a:prstGeom prst="rect">
            <a:avLst/>
          </a:prstGeom>
        </p:spPr>
      </p:pic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5752673"/>
              </p:ext>
            </p:extLst>
          </p:nvPr>
        </p:nvGraphicFramePr>
        <p:xfrm>
          <a:off x="6553200" y="2087126"/>
          <a:ext cx="2357120" cy="1759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" name="直線矢印コネクタ 19"/>
          <p:cNvCxnSpPr/>
          <p:nvPr/>
        </p:nvCxnSpPr>
        <p:spPr>
          <a:xfrm>
            <a:off x="4724400" y="2418080"/>
            <a:ext cx="2806502" cy="426720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801759" y="1217711"/>
            <a:ext cx="631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28.5%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490262" y="2697500"/>
            <a:ext cx="711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660066"/>
                </a:solidFill>
              </a:rPr>
              <a:t>2,089</a:t>
            </a:r>
            <a:r>
              <a:rPr kumimoji="1" lang="en-US" altLang="ja-JP" sz="1400" dirty="0" smtClean="0">
                <a:solidFill>
                  <a:srgbClr val="FFFFFF"/>
                </a:solidFill>
              </a:rPr>
              <a:t> </a:t>
            </a:r>
          </a:p>
          <a:p>
            <a:r>
              <a:rPr kumimoji="1" lang="en-US" altLang="ja-JP" sz="1400" dirty="0" smtClean="0">
                <a:solidFill>
                  <a:srgbClr val="FFFFFF"/>
                </a:solidFill>
                <a:sym typeface="Wingdings"/>
              </a:rPr>
              <a:t> 54%</a:t>
            </a:r>
            <a:endParaRPr kumimoji="1" lang="ja-JP" altLang="en-US" sz="1400" dirty="0">
              <a:solidFill>
                <a:srgbClr val="FFFFFF"/>
              </a:solidFill>
            </a:endParaRPr>
          </a:p>
        </p:txBody>
      </p:sp>
      <p:sp>
        <p:nvSpPr>
          <p:cNvPr id="25" name="右矢印 24"/>
          <p:cNvSpPr/>
          <p:nvPr/>
        </p:nvSpPr>
        <p:spPr>
          <a:xfrm>
            <a:off x="6267010" y="2245360"/>
            <a:ext cx="387790" cy="1727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6712" y="4114800"/>
            <a:ext cx="2130087" cy="2148280"/>
          </a:xfrm>
          <a:prstGeom prst="rect">
            <a:avLst/>
          </a:prstGeom>
          <a:solidFill>
            <a:srgbClr val="FFFF00">
              <a:alpha val="24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1200" b="1" u="sng" dirty="0" smtClean="0">
                <a:solidFill>
                  <a:srgbClr val="3366FF"/>
                </a:solidFill>
              </a:rPr>
              <a:t>カプラー・エージング</a:t>
            </a:r>
            <a:r>
              <a:rPr kumimoji="1" lang="en-US" altLang="ja-JP" sz="1200" b="1" u="sng" dirty="0" smtClean="0">
                <a:solidFill>
                  <a:srgbClr val="3366FF"/>
                </a:solidFill>
              </a:rPr>
              <a:t> (38%)</a:t>
            </a:r>
          </a:p>
          <a:p>
            <a:pPr>
              <a:lnSpc>
                <a:spcPct val="140000"/>
              </a:lnSpc>
            </a:pPr>
            <a:r>
              <a:rPr lang="ja-JP" altLang="en-US" sz="1200" dirty="0" smtClean="0"/>
              <a:t>クライオモジュール技術設計</a:t>
            </a:r>
            <a:endParaRPr lang="en-US" altLang="ja-JP" sz="1200" dirty="0" smtClean="0"/>
          </a:p>
          <a:p>
            <a:pPr>
              <a:lnSpc>
                <a:spcPct val="140000"/>
              </a:lnSpc>
            </a:pPr>
            <a:r>
              <a:rPr lang="ja-JP" altLang="en-US" sz="1200" b="1" u="sng" dirty="0" smtClean="0">
                <a:solidFill>
                  <a:srgbClr val="008000"/>
                </a:solidFill>
              </a:rPr>
              <a:t>クライオモジュール試験</a:t>
            </a:r>
            <a:r>
              <a:rPr kumimoji="1" lang="en-US" altLang="ja-JP" sz="1200" b="1" u="sng" dirty="0" smtClean="0">
                <a:solidFill>
                  <a:srgbClr val="008000"/>
                </a:solidFill>
              </a:rPr>
              <a:t> (34%)</a:t>
            </a:r>
          </a:p>
          <a:p>
            <a:pPr>
              <a:lnSpc>
                <a:spcPct val="140000"/>
              </a:lnSpc>
            </a:pPr>
            <a:r>
              <a:rPr lang="ja-JP" altLang="en-US" sz="1200" b="1" u="sng" dirty="0" smtClean="0">
                <a:solidFill>
                  <a:schemeClr val="accent6">
                    <a:lumMod val="50000"/>
                  </a:schemeClr>
                </a:solidFill>
              </a:rPr>
              <a:t>空洞試験</a:t>
            </a:r>
            <a:r>
              <a:rPr lang="en-US" altLang="ja-JP" sz="1200" b="1" u="sng" dirty="0" smtClean="0">
                <a:solidFill>
                  <a:schemeClr val="accent6">
                    <a:lumMod val="50000"/>
                  </a:schemeClr>
                </a:solidFill>
              </a:rPr>
              <a:t> (9%)</a:t>
            </a:r>
            <a:endParaRPr kumimoji="1" lang="en-US" altLang="ja-JP" sz="1200" dirty="0" smtClean="0"/>
          </a:p>
          <a:p>
            <a:pPr>
              <a:lnSpc>
                <a:spcPct val="140000"/>
              </a:lnSpc>
            </a:pPr>
            <a:r>
              <a:rPr lang="ja-JP" altLang="en-US" sz="1200" dirty="0" smtClean="0"/>
              <a:t>磁石</a:t>
            </a:r>
            <a:endParaRPr lang="en-US" altLang="ja-JP" sz="1200" dirty="0" smtClean="0"/>
          </a:p>
          <a:p>
            <a:pPr>
              <a:lnSpc>
                <a:spcPct val="140000"/>
              </a:lnSpc>
            </a:pPr>
            <a:r>
              <a:rPr lang="ja-JP" altLang="en-US" sz="1200" dirty="0" smtClean="0"/>
              <a:t>真空</a:t>
            </a:r>
            <a:endParaRPr lang="en-US" altLang="ja-JP" sz="1200" dirty="0" smtClean="0"/>
          </a:p>
          <a:p>
            <a:pPr>
              <a:lnSpc>
                <a:spcPct val="140000"/>
              </a:lnSpc>
            </a:pPr>
            <a:r>
              <a:rPr lang="ja-JP" altLang="en-US" sz="1200" dirty="0" smtClean="0"/>
              <a:t>クライオモジュール・トンネル内コミッショニング</a:t>
            </a:r>
            <a:endParaRPr kumimoji="1" lang="en-US" altLang="ja-JP" sz="1200" dirty="0" smtClean="0"/>
          </a:p>
        </p:txBody>
      </p:sp>
      <p:sp>
        <p:nvSpPr>
          <p:cNvPr id="7" name="下矢印 6"/>
          <p:cNvSpPr/>
          <p:nvPr/>
        </p:nvSpPr>
        <p:spPr>
          <a:xfrm>
            <a:off x="7609841" y="3525520"/>
            <a:ext cx="203200" cy="670560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図形グループ 15"/>
          <p:cNvGrpSpPr/>
          <p:nvPr/>
        </p:nvGrpSpPr>
        <p:grpSpPr>
          <a:xfrm>
            <a:off x="3828742" y="3986514"/>
            <a:ext cx="2641600" cy="2139954"/>
            <a:chOff x="3828742" y="3986514"/>
            <a:chExt cx="2641600" cy="2139954"/>
          </a:xfrm>
        </p:grpSpPr>
        <p:graphicFrame>
          <p:nvGraphicFramePr>
            <p:cNvPr id="27" name="グラフ 2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36436820"/>
                </p:ext>
              </p:extLst>
            </p:nvPr>
          </p:nvGraphicFramePr>
          <p:xfrm>
            <a:off x="3828742" y="3986514"/>
            <a:ext cx="2641600" cy="21399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" name="テキスト ボックス 7"/>
            <p:cNvSpPr txBox="1"/>
            <p:nvPr/>
          </p:nvSpPr>
          <p:spPr>
            <a:xfrm>
              <a:off x="5089562" y="4744651"/>
              <a:ext cx="4949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/>
                  </a:solidFill>
                </a:rPr>
                <a:t>38%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4274354" y="5285073"/>
              <a:ext cx="4949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/>
                  </a:solidFill>
                </a:rPr>
                <a:t>34%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128455" y="4514045"/>
              <a:ext cx="4040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schemeClr val="bg1"/>
                  </a:solidFill>
                </a:rPr>
                <a:t>9</a:t>
              </a:r>
              <a:r>
                <a:rPr kumimoji="1" lang="en-US" altLang="ja-JP" sz="1400" dirty="0" smtClean="0">
                  <a:solidFill>
                    <a:schemeClr val="bg1"/>
                  </a:solidFill>
                </a:rPr>
                <a:t>%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右中かっこ 10"/>
          <p:cNvSpPr/>
          <p:nvPr/>
        </p:nvSpPr>
        <p:spPr>
          <a:xfrm>
            <a:off x="8478369" y="4312851"/>
            <a:ext cx="261578" cy="8636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374298" y="5285073"/>
            <a:ext cx="625003" cy="307777"/>
          </a:xfrm>
          <a:prstGeom prst="rect">
            <a:avLst/>
          </a:prstGeom>
          <a:solidFill>
            <a:srgbClr val="FFFF00"/>
          </a:solidFill>
          <a:ln>
            <a:solidFill>
              <a:srgbClr val="5B9BD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&gt; 80%</a:t>
            </a:r>
            <a:endParaRPr kumimoji="1" lang="ja-JP" altLang="en-US" sz="1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828742" y="3266098"/>
            <a:ext cx="2185214" cy="646331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評価例：</a:t>
            </a:r>
            <a:endParaRPr lang="en-US" altLang="ja-JP" dirty="0" smtClean="0"/>
          </a:p>
          <a:p>
            <a:r>
              <a:rPr lang="ja-JP" altLang="en-US" dirty="0" smtClean="0"/>
              <a:t>空洞表面処理、</a:t>
            </a:r>
            <a:r>
              <a:rPr kumimoji="1" lang="ja-JP" altLang="en-US" dirty="0" smtClean="0"/>
              <a:t>試験</a:t>
            </a:r>
            <a:endParaRPr kumimoji="1" lang="en-US" altLang="ja-JP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01759" y="0"/>
            <a:ext cx="1341533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Rev. 151025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965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下矢印 10"/>
          <p:cNvSpPr/>
          <p:nvPr/>
        </p:nvSpPr>
        <p:spPr>
          <a:xfrm>
            <a:off x="5202371" y="1653640"/>
            <a:ext cx="254000" cy="2253166"/>
          </a:xfrm>
          <a:prstGeom prst="down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1165"/>
            <a:ext cx="8229600" cy="955072"/>
          </a:xfrm>
        </p:spPr>
        <p:txBody>
          <a:bodyPr>
            <a:normAutofit fontScale="90000"/>
          </a:bodyPr>
          <a:lstStyle/>
          <a:p>
            <a:r>
              <a:rPr lang="ja-JP" altLang="en-US" sz="3600" b="1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空洞・</a:t>
            </a:r>
            <a:r>
              <a:rPr lang="en-US" altLang="ja-JP" sz="3600" b="1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CM</a:t>
            </a:r>
            <a:r>
              <a:rPr lang="ja-JP" altLang="en-US" sz="3600" b="1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の製造および性能試験・</a:t>
            </a:r>
            <a:r>
              <a:rPr lang="ja-JP" altLang="en-US" sz="3600" b="1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プロセス</a:t>
            </a:r>
            <a:r>
              <a:rPr lang="en-US" altLang="ja-JP" sz="3600" b="1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/>
            </a:r>
            <a:br>
              <a:rPr lang="en-US" altLang="ja-JP" sz="3600" b="1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</a:br>
            <a:r>
              <a:rPr lang="en-US" altLang="ja-JP" sz="3100" b="1" dirty="0" smtClean="0">
                <a:solidFill>
                  <a:schemeClr val="bg1">
                    <a:lumMod val="50000"/>
                  </a:schemeClr>
                </a:solidFill>
                <a:ea typeface="ＭＳ Ｐゴシック"/>
                <a:cs typeface="ＭＳ Ｐゴシック"/>
              </a:rPr>
              <a:t>SRF Cavity and CM production and Qualification</a:t>
            </a:r>
            <a:endParaRPr lang="en-GB" sz="3100" b="1" dirty="0">
              <a:solidFill>
                <a:schemeClr val="bg1">
                  <a:lumMod val="50000"/>
                </a:schemeClr>
              </a:solidFill>
              <a:ea typeface="ＭＳ Ｐゴシック"/>
              <a:cs typeface="ＭＳ Ｐゴシック"/>
            </a:endParaRPr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AY-2015/11/17b</a:t>
            </a:r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B85ABE-900B-5F41-A7E2-B293305521C4}" type="slidenum">
              <a:rPr lang="en-US" altLang="ja-JP" smtClean="0">
                <a:latin typeface="Arial"/>
                <a:ea typeface="Arial Unicode MS"/>
                <a:cs typeface="Arial Unicode MS"/>
              </a:rPr>
              <a:pPr>
                <a:defRPr/>
              </a:pPr>
              <a:t>19</a:t>
            </a:fld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97570" y="1266759"/>
            <a:ext cx="4036629" cy="369332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素材購入</a:t>
            </a:r>
            <a:endParaRPr lang="ja-JP" alt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10270" y="1943100"/>
            <a:ext cx="3747780" cy="369332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空洞製造（機械的製造）</a:t>
            </a:r>
            <a:r>
              <a:rPr lang="en-US" altLang="ja-JP" dirty="0" smtClean="0">
                <a:solidFill>
                  <a:srgbClr val="3366FF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910271" y="2584826"/>
            <a:ext cx="1107996" cy="369332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3366FF"/>
                </a:solidFill>
                <a:latin typeface="ＭＳ Ｐゴシック"/>
                <a:ea typeface="ＭＳ Ｐゴシック"/>
                <a:cs typeface="ＭＳ Ｐゴシック"/>
              </a:rPr>
              <a:t>表面処理</a:t>
            </a:r>
            <a:endParaRPr lang="en-US" altLang="ja-JP" dirty="0" smtClean="0">
              <a:solidFill>
                <a:srgbClr val="3366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10270" y="3142734"/>
            <a:ext cx="3623871" cy="369332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  <a:t>組み立て</a:t>
            </a:r>
            <a:endParaRPr lang="en-US" altLang="ja-JP" dirty="0" smtClean="0">
              <a:solidFill>
                <a:srgbClr val="3366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09508" y="3914233"/>
            <a:ext cx="4447402" cy="36933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ea typeface="Arial Unicode MS"/>
                <a:cs typeface="Arial Unicode MS"/>
              </a:rPr>
              <a:t>Cav. Test</a:t>
            </a:r>
            <a:r>
              <a:rPr lang="ja-JP" altLang="en-US" dirty="0" smtClean="0">
                <a:latin typeface="Arial"/>
                <a:ea typeface="Arial Unicode MS"/>
                <a:cs typeface="Arial Unicode MS"/>
              </a:rPr>
              <a:t>空洞</a:t>
            </a:r>
            <a:r>
              <a:rPr lang="ja-JP" altLang="en-US" dirty="0" smtClean="0">
                <a:latin typeface="Arial"/>
                <a:ea typeface="Arial Unicode MS"/>
                <a:cs typeface="Arial Unicode MS"/>
              </a:rPr>
              <a:t>試験</a:t>
            </a:r>
            <a:r>
              <a:rPr lang="en-US" altLang="ja-JP" dirty="0" smtClean="0">
                <a:latin typeface="Arial"/>
                <a:ea typeface="Arial Unicode MS"/>
                <a:cs typeface="Arial Unicode MS"/>
              </a:rPr>
              <a:t>, 100 %</a:t>
            </a:r>
            <a:r>
              <a:rPr lang="ja-JP" altLang="en-US" dirty="0" smtClean="0">
                <a:latin typeface="Arial"/>
                <a:ea typeface="Arial Unicode MS"/>
                <a:cs typeface="Arial Unicode MS"/>
              </a:rPr>
              <a:t>：</a:t>
            </a:r>
            <a:r>
              <a:rPr lang="ja-JP" altLang="en-US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空洞性能評価</a:t>
            </a:r>
            <a:endParaRPr lang="en-US" altLang="ja-JP" dirty="0" smtClean="0">
              <a:solidFill>
                <a:srgbClr val="FF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892929" y="5236865"/>
            <a:ext cx="3765122" cy="369332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クライオモジュール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(CM) </a:t>
            </a:r>
            <a:r>
              <a:rPr lang="ja-JP" alt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組立</a:t>
            </a:r>
            <a:endParaRPr lang="en-US" altLang="ja-JP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3" name="下矢印 22"/>
          <p:cNvSpPr/>
          <p:nvPr/>
        </p:nvSpPr>
        <p:spPr>
          <a:xfrm>
            <a:off x="5189671" y="4875188"/>
            <a:ext cx="254000" cy="361677"/>
          </a:xfrm>
          <a:prstGeom prst="down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5" name="図 24" descr="cryomodule_2008_low_tran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0547" y="4082583"/>
            <a:ext cx="1410910" cy="846546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</p:pic>
      <p:sp>
        <p:nvSpPr>
          <p:cNvPr id="26" name="左中かっこ 25"/>
          <p:cNvSpPr/>
          <p:nvPr/>
        </p:nvSpPr>
        <p:spPr bwMode="auto">
          <a:xfrm>
            <a:off x="4366492" y="1229710"/>
            <a:ext cx="350958" cy="2305566"/>
          </a:xfrm>
          <a:prstGeom prst="leftBrace">
            <a:avLst>
              <a:gd name="adj1" fmla="val 27564"/>
              <a:gd name="adj2" fmla="val 35405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9" name="図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19" y="4307559"/>
            <a:ext cx="1490318" cy="3774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" name="テキスト ボックス 29"/>
          <p:cNvSpPr txBox="1"/>
          <p:nvPr/>
        </p:nvSpPr>
        <p:spPr>
          <a:xfrm>
            <a:off x="4910271" y="4505856"/>
            <a:ext cx="4163438" cy="369332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3366FF"/>
                </a:solidFill>
                <a:latin typeface="ＭＳ Ｐゴシック"/>
                <a:ea typeface="ＭＳ Ｐゴシック"/>
                <a:cs typeface="ＭＳ Ｐゴシック"/>
              </a:rPr>
              <a:t>多連空洞組立</a:t>
            </a:r>
            <a:endParaRPr lang="en-US" altLang="ja-JP" dirty="0" smtClean="0">
              <a:solidFill>
                <a:srgbClr val="3366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1" name="左中かっこ 30"/>
          <p:cNvSpPr/>
          <p:nvPr/>
        </p:nvSpPr>
        <p:spPr bwMode="auto">
          <a:xfrm>
            <a:off x="4366492" y="4505855"/>
            <a:ext cx="350958" cy="1100341"/>
          </a:xfrm>
          <a:prstGeom prst="leftBrace">
            <a:avLst>
              <a:gd name="adj1" fmla="val 27564"/>
              <a:gd name="adj2" fmla="val 35405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38721" y="5706043"/>
            <a:ext cx="3650083" cy="36933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CM</a:t>
            </a:r>
            <a:r>
              <a:rPr lang="en-US" altLang="en-US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Test 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, 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33 + 5 %</a:t>
            </a:r>
            <a:r>
              <a:rPr lang="ja-JP" alt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：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CM</a:t>
            </a:r>
            <a:r>
              <a:rPr lang="ja-JP" altLang="en-US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性能評価</a:t>
            </a:r>
            <a:endParaRPr lang="en-US" altLang="ja-JP" dirty="0" smtClean="0">
              <a:solidFill>
                <a:srgbClr val="FF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50783" y="4287802"/>
            <a:ext cx="903412" cy="338554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1,855 </a:t>
            </a:r>
            <a:r>
              <a:rPr kumimoji="1" lang="ja-JP" altLang="en-US" sz="1600" dirty="0" smtClean="0"/>
              <a:t>台</a:t>
            </a:r>
            <a:endParaRPr kumimoji="1" lang="en-US" altLang="ja-JP" sz="1600" dirty="0" smtClean="0"/>
          </a:p>
        </p:txBody>
      </p:sp>
      <p:pic>
        <p:nvPicPr>
          <p:cNvPr id="24" name="Obraz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49995"/>
            <a:ext cx="1685526" cy="126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Obraz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437" y="2650941"/>
            <a:ext cx="1685526" cy="1263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70" y="5050658"/>
            <a:ext cx="1966156" cy="131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Obraz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021" y="5050658"/>
            <a:ext cx="1893174" cy="131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9" descr="cavityassy-annotated.pdf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t="28441" r="9150" b="24904"/>
          <a:stretch/>
        </p:blipFill>
        <p:spPr>
          <a:xfrm>
            <a:off x="253440" y="1191425"/>
            <a:ext cx="3174213" cy="1250885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1195140" y="2238588"/>
            <a:ext cx="1290813" cy="307777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16,024 </a:t>
            </a:r>
            <a:r>
              <a:rPr kumimoji="1" lang="ja-JP" altLang="en-US" sz="1400" dirty="0" smtClean="0"/>
              <a:t>台</a:t>
            </a:r>
            <a:r>
              <a:rPr kumimoji="1" lang="en-US" altLang="ja-JP" sz="1400" dirty="0" smtClean="0"/>
              <a:t> x 1.1</a:t>
            </a:r>
          </a:p>
        </p:txBody>
      </p:sp>
    </p:spTree>
    <p:extLst>
      <p:ext uri="{BB962C8B-B14F-4D97-AF65-F5344CB8AC3E}">
        <p14:creationId xmlns:p14="http://schemas.microsoft.com/office/powerpoint/2010/main" val="2054114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583" y="195702"/>
            <a:ext cx="6570073" cy="544512"/>
          </a:xfrm>
          <a:noFill/>
        </p:spPr>
        <p:txBody>
          <a:bodyPr anchor="ctr">
            <a:noAutofit/>
          </a:bodyPr>
          <a:lstStyle/>
          <a:p>
            <a:pPr>
              <a:defRPr/>
            </a:pPr>
            <a:r>
              <a:rPr lang="en-GB" sz="4000" b="1" dirty="0" smtClean="0">
                <a:latin typeface="+mn-lt"/>
              </a:rPr>
              <a:t>ILC</a:t>
            </a:r>
            <a:r>
              <a:rPr lang="en-US" altLang="ja-JP" sz="4000" b="1" dirty="0" smtClean="0">
                <a:latin typeface="+mn-lt"/>
              </a:rPr>
              <a:t>-TDR</a:t>
            </a:r>
            <a:r>
              <a:rPr lang="en-GB" sz="4000" b="1" dirty="0" smtClean="0">
                <a:latin typeface="+mn-lt"/>
              </a:rPr>
              <a:t> </a:t>
            </a:r>
            <a:r>
              <a:rPr lang="ja-JP" altLang="en-US" sz="4000" b="1" dirty="0" smtClean="0">
                <a:latin typeface="+mn-lt"/>
              </a:rPr>
              <a:t>加速器の概要</a:t>
            </a:r>
            <a:r>
              <a:rPr lang="en-US" altLang="ja-JP" sz="4000" b="1" dirty="0">
                <a:latin typeface="+mn-lt"/>
              </a:rPr>
              <a:t/>
            </a:r>
            <a:br>
              <a:rPr lang="en-US" altLang="ja-JP" sz="4000" b="1" dirty="0">
                <a:latin typeface="+mn-lt"/>
              </a:rPr>
            </a:br>
            <a:r>
              <a:rPr lang="en-US" altLang="ja-JP" sz="2800" b="1" dirty="0" smtClean="0">
                <a:solidFill>
                  <a:srgbClr val="7F7F7F"/>
                </a:solidFill>
                <a:latin typeface="+mn-lt"/>
              </a:rPr>
              <a:t>ILC Accelerator Overview </a:t>
            </a:r>
            <a:endParaRPr lang="en-GB" sz="3200" b="1" dirty="0">
              <a:solidFill>
                <a:srgbClr val="7F7F7F"/>
              </a:solidFill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0" y="6400800"/>
            <a:ext cx="24384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000" smtClean="0">
                <a:solidFill>
                  <a:srgbClr val="000000"/>
                </a:solidFill>
                <a:cs typeface="Arial Unicode MS" charset="0"/>
              </a:rPr>
              <a:t>AY-2015/11/17b</a:t>
            </a:r>
            <a:endParaRPr lang="en-US" altLang="ja-JP" sz="1000">
              <a:solidFill>
                <a:srgbClr val="000000"/>
              </a:solidFill>
              <a:cs typeface="Arial Unicode MS" charset="0"/>
            </a:endParaRPr>
          </a:p>
        </p:txBody>
      </p:sp>
      <p:sp>
        <p:nvSpPr>
          <p:cNvPr id="2460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AAECE3-A0EC-C944-B2BE-BA049A41EA7F}" type="slidenum">
              <a:rPr lang="en-US" altLang="ja-JP" sz="1400">
                <a:solidFill>
                  <a:prstClr val="black"/>
                </a:solidFill>
              </a:rPr>
              <a:pPr/>
              <a:t>2</a:t>
            </a:fld>
            <a:endParaRPr lang="en-US" altLang="ja-JP" sz="1400">
              <a:solidFill>
                <a:prstClr val="black"/>
              </a:solidFill>
              <a:latin typeface="Times" charset="0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3" y="1122655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1122655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6788"/>
            <a:r>
              <a:rPr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1136942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6788"/>
            <a:r>
              <a:rPr lang="en-GB" sz="1800" dirty="0">
                <a:solidFill>
                  <a:prstClr val="black"/>
                </a:solidFill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490955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4111209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6788"/>
            <a:r>
              <a:rPr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978024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2148179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6788"/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536991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249905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6788"/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513226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599798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6788"/>
            <a:r>
              <a:rPr lang="en-GB" sz="1800" dirty="0">
                <a:solidFill>
                  <a:prstClr val="black"/>
                </a:solidFill>
              </a:rPr>
              <a:t>Ring to Main </a:t>
            </a:r>
            <a:r>
              <a:rPr lang="en-GB" sz="1800" dirty="0" err="1">
                <a:solidFill>
                  <a:prstClr val="black"/>
                </a:solidFill>
              </a:rPr>
              <a:t>Linac</a:t>
            </a:r>
            <a:r>
              <a:rPr lang="en-GB" sz="1800" dirty="0">
                <a:solidFill>
                  <a:prstClr val="black"/>
                </a:solidFill>
              </a:rPr>
              <a:t> (RTML)</a:t>
            </a:r>
          </a:p>
          <a:p>
            <a:pPr defTabSz="456788"/>
            <a:r>
              <a:rPr lang="en-GB" sz="1800" dirty="0">
                <a:solidFill>
                  <a:prstClr val="black"/>
                </a:solidFill>
              </a:rPr>
              <a:t>(including </a:t>
            </a:r>
          </a:p>
          <a:p>
            <a:pPr defTabSz="456788"/>
            <a:r>
              <a:rPr lang="en-GB" sz="1800" dirty="0">
                <a:solidFill>
                  <a:prstClr val="black"/>
                </a:solidFill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175465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6788"/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553330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583248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6788"/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4813340"/>
              </p:ext>
            </p:extLst>
          </p:nvPr>
        </p:nvGraphicFramePr>
        <p:xfrm>
          <a:off x="4882386" y="3463850"/>
          <a:ext cx="3845984" cy="3057261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974340"/>
                <a:gridCol w="1871644"/>
              </a:tblGrid>
              <a:tr h="41167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41167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重心エネルギー　（長さ）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500 </a:t>
                      </a:r>
                      <a:r>
                        <a:rPr kumimoji="1" lang="en-US" altLang="ja-JP" sz="16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GeV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kumimoji="1" lang="ja-JP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　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(31 km)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41167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ピーク・ビーム輝度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6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6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6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41167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ビーム繰り返し数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8435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ビームパルス幅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42082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平均電流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60537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平均加速勾配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</a:rPr>
                        <a:t>31.5 MV/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</a:rPr>
                        <a:t>m 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6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40" y="4315677"/>
            <a:ext cx="2899066" cy="232002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616618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94017" y="6400800"/>
            <a:ext cx="3733800" cy="457200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30926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AY-2015/11/17b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46" y="0"/>
            <a:ext cx="9144000" cy="685257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369146" y="4"/>
            <a:ext cx="2772608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IPAC14: Courtesy: H. Weise</a:t>
            </a:r>
            <a:endParaRPr lang="ja-JP" altLang="en-US" sz="14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9" name="直線コネクタ 8"/>
          <p:cNvCxnSpPr/>
          <p:nvPr/>
        </p:nvCxnSpPr>
        <p:spPr bwMode="auto">
          <a:xfrm>
            <a:off x="515349" y="1647208"/>
            <a:ext cx="36810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直線コネクタ 9"/>
          <p:cNvCxnSpPr/>
          <p:nvPr/>
        </p:nvCxnSpPr>
        <p:spPr bwMode="auto">
          <a:xfrm>
            <a:off x="2867186" y="2305733"/>
            <a:ext cx="36810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線コネクタ 10"/>
          <p:cNvCxnSpPr/>
          <p:nvPr/>
        </p:nvCxnSpPr>
        <p:spPr bwMode="auto">
          <a:xfrm>
            <a:off x="6369146" y="3553204"/>
            <a:ext cx="36810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テキスト ボックス 11"/>
          <p:cNvSpPr txBox="1"/>
          <p:nvPr/>
        </p:nvSpPr>
        <p:spPr>
          <a:xfrm>
            <a:off x="258138" y="5806636"/>
            <a:ext cx="7655912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3366FF"/>
                </a:solidFill>
                <a:latin typeface="Calibri"/>
                <a:ea typeface="ＭＳ Ｐゴシック"/>
              </a:rPr>
              <a:t>EXFEL: </a:t>
            </a:r>
            <a:r>
              <a:rPr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</a:rPr>
              <a:t>ILC </a:t>
            </a:r>
            <a:r>
              <a:rPr lang="ja-JP" altLang="en-US" sz="2400" dirty="0" smtClean="0">
                <a:solidFill>
                  <a:prstClr val="black"/>
                </a:solidFill>
                <a:latin typeface="Calibri"/>
                <a:ea typeface="ＭＳ Ｐゴシック"/>
              </a:rPr>
              <a:t>の</a:t>
            </a:r>
            <a:r>
              <a:rPr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</a:rPr>
              <a:t>1/20</a:t>
            </a:r>
            <a:r>
              <a:rPr lang="ja-JP" altLang="en-US" sz="2400" dirty="0" smtClean="0">
                <a:solidFill>
                  <a:prstClr val="black"/>
                </a:solidFill>
                <a:latin typeface="Calibri"/>
                <a:ea typeface="ＭＳ Ｐゴシック"/>
              </a:rPr>
              <a:t>のスケールをもつ、超伝導加速器建設</a:t>
            </a:r>
            <a:r>
              <a:rPr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</a:rPr>
              <a:t> !!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37932" y="4694468"/>
            <a:ext cx="1626392" cy="307777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SC </a:t>
            </a:r>
            <a:r>
              <a:rPr lang="en-US" altLang="ja-JP" sz="14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Linac</a:t>
            </a:r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 (~ 1 km) </a:t>
            </a:r>
            <a:endParaRPr lang="ja-JP" altLang="en-US" sz="14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58242" y="307781"/>
            <a:ext cx="415410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欧州自由電子レーザ施設　（建設中）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6040" y="1329121"/>
            <a:ext cx="2569091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100</a:t>
            </a:r>
            <a:r>
              <a:rPr kumimoji="1" lang="ja-JP" altLang="en-US" dirty="0" smtClean="0"/>
              <a:t>  </a:t>
            </a:r>
            <a:r>
              <a:rPr lang="ja-JP" altLang="en-US" dirty="0" smtClean="0"/>
              <a:t>クライオモジュール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08926" y="2005701"/>
            <a:ext cx="2445158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800</a:t>
            </a:r>
            <a:r>
              <a:rPr kumimoji="1" lang="ja-JP" altLang="en-US" dirty="0" smtClean="0"/>
              <a:t>　超伝導加速空洞　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1559" y="2005701"/>
            <a:ext cx="267252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超伝導ライナックエネルギー：</a:t>
            </a:r>
            <a:r>
              <a:rPr kumimoji="1" lang="en-US" altLang="ja-JP" sz="1200" dirty="0" smtClean="0"/>
              <a:t>17.5 </a:t>
            </a:r>
            <a:r>
              <a:rPr kumimoji="1" lang="en-US" altLang="ja-JP" sz="1200" dirty="0" err="1" smtClean="0"/>
              <a:t>GeV</a:t>
            </a:r>
            <a:endParaRPr kumimoji="1" lang="en-US" altLang="ja-JP" sz="1200" dirty="0" smtClean="0"/>
          </a:p>
          <a:p>
            <a:r>
              <a:rPr lang="ja-JP" altLang="en-US" sz="1200" dirty="0" smtClean="0"/>
              <a:t>光エネルギー：　</a:t>
            </a:r>
            <a:r>
              <a:rPr lang="en-US" altLang="ja-JP" sz="1200" dirty="0" smtClean="0"/>
              <a:t>0.3 ~ 24 </a:t>
            </a:r>
            <a:r>
              <a:rPr lang="en-US" altLang="ja-JP" sz="1200" dirty="0" err="1" smtClean="0"/>
              <a:t>keV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1688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\\dapnia\data\manip\SACM_Prototypage_XFEL\I Images\PXFEL2_2\ISO4-SA-WS2\Train assemblé\P10203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3577" y="3573011"/>
            <a:ext cx="2105591" cy="157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\\dapnia\data\manip\SACM_Prototypage_XFEL\I Images\PXFEL2\2010-novembre\2010_11_26\P10903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8495" y="3573011"/>
            <a:ext cx="2372004" cy="157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953" y="3571230"/>
            <a:ext cx="2107845" cy="1580884"/>
          </a:xfrm>
          <a:prstGeom prst="rect">
            <a:avLst/>
          </a:prstGeom>
        </p:spPr>
      </p:pic>
      <p:pic>
        <p:nvPicPr>
          <p:cNvPr id="6" name="Obraz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3577" y="5239255"/>
            <a:ext cx="2105591" cy="145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0179" y="5257233"/>
            <a:ext cx="20796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4585" y="5257233"/>
            <a:ext cx="208121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0696" y="2029814"/>
            <a:ext cx="1961304" cy="1468835"/>
          </a:xfrm>
          <a:prstGeom prst="rect">
            <a:avLst/>
          </a:prstGeom>
        </p:spPr>
      </p:pic>
      <p:pic>
        <p:nvPicPr>
          <p:cNvPr id="10" name="Image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577" y="2029814"/>
            <a:ext cx="863212" cy="1468835"/>
          </a:xfrm>
          <a:prstGeom prst="rect">
            <a:avLst/>
          </a:prstGeom>
        </p:spPr>
      </p:pic>
      <p:pic>
        <p:nvPicPr>
          <p:cNvPr id="11" name="図 10" descr="AMTF-cavity1.tiff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577" y="472199"/>
            <a:ext cx="2159050" cy="1472080"/>
          </a:xfrm>
          <a:prstGeom prst="rect">
            <a:avLst/>
          </a:prstGeom>
        </p:spPr>
      </p:pic>
      <p:pic>
        <p:nvPicPr>
          <p:cNvPr id="12" name="図 11" descr="AMTF-Cavity2.tiff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279" y="472199"/>
            <a:ext cx="2150617" cy="1472080"/>
          </a:xfrm>
          <a:prstGeom prst="rect">
            <a:avLst/>
          </a:prstGeom>
        </p:spPr>
      </p:pic>
      <p:pic>
        <p:nvPicPr>
          <p:cNvPr id="13" name="図 12" descr="AMTF-cavity3.tiff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5181" y="472199"/>
            <a:ext cx="2150617" cy="147208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107823" y="850704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prstClr val="black"/>
                </a:solidFill>
                <a:latin typeface="Calibri"/>
                <a:ea typeface="ＭＳ Ｐゴシック"/>
              </a:rPr>
              <a:t>超伝導空洞単体の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Calibri"/>
                <a:ea typeface="ＭＳ Ｐゴシック"/>
              </a:rPr>
              <a:t>性能試験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  <a:p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(DESY-AMTF)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7823" y="2372716"/>
            <a:ext cx="20826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>
                <a:solidFill>
                  <a:prstClr val="black"/>
                </a:solidFill>
                <a:latin typeface="Calibri"/>
                <a:ea typeface="ＭＳ Ｐゴシック"/>
              </a:rPr>
              <a:t>入力カップラー単体</a:t>
            </a:r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  <a:p>
            <a:r>
              <a:rPr lang="ja-JP" altLang="en-US">
                <a:solidFill>
                  <a:prstClr val="black"/>
                </a:solidFill>
                <a:latin typeface="Calibri"/>
                <a:ea typeface="ＭＳ Ｐゴシック"/>
              </a:rPr>
              <a:t>の性能試験</a:t>
            </a:r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  <a:p>
            <a:r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t>(LAL-Orsay)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" y="4001877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/>
                </a:solidFill>
                <a:latin typeface="Calibri"/>
                <a:ea typeface="ＭＳ Ｐゴシック"/>
              </a:rPr>
              <a:t>クライオモジュール</a:t>
            </a:r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  <a:p>
            <a:r>
              <a:rPr lang="ja-JP" altLang="en-US">
                <a:solidFill>
                  <a:prstClr val="black"/>
                </a:solidFill>
                <a:latin typeface="Calibri"/>
                <a:ea typeface="ＭＳ Ｐゴシック"/>
              </a:rPr>
              <a:t>を組み立てる機能</a:t>
            </a:r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  <a:p>
            <a:r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t>(Saclay)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0" y="5595436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/>
                </a:solidFill>
                <a:latin typeface="Calibri"/>
                <a:ea typeface="ＭＳ Ｐゴシック"/>
              </a:rPr>
              <a:t>クライオモジュール</a:t>
            </a:r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  <a:p>
            <a:r>
              <a:rPr lang="ja-JP" altLang="en-US">
                <a:solidFill>
                  <a:prstClr val="black"/>
                </a:solidFill>
                <a:latin typeface="Calibri"/>
                <a:ea typeface="ＭＳ Ｐゴシック"/>
              </a:rPr>
              <a:t>の総合試験</a:t>
            </a:r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  <a:p>
            <a:r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t>(DESY-AMTF)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2408" y="62107"/>
            <a:ext cx="4980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SRF</a:t>
            </a:r>
            <a:r>
              <a:rPr lang="ja-JP" altLang="en-US" sz="2000" dirty="0">
                <a:solidFill>
                  <a:prstClr val="black"/>
                </a:solidFill>
                <a:latin typeface="Calibri"/>
                <a:ea typeface="ＭＳ Ｐゴシック"/>
              </a:rPr>
              <a:t>に</a:t>
            </a:r>
            <a:r>
              <a:rPr lang="ja-JP" altLang="en-US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関する</a:t>
            </a:r>
            <a:r>
              <a:rPr lang="en-US" altLang="en-US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”Hub-Lab” </a:t>
            </a:r>
            <a:r>
              <a:rPr lang="ja-JP" altLang="en-US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機能・設備例：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 </a:t>
            </a:r>
            <a:r>
              <a:rPr lang="en-US" altLang="en-US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E-XFEL </a:t>
            </a:r>
            <a:endParaRPr lang="ja-JP" altLang="en-US" sz="20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0732-AD09-E341-AC15-95AAFB5FCEB8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107823" y="417712"/>
            <a:ext cx="8953799" cy="15265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70753" y="5186766"/>
            <a:ext cx="8953799" cy="161210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91349" y="2036679"/>
            <a:ext cx="5640814" cy="1468835"/>
          </a:xfrm>
          <a:prstGeom prst="roundRect">
            <a:avLst/>
          </a:prstGeom>
          <a:noFill/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38708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264593" y="201641"/>
            <a:ext cx="8451571" cy="865334"/>
          </a:xfrm>
        </p:spPr>
        <p:txBody>
          <a:bodyPr>
            <a:noAutofit/>
          </a:bodyPr>
          <a:lstStyle/>
          <a:p>
            <a:r>
              <a:rPr lang="en-US" altLang="ja-JP" sz="3200" b="1" dirty="0"/>
              <a:t>  </a:t>
            </a:r>
            <a:r>
              <a:rPr lang="ja-JP" altLang="en-US" sz="3200" b="1" dirty="0" smtClean="0"/>
              <a:t>空洞、クライオモジュールの組立・試験作業：</a:t>
            </a:r>
            <a:r>
              <a:rPr lang="en-US" altLang="ja-JP" sz="3200" b="1" dirty="0" smtClean="0"/>
              <a:t/>
            </a:r>
            <a:br>
              <a:rPr lang="en-US" altLang="ja-JP" sz="3200" b="1" dirty="0" smtClean="0"/>
            </a:br>
            <a:r>
              <a:rPr lang="en-US" altLang="ja-JP" sz="3200" b="1" dirty="0" smtClean="0">
                <a:solidFill>
                  <a:srgbClr val="3366FF"/>
                </a:solidFill>
              </a:rPr>
              <a:t>E-XFEL </a:t>
            </a:r>
            <a:r>
              <a:rPr lang="ja-JP" altLang="en-US" sz="3200" b="1" dirty="0" smtClean="0">
                <a:solidFill>
                  <a:srgbClr val="3366FF"/>
                </a:solidFill>
              </a:rPr>
              <a:t>と</a:t>
            </a:r>
            <a:r>
              <a:rPr lang="en-US" altLang="ja-JP" sz="3200" b="1" dirty="0" smtClean="0">
                <a:solidFill>
                  <a:srgbClr val="3366FF"/>
                </a:solidFill>
              </a:rPr>
              <a:t> ILC </a:t>
            </a:r>
            <a:r>
              <a:rPr lang="en-US" altLang="en-US" sz="3200" b="1" dirty="0" smtClean="0">
                <a:solidFill>
                  <a:srgbClr val="3366FF"/>
                </a:solidFill>
              </a:rPr>
              <a:t>Hub-Lab の</a:t>
            </a:r>
            <a:r>
              <a:rPr lang="ja-JP" altLang="en-US" sz="3200" b="1" dirty="0" smtClean="0">
                <a:solidFill>
                  <a:srgbClr val="3366FF"/>
                </a:solidFill>
              </a:rPr>
              <a:t>比較</a:t>
            </a:r>
            <a:endParaRPr kumimoji="1" lang="ja-JP" altLang="en-US" sz="3200" dirty="0">
              <a:solidFill>
                <a:srgbClr val="3366FF"/>
              </a:solidFill>
            </a:endParaRPr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930205"/>
              </p:ext>
            </p:extLst>
          </p:nvPr>
        </p:nvGraphicFramePr>
        <p:xfrm>
          <a:off x="273221" y="1066975"/>
          <a:ext cx="8581683" cy="4013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0566"/>
                <a:gridCol w="2754482"/>
                <a:gridCol w="2786635"/>
              </a:tblGrid>
              <a:tr h="6823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 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E-</a:t>
                      </a: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XFEL </a:t>
                      </a:r>
                    </a:p>
                    <a:p>
                      <a:pPr marR="19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実際</a:t>
                      </a:r>
                      <a:endParaRPr lang="ja-JP" sz="18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FF00"/>
                          </a:solidFill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ILC</a:t>
                      </a:r>
                    </a:p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800" dirty="0" smtClean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予想</a:t>
                      </a:r>
                      <a:endParaRPr lang="ja-JP" sz="1800" dirty="0">
                        <a:solidFill>
                          <a:srgbClr val="FFFF00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17375E"/>
                    </a:solidFill>
                  </a:tcPr>
                </a:tc>
              </a:tr>
              <a:tr h="437248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# Hub</a:t>
                      </a:r>
                      <a:endParaRPr lang="ja-JP" sz="14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1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3</a:t>
                      </a:r>
                      <a:endParaRPr lang="ja-JP" sz="18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37248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Production Period </a:t>
                      </a:r>
                      <a:endParaRPr lang="ja-JP" sz="14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2.5 </a:t>
                      </a:r>
                      <a:r>
                        <a:rPr lang="ja-JP" altLang="en-US" sz="18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年</a:t>
                      </a:r>
                      <a:endParaRPr lang="ja-JP" sz="18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6.5 </a:t>
                      </a:r>
                      <a:r>
                        <a:rPr lang="ja-JP" altLang="en-US" sz="18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年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37248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# cavities per hub-lab</a:t>
                      </a:r>
                      <a:endParaRPr lang="ja-JP" sz="14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800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6600</a:t>
                      </a:r>
                    </a:p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(16,024 x 1.1 / 3 )  + </a:t>
                      </a:r>
                      <a:r>
                        <a:rPr lang="en-US" sz="1800" dirty="0" smtClean="0">
                          <a:effectLst/>
                          <a:latin typeface="Symbol" charset="2"/>
                          <a:ea typeface="ＭＳ 明朝"/>
                          <a:cs typeface="Symbol" charset="2"/>
                        </a:rPr>
                        <a:t>a</a:t>
                      </a:r>
                    </a:p>
                  </a:txBody>
                  <a:tcPr marL="0" marR="0" marT="0" marB="0" anchor="ctr"/>
                </a:tc>
              </a:tr>
              <a:tr h="437248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# CM per hug-lab</a:t>
                      </a:r>
                      <a:endParaRPr lang="ja-JP" sz="14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100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618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37248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CM</a:t>
                      </a:r>
                      <a:r>
                        <a:rPr lang="en-US" altLang="en-US" sz="14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 production / week</a:t>
                      </a:r>
                      <a:endParaRPr lang="ja-JP" sz="14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0.8 </a:t>
                      </a:r>
                      <a:r>
                        <a:rPr lang="en-US" sz="14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 (</a:t>
                      </a:r>
                      <a:r>
                        <a:rPr lang="en-US" sz="1800" dirty="0" smtClean="0">
                          <a:solidFill>
                            <a:srgbClr val="3366FF"/>
                          </a:solidFill>
                          <a:effectLst/>
                          <a:latin typeface="Helvetica Neue"/>
                          <a:ea typeface="ＭＳ 明朝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US" sz="1800" dirty="0" smtClean="0">
                          <a:solidFill>
                            <a:srgbClr val="3366FF"/>
                          </a:solidFill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1.25, achieved</a:t>
                      </a:r>
                      <a:r>
                        <a:rPr lang="en-US" sz="14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1.9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37248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Cavity test / week</a:t>
                      </a:r>
                      <a:endParaRPr lang="ja-JP" sz="14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6.4  (</a:t>
                      </a:r>
                      <a:r>
                        <a:rPr lang="en-US" sz="1800" dirty="0" smtClean="0">
                          <a:solidFill>
                            <a:srgbClr val="3366FF"/>
                          </a:solidFill>
                          <a:effectLst/>
                          <a:latin typeface="Helvetica Neue"/>
                          <a:ea typeface="ＭＳ 明朝"/>
                          <a:cs typeface="Times New Roman"/>
                          <a:sym typeface="Wingdings"/>
                        </a:rPr>
                        <a:t> 8</a:t>
                      </a: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  <a:sym typeface="Wingdings"/>
                        </a:rPr>
                        <a:t>)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20.3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96315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4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C</a:t>
                      </a:r>
                      <a:r>
                        <a:rPr lang="en-US" altLang="ja-JP" sz="1400" dirty="0" smtClean="0">
                          <a:solidFill>
                            <a:srgbClr val="7F7F7F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M </a:t>
                      </a:r>
                      <a:r>
                        <a:rPr lang="en-US" altLang="ja-JP" sz="1400" dirty="0" smtClean="0">
                          <a:solidFill>
                            <a:srgbClr val="7F7F7F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Test/week</a:t>
                      </a:r>
                      <a:endParaRPr lang="ja-JP" sz="1400" dirty="0">
                        <a:solidFill>
                          <a:srgbClr val="7F7F7F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0.8 (</a:t>
                      </a:r>
                      <a:r>
                        <a:rPr lang="en-US" sz="1800" dirty="0" smtClean="0">
                          <a:solidFill>
                            <a:srgbClr val="3366FF"/>
                          </a:solidFill>
                          <a:effectLst/>
                          <a:latin typeface="Helvetica Neue"/>
                          <a:ea typeface="ＭＳ 明朝"/>
                          <a:cs typeface="Times New Roman"/>
                          <a:sym typeface="Wingdings"/>
                        </a:rPr>
                        <a:t> 1</a:t>
                      </a: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  <a:sym typeface="Wingdings"/>
                        </a:rPr>
                        <a:t>) 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0.72</a:t>
                      </a:r>
                      <a:r>
                        <a:rPr lang="en-US" sz="1800" dirty="0" smtClean="0"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*</a:t>
                      </a:r>
                    </a:p>
                    <a:p>
                      <a:pPr marR="177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 Neue"/>
                          <a:ea typeface="ＭＳ 明朝"/>
                          <a:cs typeface="Times New Roman"/>
                        </a:rPr>
                        <a:t>*assuming 38% test</a:t>
                      </a:r>
                      <a:endParaRPr lang="ja-JP" sz="16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AY-2015/11/17b</a:t>
            </a:r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 altLang="ja-JP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B85ABE-900B-5F41-A7E2-B293305521C4}" type="slidenum"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22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64593" y="5125248"/>
            <a:ext cx="8660601" cy="134036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2000" b="1" dirty="0" smtClean="0">
                <a:solidFill>
                  <a:srgbClr val="008000"/>
                </a:solidFill>
              </a:rPr>
              <a:t>EXFEL-SRF </a:t>
            </a:r>
            <a:r>
              <a:rPr lang="ja-JP" altLang="en-US" sz="2000" b="1" dirty="0" smtClean="0">
                <a:solidFill>
                  <a:srgbClr val="008000"/>
                </a:solidFill>
              </a:rPr>
              <a:t>組み立て作業・性能試験・人材数</a:t>
            </a:r>
            <a:r>
              <a:rPr lang="en-US" altLang="ja-JP" sz="2000" b="1" dirty="0" smtClean="0">
                <a:solidFill>
                  <a:srgbClr val="008000"/>
                </a:solidFill>
              </a:rPr>
              <a:t> </a:t>
            </a:r>
            <a:r>
              <a:rPr lang="ja-JP" altLang="en-US" sz="2000" b="1" dirty="0" smtClean="0">
                <a:solidFill>
                  <a:srgbClr val="008000"/>
                </a:solidFill>
              </a:rPr>
              <a:t>（実際）：</a:t>
            </a:r>
            <a:endParaRPr lang="en-US" altLang="ja-JP" sz="2000" b="1" dirty="0" smtClean="0">
              <a:solidFill>
                <a:srgbClr val="008000"/>
              </a:solidFill>
            </a:endParaRP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altLang="ja-JP" dirty="0" smtClean="0"/>
              <a:t>SRF</a:t>
            </a:r>
            <a:r>
              <a:rPr lang="ja-JP" altLang="en-US" dirty="0" smtClean="0"/>
              <a:t>空洞・</a:t>
            </a:r>
            <a:r>
              <a:rPr lang="en-US" altLang="ja-JP" dirty="0" smtClean="0"/>
              <a:t>CM</a:t>
            </a:r>
            <a:r>
              <a:rPr lang="ja-JP" altLang="en-US" u="sng" dirty="0" smtClean="0"/>
              <a:t>性能評価</a:t>
            </a:r>
            <a:r>
              <a:rPr lang="ja-JP" altLang="en-US" dirty="0" smtClean="0"/>
              <a:t>（受け入れ）試験作業・人材数</a:t>
            </a:r>
            <a:r>
              <a:rPr lang="en-US" altLang="ja-JP" dirty="0" smtClean="0"/>
              <a:t>: </a:t>
            </a:r>
            <a:r>
              <a:rPr lang="en-US" altLang="ja-JP" dirty="0" smtClean="0">
                <a:solidFill>
                  <a:srgbClr val="FF0000"/>
                </a:solidFill>
              </a:rPr>
              <a:t>56</a:t>
            </a:r>
            <a:r>
              <a:rPr lang="en-US" altLang="ja-JP" dirty="0" smtClean="0"/>
              <a:t> (DESY) + </a:t>
            </a:r>
            <a:r>
              <a:rPr lang="en-US" altLang="ja-JP" dirty="0" smtClean="0">
                <a:solidFill>
                  <a:srgbClr val="FF0000"/>
                </a:solidFill>
              </a:rPr>
              <a:t>26</a:t>
            </a:r>
            <a:r>
              <a:rPr lang="en-US" altLang="ja-JP" dirty="0" smtClean="0"/>
              <a:t> (Poland)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altLang="ja-JP" u="sng" dirty="0" smtClean="0"/>
              <a:t>CM </a:t>
            </a:r>
            <a:r>
              <a:rPr lang="ja-JP" altLang="en-US" u="sng" dirty="0" smtClean="0"/>
              <a:t>組み立て</a:t>
            </a:r>
            <a:r>
              <a:rPr lang="ja-JP" altLang="en-US" dirty="0" smtClean="0"/>
              <a:t>作業：人材数：</a:t>
            </a:r>
            <a:r>
              <a:rPr lang="en-US" altLang="ja-JP" dirty="0" smtClean="0">
                <a:solidFill>
                  <a:srgbClr val="FF0000"/>
                </a:solidFill>
              </a:rPr>
              <a:t>12 </a:t>
            </a:r>
            <a:r>
              <a:rPr lang="en-US" altLang="ja-JP" dirty="0" smtClean="0">
                <a:solidFill>
                  <a:srgbClr val="000000"/>
                </a:solidFill>
              </a:rPr>
              <a:t>(CEA-</a:t>
            </a:r>
            <a:r>
              <a:rPr lang="en-US" altLang="ja-JP" dirty="0" err="1" smtClean="0">
                <a:solidFill>
                  <a:srgbClr val="000000"/>
                </a:solidFill>
              </a:rPr>
              <a:t>Saclay</a:t>
            </a:r>
            <a:r>
              <a:rPr lang="en-US" altLang="ja-JP" dirty="0" smtClean="0">
                <a:solidFill>
                  <a:srgbClr val="000000"/>
                </a:solidFill>
              </a:rPr>
              <a:t>) + </a:t>
            </a:r>
            <a:r>
              <a:rPr lang="en-US" altLang="ja-JP" dirty="0" smtClean="0">
                <a:solidFill>
                  <a:srgbClr val="FF0000"/>
                </a:solidFill>
              </a:rPr>
              <a:t>34</a:t>
            </a:r>
            <a:r>
              <a:rPr lang="en-US" altLang="ja-JP" dirty="0" smtClean="0">
                <a:solidFill>
                  <a:srgbClr val="000000"/>
                </a:solidFill>
              </a:rPr>
              <a:t> (Sub-contractor) 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ja-JP" altLang="en-US" u="sng" dirty="0" smtClean="0"/>
              <a:t>カプラーコンディショニング</a:t>
            </a:r>
            <a:r>
              <a:rPr lang="ja-JP" altLang="en-US" dirty="0" smtClean="0"/>
              <a:t>・性能評価・人材数：</a:t>
            </a:r>
            <a:r>
              <a:rPr lang="en-US" altLang="ja-JP" dirty="0" smtClean="0">
                <a:solidFill>
                  <a:srgbClr val="FF0000"/>
                </a:solidFill>
              </a:rPr>
              <a:t>6</a:t>
            </a:r>
            <a:r>
              <a:rPr lang="en-US" altLang="ja-JP" dirty="0" smtClean="0"/>
              <a:t> (LAL) </a:t>
            </a:r>
          </a:p>
        </p:txBody>
      </p:sp>
    </p:spTree>
    <p:extLst>
      <p:ext uri="{BB962C8B-B14F-4D97-AF65-F5344CB8AC3E}">
        <p14:creationId xmlns:p14="http://schemas.microsoft.com/office/powerpoint/2010/main" val="3785315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19487" y="176948"/>
            <a:ext cx="8685429" cy="741362"/>
          </a:xfrm>
        </p:spPr>
        <p:txBody>
          <a:bodyPr>
            <a:noAutofit/>
          </a:bodyPr>
          <a:lstStyle/>
          <a:p>
            <a:r>
              <a:rPr kumimoji="1" lang="en-US" altLang="ja-JP" sz="2800" b="1" dirty="0" smtClean="0"/>
              <a:t>Cavity-CM </a:t>
            </a:r>
            <a:r>
              <a:rPr kumimoji="1" lang="ja-JP" altLang="en-US" sz="2800" b="1" dirty="0" smtClean="0"/>
              <a:t>性能試験に必要な研究所人材数</a:t>
            </a:r>
            <a:r>
              <a:rPr lang="ja-JP" altLang="en-US" sz="2800" b="1" dirty="0"/>
              <a:t>　</a:t>
            </a:r>
            <a:endParaRPr kumimoji="1" lang="ja-JP" altLang="en-US" sz="3200" b="1" dirty="0">
              <a:solidFill>
                <a:srgbClr val="3366FF"/>
              </a:solidFill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1203524"/>
              </p:ext>
            </p:extLst>
          </p:nvPr>
        </p:nvGraphicFramePr>
        <p:xfrm>
          <a:off x="346045" y="879234"/>
          <a:ext cx="8341075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158"/>
                <a:gridCol w="1980182"/>
                <a:gridCol w="1807075"/>
                <a:gridCol w="1858660"/>
              </a:tblGrid>
              <a:tr h="306898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E-XFEL</a:t>
                      </a:r>
                      <a:r>
                        <a:rPr kumimoji="1" lang="ja-JP" altLang="en-US" sz="1800" dirty="0" smtClean="0"/>
                        <a:t>での実例</a:t>
                      </a:r>
                      <a:endParaRPr kumimoji="1" lang="en-US" altLang="ja-JP" sz="1800" dirty="0" smtClean="0"/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FFFF00"/>
                          </a:solidFill>
                        </a:rPr>
                        <a:t>ILC </a:t>
                      </a:r>
                      <a:r>
                        <a:rPr kumimoji="1" lang="ja-JP" altLang="en-US" sz="1800" dirty="0" smtClean="0">
                          <a:solidFill>
                            <a:srgbClr val="FFFF00"/>
                          </a:solidFill>
                        </a:rPr>
                        <a:t>への外挿</a:t>
                      </a:r>
                      <a:endParaRPr kumimoji="1" lang="en-US" altLang="ja-JP" sz="1800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ILC-TDR estimate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</a:tr>
              <a:tr h="306898">
                <a:tc gridSpan="4"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Cavity – CM</a:t>
                      </a:r>
                      <a:r>
                        <a:rPr kumimoji="1" lang="ja-JP" altLang="en-US" sz="1600" dirty="0" smtClean="0">
                          <a:solidFill>
                            <a:srgbClr val="3366FF"/>
                          </a:solidFill>
                        </a:rPr>
                        <a:t>性能試験</a:t>
                      </a: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endParaRPr kumimoji="1" lang="en-US" altLang="ja-JP" sz="1600" dirty="0" smtClean="0">
                        <a:solidFill>
                          <a:srgbClr val="7F7F7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　</a:t>
                      </a:r>
                      <a:r>
                        <a:rPr kumimoji="1" lang="ja-JP" alt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空洞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800</a:t>
                      </a:r>
                      <a:r>
                        <a:rPr kumimoji="1" lang="en-US" altLang="ja-JP" sz="16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16,024 (x 1.1)</a:t>
                      </a:r>
                    </a:p>
                    <a:p>
                      <a:pPr algn="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= 17,626  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ja-JP" altLang="en-US" sz="1600" dirty="0" smtClean="0"/>
                        <a:t>クライオモジュール</a:t>
                      </a:r>
                      <a:r>
                        <a:rPr kumimoji="1" lang="en-US" altLang="ja-JP" sz="1600" baseline="0" dirty="0" smtClean="0"/>
                        <a:t> </a:t>
                      </a:r>
                    </a:p>
                    <a:p>
                      <a:r>
                        <a:rPr kumimoji="1" lang="ja-JP" altLang="en-US" sz="1600" dirty="0" smtClean="0"/>
                        <a:t>　（試験率）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100</a:t>
                      </a:r>
                      <a:endParaRPr kumimoji="1" lang="en-US" altLang="ja-JP" sz="1600" baseline="0" dirty="0" smtClean="0"/>
                    </a:p>
                    <a:p>
                      <a:pPr algn="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1,855 (x </a:t>
                      </a:r>
                      <a:r>
                        <a:rPr kumimoji="1" lang="ja-JP" altLang="ja-JP" sz="1600" baseline="0" dirty="0" smtClean="0"/>
                        <a:t>0</a:t>
                      </a:r>
                      <a:r>
                        <a:rPr kumimoji="1" lang="en-US" altLang="ja-JP" sz="1600" baseline="0" dirty="0" smtClean="0"/>
                        <a:t>.38</a:t>
                      </a:r>
                      <a:r>
                        <a:rPr kumimoji="1" lang="en-US" altLang="ja-JP" sz="1600" dirty="0" smtClean="0"/>
                        <a:t>)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=</a:t>
                      </a:r>
                      <a:r>
                        <a:rPr kumimoji="1" lang="en-US" altLang="ja-JP" sz="1600" baseline="0" dirty="0" smtClean="0"/>
                        <a:t> 704</a:t>
                      </a:r>
                      <a:r>
                        <a:rPr kumimoji="1" lang="en-US" altLang="ja-JP" sz="1600" dirty="0" smtClean="0"/>
                        <a:t> 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　人材数</a:t>
                      </a:r>
                      <a:r>
                        <a:rPr kumimoji="1" lang="en-US" altLang="ja-JP" sz="1600" dirty="0" smtClean="0"/>
                        <a:t> (FTE)x </a:t>
                      </a:r>
                      <a:r>
                        <a:rPr kumimoji="1" lang="ja-JP" altLang="en-US" sz="1600" dirty="0" smtClean="0"/>
                        <a:t>年数</a:t>
                      </a:r>
                      <a:r>
                        <a:rPr kumimoji="1" lang="en-US" altLang="ja-JP" sz="1600" dirty="0" smtClean="0"/>
                        <a:t> (</a:t>
                      </a:r>
                      <a:r>
                        <a:rPr kumimoji="1" lang="en-US" altLang="ja-JP" sz="1600" dirty="0" err="1" smtClean="0"/>
                        <a:t>yr</a:t>
                      </a:r>
                      <a:r>
                        <a:rPr kumimoji="1" lang="en-US" altLang="ja-JP" sz="1600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82</a:t>
                      </a:r>
                      <a:r>
                        <a:rPr kumimoji="1" lang="ja-JP" altLang="en-US" sz="1600" dirty="0" smtClean="0">
                          <a:solidFill>
                            <a:srgbClr val="FF0000"/>
                          </a:solidFill>
                        </a:rPr>
                        <a:t>　</a:t>
                      </a:r>
                      <a:r>
                        <a:rPr kumimoji="1" lang="en-US" altLang="ja-JP" sz="1600" baseline="0" dirty="0" smtClean="0"/>
                        <a:t>x2.5 = 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205</a:t>
                      </a:r>
                      <a:r>
                        <a:rPr kumimoji="1" lang="en-US" altLang="ja-JP" sz="1600" baseline="0" dirty="0" smtClean="0"/>
                        <a:t> p-</a:t>
                      </a:r>
                      <a:r>
                        <a:rPr kumimoji="1" lang="en-US" altLang="ja-JP" sz="1600" baseline="0" dirty="0" err="1" smtClean="0"/>
                        <a:t>yr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aseline="0" dirty="0" smtClean="0"/>
                        <a:t>205 x (704/100) </a:t>
                      </a:r>
                    </a:p>
                    <a:p>
                      <a:pPr algn="r"/>
                      <a:r>
                        <a:rPr kumimoji="1" lang="en-US" altLang="ja-JP" sz="1600" baseline="0" dirty="0" smtClean="0"/>
                        <a:t>= 1,441 p-</a:t>
                      </a:r>
                      <a:r>
                        <a:rPr kumimoji="1" lang="en-US" altLang="ja-JP" sz="1600" baseline="0" dirty="0" err="1" smtClean="0"/>
                        <a:t>yr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 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2089 x 0.5 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= 1,045 p-</a:t>
                      </a:r>
                      <a:r>
                        <a:rPr kumimoji="1" lang="en-US" altLang="ja-JP" sz="1600" dirty="0" err="1" smtClean="0"/>
                        <a:t>yr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06898">
                <a:tc gridSpan="4"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Power</a:t>
                      </a:r>
                      <a:r>
                        <a:rPr kumimoji="1" lang="en-US" altLang="ja-JP" sz="1600" b="1" baseline="0" dirty="0" smtClean="0">
                          <a:solidFill>
                            <a:srgbClr val="3366FF"/>
                          </a:solidFill>
                        </a:rPr>
                        <a:t> Input Coupler Process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b="0" dirty="0" smtClean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</a:tr>
              <a:tr h="456542">
                <a:tc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ja-JP" altLang="en-US" sz="1600" dirty="0" smtClean="0"/>
                        <a:t>カプラー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800 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16,024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baseline="0" dirty="0" smtClean="0">
                          <a:solidFill>
                            <a:srgbClr val="7F7F7F"/>
                          </a:solidFill>
                        </a:rPr>
                        <a:t>XFEL, </a:t>
                      </a:r>
                      <a:r>
                        <a:rPr kumimoji="1" lang="ja-JP" altLang="en-US" sz="1600" b="0" baseline="0" dirty="0" smtClean="0">
                          <a:solidFill>
                            <a:srgbClr val="7F7F7F"/>
                          </a:solidFill>
                        </a:rPr>
                        <a:t>自動化を導入</a:t>
                      </a:r>
                      <a:r>
                        <a:rPr kumimoji="1" lang="en-US" altLang="ja-JP" sz="1600" b="0" baseline="0" dirty="0" smtClean="0">
                          <a:solidFill>
                            <a:srgbClr val="7F7F7F"/>
                          </a:solidFill>
                        </a:rPr>
                        <a:t>L </a:t>
                      </a:r>
                    </a:p>
                  </a:txBody>
                  <a:tcPr anchor="ctr"/>
                </a:tc>
              </a:tr>
              <a:tr h="55587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　人材数</a:t>
                      </a:r>
                      <a:r>
                        <a:rPr kumimoji="1" lang="en-US" altLang="ja-JP" sz="1600" dirty="0" smtClean="0"/>
                        <a:t> (FTE) x </a:t>
                      </a:r>
                      <a:r>
                        <a:rPr kumimoji="1" lang="ja-JP" altLang="en-US" sz="1600" dirty="0" smtClean="0"/>
                        <a:t>年数</a:t>
                      </a:r>
                      <a:r>
                        <a:rPr kumimoji="1" lang="en-US" altLang="ja-JP" sz="1600" dirty="0" smtClean="0"/>
                        <a:t> (</a:t>
                      </a:r>
                      <a:r>
                        <a:rPr kumimoji="1" lang="en-US" altLang="ja-JP" sz="1600" dirty="0" err="1" smtClean="0"/>
                        <a:t>yr</a:t>
                      </a:r>
                      <a:r>
                        <a:rPr kumimoji="1" lang="en-US" altLang="ja-JP" sz="1600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kumimoji="1" lang="en-US" altLang="ja-JP" sz="1600" baseline="0" dirty="0" smtClean="0"/>
                        <a:t> x 2.5 = 15 p-</a:t>
                      </a:r>
                      <a:r>
                        <a:rPr kumimoji="1" lang="en-US" altLang="ja-JP" sz="1600" baseline="0" dirty="0" err="1" smtClean="0"/>
                        <a:t>yr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15 x (16,024/800) 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= 300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2089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x0.38 </a:t>
                      </a:r>
                    </a:p>
                    <a:p>
                      <a:pPr marL="0" marR="0" indent="0" algn="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=</a:t>
                      </a:r>
                      <a:r>
                        <a:rPr kumimoji="1" lang="en-US" altLang="en-US" sz="1600" dirty="0" smtClean="0"/>
                        <a:t> </a:t>
                      </a:r>
                      <a:r>
                        <a:rPr kumimoji="1" lang="en-US" altLang="ja-JP" sz="1600" dirty="0" smtClean="0"/>
                        <a:t>794</a:t>
                      </a:r>
                      <a:r>
                        <a:rPr kumimoji="1" lang="en-US" altLang="ja-JP" sz="1600" baseline="0" dirty="0" smtClean="0"/>
                        <a:t> p-</a:t>
                      </a:r>
                      <a:r>
                        <a:rPr kumimoji="1" lang="en-US" altLang="ja-JP" sz="1600" baseline="0" dirty="0" err="1" smtClean="0"/>
                        <a:t>yr</a:t>
                      </a:r>
                      <a:r>
                        <a:rPr kumimoji="1" lang="en-US" altLang="ja-JP" sz="1600" dirty="0" smtClean="0"/>
                        <a:t> </a:t>
                      </a:r>
                      <a:endParaRPr kumimoji="1" lang="ja-JP" altLang="en-US" sz="1600" dirty="0" smtClean="0"/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合計人材数</a:t>
                      </a:r>
                      <a:r>
                        <a:rPr kumimoji="1" lang="en-US" altLang="ja-JP" sz="1600" dirty="0" smtClean="0"/>
                        <a:t>(FTE) x </a:t>
                      </a:r>
                      <a:r>
                        <a:rPr kumimoji="1" lang="ja-JP" altLang="en-US" sz="1600" dirty="0" smtClean="0"/>
                        <a:t>年数</a:t>
                      </a:r>
                      <a:r>
                        <a:rPr kumimoji="1" lang="en-US" altLang="ja-JP" sz="1600" dirty="0" smtClean="0"/>
                        <a:t> (</a:t>
                      </a:r>
                      <a:r>
                        <a:rPr kumimoji="1" lang="en-US" altLang="ja-JP" sz="1600" dirty="0" err="1" smtClean="0"/>
                        <a:t>yr</a:t>
                      </a:r>
                      <a:r>
                        <a:rPr kumimoji="1" lang="ja-JP" altLang="ja-JP" sz="1600" dirty="0" smtClean="0"/>
                        <a:t>)</a:t>
                      </a:r>
                      <a:endParaRPr kumimoji="1" lang="en-US" altLang="ja-JP" sz="1600" dirty="0" smtClean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220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1,741</a:t>
                      </a:r>
                      <a:r>
                        <a:rPr kumimoji="1" lang="en-US" altLang="ja-JP" sz="160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1" lang="en-US" altLang="ja-JP" sz="1600" dirty="0" smtClean="0"/>
                        <a:t>p-</a:t>
                      </a:r>
                      <a:r>
                        <a:rPr kumimoji="1" lang="en-US" altLang="ja-JP" sz="1600" dirty="0" err="1" smtClean="0"/>
                        <a:t>yrs</a:t>
                      </a:r>
                      <a:r>
                        <a:rPr kumimoji="1" lang="ja-JP" altLang="en-US" sz="1600" dirty="0" smtClean="0"/>
                        <a:t>　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1,839</a:t>
                      </a:r>
                      <a:r>
                        <a:rPr kumimoji="1" lang="en-US" altLang="ja-JP" sz="1600" dirty="0" smtClean="0"/>
                        <a:t> p-</a:t>
                      </a:r>
                      <a:r>
                        <a:rPr kumimoji="1" lang="en-US" altLang="ja-JP" sz="1600" dirty="0" err="1" smtClean="0"/>
                        <a:t>yrs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256937" y="5533597"/>
            <a:ext cx="6726270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en-US" sz="2400" dirty="0" smtClean="0"/>
              <a:t>SRF </a:t>
            </a:r>
            <a:r>
              <a:rPr lang="ja-JP" altLang="en-US" sz="2400" dirty="0" smtClean="0"/>
              <a:t>性能検証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における主要な研究所人材必要数</a:t>
            </a:r>
            <a:endParaRPr lang="en-US" altLang="ja-JP" sz="2400" dirty="0" smtClean="0"/>
          </a:p>
          <a:p>
            <a:r>
              <a:rPr lang="ja-JP" altLang="en-US" sz="2400" dirty="0" smtClean="0"/>
              <a:t>、</a:t>
            </a:r>
            <a:r>
              <a:rPr lang="en-US" altLang="ja-JP" sz="2400" dirty="0" smtClean="0"/>
              <a:t>EXFEL </a:t>
            </a:r>
            <a:r>
              <a:rPr lang="ja-JP" altLang="en-US" sz="2400" dirty="0" smtClean="0"/>
              <a:t>経験数からのスケーリング値と整合</a:t>
            </a:r>
            <a:endParaRPr lang="en-US" altLang="ja-JP" sz="2400" dirty="0" smtClean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23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4164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 smtClean="0"/>
              <a:t>報告の内容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9778" y="1600204"/>
            <a:ext cx="8773568" cy="41401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/>
          </a:p>
          <a:p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ILC</a:t>
            </a:r>
            <a:r>
              <a:rPr kumimoji="1"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加速器建設に必要な人材　（</a:t>
            </a: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ILC-</a:t>
            </a:r>
            <a:r>
              <a:rPr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国際設計チームによる検討）</a:t>
            </a:r>
            <a:endParaRPr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kumimoji="1"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kumimoji="1" lang="en-US" altLang="ja-JP" sz="2400" dirty="0" smtClean="0"/>
          </a:p>
          <a:p>
            <a:r>
              <a:rPr kumimoji="1" lang="en-US" altLang="ja-JP" sz="2400" dirty="0" smtClean="0"/>
              <a:t>ILC</a:t>
            </a:r>
            <a:r>
              <a:rPr kumimoji="1" lang="ja-JP" altLang="en-US" sz="2400" dirty="0" smtClean="0"/>
              <a:t>加速器実現</a:t>
            </a:r>
            <a:r>
              <a:rPr lang="ja-JP" altLang="en-US" sz="2400" dirty="0" smtClean="0"/>
              <a:t>にむけた</a:t>
            </a:r>
            <a:r>
              <a:rPr kumimoji="1" lang="ja-JP" altLang="en-US" sz="2400" dirty="0" smtClean="0"/>
              <a:t>準備</a:t>
            </a:r>
            <a:r>
              <a:rPr kumimoji="1" lang="en-US" altLang="ja-JP" sz="2400" dirty="0" smtClean="0"/>
              <a:t> </a:t>
            </a:r>
            <a:r>
              <a:rPr lang="en-US" altLang="en-US" sz="1600" dirty="0">
                <a:solidFill>
                  <a:srgbClr val="008000"/>
                </a:solidFill>
              </a:rPr>
              <a:t>[</a:t>
            </a:r>
            <a:r>
              <a:rPr lang="en-US" altLang="ja-JP" sz="1600" dirty="0" smtClean="0">
                <a:solidFill>
                  <a:srgbClr val="008000"/>
                </a:solidFill>
              </a:rPr>
              <a:t>KEK ILC </a:t>
            </a:r>
            <a:r>
              <a:rPr lang="ja-JP" altLang="en-US" sz="1600" dirty="0" smtClean="0">
                <a:solidFill>
                  <a:srgbClr val="008000"/>
                </a:solidFill>
              </a:rPr>
              <a:t>アクションプラン</a:t>
            </a:r>
            <a:r>
              <a:rPr lang="en-US" altLang="ja-JP" sz="1600" dirty="0" smtClean="0">
                <a:solidFill>
                  <a:srgbClr val="008000"/>
                </a:solidFill>
              </a:rPr>
              <a:t>WG(</a:t>
            </a:r>
            <a:r>
              <a:rPr lang="en-US" altLang="en-US" sz="1600" dirty="0" smtClean="0">
                <a:solidFill>
                  <a:srgbClr val="008000"/>
                </a:solidFill>
              </a:rPr>
              <a:t>(DG</a:t>
            </a:r>
            <a:r>
              <a:rPr lang="ja-JP" altLang="en-US" sz="1600" dirty="0" smtClean="0">
                <a:solidFill>
                  <a:srgbClr val="008000"/>
                </a:solidFill>
              </a:rPr>
              <a:t>指名）による検討</a:t>
            </a:r>
            <a:r>
              <a:rPr lang="en-US" altLang="ja-JP" sz="1600" dirty="0" smtClean="0">
                <a:solidFill>
                  <a:srgbClr val="008000"/>
                </a:solidFill>
              </a:rPr>
              <a:t>]</a:t>
            </a:r>
          </a:p>
          <a:p>
            <a:pPr marL="457012" lvl="1" indent="0">
              <a:buNone/>
            </a:pP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Human Resource and Training Plan at KEK (by KEK-ILC Action Plan WG) </a:t>
            </a:r>
            <a:endParaRPr lang="en-US" altLang="ja-JP" sz="2000" dirty="0" smtClean="0"/>
          </a:p>
          <a:p>
            <a:pPr lvl="1"/>
            <a:r>
              <a:rPr lang="ja-JP" altLang="en-US" sz="2400" dirty="0" smtClean="0"/>
              <a:t>超伝導加速器技術課題に必要な人材育成</a:t>
            </a:r>
            <a:endParaRPr lang="en-US" altLang="ja-JP" sz="2400" dirty="0" smtClean="0"/>
          </a:p>
          <a:p>
            <a:pPr lvl="1"/>
            <a:r>
              <a:rPr lang="ja-JP" altLang="en-US" sz="2400" dirty="0" smtClean="0"/>
              <a:t>ナノビーム技術課題に必要な人材育成</a:t>
            </a:r>
            <a:endParaRPr lang="en-US" altLang="ja-JP" sz="2400" dirty="0" smtClean="0"/>
          </a:p>
          <a:p>
            <a:pPr lvl="1"/>
            <a:r>
              <a:rPr lang="ja-JP" altLang="en-US" sz="2400" dirty="0" smtClean="0"/>
              <a:t>施設技術課題に</a:t>
            </a:r>
            <a:r>
              <a:rPr lang="ja-JP" altLang="en-US" sz="2400" dirty="0"/>
              <a:t>必要な</a:t>
            </a:r>
            <a:r>
              <a:rPr lang="ja-JP" altLang="en-US" sz="2400" dirty="0" smtClean="0"/>
              <a:t>人材育成</a:t>
            </a:r>
            <a:endParaRPr lang="en-US" altLang="ja-JP" sz="2400" dirty="0"/>
          </a:p>
          <a:p>
            <a:pPr marL="914022" lvl="2" indent="0">
              <a:buNone/>
            </a:pPr>
            <a:endParaRPr lang="en-US" altLang="ja-JP" dirty="0">
              <a:solidFill>
                <a:srgbClr val="7F7F7F"/>
              </a:solidFill>
            </a:endParaRPr>
          </a:p>
          <a:p>
            <a:pPr marL="457012" lvl="1" indent="0">
              <a:buNone/>
            </a:pPr>
            <a:endParaRPr lang="en-US" altLang="ja-JP" sz="2400" dirty="0" smtClean="0">
              <a:solidFill>
                <a:srgbClr val="7F7F7F"/>
              </a:solidFill>
            </a:endParaRP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9777" y="3352168"/>
            <a:ext cx="8627585" cy="23882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6967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3160" y="98228"/>
            <a:ext cx="8229600" cy="677983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b="1" dirty="0" smtClean="0"/>
              <a:t>ILC</a:t>
            </a:r>
            <a:r>
              <a:rPr kumimoji="1" lang="ja-JP" altLang="en-US" sz="4000" b="1" dirty="0" smtClean="0"/>
              <a:t>加速器準備・重点課題・国際連携</a:t>
            </a:r>
            <a:endParaRPr kumimoji="1" lang="ja-JP" altLang="en-US" sz="4000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882677"/>
              </p:ext>
            </p:extLst>
          </p:nvPr>
        </p:nvGraphicFramePr>
        <p:xfrm>
          <a:off x="304665" y="855591"/>
          <a:ext cx="8514415" cy="5598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794"/>
                <a:gridCol w="3674862"/>
                <a:gridCol w="2447572"/>
                <a:gridCol w="1171187"/>
              </a:tblGrid>
              <a:tr h="463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分野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テーマ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国際連携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200" dirty="0" smtClean="0">
                          <a:effectLst/>
                          <a:latin typeface="+mn-ea"/>
                          <a:ea typeface="+mn-ea"/>
                          <a:cs typeface="Arial"/>
                        </a:rPr>
                        <a:t>人材</a:t>
                      </a:r>
                      <a:r>
                        <a:rPr lang="ja-JP" sz="1400" b="1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比率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200" dirty="0" smtClean="0">
                          <a:effectLst/>
                          <a:latin typeface="+mn-ea"/>
                          <a:ea typeface="+mn-ea"/>
                          <a:cs typeface="Arial"/>
                        </a:rPr>
                        <a:t>日</a:t>
                      </a:r>
                      <a:r>
                        <a:rPr lang="ja-JP" altLang="en-US" sz="1400" b="1" kern="1200" dirty="0" smtClean="0">
                          <a:effectLst/>
                          <a:latin typeface="+mn-ea"/>
                          <a:ea typeface="+mn-ea"/>
                          <a:cs typeface="Arial"/>
                        </a:rPr>
                        <a:t>本</a:t>
                      </a:r>
                      <a:r>
                        <a:rPr lang="ja-JP" sz="1400" b="1" kern="1200" dirty="0" smtClean="0">
                          <a:effectLst/>
                          <a:latin typeface="+mn-ea"/>
                          <a:ea typeface="+mn-ea"/>
                          <a:cs typeface="Arial"/>
                        </a:rPr>
                        <a:t>：</a:t>
                      </a:r>
                      <a:r>
                        <a:rPr lang="ja-JP" sz="1400" b="1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外国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17375E"/>
                    </a:solidFill>
                  </a:tcPr>
                </a:tc>
              </a:tr>
              <a:tr h="463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加速器</a:t>
                      </a: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設計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詳細設計・パラメータ最適化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LCC-ILC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を中心とした連携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~1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：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2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57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SRF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技術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altLang="en-US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空洞性能への長期的取組</a:t>
                      </a:r>
                      <a:endParaRPr lang="en-US" altLang="ja-JP" sz="1400" kern="120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量産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製造技術・性能検証試験技術、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ハブ研究所機能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システム性能・安定化（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CM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での</a:t>
                      </a: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性能安定化</a:t>
                      </a:r>
                      <a:r>
                        <a:rPr lang="ja-JP" altLang="en-US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等</a:t>
                      </a: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）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(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地域間輸送に伴う課題を含む）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TTC: </a:t>
                      </a:r>
                      <a:r>
                        <a:rPr lang="en-US" sz="1400" kern="1200" dirty="0" smtClean="0">
                          <a:effectLst/>
                          <a:latin typeface="+mn-ea"/>
                          <a:ea typeface="+mn-ea"/>
                          <a:cs typeface="Arial"/>
                        </a:rPr>
                        <a:t>Tesla </a:t>
                      </a: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Technology Collaboration.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-  </a:t>
                      </a:r>
                      <a:r>
                        <a:rPr lang="en-US" sz="1400" kern="1200" dirty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KEK-STF</a:t>
                      </a: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, Hub-Lab </a:t>
                      </a:r>
                      <a:r>
                        <a:rPr lang="ja-JP" altLang="en-US" sz="1400" kern="1200" dirty="0" smtClean="0">
                          <a:effectLst/>
                          <a:latin typeface="+mn-ea"/>
                          <a:ea typeface="+mn-ea"/>
                          <a:cs typeface="Arial"/>
                        </a:rPr>
                        <a:t>機能</a:t>
                      </a:r>
                      <a:r>
                        <a:rPr lang="en-US" sz="1400" kern="1200" dirty="0" smtClean="0">
                          <a:effectLst/>
                          <a:latin typeface="+mn-ea"/>
                          <a:ea typeface="+mn-ea"/>
                          <a:cs typeface="Arial"/>
                        </a:rPr>
                        <a:t> 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-  </a:t>
                      </a:r>
                      <a:r>
                        <a:rPr lang="en-US" sz="1400" kern="1200" dirty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EXFEL</a:t>
                      </a: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 construction 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-  LCLS </a:t>
                      </a: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construction.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~ 2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：</a:t>
                      </a: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1 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4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ナノビーム技術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Arial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極小ビームの実現、安定な運用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ビーム制御技術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(DR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、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RTML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、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 BDS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、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 BD 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など含む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)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ATF</a:t>
                      </a: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 Collaboration 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~1</a:t>
                      </a:r>
                      <a:r>
                        <a:rPr lang="ja-JP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：</a:t>
                      </a:r>
                      <a:r>
                        <a:rPr lang="en-US" sz="1400" kern="1200" dirty="0">
                          <a:effectLst/>
                          <a:latin typeface="+mn-ea"/>
                          <a:ea typeface="+mn-ea"/>
                          <a:cs typeface="Arial"/>
                        </a:rPr>
                        <a:t>1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4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altLang="en-US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電子源・</a:t>
                      </a:r>
                      <a:endParaRPr lang="en-US" altLang="ja-JP" sz="1400" kern="120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陽電子源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altLang="en-US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編極電子源</a:t>
                      </a:r>
                      <a:endParaRPr lang="en-US" altLang="ja-JP" sz="1400" kern="120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アンジュレーター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方式による偏極陽電子源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電子駆動方式によるバックアップの確保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熱分散対策（非常時の安全対策）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日米が相補的に</a:t>
                      </a: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協力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~1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：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1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54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ビームダンプ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安全設計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SLC, EXFEL, KEK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等</a:t>
                      </a: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の経験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日本中心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4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施設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モデル（候補地）を仮定した基本計画、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詳細設計、技術設計図面整備、環境調査・整備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JP-CFS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がコア、候補地域連携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日本中心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3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共通</a:t>
                      </a: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技術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各種安全（放射線、高圧ガス、ほか）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コミュニケーション・ネットワーク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国際安全基準の調整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ネットワーク国際調整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日本中心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3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事務・管理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ILC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準備活動事務・管理、国際協力、</a:t>
                      </a:r>
                      <a:r>
                        <a:rPr lang="ja-JP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広報</a:t>
                      </a:r>
                      <a:r>
                        <a:rPr lang="en-US" sz="1400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  <a:sym typeface="Wingdings"/>
                        </a:rPr>
                        <a:t>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新国際研究所の設立準備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 (ILC pre-lab) </a:t>
                      </a: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　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  <a:sym typeface="Wingdings"/>
                        </a:rPr>
                        <a:t>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参加各機関で分担、協力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今後の国際調整による。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/>
                        </a:rPr>
                        <a:t>日本中心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2200"/>
            <a:ext cx="2133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462200"/>
            <a:ext cx="2895600" cy="365125"/>
          </a:xfrm>
        </p:spPr>
        <p:txBody>
          <a:bodyPr/>
          <a:lstStyle/>
          <a:p>
            <a:r>
              <a:rPr lang="en-US" altLang="ja-JP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497482"/>
            <a:ext cx="2133600" cy="365125"/>
          </a:xfrm>
        </p:spPr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53747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4961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/>
              <a:t>ILC </a:t>
            </a:r>
            <a:r>
              <a:rPr kumimoji="1" lang="ja-JP" altLang="en-US" b="1" dirty="0" smtClean="0"/>
              <a:t>加速器準備期間・技術課題</a:t>
            </a:r>
            <a:endParaRPr kumimoji="1" lang="ja-JP" altLang="en-US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036549"/>
              </p:ext>
            </p:extLst>
          </p:nvPr>
        </p:nvGraphicFramePr>
        <p:xfrm>
          <a:off x="234946" y="1199598"/>
          <a:ext cx="8750303" cy="51953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277"/>
                <a:gridCol w="2605777"/>
                <a:gridCol w="1160345"/>
                <a:gridCol w="1012740"/>
                <a:gridCol w="1012740"/>
                <a:gridCol w="941675"/>
                <a:gridCol w="920749"/>
              </a:tblGrid>
              <a:tr h="4795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予備準備期間</a:t>
                      </a:r>
                    </a:p>
                  </a:txBody>
                  <a:tcPr marL="68580" marR="68580" marT="0" marB="0" anchor="ctr">
                    <a:solidFill>
                      <a:srgbClr val="17375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本準備期間</a:t>
                      </a:r>
                    </a:p>
                  </a:txBody>
                  <a:tcPr marL="68580" marR="68580" marT="0" marB="0" anchor="ctr"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solidFill>
                            <a:srgbClr val="FFFF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人材数</a:t>
                      </a:r>
                      <a:endParaRPr lang="en-US" altLang="ja-JP" sz="1600" kern="100" dirty="0" smtClean="0">
                        <a:solidFill>
                          <a:srgbClr val="FFFF00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17375E"/>
                    </a:solidFill>
                  </a:tcPr>
                </a:tc>
              </a:tr>
              <a:tr h="479545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n-lt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+mn-ea"/>
                          <a:ea typeface="+mn-ea"/>
                        </a:rPr>
                        <a:t>現在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P1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P2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P3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P4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(P4</a:t>
                      </a:r>
                      <a:r>
                        <a:rPr kumimoji="1" lang="ja-JP" altLang="en-US" sz="1400" dirty="0" smtClean="0">
                          <a:latin typeface="+mn-ea"/>
                          <a:ea typeface="+mn-ea"/>
                        </a:rPr>
                        <a:t>年度）</a:t>
                      </a:r>
                      <a:endParaRPr kumimoji="1" lang="en-US" altLang="ja-JP" sz="1400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1" lang="ja-JP" altLang="en-US" sz="1400" dirty="0" smtClean="0">
                          <a:latin typeface="+mn-ea"/>
                          <a:ea typeface="+mn-ea"/>
                        </a:rPr>
                        <a:t>日：外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5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b="1" kern="100" dirty="0" smtClean="0">
                          <a:effectLst/>
                          <a:latin typeface="+mn-lt"/>
                          <a:ea typeface="+mn-ea"/>
                          <a:cs typeface="Times New Roman"/>
                        </a:rPr>
                        <a:t>加速器設計</a:t>
                      </a:r>
                      <a:endParaRPr lang="en-US" sz="1400" b="1" kern="100" dirty="0" smtClean="0"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加速器</a:t>
                      </a:r>
                      <a:r>
                        <a:rPr 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詳細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パラメータ</a:t>
                      </a:r>
                      <a:r>
                        <a:rPr 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の固定</a:t>
                      </a:r>
                      <a:endParaRPr lang="en-US" altLang="ja-JP" sz="1400" kern="100" dirty="0" smtClean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システム・シミュレーション、諸元の確認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r>
                        <a:rPr lang="en-US" altLang="ja-JP" sz="1400" b="1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8+16</a:t>
                      </a:r>
                      <a:endParaRPr lang="ja-JP" sz="14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8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b="1" kern="100" dirty="0" smtClean="0">
                          <a:effectLst/>
                          <a:latin typeface="+mn-lt"/>
                          <a:ea typeface="+mn-ea"/>
                          <a:cs typeface="Times New Roman"/>
                        </a:rPr>
                        <a:t>超伝導</a:t>
                      </a:r>
                      <a:r>
                        <a:rPr lang="en-US" altLang="ja-JP" sz="1400" b="1" kern="100" dirty="0" smtClean="0">
                          <a:effectLst/>
                          <a:latin typeface="+mn-lt"/>
                          <a:ea typeface="+mn-ea"/>
                          <a:cs typeface="Times New Roman"/>
                        </a:rPr>
                        <a:t>RF</a:t>
                      </a:r>
                      <a:endParaRPr lang="ja-JP" sz="1400" b="1" kern="100" dirty="0"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u="none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Full-SRF-CM </a:t>
                      </a:r>
                      <a:r>
                        <a:rPr lang="ja-JP" sz="1400" u="none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によるビーム加速の達成</a:t>
                      </a: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工業化・量産技術システム実証、性能の安定化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ハブラボ機能実証、国際分担プロセスの確立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74+32</a:t>
                      </a:r>
                      <a:endParaRPr lang="ja-JP" sz="14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5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b="1" kern="100" dirty="0" smtClean="0">
                          <a:effectLst/>
                          <a:latin typeface="+mn-lt"/>
                          <a:ea typeface="+mn-ea"/>
                          <a:cs typeface="Times New Roman"/>
                        </a:rPr>
                        <a:t>ナノビーム</a:t>
                      </a:r>
                      <a:endParaRPr lang="en-US" sz="1400" b="1" kern="100" dirty="0" smtClean="0"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u="none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目標ナノビーム達成</a:t>
                      </a: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ナノビームサイズ、安定性の実証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21+21</a:t>
                      </a: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endParaRPr lang="ja-JP" sz="14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95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effectLst/>
                          <a:latin typeface="+mn-lt"/>
                          <a:ea typeface="+mn-ea"/>
                          <a:cs typeface="Times New Roman"/>
                        </a:rPr>
                        <a:t>e-, e</a:t>
                      </a:r>
                      <a:r>
                        <a:rPr lang="en-US" sz="1400" b="1" kern="100" dirty="0">
                          <a:effectLst/>
                          <a:latin typeface="+mn-lt"/>
                          <a:ea typeface="+mn-ea"/>
                          <a:cs typeface="Times New Roman"/>
                        </a:rPr>
                        <a:t>+ </a:t>
                      </a:r>
                      <a:r>
                        <a:rPr lang="ja-JP" altLang="en-US" sz="1400" b="1" kern="100" dirty="0" smtClean="0">
                          <a:effectLst/>
                          <a:latin typeface="+mn-lt"/>
                          <a:ea typeface="+mn-ea"/>
                          <a:cs typeface="Times New Roman"/>
                        </a:rPr>
                        <a:t>源</a:t>
                      </a:r>
                      <a:endParaRPr lang="en-US" sz="1400" b="1" kern="100" dirty="0" smtClean="0"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u="none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編極電子源</a:t>
                      </a:r>
                      <a:endParaRPr lang="en-US" altLang="ja-JP" sz="1400" u="none" kern="100" dirty="0" smtClean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u="none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陽電子源</a:t>
                      </a:r>
                      <a:r>
                        <a:rPr lang="ja-JP" sz="1400" u="none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要素技術実証</a:t>
                      </a: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altLang="ja-JP" sz="1400" kern="100" dirty="0" smtClean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アンジュレーター</a:t>
                      </a:r>
                      <a:r>
                        <a:rPr lang="ja-JP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及び電子駆動・陽電子源の実証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r>
                        <a:rPr lang="en-US" sz="1400" b="1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6+6</a:t>
                      </a:r>
                      <a:endParaRPr lang="ja-JP" sz="14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8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n-lt"/>
                          <a:ea typeface="+mn-ea"/>
                          <a:cs typeface="Times New Roman"/>
                        </a:rPr>
                        <a:t>B-Dump,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b="1" kern="100" dirty="0" smtClean="0">
                          <a:effectLst/>
                          <a:latin typeface="+mn-lt"/>
                          <a:ea typeface="+mn-ea"/>
                          <a:cs typeface="Times New Roman"/>
                        </a:rPr>
                        <a:t>一般技術</a:t>
                      </a:r>
                      <a:endParaRPr lang="en-US" sz="1400" b="1" kern="100" dirty="0" smtClean="0"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概念設計・安全検討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安全・技術実証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12+12</a:t>
                      </a:r>
                      <a:endParaRPr lang="ja-JP" sz="14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8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b="1" kern="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施設</a:t>
                      </a:r>
                      <a:endParaRPr lang="en-US" sz="1400" b="1" kern="10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予備調査、基本計画</a:t>
                      </a: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地質地形環境調査、技術設計、仕様書・図面整備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17+5</a:t>
                      </a:r>
                      <a:endParaRPr lang="ja-JP" sz="1400" b="1" kern="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8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b="1" kern="100" dirty="0" smtClean="0">
                          <a:solidFill>
                            <a:srgbClr val="000090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共通支援</a:t>
                      </a:r>
                      <a:endParaRPr lang="en-US" sz="1400" b="1" kern="100" dirty="0" smtClean="0">
                        <a:solidFill>
                          <a:srgbClr val="000090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solidFill>
                            <a:srgbClr val="00009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共通技術支援・</a:t>
                      </a:r>
                      <a:r>
                        <a:rPr lang="ja-JP" sz="1400" kern="100" dirty="0" smtClean="0">
                          <a:solidFill>
                            <a:srgbClr val="00009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安全指針</a:t>
                      </a:r>
                      <a:r>
                        <a:rPr lang="ja-JP" sz="1400" kern="100" dirty="0">
                          <a:solidFill>
                            <a:srgbClr val="00009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策定</a:t>
                      </a: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solidFill>
                            <a:srgbClr val="00009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共通・研究支援（ネットワーク、放射線安全等）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rgbClr val="00009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14+7</a:t>
                      </a:r>
                      <a:r>
                        <a:rPr lang="en-US" sz="1400" b="1" kern="100" dirty="0">
                          <a:solidFill>
                            <a:srgbClr val="00009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endParaRPr lang="ja-JP" sz="1400" b="1" kern="100" dirty="0">
                        <a:solidFill>
                          <a:srgbClr val="000090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8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400" b="1" kern="100" dirty="0" smtClean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管理運営</a:t>
                      </a:r>
                      <a:endParaRPr lang="ja-JP" sz="1400" b="1" kern="100" dirty="0">
                        <a:solidFill>
                          <a:srgbClr val="008000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計画推進</a:t>
                      </a:r>
                      <a:r>
                        <a:rPr lang="en-US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 (</a:t>
                      </a:r>
                      <a:r>
                        <a:rPr lang="ja-JP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技術開発・設計</a:t>
                      </a:r>
                      <a:r>
                        <a:rPr lang="en-US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)</a:t>
                      </a:r>
                      <a:r>
                        <a:rPr lang="ja-JP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、</a:t>
                      </a:r>
                      <a:r>
                        <a:rPr lang="en-US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ILC</a:t>
                      </a:r>
                      <a:r>
                        <a:rPr lang="ja-JP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推進準備室（対外対応）</a:t>
                      </a: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予算執行・事務管理、国際協力、広報活動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（</a:t>
                      </a:r>
                      <a:r>
                        <a:rPr lang="en-US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ILC pre-lab</a:t>
                      </a:r>
                      <a:r>
                        <a:rPr lang="en-US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US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ja-JP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国際研究所</a:t>
                      </a:r>
                      <a:r>
                        <a:rPr lang="en-US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: </a:t>
                      </a:r>
                      <a:r>
                        <a:rPr lang="ja-JP" sz="1400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この検討に含まず）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18+10</a:t>
                      </a:r>
                      <a:r>
                        <a:rPr lang="en-US" sz="1400" b="1" kern="100" dirty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endParaRPr lang="ja-JP" sz="1400" b="1" kern="100" dirty="0">
                        <a:solidFill>
                          <a:srgbClr val="008000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67881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67691"/>
            <a:ext cx="8229600" cy="846453"/>
          </a:xfrm>
        </p:spPr>
        <p:txBody>
          <a:bodyPr>
            <a:normAutofit fontScale="90000"/>
          </a:bodyPr>
          <a:lstStyle/>
          <a:p>
            <a:r>
              <a:rPr lang="ja-JP" altLang="en-US" b="1" dirty="0" smtClean="0"/>
              <a:t>人材準備への</a:t>
            </a:r>
            <a:r>
              <a:rPr kumimoji="1" lang="ja-JP" altLang="en-US" b="1" dirty="0" smtClean="0"/>
              <a:t>基本的な考え方 </a:t>
            </a:r>
            <a:r>
              <a:rPr kumimoji="1" lang="en-US" altLang="ja-JP" b="1" dirty="0" smtClean="0"/>
              <a:t>(1/3)</a:t>
            </a:r>
            <a:endParaRPr kumimoji="1" lang="ja-JP" altLang="en-US" sz="3600" dirty="0">
              <a:solidFill>
                <a:srgbClr val="A6A6A6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4000" y="1121092"/>
            <a:ext cx="8432800" cy="5235262"/>
          </a:xfrm>
        </p:spPr>
        <p:txBody>
          <a:bodyPr>
            <a:noAutofit/>
          </a:bodyPr>
          <a:lstStyle/>
          <a:p>
            <a:pPr lvl="0">
              <a:lnSpc>
                <a:spcPct val="120000"/>
              </a:lnSpc>
            </a:pPr>
            <a:r>
              <a:rPr lang="ja-JP" altLang="ja-JP" sz="1800" dirty="0"/>
              <a:t>準備期間を</a:t>
            </a:r>
            <a:r>
              <a:rPr lang="en-US" altLang="ja-JP" sz="1800" dirty="0"/>
              <a:t>2</a:t>
            </a:r>
            <a:r>
              <a:rPr lang="ja-JP" altLang="ja-JP" sz="1800" dirty="0"/>
              <a:t>段階と</a:t>
            </a:r>
            <a:r>
              <a:rPr lang="ja-JP" altLang="ja-JP" sz="1800" dirty="0" smtClean="0"/>
              <a:t>する</a:t>
            </a:r>
            <a:r>
              <a:rPr lang="ja-JP" altLang="ja-JP" sz="1800" dirty="0" smtClean="0">
                <a:solidFill>
                  <a:schemeClr val="bg1">
                    <a:lumMod val="65000"/>
                  </a:schemeClr>
                </a:solidFill>
              </a:rPr>
              <a:t>：</a:t>
            </a:r>
            <a:endParaRPr lang="en-US" altLang="ja-JP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971362" lvl="1" indent="-514350">
              <a:lnSpc>
                <a:spcPct val="120000"/>
              </a:lnSpc>
              <a:buFont typeface="+mj-lt"/>
              <a:buAutoNum type="alphaLcParenR"/>
            </a:pPr>
            <a:r>
              <a:rPr lang="ja-JP" altLang="ja-JP" sz="1800" dirty="0" smtClean="0"/>
              <a:t>一般的</a:t>
            </a:r>
            <a:r>
              <a:rPr lang="ja-JP" altLang="ja-JP" sz="1800" dirty="0"/>
              <a:t>な先端加速器・技術開発の範囲で推進される</a:t>
            </a:r>
            <a:r>
              <a:rPr lang="ja-JP" altLang="ja-JP" sz="1800" dirty="0">
                <a:solidFill>
                  <a:srgbClr val="008000"/>
                </a:solidFill>
              </a:rPr>
              <a:t>予備準備期間（現在）</a:t>
            </a:r>
            <a:r>
              <a:rPr lang="ja-JP" altLang="ja-JP" sz="1800" dirty="0" smtClean="0"/>
              <a:t>、</a:t>
            </a:r>
            <a:endParaRPr lang="en-US" altLang="ja-JP" sz="1800" dirty="0" smtClean="0">
              <a:solidFill>
                <a:srgbClr val="A6A6A6"/>
              </a:solidFill>
            </a:endParaRPr>
          </a:p>
          <a:p>
            <a:pPr marL="971362" lvl="1" indent="-514350">
              <a:lnSpc>
                <a:spcPct val="120000"/>
              </a:lnSpc>
              <a:buFont typeface="+mj-lt"/>
              <a:buAutoNum type="alphaLcParenR"/>
            </a:pPr>
            <a:r>
              <a:rPr lang="ja-JP" altLang="ja-JP" sz="1800" dirty="0"/>
              <a:t>　</a:t>
            </a:r>
            <a:r>
              <a:rPr lang="en-US" altLang="ja-JP" sz="1800" dirty="0"/>
              <a:t>ILC </a:t>
            </a:r>
            <a:r>
              <a:rPr lang="ja-JP" altLang="ja-JP" sz="1800" dirty="0"/>
              <a:t>準備・特定予算に基づき推進される</a:t>
            </a:r>
            <a:r>
              <a:rPr lang="ja-JP" altLang="ja-JP" sz="1800" dirty="0">
                <a:solidFill>
                  <a:srgbClr val="FF0000"/>
                </a:solidFill>
              </a:rPr>
              <a:t>本準備期間 </a:t>
            </a:r>
            <a:r>
              <a:rPr lang="en-US" altLang="ja-JP" sz="1800" dirty="0">
                <a:solidFill>
                  <a:srgbClr val="FF0000"/>
                </a:solidFill>
              </a:rPr>
              <a:t>(4</a:t>
            </a:r>
            <a:r>
              <a:rPr lang="ja-JP" altLang="ja-JP" sz="1800" dirty="0">
                <a:solidFill>
                  <a:srgbClr val="FF0000"/>
                </a:solidFill>
              </a:rPr>
              <a:t>年</a:t>
            </a:r>
            <a:r>
              <a:rPr lang="en-US" altLang="ja-JP" sz="1800" dirty="0">
                <a:solidFill>
                  <a:srgbClr val="FF0000"/>
                </a:solidFill>
              </a:rPr>
              <a:t>) </a:t>
            </a:r>
            <a:r>
              <a:rPr lang="en-US" altLang="ja-JP" sz="1800" dirty="0" smtClean="0">
                <a:solidFill>
                  <a:srgbClr val="FF0000"/>
                </a:solidFill>
              </a:rPr>
              <a:t> </a:t>
            </a:r>
            <a:endParaRPr lang="ja-JP" altLang="ja-JP" sz="1800" dirty="0">
              <a:solidFill>
                <a:srgbClr val="FF0000"/>
              </a:solidFill>
            </a:endParaRPr>
          </a:p>
          <a:p>
            <a:pPr lvl="0">
              <a:lnSpc>
                <a:spcPct val="120000"/>
              </a:lnSpc>
            </a:pPr>
            <a:r>
              <a:rPr lang="ja-JP" altLang="en-US" sz="1800" dirty="0" smtClean="0"/>
              <a:t>政府による判断</a:t>
            </a:r>
            <a:r>
              <a:rPr lang="ja-JP" altLang="ja-JP" sz="1800" dirty="0" smtClean="0"/>
              <a:t>が</a:t>
            </a:r>
            <a:r>
              <a:rPr lang="ja-JP" altLang="ja-JP" sz="1800" dirty="0"/>
              <a:t>示された時点で</a:t>
            </a:r>
            <a:r>
              <a:rPr lang="ja-JP" altLang="ja-JP" sz="1800" dirty="0" smtClean="0"/>
              <a:t>、</a:t>
            </a:r>
            <a:r>
              <a:rPr lang="en-US" altLang="ja-JP" sz="1800" dirty="0" smtClean="0"/>
              <a:t>(</a:t>
            </a:r>
            <a:r>
              <a:rPr lang="en-US" altLang="ja-JP" sz="1800" dirty="0"/>
              <a:t>a) </a:t>
            </a:r>
            <a:r>
              <a:rPr lang="ja-JP" altLang="ja-JP" sz="1800" dirty="0"/>
              <a:t>から</a:t>
            </a:r>
            <a:r>
              <a:rPr lang="en-US" altLang="ja-JP" sz="1800" dirty="0"/>
              <a:t>(b)</a:t>
            </a:r>
            <a:r>
              <a:rPr lang="ja-JP" altLang="ja-JP" sz="1800" dirty="0"/>
              <a:t>に</a:t>
            </a:r>
            <a:r>
              <a:rPr lang="ja-JP" altLang="ja-JP" sz="1800" dirty="0" smtClean="0"/>
              <a:t>移行。</a:t>
            </a:r>
            <a:endParaRPr lang="en-US" altLang="ja-JP" sz="1800" dirty="0" smtClean="0"/>
          </a:p>
          <a:p>
            <a:pPr lvl="0">
              <a:lnSpc>
                <a:spcPct val="120000"/>
              </a:lnSpc>
            </a:pPr>
            <a:endParaRPr lang="en-US" altLang="ja-JP" sz="1800" dirty="0" smtClean="0"/>
          </a:p>
          <a:p>
            <a:pPr lvl="0">
              <a:lnSpc>
                <a:spcPct val="120000"/>
              </a:lnSpc>
            </a:pPr>
            <a:r>
              <a:rPr lang="en-US" altLang="ja-JP" sz="1800" dirty="0" smtClean="0"/>
              <a:t>KEK</a:t>
            </a:r>
            <a:r>
              <a:rPr lang="ja-JP" altLang="ja-JP" sz="1800" dirty="0"/>
              <a:t>では、</a:t>
            </a:r>
            <a:r>
              <a:rPr lang="en-US" altLang="ja-JP" sz="1800" dirty="0"/>
              <a:t>ILC </a:t>
            </a:r>
            <a:r>
              <a:rPr lang="ja-JP" altLang="ja-JP" sz="1800" dirty="0"/>
              <a:t>推進準備室が強化</a:t>
            </a:r>
            <a:r>
              <a:rPr lang="ja-JP" altLang="ja-JP" sz="1800" dirty="0" smtClean="0"/>
              <a:t>され</a:t>
            </a:r>
            <a:r>
              <a:rPr lang="ja-JP" altLang="en-US" sz="1800" dirty="0" smtClean="0"/>
              <a:t>る。　</a:t>
            </a:r>
            <a:r>
              <a:rPr lang="ja-JP" altLang="ja-JP" sz="1800" dirty="0" smtClean="0"/>
              <a:t>加速器</a:t>
            </a:r>
            <a:r>
              <a:rPr lang="ja-JP" altLang="ja-JP" sz="1800" dirty="0"/>
              <a:t>、物理、共通、施設（土木・建築・設備）、事務管理運営を統括する準備体制が整備強化</a:t>
            </a:r>
            <a:r>
              <a:rPr lang="ja-JP" altLang="ja-JP" sz="1800" dirty="0" smtClean="0"/>
              <a:t>され</a:t>
            </a:r>
            <a:r>
              <a:rPr lang="ja-JP" altLang="en-US" sz="1800" dirty="0" smtClean="0"/>
              <a:t>、</a:t>
            </a:r>
            <a:r>
              <a:rPr lang="en-US" altLang="ja-JP" sz="1800" dirty="0" smtClean="0">
                <a:solidFill>
                  <a:srgbClr val="3366FF"/>
                </a:solidFill>
              </a:rPr>
              <a:t>Pre-ILC lab</a:t>
            </a:r>
            <a:r>
              <a:rPr lang="ja-JP" altLang="ja-JP" sz="1800" dirty="0" smtClean="0">
                <a:solidFill>
                  <a:srgbClr val="3366FF"/>
                </a:solidFill>
              </a:rPr>
              <a:t>に</a:t>
            </a:r>
            <a:r>
              <a:rPr lang="ja-JP" altLang="en-US" sz="1800" dirty="0" smtClean="0">
                <a:solidFill>
                  <a:srgbClr val="3366FF"/>
                </a:solidFill>
              </a:rPr>
              <a:t>移行</a:t>
            </a:r>
            <a:r>
              <a:rPr lang="ja-JP" altLang="ja-JP" sz="1800" dirty="0" smtClean="0"/>
              <a:t>。</a:t>
            </a:r>
            <a:endParaRPr lang="en-US" altLang="ja-JP" sz="1800" dirty="0" smtClean="0"/>
          </a:p>
          <a:p>
            <a:pPr lvl="0">
              <a:lnSpc>
                <a:spcPct val="120000"/>
              </a:lnSpc>
            </a:pPr>
            <a:r>
              <a:rPr lang="ja-JP" altLang="ja-JP" sz="1800" dirty="0" smtClean="0"/>
              <a:t>日本国内</a:t>
            </a:r>
            <a:r>
              <a:rPr lang="ja-JP" altLang="en-US" sz="1800" dirty="0" smtClean="0"/>
              <a:t>：</a:t>
            </a:r>
            <a:r>
              <a:rPr lang="ja-JP" altLang="ja-JP" sz="1800" dirty="0" smtClean="0"/>
              <a:t>中核</a:t>
            </a:r>
            <a:r>
              <a:rPr lang="ja-JP" altLang="ja-JP" sz="1800" dirty="0"/>
              <a:t>となる専任メンバー</a:t>
            </a:r>
            <a:r>
              <a:rPr lang="ja-JP" altLang="ja-JP" sz="1800" dirty="0" smtClean="0"/>
              <a:t>と併</a:t>
            </a:r>
            <a:r>
              <a:rPr lang="ja-JP" altLang="ja-JP" sz="1800" dirty="0"/>
              <a:t>任メンバーが協力し、準備を</a:t>
            </a:r>
            <a:r>
              <a:rPr lang="ja-JP" altLang="ja-JP" sz="1800" dirty="0" smtClean="0"/>
              <a:t>推進。</a:t>
            </a:r>
            <a:endParaRPr lang="en-US" altLang="ja-JP" sz="1800" dirty="0" smtClean="0"/>
          </a:p>
          <a:p>
            <a:pPr lvl="1">
              <a:lnSpc>
                <a:spcPct val="120000"/>
              </a:lnSpc>
            </a:pPr>
            <a:r>
              <a:rPr lang="ja-JP" altLang="en-US" sz="1400" dirty="0"/>
              <a:t>科学者</a:t>
            </a:r>
            <a:r>
              <a:rPr lang="en-US" altLang="en-US" sz="1400" dirty="0"/>
              <a:t>(</a:t>
            </a:r>
            <a:r>
              <a:rPr lang="ja-JP" altLang="en-US" sz="1400" dirty="0"/>
              <a:t>研究者</a:t>
            </a:r>
            <a:r>
              <a:rPr lang="en-US" altLang="ja-JP" sz="1400" dirty="0"/>
              <a:t>)</a:t>
            </a:r>
            <a:r>
              <a:rPr lang="ja-JP" altLang="en-US" sz="1400" dirty="0"/>
              <a:t>、技術者、作業者の比率は、</a:t>
            </a:r>
            <a:r>
              <a:rPr lang="ja-JP" altLang="en-US" sz="1400" dirty="0" smtClean="0"/>
              <a:t>大凡　</a:t>
            </a:r>
            <a:r>
              <a:rPr lang="en-US" altLang="ja-JP" sz="1400" dirty="0" smtClean="0"/>
              <a:t>1</a:t>
            </a:r>
            <a:r>
              <a:rPr lang="en-US" altLang="ja-JP" sz="1400" dirty="0"/>
              <a:t>: 1: 1~2 </a:t>
            </a:r>
            <a:r>
              <a:rPr lang="ja-JP" altLang="en-US" sz="1400" dirty="0" smtClean="0"/>
              <a:t>。　分野</a:t>
            </a:r>
            <a:r>
              <a:rPr lang="ja-JP" altLang="en-US" sz="1400" dirty="0"/>
              <a:t>に</a:t>
            </a:r>
            <a:r>
              <a:rPr lang="ja-JP" altLang="en-US" sz="1400" dirty="0" smtClean="0"/>
              <a:t>より適正比率を調整。</a:t>
            </a:r>
            <a:endParaRPr lang="en-US" altLang="ja-JP" sz="1400" dirty="0" smtClean="0"/>
          </a:p>
          <a:p>
            <a:pPr lvl="0">
              <a:lnSpc>
                <a:spcPct val="120000"/>
              </a:lnSpc>
            </a:pPr>
            <a:r>
              <a:rPr lang="ja-JP" altLang="ja-JP" sz="1800" dirty="0" smtClean="0"/>
              <a:t>外国</a:t>
            </a:r>
            <a:r>
              <a:rPr lang="ja-JP" altLang="ja-JP" sz="1800" dirty="0"/>
              <a:t>からの</a:t>
            </a:r>
            <a:r>
              <a:rPr lang="ja-JP" altLang="ja-JP" sz="1800" dirty="0" smtClean="0"/>
              <a:t>貢献</a:t>
            </a:r>
            <a:r>
              <a:rPr lang="ja-JP" altLang="en-US" sz="1800" dirty="0" smtClean="0"/>
              <a:t>：</a:t>
            </a:r>
            <a:r>
              <a:rPr lang="ja-JP" altLang="ja-JP" sz="1800" dirty="0" smtClean="0"/>
              <a:t>専任</a:t>
            </a:r>
            <a:r>
              <a:rPr lang="ja-JP" altLang="ja-JP" sz="1800" dirty="0"/>
              <a:t>、併任、協力者と</a:t>
            </a:r>
            <a:r>
              <a:rPr lang="ja-JP" altLang="ja-JP" sz="1800" dirty="0" smtClean="0"/>
              <a:t>して</a:t>
            </a:r>
            <a:r>
              <a:rPr lang="ja-JP" altLang="en-US" sz="1800" dirty="0" smtClean="0"/>
              <a:t>、</a:t>
            </a:r>
            <a:r>
              <a:rPr lang="en-US" altLang="ja-JP" sz="1800" dirty="0" smtClean="0"/>
              <a:t>KEK</a:t>
            </a:r>
            <a:r>
              <a:rPr lang="ja-JP" altLang="ja-JP" sz="1800" dirty="0"/>
              <a:t>をベースとして活動するメンバーおよび参加各国（地元）での</a:t>
            </a:r>
            <a:r>
              <a:rPr lang="ja-JP" altLang="ja-JP" sz="1800" dirty="0" smtClean="0"/>
              <a:t>研究</a:t>
            </a:r>
            <a:r>
              <a:rPr lang="ja-JP" altLang="en-US" sz="1800" dirty="0" smtClean="0"/>
              <a:t>機関</a:t>
            </a:r>
            <a:r>
              <a:rPr lang="ja-JP" altLang="ja-JP" sz="1800" dirty="0" smtClean="0"/>
              <a:t>を</a:t>
            </a:r>
            <a:r>
              <a:rPr lang="ja-JP" altLang="ja-JP" sz="1800" dirty="0"/>
              <a:t>ベースとした参画</a:t>
            </a:r>
            <a:r>
              <a:rPr lang="ja-JP" altLang="ja-JP" sz="1800" dirty="0" smtClean="0"/>
              <a:t>を数値</a:t>
            </a:r>
            <a:r>
              <a:rPr lang="ja-JP" altLang="ja-JP" sz="1800" dirty="0"/>
              <a:t>に含む。　</a:t>
            </a:r>
            <a:endParaRPr lang="en-US" altLang="ja-JP" sz="1800" dirty="0"/>
          </a:p>
          <a:p>
            <a:pPr lvl="0">
              <a:lnSpc>
                <a:spcPct val="120000"/>
              </a:lnSpc>
            </a:pPr>
            <a:r>
              <a:rPr lang="ja-JP" altLang="ja-JP" sz="1800" dirty="0" smtClean="0">
                <a:solidFill>
                  <a:srgbClr val="3366FF"/>
                </a:solidFill>
              </a:rPr>
              <a:t>外国</a:t>
            </a:r>
            <a:r>
              <a:rPr lang="ja-JP" altLang="ja-JP" sz="1800" dirty="0">
                <a:solidFill>
                  <a:srgbClr val="3366FF"/>
                </a:solidFill>
              </a:rPr>
              <a:t>からの貢献比率</a:t>
            </a:r>
            <a:r>
              <a:rPr lang="ja-JP" altLang="ja-JP" sz="1800" dirty="0"/>
              <a:t>を</a:t>
            </a:r>
            <a:r>
              <a:rPr lang="ja-JP" altLang="ja-JP" sz="1800" dirty="0" smtClean="0"/>
              <a:t>、</a:t>
            </a:r>
            <a:r>
              <a:rPr lang="en-US" altLang="ja-JP" sz="1800" dirty="0" smtClean="0"/>
              <a:t>(</a:t>
            </a:r>
            <a:r>
              <a:rPr lang="ja-JP" altLang="ja-JP" sz="1800" dirty="0" smtClean="0"/>
              <a:t>全体</a:t>
            </a:r>
            <a:r>
              <a:rPr lang="ja-JP" altLang="ja-JP" sz="1800" dirty="0"/>
              <a:t>必要人員数に</a:t>
            </a:r>
            <a:r>
              <a:rPr lang="ja-JP" altLang="ja-JP" sz="1800" dirty="0" smtClean="0"/>
              <a:t>対し</a:t>
            </a:r>
            <a:r>
              <a:rPr lang="en-US" altLang="ja-JP" sz="1800" dirty="0" smtClean="0"/>
              <a:t>) 20 </a:t>
            </a:r>
            <a:r>
              <a:rPr lang="en-US" altLang="ja-JP" sz="1800" dirty="0"/>
              <a:t>- 40 % </a:t>
            </a:r>
            <a:r>
              <a:rPr lang="ja-JP" altLang="en-US" sz="1800" dirty="0" smtClean="0"/>
              <a:t>へと</a:t>
            </a:r>
            <a:r>
              <a:rPr lang="ja-JP" altLang="ja-JP" sz="1800" dirty="0" smtClean="0"/>
              <a:t>段階的</a:t>
            </a:r>
            <a:r>
              <a:rPr lang="ja-JP" altLang="ja-JP" sz="1800" dirty="0"/>
              <a:t>に</a:t>
            </a:r>
            <a:r>
              <a:rPr lang="ja-JP" altLang="ja-JP" sz="1800" dirty="0" smtClean="0"/>
              <a:t>高め</a:t>
            </a:r>
            <a:r>
              <a:rPr lang="ja-JP" altLang="en-US" sz="1800" dirty="0" smtClean="0"/>
              <a:t>る</a:t>
            </a:r>
            <a:r>
              <a:rPr lang="ja-JP" altLang="ja-JP" sz="1800" dirty="0" smtClean="0"/>
              <a:t>。</a:t>
            </a:r>
            <a:endParaRPr lang="en-US" altLang="ja-JP" sz="1800" dirty="0" smtClean="0"/>
          </a:p>
          <a:p>
            <a:pPr lvl="0">
              <a:lnSpc>
                <a:spcPct val="120000"/>
              </a:lnSpc>
            </a:pPr>
            <a:endParaRPr lang="en-US" altLang="ja-JP" sz="1800" dirty="0" smtClean="0"/>
          </a:p>
          <a:p>
            <a:pPr lvl="0">
              <a:lnSpc>
                <a:spcPct val="120000"/>
              </a:lnSpc>
            </a:pPr>
            <a:r>
              <a:rPr lang="ja-JP" altLang="ja-JP" sz="1800" dirty="0" smtClean="0"/>
              <a:t>本建設</a:t>
            </a:r>
            <a:r>
              <a:rPr lang="ja-JP" altLang="ja-JP" sz="1800" dirty="0"/>
              <a:t>では外国からの貢献</a:t>
            </a:r>
            <a:r>
              <a:rPr lang="ja-JP" altLang="ja-JP" sz="1800" dirty="0" smtClean="0"/>
              <a:t>が</a:t>
            </a:r>
            <a:r>
              <a:rPr lang="en-US" altLang="ja-JP" sz="1800" dirty="0" smtClean="0"/>
              <a:t> 50%</a:t>
            </a:r>
            <a:r>
              <a:rPr lang="ja-JP" altLang="en-US" sz="1800" dirty="0" smtClean="0"/>
              <a:t>またはそれ以上</a:t>
            </a:r>
            <a:r>
              <a:rPr lang="ja-JP" altLang="ja-JP" sz="1800" dirty="0" smtClean="0"/>
              <a:t>を想定</a:t>
            </a:r>
            <a:r>
              <a:rPr lang="ja-JP" altLang="en-US" sz="1800" dirty="0" smtClean="0"/>
              <a:t>。</a:t>
            </a:r>
            <a:endParaRPr lang="en-US" altLang="ja-JP" sz="18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69269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573"/>
          </a:xfrm>
        </p:spPr>
        <p:txBody>
          <a:bodyPr>
            <a:normAutofit fontScale="90000"/>
          </a:bodyPr>
          <a:lstStyle/>
          <a:p>
            <a:r>
              <a:rPr lang="ja-JP" altLang="en-US" b="1" dirty="0"/>
              <a:t>人材準備への基本的な考え方 </a:t>
            </a:r>
            <a:r>
              <a:rPr lang="en-US" altLang="ja-JP" b="1" dirty="0" smtClean="0"/>
              <a:t>(2/</a:t>
            </a:r>
            <a:r>
              <a:rPr lang="en-US" altLang="ja-JP" b="1" dirty="0"/>
              <a:t>3</a:t>
            </a:r>
            <a:r>
              <a:rPr lang="en-US" altLang="ja-JP" b="1" dirty="0" smtClean="0"/>
              <a:t>)</a:t>
            </a:r>
            <a:endParaRPr kumimoji="1" lang="ja-JP" altLang="en-US" sz="31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0527" y="1131013"/>
            <a:ext cx="8662736" cy="5590466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</a:pPr>
            <a:r>
              <a:rPr lang="ja-JP" altLang="ja-JP" dirty="0"/>
              <a:t>加速器建設準備では</a:t>
            </a:r>
            <a:r>
              <a:rPr lang="ja-JP" altLang="ja-JP" dirty="0" smtClean="0"/>
              <a:t>、</a:t>
            </a:r>
            <a:r>
              <a:rPr lang="ja-JP" altLang="ja-JP" dirty="0" smtClean="0">
                <a:solidFill>
                  <a:srgbClr val="FF0000"/>
                </a:solidFill>
              </a:rPr>
              <a:t>外国</a:t>
            </a:r>
            <a:r>
              <a:rPr lang="ja-JP" altLang="ja-JP" dirty="0">
                <a:solidFill>
                  <a:srgbClr val="FF0000"/>
                </a:solidFill>
              </a:rPr>
              <a:t>の貢献比率</a:t>
            </a:r>
            <a:r>
              <a:rPr lang="ja-JP" altLang="ja-JP" dirty="0"/>
              <a:t>を以下</a:t>
            </a:r>
            <a:r>
              <a:rPr lang="ja-JP" altLang="ja-JP" dirty="0" smtClean="0"/>
              <a:t>の</a:t>
            </a:r>
            <a:r>
              <a:rPr lang="ja-JP" altLang="en-US" dirty="0" smtClean="0"/>
              <a:t>様</a:t>
            </a:r>
            <a:r>
              <a:rPr lang="ja-JP" altLang="ja-JP" dirty="0" smtClean="0"/>
              <a:t>に</a:t>
            </a:r>
            <a:r>
              <a:rPr lang="ja-JP" altLang="ja-JP" dirty="0"/>
              <a:t>調整する</a:t>
            </a:r>
            <a:r>
              <a:rPr lang="ja-JP" altLang="ja-JP" dirty="0" smtClean="0"/>
              <a:t>。</a:t>
            </a:r>
            <a:endParaRPr lang="en-US" altLang="ja-JP" dirty="0" smtClean="0"/>
          </a:p>
          <a:p>
            <a:pPr lvl="1">
              <a:lnSpc>
                <a:spcPct val="120000"/>
              </a:lnSpc>
            </a:pPr>
            <a:endParaRPr lang="en-US" altLang="ja-JP" dirty="0" smtClean="0"/>
          </a:p>
          <a:p>
            <a:pPr lvl="1">
              <a:lnSpc>
                <a:spcPct val="120000"/>
              </a:lnSpc>
            </a:pPr>
            <a:r>
              <a:rPr lang="ja-JP" altLang="ja-JP" dirty="0" smtClean="0">
                <a:solidFill>
                  <a:srgbClr val="008000"/>
                </a:solidFill>
              </a:rPr>
              <a:t>加速器</a:t>
            </a:r>
            <a:r>
              <a:rPr lang="ja-JP" altLang="ja-JP" dirty="0">
                <a:solidFill>
                  <a:srgbClr val="008000"/>
                </a:solidFill>
              </a:rPr>
              <a:t>設計</a:t>
            </a:r>
            <a:r>
              <a:rPr lang="en-US" altLang="ja-JP" dirty="0">
                <a:solidFill>
                  <a:srgbClr val="008000"/>
                </a:solidFill>
              </a:rPr>
              <a:t>(ADI) </a:t>
            </a:r>
            <a:r>
              <a:rPr lang="ja-JP" altLang="ja-JP" dirty="0">
                <a:solidFill>
                  <a:srgbClr val="008000"/>
                </a:solidFill>
              </a:rPr>
              <a:t>：</a:t>
            </a:r>
            <a:r>
              <a:rPr lang="ja-JP" altLang="ja-JP" dirty="0"/>
              <a:t>国際的に平等な</a:t>
            </a:r>
            <a:r>
              <a:rPr lang="ja-JP" altLang="ja-JP" dirty="0" smtClean="0"/>
              <a:t>分担</a:t>
            </a:r>
            <a:endParaRPr lang="en-US" altLang="ja-JP" dirty="0" smtClean="0"/>
          </a:p>
          <a:p>
            <a:pPr lvl="1">
              <a:lnSpc>
                <a:spcPct val="120000"/>
              </a:lnSpc>
            </a:pPr>
            <a:r>
              <a:rPr lang="ja-JP" altLang="ja-JP" dirty="0" smtClean="0">
                <a:solidFill>
                  <a:srgbClr val="008000"/>
                </a:solidFill>
              </a:rPr>
              <a:t>超伝導</a:t>
            </a:r>
            <a:r>
              <a:rPr lang="ja-JP" altLang="ja-JP" dirty="0">
                <a:solidFill>
                  <a:srgbClr val="008000"/>
                </a:solidFill>
              </a:rPr>
              <a:t>高周波（</a:t>
            </a:r>
            <a:r>
              <a:rPr lang="en-US" altLang="ja-JP" dirty="0">
                <a:solidFill>
                  <a:srgbClr val="008000"/>
                </a:solidFill>
              </a:rPr>
              <a:t>SRF</a:t>
            </a:r>
            <a:r>
              <a:rPr lang="ja-JP" altLang="ja-JP" dirty="0">
                <a:solidFill>
                  <a:srgbClr val="008000"/>
                </a:solidFill>
              </a:rPr>
              <a:t>）</a:t>
            </a:r>
            <a:r>
              <a:rPr lang="ja-JP" altLang="ja-JP" dirty="0"/>
              <a:t>ビーム加速</a:t>
            </a:r>
            <a:r>
              <a:rPr lang="en-US" altLang="ja-JP" dirty="0"/>
              <a:t>: </a:t>
            </a:r>
            <a:endParaRPr lang="en-US" altLang="ja-JP" dirty="0" smtClean="0"/>
          </a:p>
          <a:p>
            <a:pPr lvl="2">
              <a:lnSpc>
                <a:spcPct val="120000"/>
              </a:lnSpc>
            </a:pPr>
            <a:r>
              <a:rPr lang="en-US" altLang="ja-JP" dirty="0" smtClean="0">
                <a:solidFill>
                  <a:srgbClr val="3366FF"/>
                </a:solidFill>
              </a:rPr>
              <a:t>20 </a:t>
            </a:r>
            <a:r>
              <a:rPr lang="en-US" altLang="ja-JP" dirty="0">
                <a:solidFill>
                  <a:srgbClr val="3366FF"/>
                </a:solidFill>
              </a:rPr>
              <a:t>- 40 % </a:t>
            </a:r>
            <a:r>
              <a:rPr lang="ja-JP" altLang="ja-JP" dirty="0">
                <a:solidFill>
                  <a:srgbClr val="3366FF"/>
                </a:solidFill>
              </a:rPr>
              <a:t>の範囲で、段階的に</a:t>
            </a:r>
            <a:r>
              <a:rPr lang="ja-JP" altLang="ja-JP" dirty="0" smtClean="0">
                <a:solidFill>
                  <a:srgbClr val="3366FF"/>
                </a:solidFill>
              </a:rPr>
              <a:t>増強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lvl="2">
              <a:lnSpc>
                <a:spcPct val="120000"/>
              </a:lnSpc>
            </a:pPr>
            <a:r>
              <a:rPr lang="ja-JP" altLang="ja-JP" dirty="0" smtClean="0">
                <a:solidFill>
                  <a:srgbClr val="FF0000"/>
                </a:solidFill>
              </a:rPr>
              <a:t>欧州</a:t>
            </a:r>
            <a:r>
              <a:rPr lang="ja-JP" altLang="ja-JP" dirty="0"/>
              <a:t>では</a:t>
            </a:r>
            <a:r>
              <a:rPr lang="en-US" altLang="ja-JP" dirty="0"/>
              <a:t>ILC</a:t>
            </a:r>
            <a:r>
              <a:rPr lang="ja-JP" altLang="ja-JP" dirty="0"/>
              <a:t>の</a:t>
            </a:r>
            <a:r>
              <a:rPr lang="en-US" altLang="ja-JP" dirty="0"/>
              <a:t>~1/20</a:t>
            </a:r>
            <a:r>
              <a:rPr lang="ja-JP" altLang="ja-JP" dirty="0"/>
              <a:t>の規模を有する</a:t>
            </a:r>
            <a:r>
              <a:rPr lang="ja-JP" altLang="ja-JP" dirty="0">
                <a:solidFill>
                  <a:srgbClr val="3366FF"/>
                </a:solidFill>
              </a:rPr>
              <a:t>欧州</a:t>
            </a:r>
            <a:r>
              <a:rPr lang="en-US" altLang="ja-JP" dirty="0">
                <a:solidFill>
                  <a:srgbClr val="3366FF"/>
                </a:solidFill>
              </a:rPr>
              <a:t>XFEL</a:t>
            </a:r>
            <a:r>
              <a:rPr lang="ja-JP" altLang="ja-JP" dirty="0">
                <a:solidFill>
                  <a:srgbClr val="3366FF"/>
                </a:solidFill>
              </a:rPr>
              <a:t>計画</a:t>
            </a:r>
            <a:r>
              <a:rPr lang="ja-JP" altLang="ja-JP" dirty="0"/>
              <a:t>、米国では、さらにその</a:t>
            </a:r>
            <a:r>
              <a:rPr lang="en-US" altLang="ja-JP" dirty="0"/>
              <a:t>~1/3 </a:t>
            </a:r>
            <a:r>
              <a:rPr lang="ja-JP" altLang="ja-JP" dirty="0"/>
              <a:t>の規模を有する</a:t>
            </a:r>
            <a:r>
              <a:rPr lang="en-US" altLang="ja-JP" dirty="0">
                <a:solidFill>
                  <a:srgbClr val="3366FF"/>
                </a:solidFill>
              </a:rPr>
              <a:t>LCLS-II </a:t>
            </a:r>
            <a:r>
              <a:rPr lang="ja-JP" altLang="ja-JP" dirty="0"/>
              <a:t>計画が進捗し、コンソーシアムを形成する各研究機関で、</a:t>
            </a:r>
            <a:r>
              <a:rPr lang="en-US" altLang="ja-JP" dirty="0">
                <a:solidFill>
                  <a:srgbClr val="3366FF"/>
                </a:solidFill>
              </a:rPr>
              <a:t>50 ~100 </a:t>
            </a:r>
            <a:r>
              <a:rPr lang="ja-JP" altLang="ja-JP" dirty="0">
                <a:solidFill>
                  <a:srgbClr val="3366FF"/>
                </a:solidFill>
              </a:rPr>
              <a:t>人規模のスタッフおよび派遣技術者</a:t>
            </a:r>
            <a:r>
              <a:rPr lang="ja-JP" altLang="ja-JP" dirty="0"/>
              <a:t>がシステムの組み立て、性能評価試験（品質管理）に取り組んでいる。</a:t>
            </a:r>
            <a:r>
              <a:rPr lang="en-US" altLang="ja-JP" dirty="0"/>
              <a:t>ILC </a:t>
            </a:r>
            <a:r>
              <a:rPr lang="ja-JP" altLang="ja-JP" dirty="0"/>
              <a:t>に求められるシステム技術開発、習熟が進展し、その段階で潜在的な</a:t>
            </a:r>
            <a:r>
              <a:rPr lang="ja-JP" altLang="ja-JP" dirty="0">
                <a:solidFill>
                  <a:srgbClr val="3366FF"/>
                </a:solidFill>
              </a:rPr>
              <a:t>人材が養成されている</a:t>
            </a:r>
            <a:r>
              <a:rPr lang="ja-JP" altLang="ja-JP" dirty="0" smtClean="0"/>
              <a:t>。</a:t>
            </a:r>
            <a:endParaRPr lang="en-US" altLang="ja-JP" dirty="0" smtClean="0"/>
          </a:p>
          <a:p>
            <a:pPr lvl="2">
              <a:lnSpc>
                <a:spcPct val="120000"/>
              </a:lnSpc>
            </a:pPr>
            <a:r>
              <a:rPr lang="ja-JP" altLang="ja-JP" dirty="0" smtClean="0">
                <a:solidFill>
                  <a:srgbClr val="FF0000"/>
                </a:solidFill>
              </a:rPr>
              <a:t>日本</a:t>
            </a:r>
            <a:r>
              <a:rPr lang="ja-JP" altLang="ja-JP" dirty="0"/>
              <a:t>では、このようなシステム技術開発（</a:t>
            </a:r>
            <a:r>
              <a:rPr lang="ja-JP" altLang="ja-JP" dirty="0">
                <a:solidFill>
                  <a:srgbClr val="3366FF"/>
                </a:solidFill>
              </a:rPr>
              <a:t>工業化、中核ラボ機能実証</a:t>
            </a:r>
            <a:r>
              <a:rPr lang="ja-JP" altLang="ja-JP" dirty="0"/>
              <a:t>）に、多くの</a:t>
            </a:r>
            <a:r>
              <a:rPr lang="ja-JP" altLang="ja-JP" dirty="0">
                <a:solidFill>
                  <a:srgbClr val="3366FF"/>
                </a:solidFill>
              </a:rPr>
              <a:t>人材養成が必要</a:t>
            </a:r>
            <a:r>
              <a:rPr lang="ja-JP" altLang="ja-JP" dirty="0" smtClean="0"/>
              <a:t>。</a:t>
            </a:r>
            <a:endParaRPr lang="en-US" altLang="ja-JP" dirty="0" smtClean="0"/>
          </a:p>
          <a:p>
            <a:pPr lvl="2">
              <a:lnSpc>
                <a:spcPct val="120000"/>
              </a:lnSpc>
            </a:pPr>
            <a:r>
              <a:rPr lang="ja-JP" altLang="ja-JP" dirty="0" smtClean="0"/>
              <a:t>建設</a:t>
            </a:r>
            <a:r>
              <a:rPr lang="ja-JP" altLang="en-US" dirty="0" smtClean="0"/>
              <a:t>期間に</a:t>
            </a:r>
            <a:r>
              <a:rPr lang="ja-JP" altLang="ja-JP" dirty="0" smtClean="0"/>
              <a:t>は</a:t>
            </a:r>
            <a:r>
              <a:rPr lang="ja-JP" altLang="ja-JP" dirty="0"/>
              <a:t>、世界三領域での分担比率が均衡する事を目標とした準備が必要</a:t>
            </a:r>
            <a:r>
              <a:rPr lang="ja-JP" altLang="ja-JP" dirty="0" smtClean="0"/>
              <a:t>。</a:t>
            </a:r>
            <a:endParaRPr lang="en-US" altLang="ja-JP" dirty="0" smtClean="0"/>
          </a:p>
          <a:p>
            <a:pPr lvl="1">
              <a:lnSpc>
                <a:spcPct val="120000"/>
              </a:lnSpc>
            </a:pPr>
            <a:r>
              <a:rPr lang="ja-JP" altLang="ja-JP" dirty="0" smtClean="0">
                <a:solidFill>
                  <a:srgbClr val="3366FF"/>
                </a:solidFill>
              </a:rPr>
              <a:t>ナノビーム</a:t>
            </a:r>
            <a:r>
              <a:rPr lang="ja-JP" altLang="ja-JP" dirty="0" smtClean="0"/>
              <a:t>：</a:t>
            </a:r>
            <a:endParaRPr lang="en-US" altLang="ja-JP" dirty="0" smtClean="0"/>
          </a:p>
          <a:p>
            <a:pPr lvl="2">
              <a:lnSpc>
                <a:spcPct val="120000"/>
              </a:lnSpc>
            </a:pPr>
            <a:r>
              <a:rPr lang="ja-JP" altLang="ja-JP" dirty="0" smtClean="0"/>
              <a:t>中核</a:t>
            </a:r>
            <a:r>
              <a:rPr lang="ja-JP" altLang="ja-JP" dirty="0"/>
              <a:t>施設としての</a:t>
            </a:r>
            <a:r>
              <a:rPr lang="en-US" altLang="ja-JP" dirty="0"/>
              <a:t>ATF </a:t>
            </a:r>
            <a:r>
              <a:rPr lang="ja-JP" altLang="ja-JP" dirty="0"/>
              <a:t>での現状を踏まえ、日本・外国比率を均衡</a:t>
            </a:r>
            <a:r>
              <a:rPr lang="ja-JP" altLang="ja-JP" dirty="0" smtClean="0"/>
              <a:t>。</a:t>
            </a:r>
            <a:endParaRPr lang="en-US" altLang="ja-JP" dirty="0" smtClean="0"/>
          </a:p>
          <a:p>
            <a:pPr>
              <a:lnSpc>
                <a:spcPct val="120000"/>
              </a:lnSpc>
            </a:pPr>
            <a:endParaRPr lang="en-US" altLang="ja-JP" dirty="0" smtClean="0"/>
          </a:p>
          <a:p>
            <a:pPr>
              <a:lnSpc>
                <a:spcPct val="120000"/>
              </a:lnSpc>
            </a:pPr>
            <a:endParaRPr lang="ja-JP" altLang="ja-JP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28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84217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6926"/>
          </a:xfrm>
        </p:spPr>
        <p:txBody>
          <a:bodyPr>
            <a:normAutofit fontScale="90000"/>
          </a:bodyPr>
          <a:lstStyle/>
          <a:p>
            <a:r>
              <a:rPr lang="ja-JP" altLang="en-US" b="1" dirty="0"/>
              <a:t>人材準備への基本的な考え方 </a:t>
            </a:r>
            <a:r>
              <a:rPr lang="en-US" altLang="ja-JP" b="1" dirty="0" smtClean="0"/>
              <a:t>(3/</a:t>
            </a:r>
            <a:r>
              <a:rPr lang="en-US" altLang="ja-JP" b="1" dirty="0"/>
              <a:t>3</a:t>
            </a:r>
            <a:r>
              <a:rPr lang="en-US" altLang="ja-JP" b="1" dirty="0" smtClean="0"/>
              <a:t>)</a:t>
            </a:r>
            <a:endParaRPr kumimoji="1" lang="ja-JP" altLang="en-US" sz="31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4211"/>
            <a:ext cx="8229600" cy="490406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ja-JP" altLang="ja-JP" sz="1800" dirty="0">
                <a:solidFill>
                  <a:srgbClr val="3366FF"/>
                </a:solidFill>
              </a:rPr>
              <a:t>施設</a:t>
            </a:r>
            <a:r>
              <a:rPr lang="ja-JP" altLang="ja-JP" sz="1800" dirty="0"/>
              <a:t>：日本が中心（アウトソーシング活用</a:t>
            </a:r>
            <a:r>
              <a:rPr lang="ja-JP" altLang="ja-JP" sz="1800" dirty="0" smtClean="0"/>
              <a:t>）、</a:t>
            </a:r>
            <a:r>
              <a:rPr lang="ja-JP" altLang="ja-JP" sz="1800" dirty="0"/>
              <a:t>外国から専門家の協力。</a:t>
            </a:r>
          </a:p>
          <a:p>
            <a:pPr>
              <a:lnSpc>
                <a:spcPct val="120000"/>
              </a:lnSpc>
            </a:pPr>
            <a:endParaRPr lang="en-US" altLang="ja-JP" sz="1800" dirty="0" smtClean="0"/>
          </a:p>
          <a:p>
            <a:pPr>
              <a:lnSpc>
                <a:spcPct val="120000"/>
              </a:lnSpc>
            </a:pPr>
            <a:r>
              <a:rPr lang="ja-JP" altLang="ja-JP" sz="1800" dirty="0" smtClean="0">
                <a:solidFill>
                  <a:srgbClr val="3366FF"/>
                </a:solidFill>
              </a:rPr>
              <a:t>共通</a:t>
            </a:r>
            <a:r>
              <a:rPr lang="ja-JP" altLang="ja-JP" sz="1800" dirty="0">
                <a:solidFill>
                  <a:srgbClr val="3366FF"/>
                </a:solidFill>
              </a:rPr>
              <a:t>技術支援</a:t>
            </a:r>
            <a:r>
              <a:rPr lang="ja-JP" altLang="ja-JP" sz="1800" dirty="0"/>
              <a:t>：日本が</a:t>
            </a:r>
            <a:r>
              <a:rPr lang="ja-JP" altLang="ja-JP" sz="1800" dirty="0" smtClean="0"/>
              <a:t>中心、</a:t>
            </a:r>
            <a:r>
              <a:rPr lang="ja-JP" altLang="ja-JP" sz="1800" dirty="0"/>
              <a:t>外国からの専門家の協力。</a:t>
            </a:r>
          </a:p>
          <a:p>
            <a:pPr marL="399884" lvl="1" indent="0">
              <a:lnSpc>
                <a:spcPct val="120000"/>
              </a:lnSpc>
              <a:buNone/>
            </a:pPr>
            <a:endParaRPr lang="ja-JP" altLang="ja-JP" sz="1400" dirty="0"/>
          </a:p>
          <a:p>
            <a:pPr lvl="0">
              <a:lnSpc>
                <a:spcPct val="120000"/>
              </a:lnSpc>
            </a:pPr>
            <a:r>
              <a:rPr lang="ja-JP" altLang="ja-JP" sz="1800" dirty="0">
                <a:solidFill>
                  <a:srgbClr val="3366FF"/>
                </a:solidFill>
              </a:rPr>
              <a:t>事務管理</a:t>
            </a:r>
            <a:r>
              <a:rPr lang="ja-JP" altLang="ja-JP" sz="1800" dirty="0"/>
              <a:t>（庶務、会計、国際協力、広報など）：全体人材構成の</a:t>
            </a:r>
            <a:r>
              <a:rPr lang="en-US" altLang="ja-JP" sz="1800" dirty="0"/>
              <a:t>10</a:t>
            </a:r>
            <a:r>
              <a:rPr lang="ja-JP" altLang="ja-JP" sz="1800" dirty="0"/>
              <a:t>％を</a:t>
            </a:r>
            <a:r>
              <a:rPr lang="ja-JP" altLang="ja-JP" sz="1800" dirty="0" smtClean="0"/>
              <a:t>モデル。</a:t>
            </a:r>
            <a:endParaRPr lang="en-US" altLang="ja-JP" sz="1800" dirty="0" smtClean="0"/>
          </a:p>
          <a:p>
            <a:pPr lvl="1">
              <a:lnSpc>
                <a:spcPct val="120000"/>
              </a:lnSpc>
            </a:pPr>
            <a:r>
              <a:rPr lang="en-US" altLang="en-US" sz="1800" dirty="0" smtClean="0"/>
              <a:t>但し</a:t>
            </a:r>
            <a:r>
              <a:rPr lang="ja-JP" altLang="ja-JP" sz="1800" dirty="0" smtClean="0"/>
              <a:t>、</a:t>
            </a:r>
            <a:r>
              <a:rPr lang="en-US" altLang="ja-JP" sz="1800" dirty="0"/>
              <a:t>ILC pre-laboratory</a:t>
            </a:r>
            <a:r>
              <a:rPr lang="ja-JP" altLang="ja-JP" sz="1800" dirty="0"/>
              <a:t>、</a:t>
            </a:r>
            <a:r>
              <a:rPr lang="en-US" altLang="ja-JP" sz="1800" dirty="0"/>
              <a:t>ILC Laboratory</a:t>
            </a:r>
            <a:r>
              <a:rPr lang="ja-JP" altLang="ja-JP" sz="1800" dirty="0"/>
              <a:t>の設立</a:t>
            </a:r>
            <a:r>
              <a:rPr lang="ja-JP" altLang="ja-JP" sz="1800" dirty="0" smtClean="0"/>
              <a:t>準備</a:t>
            </a:r>
            <a:r>
              <a:rPr lang="ja-JP" altLang="en-US" sz="1800" dirty="0" smtClean="0"/>
              <a:t>（作業）を現段階で</a:t>
            </a:r>
            <a:r>
              <a:rPr lang="en-US" altLang="en-US" sz="1800" dirty="0" smtClean="0"/>
              <a:t>は</a:t>
            </a:r>
            <a:r>
              <a:rPr lang="ja-JP" altLang="ja-JP" sz="1800" dirty="0" smtClean="0"/>
              <a:t>含めていない</a:t>
            </a:r>
            <a:r>
              <a:rPr lang="ja-JP" altLang="en-US" sz="1800" dirty="0" smtClean="0"/>
              <a:t>。</a:t>
            </a:r>
            <a:r>
              <a:rPr lang="ja-JP" altLang="ja-JP" sz="1800" dirty="0" smtClean="0"/>
              <a:t>今後</a:t>
            </a:r>
            <a:r>
              <a:rPr lang="ja-JP" altLang="en-US" sz="1800" dirty="0" smtClean="0"/>
              <a:t>、その構想段階で、改めて取り組まれるべき</a:t>
            </a:r>
            <a:r>
              <a:rPr lang="ja-JP" altLang="ja-JP" sz="1800" dirty="0" smtClean="0"/>
              <a:t>課題。</a:t>
            </a:r>
            <a:endParaRPr lang="en-US" altLang="ja-JP" sz="18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8354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304800" y="4939593"/>
            <a:ext cx="4105268" cy="1477328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ja-JP" altLang="en-US" dirty="0" smtClean="0">
                <a:solidFill>
                  <a:prstClr val="black"/>
                </a:solidFill>
                <a:latin typeface="Calibri"/>
                <a:ea typeface="ＭＳ Ｐゴシック"/>
              </a:rPr>
              <a:t>電子・陽電子源</a:t>
            </a:r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(e-, e+) : </a:t>
            </a:r>
          </a:p>
          <a:p>
            <a:pPr marL="285750" indent="-285750">
              <a:buFontTx/>
              <a:buChar char="-"/>
            </a:pPr>
            <a:r>
              <a:rPr lang="ja-JP" altLang="en-US" dirty="0" smtClean="0">
                <a:solidFill>
                  <a:prstClr val="black"/>
                </a:solidFill>
                <a:latin typeface="Calibri"/>
                <a:ea typeface="ＭＳ Ｐゴシック"/>
              </a:rPr>
              <a:t>減衰リング</a:t>
            </a:r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(DR</a:t>
            </a:r>
            <a:r>
              <a:rPr lang="ja-JP" altLang="en-US" dirty="0" smtClean="0">
                <a:solidFill>
                  <a:prstClr val="black"/>
                </a:solidFill>
                <a:latin typeface="Calibri"/>
                <a:ea typeface="ＭＳ Ｐゴシック"/>
              </a:rPr>
              <a:t>：ビーム良質化</a:t>
            </a:r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): 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DR </a:t>
            </a:r>
            <a:r>
              <a:rPr lang="ja-JP" altLang="en-US" dirty="0" smtClean="0">
                <a:solidFill>
                  <a:prstClr val="black"/>
                </a:solidFill>
                <a:latin typeface="Calibri"/>
                <a:ea typeface="ＭＳ Ｐゴシック"/>
              </a:rPr>
              <a:t>からのビーム輸送</a:t>
            </a:r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(RTML</a:t>
            </a:r>
            <a:r>
              <a:rPr lang="ja-JP" altLang="en-US" dirty="0" smtClean="0">
                <a:solidFill>
                  <a:prstClr val="black"/>
                </a:solidFill>
                <a:latin typeface="Calibri"/>
                <a:ea typeface="ＭＳ Ｐゴシック"/>
              </a:rPr>
              <a:t>）</a:t>
            </a:r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: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  <a:p>
            <a:pPr marL="285750" indent="-285750">
              <a:buFontTx/>
              <a:buChar char="-"/>
            </a:pPr>
            <a:r>
              <a:rPr lang="ja-JP" altLang="en-US" dirty="0" smtClean="0">
                <a:solidFill>
                  <a:prstClr val="black"/>
                </a:solidFill>
                <a:latin typeface="Calibri"/>
                <a:ea typeface="ＭＳ Ｐゴシック"/>
              </a:rPr>
              <a:t>主線形加速器</a:t>
            </a:r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(ML</a:t>
            </a:r>
            <a:r>
              <a:rPr lang="ja-JP" altLang="en-US" dirty="0" smtClean="0">
                <a:solidFill>
                  <a:prstClr val="black"/>
                </a:solidFill>
                <a:latin typeface="Calibri"/>
                <a:ea typeface="ＭＳ Ｐゴシック"/>
              </a:rPr>
              <a:t>）：</a:t>
            </a:r>
            <a:r>
              <a:rPr lang="en-US" altLang="ja-JP" dirty="0" smtClean="0">
                <a:solidFill>
                  <a:srgbClr val="3366FF"/>
                </a:solidFill>
                <a:latin typeface="Calibri"/>
                <a:ea typeface="ＭＳ Ｐゴシック"/>
              </a:rPr>
              <a:t>SCRF Technology</a:t>
            </a:r>
          </a:p>
          <a:p>
            <a:pPr marL="285750" indent="-285750">
              <a:buFontTx/>
              <a:buChar char="-"/>
            </a:pPr>
            <a:r>
              <a:rPr lang="ja-JP" altLang="en-US" dirty="0" smtClean="0">
                <a:solidFill>
                  <a:prstClr val="black"/>
                </a:solidFill>
                <a:latin typeface="Calibri"/>
                <a:ea typeface="ＭＳ Ｐゴシック"/>
              </a:rPr>
              <a:t>ビーム・最終供給システム</a:t>
            </a:r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 (BDS</a:t>
            </a:r>
            <a:r>
              <a:rPr lang="ja-JP" altLang="en-US" dirty="0" smtClean="0">
                <a:solidFill>
                  <a:prstClr val="black"/>
                </a:solidFill>
                <a:latin typeface="Calibri"/>
                <a:ea typeface="ＭＳ Ｐゴシック"/>
              </a:rPr>
              <a:t>）</a:t>
            </a:r>
            <a:endParaRPr lang="en-US" altLang="ja-JP" dirty="0" smtClean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16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540750" cy="3657600"/>
          </a:xfrm>
          <a:prstGeom prst="rect">
            <a:avLst/>
          </a:prstGeom>
          <a:solidFill>
            <a:schemeClr val="tx1"/>
          </a:solidFill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1623246" y="8929"/>
            <a:ext cx="5268589" cy="95410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kumimoji="0" lang="en-US" altLang="ja-JP" sz="3200" b="1" dirty="0" smtClean="0">
                <a:solidFill>
                  <a:prstClr val="black"/>
                </a:solidFill>
              </a:rPr>
              <a:t>ILC </a:t>
            </a:r>
            <a:r>
              <a:rPr kumimoji="0" lang="ja-JP" altLang="en-US" sz="3200" b="1" dirty="0" smtClean="0">
                <a:solidFill>
                  <a:prstClr val="black"/>
                </a:solidFill>
              </a:rPr>
              <a:t>加速器の基本構成・技術</a:t>
            </a:r>
            <a:endParaRPr kumimoji="0" lang="en-US" altLang="ja-JP" sz="3200" b="1" dirty="0" smtClean="0">
              <a:solidFill>
                <a:prstClr val="black"/>
              </a:solidFill>
            </a:endParaRPr>
          </a:p>
          <a:p>
            <a:pPr algn="ctr" fontAlgn="base"/>
            <a:r>
              <a:rPr kumimoji="0" lang="en-US" altLang="ja-JP" b="1" dirty="0" smtClean="0">
                <a:solidFill>
                  <a:srgbClr val="7F7F7F"/>
                </a:solidFill>
              </a:rPr>
              <a:t>ILC Accelerator Technology </a:t>
            </a:r>
            <a:endParaRPr kumimoji="0" lang="en-US" altLang="ja-JP" b="1" dirty="0">
              <a:solidFill>
                <a:srgbClr val="7F7F7F"/>
              </a:solidFill>
            </a:endParaRPr>
          </a:p>
        </p:txBody>
      </p:sp>
      <p:sp>
        <p:nvSpPr>
          <p:cNvPr id="899076" name="Line 4"/>
          <p:cNvSpPr>
            <a:spLocks noChangeShapeType="1"/>
          </p:cNvSpPr>
          <p:nvPr/>
        </p:nvSpPr>
        <p:spPr bwMode="auto">
          <a:xfrm flipH="1">
            <a:off x="4893175" y="4013703"/>
            <a:ext cx="0" cy="603956"/>
          </a:xfrm>
          <a:prstGeom prst="line">
            <a:avLst/>
          </a:prstGeom>
          <a:noFill/>
          <a:ln w="10160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899077" name="Text Box 5"/>
          <p:cNvSpPr txBox="1">
            <a:spLocks noChangeArrowheads="1"/>
          </p:cNvSpPr>
          <p:nvPr/>
        </p:nvSpPr>
        <p:spPr bwMode="auto">
          <a:xfrm>
            <a:off x="4878973" y="5425662"/>
            <a:ext cx="4121641" cy="738664"/>
          </a:xfrm>
          <a:prstGeom prst="rect">
            <a:avLst/>
          </a:prstGeom>
          <a:solidFill>
            <a:srgbClr val="FEFCAC"/>
          </a:solidFill>
          <a:ln w="19050" cmpd="sng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kumimoji="0" lang="ja-JP" altLang="en-US" b="1" dirty="0" smtClean="0">
                <a:solidFill>
                  <a:srgbClr val="008000"/>
                </a:solidFill>
              </a:rPr>
              <a:t>超伝導高周波加速技術</a:t>
            </a:r>
            <a:r>
              <a:rPr kumimoji="0" lang="ja-JP" altLang="en-US" b="1" dirty="0" smtClean="0">
                <a:solidFill>
                  <a:srgbClr val="7F7F7F"/>
                </a:solidFill>
              </a:rPr>
              <a:t>：</a:t>
            </a:r>
            <a:r>
              <a:rPr kumimoji="0" lang="en-US" altLang="ja-JP" b="1" dirty="0" smtClean="0">
                <a:solidFill>
                  <a:srgbClr val="7F7F7F"/>
                </a:solidFill>
              </a:rPr>
              <a:t> SRF</a:t>
            </a:r>
          </a:p>
          <a:p>
            <a:pPr algn="ctr" fontAlgn="base"/>
            <a:r>
              <a:rPr kumimoji="0" lang="ja-JP" altLang="en-US" sz="1800" b="1" dirty="0" smtClean="0">
                <a:solidFill>
                  <a:srgbClr val="3366FF"/>
                </a:solidFill>
              </a:rPr>
              <a:t>電力を節約し、</a:t>
            </a:r>
            <a:r>
              <a:rPr kumimoji="0" lang="en-US" altLang="en-US" sz="1800" b="1" dirty="0" smtClean="0">
                <a:solidFill>
                  <a:srgbClr val="3366FF"/>
                </a:solidFill>
              </a:rPr>
              <a:t>強力に</a:t>
            </a:r>
            <a:r>
              <a:rPr kumimoji="0" lang="ja-JP" altLang="en-US" sz="1800" b="1" dirty="0" smtClean="0">
                <a:solidFill>
                  <a:srgbClr val="3366FF"/>
                </a:solidFill>
              </a:rPr>
              <a:t>加速</a:t>
            </a:r>
            <a:endParaRPr kumimoji="0" lang="en-US" altLang="ja-JP" sz="1800" b="1" dirty="0">
              <a:solidFill>
                <a:srgbClr val="3366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255470" y="2249872"/>
            <a:ext cx="3764329" cy="707886"/>
          </a:xfrm>
          <a:prstGeom prst="rect">
            <a:avLst/>
          </a:prstGeom>
          <a:solidFill>
            <a:srgbClr val="FEFCAC"/>
          </a:solidFill>
          <a:ln w="19050" cmpd="sng">
            <a:solidFill>
              <a:srgbClr val="CC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/>
            <a:r>
              <a:rPr kumimoji="0" lang="ja-JP" altLang="en-US" sz="2000" b="1" dirty="0" smtClean="0">
                <a:solidFill>
                  <a:srgbClr val="CC0000"/>
                </a:solidFill>
              </a:rPr>
              <a:t>ナノビーム技術：</a:t>
            </a:r>
            <a:r>
              <a:rPr kumimoji="0" lang="en-US" altLang="ja-JP" sz="2000" b="1" dirty="0" smtClean="0">
                <a:solidFill>
                  <a:srgbClr val="7F7F7F"/>
                </a:solidFill>
              </a:rPr>
              <a:t>Nano beam </a:t>
            </a:r>
          </a:p>
          <a:p>
            <a:pPr fontAlgn="base"/>
            <a:r>
              <a:rPr kumimoji="0" lang="ja-JP" altLang="en-US" sz="2000" b="1" dirty="0" smtClean="0">
                <a:solidFill>
                  <a:srgbClr val="3366FF"/>
                </a:solidFill>
              </a:rPr>
              <a:t>平行にしてからビームを絞る</a:t>
            </a:r>
            <a:endParaRPr kumimoji="0" lang="en-US" altLang="ja-JP" sz="2000" b="1" dirty="0">
              <a:solidFill>
                <a:srgbClr val="3366FF"/>
              </a:solidFill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flipH="1" flipV="1">
            <a:off x="1871087" y="2427787"/>
            <a:ext cx="351252" cy="184664"/>
          </a:xfrm>
          <a:prstGeom prst="straightConnector1">
            <a:avLst/>
          </a:prstGeom>
          <a:ln w="57150" cmpd="sng"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14" idx="3"/>
          </p:cNvCxnSpPr>
          <p:nvPr/>
        </p:nvCxnSpPr>
        <p:spPr>
          <a:xfrm>
            <a:off x="6019799" y="2603815"/>
            <a:ext cx="813611" cy="930454"/>
          </a:xfrm>
          <a:prstGeom prst="straightConnector1">
            <a:avLst/>
          </a:prstGeom>
          <a:ln w="571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4" descr="tesla9cell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138" y="4451490"/>
            <a:ext cx="2401603" cy="739024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23" name="Picture 5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5532" y="4716383"/>
            <a:ext cx="2207285" cy="57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160" y="1110735"/>
            <a:ext cx="1699163" cy="1215683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0827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47027"/>
            <a:ext cx="8229600" cy="512288"/>
          </a:xfrm>
        </p:spPr>
        <p:txBody>
          <a:bodyPr>
            <a:normAutofit fontScale="90000"/>
          </a:bodyPr>
          <a:lstStyle/>
          <a:p>
            <a:r>
              <a:rPr kumimoji="1" lang="en-US" altLang="ja-JP" sz="3200" b="1" dirty="0" smtClean="0"/>
              <a:t>ILC</a:t>
            </a:r>
            <a:r>
              <a:rPr kumimoji="1" lang="ja-JP" altLang="en-US" sz="3200" b="1" dirty="0" smtClean="0"/>
              <a:t>加速器・準備期間に必要な</a:t>
            </a:r>
            <a:r>
              <a:rPr lang="ja-JP" altLang="en-US" sz="3200" b="1" dirty="0" smtClean="0"/>
              <a:t>人材案</a:t>
            </a:r>
            <a:r>
              <a:rPr lang="en-US" altLang="ja-JP" sz="3200" b="1" dirty="0" smtClean="0"/>
              <a:t> (FTE) </a:t>
            </a:r>
            <a:r>
              <a:rPr lang="en-US" altLang="ja-JP" sz="3200" b="1" baseline="30000" dirty="0" smtClean="0"/>
              <a:t>1)</a:t>
            </a:r>
            <a:endParaRPr kumimoji="1" lang="ja-JP" altLang="en-US" sz="3200" b="1" baseline="30000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6909551"/>
              </p:ext>
            </p:extLst>
          </p:nvPr>
        </p:nvGraphicFramePr>
        <p:xfrm>
          <a:off x="255609" y="786925"/>
          <a:ext cx="8610815" cy="5798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757"/>
                <a:gridCol w="688723"/>
                <a:gridCol w="639022"/>
                <a:gridCol w="694936"/>
                <a:gridCol w="647009"/>
                <a:gridCol w="670973"/>
                <a:gridCol w="654997"/>
                <a:gridCol w="647009"/>
                <a:gridCol w="3011389"/>
              </a:tblGrid>
              <a:tr h="422439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30000" dirty="0" smtClean="0"/>
                        <a:t>2) </a:t>
                      </a:r>
                      <a:endParaRPr kumimoji="1" lang="ja-JP" altLang="en-US" baseline="30000" dirty="0"/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rgbClr val="FFFF00"/>
                          </a:solidFill>
                        </a:rPr>
                        <a:t>本準備期間</a:t>
                      </a:r>
                      <a:r>
                        <a:rPr kumimoji="1" lang="en-US" altLang="ja-JP" baseline="30000" dirty="0" smtClean="0">
                          <a:solidFill>
                            <a:srgbClr val="FFFF00"/>
                          </a:solidFill>
                        </a:rPr>
                        <a:t>3)</a:t>
                      </a:r>
                      <a:endParaRPr kumimoji="1" lang="ja-JP" altLang="en-US" baseline="30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建設期間</a:t>
                      </a:r>
                      <a:r>
                        <a:rPr kumimoji="1" lang="en-US" altLang="ja-JP" baseline="30000" dirty="0" smtClean="0"/>
                        <a:t>4)</a:t>
                      </a:r>
                      <a:endParaRPr kumimoji="1" lang="ja-JP" altLang="en-US" baseline="30000" dirty="0"/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付記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rgbClr val="17375E"/>
                    </a:solidFill>
                  </a:tcPr>
                </a:tc>
              </a:tr>
              <a:tr h="4224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現在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P1</a:t>
                      </a:r>
                      <a:endParaRPr 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P2</a:t>
                      </a:r>
                      <a:endParaRPr 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P3</a:t>
                      </a:r>
                      <a:endParaRPr 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P4</a:t>
                      </a:r>
                      <a:endParaRPr 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C1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C2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60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ACC</a:t>
                      </a: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: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日</a:t>
                      </a: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/>
                      </a:r>
                      <a:b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</a:b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  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　　　</a:t>
                      </a: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: 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外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42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≥ 20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54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74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41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98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65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122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89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(</a:t>
                      </a: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172</a:t>
                      </a: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)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(530)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日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：</a:t>
                      </a:r>
                      <a:r>
                        <a:rPr lang="ja-JP" alt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　　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特</a:t>
                      </a: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に</a:t>
                      </a:r>
                      <a:r>
                        <a:rPr lang="en-US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SRF</a:t>
                      </a: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量産化技術実証・習熟要</a:t>
                      </a:r>
                      <a:r>
                        <a:rPr lang="en-US" sz="1100" kern="100" baseline="300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5)</a:t>
                      </a:r>
                      <a:endParaRPr lang="ja-JP" sz="1100" kern="100" dirty="0">
                        <a:effectLst/>
                        <a:latin typeface="+mn-ea"/>
                        <a:ea typeface="+mn-ea"/>
                        <a:cs typeface="ＭＳ 明朝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欧米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：</a:t>
                      </a:r>
                      <a:r>
                        <a:rPr lang="ja-JP" alt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　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量産化</a:t>
                      </a: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技術は経験済み潜在力</a:t>
                      </a:r>
                      <a:r>
                        <a:rPr lang="en-US" sz="1100" kern="100" baseline="300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6)</a:t>
                      </a:r>
                      <a:r>
                        <a:rPr lang="en-US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 </a:t>
                      </a:r>
                      <a:endParaRPr lang="ja-JP" sz="1100" kern="100" dirty="0">
                        <a:effectLst/>
                        <a:latin typeface="+mn-ea"/>
                        <a:ea typeface="+mn-ea"/>
                        <a:cs typeface="ＭＳ 明朝"/>
                      </a:endParaRPr>
                    </a:p>
                  </a:txBody>
                  <a:tcPr marL="68580" marR="68580" marT="0" marB="0" anchor="ctr"/>
                </a:tc>
              </a:tr>
              <a:tr h="4860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CFS</a:t>
                      </a: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: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　日</a:t>
                      </a: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/>
                      </a:r>
                      <a:b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</a:b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  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　　　</a:t>
                      </a: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: 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外</a:t>
                      </a:r>
                      <a:endParaRPr lang="ja-JP" alt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3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1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11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3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11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5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13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5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17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5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(52)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(53)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日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：</a:t>
                      </a:r>
                      <a:r>
                        <a:rPr lang="ja-JP" alt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　　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中心的</a:t>
                      </a: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に推進。アウトソーシング活用</a:t>
                      </a:r>
                      <a:r>
                        <a:rPr lang="en-US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/>
                      </a:r>
                      <a:br>
                        <a:rPr lang="en-US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</a:br>
                      <a:r>
                        <a:rPr lang="ja-JP" alt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外国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：</a:t>
                      </a:r>
                      <a:r>
                        <a:rPr lang="ja-JP" alt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　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専門的</a:t>
                      </a: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協力</a:t>
                      </a:r>
                    </a:p>
                  </a:txBody>
                  <a:tcPr marL="68580" marR="68580" marT="0" marB="0" anchor="ctr"/>
                </a:tc>
              </a:tr>
              <a:tr h="4860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Com</a:t>
                      </a: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: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　日</a:t>
                      </a: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/>
                      </a:r>
                      <a:b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</a:b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  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　　　</a:t>
                      </a: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: 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外</a:t>
                      </a:r>
                      <a:endParaRPr lang="ja-JP" alt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2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1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7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3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10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4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13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6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14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n-ea"/>
                          <a:ea typeface="+mn-ea"/>
                          <a:cs typeface="Times New Roman"/>
                        </a:rPr>
                        <a:t>7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(109)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(109)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日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：</a:t>
                      </a:r>
                      <a:r>
                        <a:rPr lang="ja-JP" alt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　　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中心的</a:t>
                      </a: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に推進。欧米：専門的協力</a:t>
                      </a:r>
                      <a:r>
                        <a:rPr lang="en-US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/>
                      </a:r>
                      <a:br>
                        <a:rPr lang="en-US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</a:br>
                      <a:r>
                        <a:rPr lang="ja-JP" alt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　　　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（</a:t>
                      </a: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建設期における迅速な技術支援増強要）</a:t>
                      </a:r>
                      <a:r>
                        <a:rPr lang="ja-JP" sz="1100" kern="100" baseline="300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７）</a:t>
                      </a:r>
                      <a:endParaRPr lang="ja-JP" sz="1100" kern="100" dirty="0">
                        <a:effectLst/>
                        <a:latin typeface="+mn-ea"/>
                        <a:ea typeface="+mn-ea"/>
                        <a:cs typeface="ＭＳ 明朝"/>
                      </a:endParaRPr>
                    </a:p>
                  </a:txBody>
                  <a:tcPr marL="68580" marR="68580" marT="0" marB="0" anchor="ctr"/>
                </a:tc>
              </a:tr>
              <a:tr h="4860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en-US" sz="1400" kern="100" dirty="0" err="1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Manag</a:t>
                      </a:r>
                      <a:r>
                        <a:rPr lang="en-US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.</a:t>
                      </a: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: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日</a:t>
                      </a: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/>
                      </a:r>
                      <a:b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</a:b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  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　　　</a:t>
                      </a:r>
                      <a:r>
                        <a:rPr lang="en-US" altLang="ja-JP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: </a:t>
                      </a:r>
                      <a:r>
                        <a:rPr lang="ja-JP" alt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外</a:t>
                      </a:r>
                      <a:endParaRPr lang="ja-JP" alt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5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3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4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10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6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14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18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10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(77)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ea"/>
                          <a:ea typeface="+mn-ea"/>
                          <a:cs typeface="Times New Roman"/>
                        </a:rPr>
                        <a:t>(230)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日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：</a:t>
                      </a:r>
                      <a:r>
                        <a:rPr lang="ja-JP" alt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　</a:t>
                      </a:r>
                      <a:r>
                        <a:rPr lang="ja-JP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中心的</a:t>
                      </a: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に推進</a:t>
                      </a:r>
                      <a:r>
                        <a:rPr lang="en-US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/>
                      </a:r>
                      <a:br>
                        <a:rPr lang="en-US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</a:br>
                      <a:r>
                        <a:rPr lang="ja-JP" alt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　　　</a:t>
                      </a:r>
                      <a:r>
                        <a:rPr lang="en-US" sz="1100" kern="100" dirty="0" smtClean="0">
                          <a:effectLst/>
                          <a:latin typeface="+mn-ea"/>
                          <a:ea typeface="+mn-ea"/>
                          <a:cs typeface="ＭＳ 明朝"/>
                        </a:rPr>
                        <a:t>ILC </a:t>
                      </a:r>
                      <a:r>
                        <a:rPr lang="en-US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pre-lab</a:t>
                      </a:r>
                      <a:r>
                        <a:rPr lang="ja-JP" sz="1100" kern="1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準備の為、国際的検討増強要</a:t>
                      </a:r>
                      <a:r>
                        <a:rPr lang="en-US" sz="1100" kern="100" baseline="30000" dirty="0">
                          <a:effectLst/>
                          <a:latin typeface="+mn-ea"/>
                          <a:ea typeface="+mn-ea"/>
                          <a:cs typeface="ＭＳ 明朝"/>
                        </a:rPr>
                        <a:t>8)</a:t>
                      </a:r>
                      <a:endParaRPr lang="ja-JP" sz="1100" kern="100" dirty="0">
                        <a:effectLst/>
                        <a:latin typeface="+mn-ea"/>
                        <a:ea typeface="+mn-ea"/>
                        <a:cs typeface="ＭＳ 明朝"/>
                      </a:endParaRPr>
                    </a:p>
                  </a:txBody>
                  <a:tcPr marL="68580" marR="68580" marT="0" marB="0" anchor="ctr"/>
                </a:tc>
              </a:tr>
              <a:tr h="422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Helvetica"/>
                          <a:ea typeface="+mn-ea"/>
                          <a:cs typeface="Helvetica"/>
                        </a:rPr>
                        <a:t>Sum</a:t>
                      </a:r>
                      <a:r>
                        <a:rPr lang="en-US" sz="1400" b="1" kern="100" dirty="0">
                          <a:effectLst/>
                          <a:latin typeface="Helvetica"/>
                          <a:ea typeface="+mn-ea"/>
                          <a:cs typeface="Helvetica"/>
                        </a:rPr>
                        <a:t> </a:t>
                      </a:r>
                      <a:endParaRPr lang="ja-JP" sz="1400" b="1" kern="100" dirty="0">
                        <a:effectLst/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3366FF"/>
                          </a:solidFill>
                          <a:effectLst/>
                          <a:latin typeface="Helvetica"/>
                          <a:ea typeface="+mn-ea"/>
                          <a:cs typeface="Helvetica"/>
                        </a:rPr>
                        <a:t>≥ 76</a:t>
                      </a:r>
                      <a:endParaRPr lang="ja-JP" sz="1400" b="1" kern="100" dirty="0">
                        <a:solidFill>
                          <a:srgbClr val="3366FF"/>
                        </a:solidFill>
                        <a:effectLst/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Helvetica"/>
                          <a:ea typeface="+mn-ea"/>
                          <a:cs typeface="Helvetica"/>
                        </a:rPr>
                        <a:t>118</a:t>
                      </a:r>
                      <a:endParaRPr lang="ja-JP" sz="1400" b="1" kern="100" dirty="0">
                        <a:effectLst/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Helvetica"/>
                          <a:ea typeface="+mn-ea"/>
                          <a:cs typeface="Helvetica"/>
                        </a:rPr>
                        <a:t>161</a:t>
                      </a:r>
                      <a:endParaRPr lang="ja-JP" sz="1400" b="1" kern="100" dirty="0">
                        <a:effectLst/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Helvetica"/>
                          <a:ea typeface="+mn-ea"/>
                          <a:cs typeface="Helvetica"/>
                        </a:rPr>
                        <a:t>222</a:t>
                      </a:r>
                      <a:endParaRPr lang="ja-JP" sz="1400" b="1" kern="100" dirty="0">
                        <a:effectLst/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Helvetica"/>
                          <a:ea typeface="+mn-ea"/>
                          <a:cs typeface="Helvetica"/>
                        </a:rPr>
                        <a:t>282</a:t>
                      </a:r>
                      <a:endParaRPr lang="ja-JP" sz="1400" b="1" kern="100" dirty="0">
                        <a:effectLst/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altLang="ja-JP" sz="1400" b="1" kern="100" dirty="0" smtClean="0">
                          <a:solidFill>
                            <a:srgbClr val="008000"/>
                          </a:solidFill>
                          <a:effectLst/>
                          <a:latin typeface="Helvetica"/>
                          <a:ea typeface="+mn-ea"/>
                          <a:cs typeface="Helvetica"/>
                        </a:rPr>
                        <a:t>(410)</a:t>
                      </a:r>
                      <a:endParaRPr lang="ja-JP" sz="1400" b="1" kern="100" dirty="0">
                        <a:solidFill>
                          <a:srgbClr val="008000"/>
                        </a:solidFill>
                        <a:effectLst/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rgbClr val="008000"/>
                          </a:solidFill>
                          <a:effectLst/>
                          <a:latin typeface="Helvetica"/>
                          <a:ea typeface="+mn-ea"/>
                          <a:cs typeface="Helvetica"/>
                        </a:rPr>
                        <a:t>(922)</a:t>
                      </a:r>
                      <a:endParaRPr lang="ja-JP" sz="1400" b="1" kern="100" dirty="0">
                        <a:solidFill>
                          <a:srgbClr val="008000"/>
                        </a:solidFill>
                        <a:effectLst/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86718">
                <a:tc gridSpan="9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kumimoji="1" lang="ja-JP" altLang="ja-JP" sz="1200" kern="1200" dirty="0" smtClean="0">
                          <a:solidFill>
                            <a:srgbClr val="008000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補足説明：</a:t>
                      </a:r>
                    </a:p>
                    <a:p>
                      <a:pPr marL="228600" lvl="0" indent="-228600">
                        <a:lnSpc>
                          <a:spcPct val="110000"/>
                        </a:lnSpc>
                        <a:buFont typeface="+mj-lt"/>
                        <a:buAutoNum type="arabicParenR"/>
                      </a:pP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ILC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準備期間における外国からの人材貢献比率を</a:t>
                      </a: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20 ~ 40% 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レベルで段階的増強する。そのうえで、政府間協議・合意に基づく本計画・建設での、更なる外国からの貢献増強に備える。</a:t>
                      </a: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(FTE: Full Time Equivalent per year)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。</a:t>
                      </a:r>
                    </a:p>
                    <a:p>
                      <a:pPr marL="228600" lvl="0" indent="-228600">
                        <a:lnSpc>
                          <a:spcPct val="110000"/>
                        </a:lnSpc>
                        <a:buFont typeface="+mj-lt"/>
                        <a:buAutoNum type="arabicParenR"/>
                      </a:pP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予備期間：現在の取り組み状況（特定の建設を指定しない、一般的先端加速器技術開発での取り組み人数）。</a:t>
                      </a:r>
                    </a:p>
                    <a:p>
                      <a:pPr marL="228600" lvl="0" indent="-228600">
                        <a:lnSpc>
                          <a:spcPct val="110000"/>
                        </a:lnSpc>
                        <a:buFont typeface="+mj-lt"/>
                        <a:buAutoNum type="arabicParenR"/>
                      </a:pP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本準備期間：</a:t>
                      </a: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ILC 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建設準備の為の予算を伴う本準備期間。他の加速器建設で、すでに培われた潜在的人材数は含まず。</a:t>
                      </a:r>
                    </a:p>
                    <a:p>
                      <a:pPr marL="228600" lvl="0" indent="-228600">
                        <a:lnSpc>
                          <a:spcPct val="110000"/>
                        </a:lnSpc>
                        <a:buFont typeface="+mj-lt"/>
                        <a:buAutoNum type="arabicParenR"/>
                      </a:pP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建設期間：</a:t>
                      </a: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TDR 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に記述されている労務数を</a:t>
                      </a: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FTE 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で表した人材数。</a:t>
                      </a: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（共通技術から加速器に、実質的に建設貢献。）</a:t>
                      </a:r>
                      <a:endParaRPr kumimoji="1" lang="ja-JP" altLang="ja-JP" sz="11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ＭＳ 明朝"/>
                      </a:endParaRPr>
                    </a:p>
                    <a:p>
                      <a:pPr marL="228600" lvl="0" indent="-228600">
                        <a:lnSpc>
                          <a:spcPct val="110000"/>
                        </a:lnSpc>
                        <a:buFont typeface="+mj-lt"/>
                        <a:buAutoNum type="arabicParenR"/>
                      </a:pP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日本において、超伝導加速空洞量産（工業化）技術およびハブラボ機能（プロジェクト統括、品質管理・性能評価）の実証のために人材養成を必要とする。</a:t>
                      </a:r>
                    </a:p>
                    <a:p>
                      <a:pPr marL="228600" lvl="0" indent="-228600">
                        <a:lnSpc>
                          <a:spcPct val="110000"/>
                        </a:lnSpc>
                        <a:buFont typeface="+mj-lt"/>
                        <a:buAutoNum type="arabicParenR"/>
                      </a:pP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 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欧米は、</a:t>
                      </a: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ILC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本準備期間までに、独自の計画の</a:t>
                      </a:r>
                      <a:r>
                        <a:rPr kumimoji="1" lang="en-US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もち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、すでに</a:t>
                      </a: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技術・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機能検証が実施されており、新たな人材養成数としては、ここに計上されない。</a:t>
                      </a:r>
                      <a:r>
                        <a:rPr kumimoji="1" lang="ja-JP" altLang="en-US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（</a:t>
                      </a:r>
                      <a:r>
                        <a:rPr kumimoji="1" lang="en-US" altLang="ja-JP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E-XFEL </a:t>
                      </a:r>
                      <a:r>
                        <a:rPr kumimoji="1" lang="ja-JP" altLang="en-US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計画を通して、</a:t>
                      </a:r>
                      <a:r>
                        <a:rPr kumimoji="1" lang="en-US" altLang="ja-JP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DESY, CEA-</a:t>
                      </a:r>
                      <a:r>
                        <a:rPr kumimoji="1" lang="en-US" altLang="ja-JP" sz="1100" b="1" kern="1200" dirty="0" err="1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Saclay</a:t>
                      </a:r>
                      <a:r>
                        <a:rPr kumimoji="1" lang="en-US" altLang="ja-JP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 </a:t>
                      </a:r>
                      <a:r>
                        <a:rPr kumimoji="1" lang="ja-JP" altLang="en-US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などで、それぞれ、</a:t>
                      </a:r>
                      <a:r>
                        <a:rPr kumimoji="1" lang="en-US" altLang="ja-JP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50 ~ 100 </a:t>
                      </a:r>
                      <a:r>
                        <a:rPr kumimoji="1" lang="ja-JP" altLang="en-US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人の経験を積んだ人材が存在</a:t>
                      </a:r>
                      <a:r>
                        <a:rPr kumimoji="1" lang="en-US" altLang="ja-JP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. </a:t>
                      </a:r>
                      <a:r>
                        <a:rPr kumimoji="1" lang="ja-JP" altLang="en-US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（補足資料</a:t>
                      </a:r>
                      <a:r>
                        <a:rPr kumimoji="1" lang="en-US" altLang="ja-JP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: XFEL </a:t>
                      </a:r>
                      <a:r>
                        <a:rPr kumimoji="1" lang="ja-JP" altLang="en-US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における人材・</a:t>
                      </a:r>
                      <a:r>
                        <a:rPr kumimoji="1" lang="en-US" altLang="ja-JP" sz="1100" b="1" kern="1200" dirty="0" err="1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AnnualReport</a:t>
                      </a:r>
                      <a:r>
                        <a:rPr kumimoji="1" lang="en-US" altLang="ja-JP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 2014 </a:t>
                      </a:r>
                      <a:r>
                        <a:rPr kumimoji="1" lang="ja-JP" altLang="en-US" sz="1100" b="1" kern="1200" dirty="0" smtClean="0">
                          <a:solidFill>
                            <a:srgbClr val="3366FF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参照）</a:t>
                      </a: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　</a:t>
                      </a: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LCLS </a:t>
                      </a: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計画を通して、</a:t>
                      </a:r>
                      <a:r>
                        <a:rPr kumimoji="1" lang="en-US" altLang="ja-JP" sz="11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Fermilab</a:t>
                      </a: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, </a:t>
                      </a:r>
                      <a:r>
                        <a:rPr kumimoji="1" lang="en-US" altLang="ja-JP" sz="11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Jlab</a:t>
                      </a: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, SLAC </a:t>
                      </a: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などで、同様な動きとなる。</a:t>
                      </a:r>
                      <a:endParaRPr kumimoji="1" lang="ja-JP" altLang="ja-JP" sz="11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ＭＳ 明朝"/>
                      </a:endParaRPr>
                    </a:p>
                    <a:p>
                      <a:pPr marL="228600" lvl="0" indent="-228600">
                        <a:lnSpc>
                          <a:spcPct val="110000"/>
                        </a:lnSpc>
                        <a:buFont typeface="+mj-lt"/>
                        <a:buAutoNum type="arabicParenR"/>
                      </a:pP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共通技術支援：本準備期間から建設期での迅速な技術支援増強については、今後の検討課題。</a:t>
                      </a:r>
                    </a:p>
                    <a:p>
                      <a:pPr marL="228600" indent="-228600">
                        <a:lnSpc>
                          <a:spcPct val="110000"/>
                        </a:lnSpc>
                        <a:buFont typeface="+mj-lt"/>
                        <a:buAutoNum type="arabicParenR"/>
                      </a:pPr>
                      <a:r>
                        <a:rPr kumimoji="1" lang="en-US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ILC</a:t>
                      </a:r>
                      <a:r>
                        <a:rPr kumimoji="1" lang="ja-JP" altLang="ja-JP" sz="11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国際研究所の設立準備にむけた、専門的な人材は、今後の検討課題。</a:t>
                      </a:r>
                      <a:r>
                        <a:rPr lang="ja-JP" altLang="ja-JP" sz="1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ＭＳ 明朝"/>
                        </a:rPr>
                        <a:t> 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ＭＳ 明朝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52996"/>
            <a:ext cx="2133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466802"/>
            <a:ext cx="2895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466802"/>
            <a:ext cx="2133600" cy="365125"/>
          </a:xfrm>
        </p:spPr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30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893102" y="804354"/>
            <a:ext cx="2667915" cy="32337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03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1358"/>
          </a:xfrm>
        </p:spPr>
        <p:txBody>
          <a:bodyPr>
            <a:normAutofit/>
          </a:bodyPr>
          <a:lstStyle/>
          <a:p>
            <a:r>
              <a:rPr kumimoji="1" lang="ja-JP" altLang="en-US" sz="3600" b="1" dirty="0" smtClean="0"/>
              <a:t>準備期間の人材の内訳（加速器）</a:t>
            </a:r>
            <a:endParaRPr kumimoji="1" lang="ja-JP" altLang="en-US" sz="36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11" name="コンテンツ プレースホルダー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766356"/>
              </p:ext>
            </p:extLst>
          </p:nvPr>
        </p:nvGraphicFramePr>
        <p:xfrm>
          <a:off x="457200" y="1292027"/>
          <a:ext cx="8229600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557"/>
                <a:gridCol w="1206644"/>
                <a:gridCol w="862585"/>
                <a:gridCol w="906014"/>
                <a:gridCol w="10287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分野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項目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dist">
                        <a:spcAft>
                          <a:spcPts val="0"/>
                        </a:spcAft>
                      </a:pPr>
                      <a:endParaRPr lang="en-US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ja-JP" altLang="en-US" sz="1600" b="1" kern="1200" dirty="0" smtClean="0">
                          <a:solidFill>
                            <a:schemeClr val="bg1"/>
                          </a:solidFill>
                          <a:effectLst/>
                          <a:latin typeface="Century"/>
                          <a:ea typeface="ＭＳ ゴシック"/>
                          <a:cs typeface="Arial"/>
                        </a:rPr>
                        <a:t>積分</a:t>
                      </a:r>
                      <a:r>
                        <a:rPr lang="en-US" sz="1600" b="1" kern="1200" dirty="0" smtClean="0">
                          <a:solidFill>
                            <a:schemeClr val="bg1"/>
                          </a:solidFill>
                          <a:effectLst/>
                          <a:latin typeface="Century"/>
                          <a:ea typeface="ＭＳ ゴシック"/>
                          <a:cs typeface="Arial"/>
                        </a:rPr>
                        <a:t>FTE</a:t>
                      </a:r>
                      <a:endParaRPr lang="ja-JP" sz="1600" kern="100" dirty="0">
                        <a:solidFill>
                          <a:schemeClr val="bg1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FF0000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全体・計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合計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=</a:t>
                      </a:r>
                      <a:r>
                        <a:rPr lang="ja-JP" altLang="en-US" sz="16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en-US" altLang="ja-JP" sz="1600" b="1" kern="1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+</a:t>
                      </a: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118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80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38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161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105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56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222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138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84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282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171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111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783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494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289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3366FF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加速器計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8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合計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=</a:t>
                      </a:r>
                      <a:r>
                        <a:rPr lang="ja-JP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</a:t>
                      </a:r>
                      <a:endParaRPr lang="en-US" altLang="ja-JP" sz="1600" b="1" kern="1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＋外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 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28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115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74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41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163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98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65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211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122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89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571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348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223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row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加速器</a:t>
                      </a:r>
                      <a:r>
                        <a:rPr 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FTE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統括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加速器設計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16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超伝導</a:t>
                      </a:r>
                      <a:r>
                        <a:rPr lang="en-US" altLang="ja-JP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RF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(ML)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50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74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224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74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ナノビーム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(DR,BDS</a:t>
                      </a:r>
                      <a:r>
                        <a:rPr lang="en-US" sz="1600" b="1" kern="1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9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9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15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15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21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51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e-e+</a:t>
                      </a: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源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18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一般技術等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9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9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12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30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30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928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1358"/>
          </a:xfrm>
        </p:spPr>
        <p:txBody>
          <a:bodyPr>
            <a:normAutofit/>
          </a:bodyPr>
          <a:lstStyle/>
          <a:p>
            <a:r>
              <a:rPr kumimoji="1" lang="ja-JP" altLang="en-US" sz="3600" b="1" dirty="0" smtClean="0"/>
              <a:t>準備期間の人材の内訳（施設</a:t>
            </a:r>
            <a:r>
              <a:rPr lang="ja-JP" altLang="en-US" sz="3600" b="1" dirty="0" smtClean="0"/>
              <a:t>）</a:t>
            </a:r>
            <a:endParaRPr kumimoji="1" lang="ja-JP" altLang="en-US" sz="36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11" name="コンテンツ プレースホルダー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70857"/>
              </p:ext>
            </p:extLst>
          </p:nvPr>
        </p:nvGraphicFramePr>
        <p:xfrm>
          <a:off x="457200" y="1292027"/>
          <a:ext cx="82296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557"/>
                <a:gridCol w="1206644"/>
                <a:gridCol w="862585"/>
                <a:gridCol w="906014"/>
                <a:gridCol w="10287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分野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項目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dist">
                        <a:spcAft>
                          <a:spcPts val="0"/>
                        </a:spcAft>
                      </a:pPr>
                      <a:endParaRPr lang="en-US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ja-JP" altLang="en-US" sz="1600" b="1" kern="1200" dirty="0" smtClean="0">
                          <a:solidFill>
                            <a:schemeClr val="bg1"/>
                          </a:solidFill>
                          <a:effectLst/>
                          <a:latin typeface="Century"/>
                          <a:ea typeface="ＭＳ ゴシック"/>
                          <a:cs typeface="Arial"/>
                        </a:rPr>
                        <a:t>積分</a:t>
                      </a:r>
                      <a:r>
                        <a:rPr lang="en-US" sz="1600" b="1" kern="1200" dirty="0" smtClean="0">
                          <a:solidFill>
                            <a:schemeClr val="bg1"/>
                          </a:solidFill>
                          <a:effectLst/>
                          <a:latin typeface="Century"/>
                          <a:ea typeface="ＭＳ ゴシック"/>
                          <a:cs typeface="Arial"/>
                        </a:rPr>
                        <a:t>FTE</a:t>
                      </a:r>
                      <a:endParaRPr lang="ja-JP" sz="1600" kern="100" dirty="0">
                        <a:solidFill>
                          <a:schemeClr val="bg1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3366FF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合計</a:t>
                      </a:r>
                      <a:endParaRPr lang="en-US" altLang="ja-JP" sz="1600" b="0" kern="100" dirty="0" smtClean="0">
                        <a:solidFill>
                          <a:schemeClr val="dk1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ja-JP" sz="1600" b="0" kern="100" dirty="0" smtClean="0">
                          <a:solidFill>
                            <a:schemeClr val="dk1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(</a:t>
                      </a:r>
                      <a:r>
                        <a:rPr lang="en-US" altLang="ja-JP" sz="1600" b="0" kern="100" dirty="0" smtClean="0">
                          <a:solidFill>
                            <a:schemeClr val="dk1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FTE)</a:t>
                      </a:r>
                      <a:endParaRPr lang="en-US" altLang="ja-JP" sz="1600" b="1" kern="100" dirty="0" smtClean="0">
                        <a:solidFill>
                          <a:srgbClr val="3366F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8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合計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=</a:t>
                      </a:r>
                      <a:r>
                        <a:rPr lang="ja-JP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</a:t>
                      </a:r>
                      <a:endParaRPr lang="en-US" altLang="ja-JP" sz="1600" b="1" kern="1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＋外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11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16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11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17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70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52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row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内訳</a:t>
                      </a:r>
                      <a:endParaRPr lang="en-US" altLang="ja-JP" sz="1600" b="1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(FTE)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統括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土木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建築</a:t>
                      </a:r>
                      <a:endParaRPr lang="en-US" altLang="ja-JP" sz="1600" b="1" kern="100" dirty="0" smtClean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設備・電気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0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9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設備・機械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0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9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環境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076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1358"/>
          </a:xfrm>
        </p:spPr>
        <p:txBody>
          <a:bodyPr>
            <a:normAutofit/>
          </a:bodyPr>
          <a:lstStyle/>
          <a:p>
            <a:r>
              <a:rPr kumimoji="1" lang="ja-JP" altLang="en-US" sz="3600" b="1" dirty="0" smtClean="0"/>
              <a:t>準備期間の人材の内訳（共通技術支援</a:t>
            </a:r>
            <a:r>
              <a:rPr lang="ja-JP" altLang="en-US" sz="3600" b="1" dirty="0" smtClean="0"/>
              <a:t>）</a:t>
            </a:r>
            <a:endParaRPr kumimoji="1" lang="ja-JP" altLang="en-US" sz="36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11" name="コンテンツ プレースホルダー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25927"/>
              </p:ext>
            </p:extLst>
          </p:nvPr>
        </p:nvGraphicFramePr>
        <p:xfrm>
          <a:off x="457200" y="1292027"/>
          <a:ext cx="8229600" cy="391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557"/>
                <a:gridCol w="1206644"/>
                <a:gridCol w="862585"/>
                <a:gridCol w="906014"/>
                <a:gridCol w="10287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分野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項目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dist">
                        <a:spcAft>
                          <a:spcPts val="0"/>
                        </a:spcAft>
                      </a:pPr>
                      <a:endParaRPr lang="en-US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ja-JP" altLang="en-US" sz="1600" b="1" kern="1200" dirty="0" smtClean="0">
                          <a:solidFill>
                            <a:schemeClr val="bg1"/>
                          </a:solidFill>
                          <a:effectLst/>
                          <a:latin typeface="Century"/>
                          <a:ea typeface="ＭＳ ゴシック"/>
                          <a:cs typeface="Arial"/>
                        </a:rPr>
                        <a:t>積分</a:t>
                      </a:r>
                      <a:r>
                        <a:rPr lang="en-US" sz="1600" b="1" kern="1200" dirty="0" smtClean="0">
                          <a:solidFill>
                            <a:schemeClr val="bg1"/>
                          </a:solidFill>
                          <a:effectLst/>
                          <a:latin typeface="Century"/>
                          <a:ea typeface="ＭＳ ゴシック"/>
                          <a:cs typeface="Arial"/>
                        </a:rPr>
                        <a:t>FTE</a:t>
                      </a:r>
                      <a:endParaRPr lang="ja-JP" sz="1600" kern="100" dirty="0">
                        <a:solidFill>
                          <a:schemeClr val="bg1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3366FF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合計</a:t>
                      </a:r>
                      <a:endParaRPr lang="en-US" altLang="ja-JP" sz="1600" b="0" kern="100" dirty="0" smtClean="0">
                        <a:solidFill>
                          <a:schemeClr val="dk1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ja-JP" sz="1600" b="0" kern="100" dirty="0" smtClean="0">
                          <a:solidFill>
                            <a:schemeClr val="dk1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(</a:t>
                      </a:r>
                      <a:r>
                        <a:rPr lang="en-US" altLang="ja-JP" sz="1600" b="0" kern="100" dirty="0" smtClean="0">
                          <a:solidFill>
                            <a:schemeClr val="dk1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FTE)</a:t>
                      </a:r>
                      <a:endParaRPr lang="en-US" altLang="ja-JP" sz="1600" b="1" kern="100" dirty="0" smtClean="0">
                        <a:solidFill>
                          <a:srgbClr val="3366F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8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合計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=</a:t>
                      </a:r>
                      <a:r>
                        <a:rPr lang="ja-JP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</a:t>
                      </a:r>
                      <a:endParaRPr lang="en-US" altLang="ja-JP" sz="1600" b="1" kern="1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＋外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10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7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10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19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7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20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row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内訳</a:t>
                      </a:r>
                      <a:endParaRPr lang="en-US" altLang="ja-JP" sz="1600" b="1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(FTE)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統括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EDMS*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9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計算機網</a:t>
                      </a:r>
                      <a:endParaRPr lang="en-US" altLang="ja-JP" sz="1600" b="1" kern="100" dirty="0" smtClean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放射線安全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10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一般技術</a:t>
                      </a:r>
                      <a:endParaRPr lang="en-US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624770" y="5455820"/>
            <a:ext cx="3997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 Engineering Data Management System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0359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1358"/>
          </a:xfrm>
        </p:spPr>
        <p:txBody>
          <a:bodyPr>
            <a:normAutofit/>
          </a:bodyPr>
          <a:lstStyle/>
          <a:p>
            <a:r>
              <a:rPr kumimoji="1" lang="ja-JP" altLang="en-US" sz="3600" b="1" dirty="0" smtClean="0"/>
              <a:t>準備期間の人材の内訳（管理事務</a:t>
            </a:r>
            <a:r>
              <a:rPr lang="ja-JP" altLang="en-US" sz="3600" b="1" dirty="0" smtClean="0"/>
              <a:t>）</a:t>
            </a:r>
            <a:endParaRPr kumimoji="1" lang="ja-JP" altLang="en-US" sz="36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11" name="コンテンツ プレースホルダー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618346"/>
              </p:ext>
            </p:extLst>
          </p:nvPr>
        </p:nvGraphicFramePr>
        <p:xfrm>
          <a:off x="457200" y="1292027"/>
          <a:ext cx="8229600" cy="379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557"/>
                <a:gridCol w="1206644"/>
                <a:gridCol w="862585"/>
                <a:gridCol w="906014"/>
                <a:gridCol w="10287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分野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項目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dist">
                        <a:spcAft>
                          <a:spcPts val="0"/>
                        </a:spcAft>
                      </a:pPr>
                      <a:endParaRPr lang="en-US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P1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P3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Century"/>
                          <a:ea typeface="ＭＳ ゴシック"/>
                          <a:cs typeface="Arial"/>
                        </a:rPr>
                        <a:t>P4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ja-JP" altLang="en-US" sz="1600" b="1" kern="1200" dirty="0" smtClean="0">
                          <a:solidFill>
                            <a:schemeClr val="bg1"/>
                          </a:solidFill>
                          <a:effectLst/>
                          <a:latin typeface="Century"/>
                          <a:ea typeface="ＭＳ ゴシック"/>
                          <a:cs typeface="Arial"/>
                        </a:rPr>
                        <a:t>積分</a:t>
                      </a:r>
                      <a:r>
                        <a:rPr lang="en-US" sz="1600" b="1" kern="1200" dirty="0" smtClean="0">
                          <a:solidFill>
                            <a:schemeClr val="bg1"/>
                          </a:solidFill>
                          <a:effectLst/>
                          <a:latin typeface="Century"/>
                          <a:ea typeface="ＭＳ ゴシック"/>
                          <a:cs typeface="Arial"/>
                        </a:rPr>
                        <a:t>FTE</a:t>
                      </a:r>
                      <a:endParaRPr lang="ja-JP" sz="1600" kern="100" dirty="0">
                        <a:solidFill>
                          <a:schemeClr val="bg1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3366FF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合計</a:t>
                      </a:r>
                      <a:endParaRPr lang="en-US" altLang="ja-JP" sz="1600" b="0" kern="100" dirty="0" smtClean="0">
                        <a:solidFill>
                          <a:schemeClr val="dk1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ja-JP" sz="1600" b="0" kern="100" dirty="0" smtClean="0">
                          <a:solidFill>
                            <a:schemeClr val="dk1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(</a:t>
                      </a:r>
                      <a:r>
                        <a:rPr lang="en-US" altLang="ja-JP" sz="1600" b="0" kern="100" dirty="0" smtClean="0">
                          <a:solidFill>
                            <a:schemeClr val="dk1"/>
                          </a:solidFill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FTE)</a:t>
                      </a:r>
                      <a:endParaRPr lang="en-US" altLang="ja-JP" sz="1600" b="1" kern="100" dirty="0" smtClean="0">
                        <a:solidFill>
                          <a:srgbClr val="3366F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8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 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合計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=</a:t>
                      </a:r>
                      <a:r>
                        <a:rPr lang="ja-JP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</a:t>
                      </a:r>
                      <a:endParaRPr lang="en-US" altLang="ja-JP" sz="1600" b="1" kern="1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＋外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16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10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22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18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</a:t>
                      </a: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10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3366FF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78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= </a:t>
                      </a:r>
                      <a:r>
                        <a:rPr lang="en-US" sz="1600" b="1" kern="100" dirty="0" smtClean="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50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+28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row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内訳</a:t>
                      </a:r>
                      <a:endParaRPr lang="en-US" altLang="ja-JP" sz="1600" b="1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b="1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(FTE)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統括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-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総務</a:t>
                      </a:r>
                      <a:endParaRPr lang="en-US" altLang="en-US" sz="1600" b="1" kern="100" dirty="0" smtClean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9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会計</a:t>
                      </a:r>
                      <a:endParaRPr lang="en-US" altLang="ja-JP" sz="1600" b="1" kern="100" dirty="0" smtClean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5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17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国際協力</a:t>
                      </a:r>
                      <a:endParaRPr lang="en-US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広報等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日本</a:t>
                      </a:r>
                      <a:endParaRPr lang="ja-JP" altLang="ja-JP" sz="1600" kern="100" dirty="0" smtClean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600" b="1" kern="100" dirty="0" smtClean="0">
                          <a:solidFill>
                            <a:srgbClr val="7F7F7F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外国</a:t>
                      </a: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4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2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6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3</a:t>
                      </a:r>
                      <a:endParaRPr lang="ja-JP" sz="1600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15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A6A6A6"/>
                          </a:solidFill>
                          <a:effectLst/>
                          <a:latin typeface="Times New Roman"/>
                          <a:ea typeface="ＭＳ ゴシック"/>
                          <a:cs typeface="Times New Roman"/>
                        </a:rPr>
                        <a:t>8</a:t>
                      </a: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ja-JP" altLang="ja-JP" sz="1600" kern="100" dirty="0">
                        <a:solidFill>
                          <a:srgbClr val="7F7F7F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351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0095" y="172443"/>
            <a:ext cx="8889768" cy="724058"/>
          </a:xfrm>
          <a:ln>
            <a:noFill/>
            <a:prstDash val="sysDash"/>
          </a:ln>
        </p:spPr>
        <p:txBody>
          <a:bodyPr>
            <a:normAutofit fontScale="90000"/>
          </a:bodyPr>
          <a:lstStyle/>
          <a:p>
            <a:r>
              <a:rPr kumimoji="1" lang="en-US" altLang="ja-JP" sz="3100" b="1" dirty="0" smtClean="0"/>
              <a:t>ILC </a:t>
            </a:r>
            <a:r>
              <a:rPr kumimoji="1" lang="ja-JP" altLang="en-US" sz="3100" b="1" dirty="0" smtClean="0"/>
              <a:t>加速器建設</a:t>
            </a:r>
            <a:r>
              <a:rPr lang="ja-JP" altLang="en-US" sz="3100" b="1" dirty="0" smtClean="0"/>
              <a:t>における</a:t>
            </a:r>
            <a:r>
              <a:rPr kumimoji="1" lang="ja-JP" altLang="en-US" sz="3100" b="1" dirty="0" smtClean="0"/>
              <a:t>研究所人材構想</a:t>
            </a:r>
            <a:r>
              <a:rPr lang="ja-JP" altLang="en-US" sz="3100" b="1" dirty="0" smtClean="0"/>
              <a:t>・全容　</a:t>
            </a:r>
            <a:r>
              <a:rPr lang="en-US" altLang="ja-JP" sz="3100" b="1" dirty="0" smtClean="0"/>
              <a:t> (</a:t>
            </a:r>
            <a:r>
              <a:rPr lang="ja-JP" altLang="en-US" sz="3100" b="1" dirty="0" smtClean="0"/>
              <a:t>再び）</a:t>
            </a:r>
            <a:r>
              <a:rPr kumimoji="1" lang="en-US" altLang="ja-JP" sz="3100" b="1" dirty="0" smtClean="0"/>
              <a:t/>
            </a:r>
            <a:br>
              <a:rPr kumimoji="1" lang="en-US" altLang="ja-JP" sz="3100" b="1" dirty="0" smtClean="0"/>
            </a:br>
            <a:r>
              <a:rPr kumimoji="1" lang="ja-JP" altLang="en-US" sz="2200" b="1" dirty="0" smtClean="0">
                <a:solidFill>
                  <a:srgbClr val="3366FF"/>
                </a:solidFill>
              </a:rPr>
              <a:t>準備期間</a:t>
            </a:r>
            <a:r>
              <a:rPr kumimoji="1" lang="en-US" altLang="ja-JP" sz="2200" b="1" dirty="0" smtClean="0">
                <a:solidFill>
                  <a:srgbClr val="3366FF"/>
                </a:solidFill>
              </a:rPr>
              <a:t> (4</a:t>
            </a:r>
            <a:r>
              <a:rPr kumimoji="1" lang="ja-JP" altLang="en-US" sz="2200" b="1" dirty="0" smtClean="0">
                <a:solidFill>
                  <a:srgbClr val="3366FF"/>
                </a:solidFill>
              </a:rPr>
              <a:t>年）</a:t>
            </a:r>
            <a:r>
              <a:rPr lang="en-US" altLang="ja-JP" sz="2200" b="1" dirty="0" smtClean="0">
                <a:solidFill>
                  <a:srgbClr val="3366FF"/>
                </a:solidFill>
              </a:rPr>
              <a:t> 〜</a:t>
            </a:r>
            <a:r>
              <a:rPr lang="ja-JP" altLang="en-US" sz="2200" b="1" dirty="0" smtClean="0">
                <a:solidFill>
                  <a:srgbClr val="3366FF"/>
                </a:solidFill>
              </a:rPr>
              <a:t>建設期間（９年）</a:t>
            </a:r>
            <a:r>
              <a:rPr kumimoji="1" lang="en-US" altLang="ja-JP" sz="2200" b="1" dirty="0" smtClean="0">
                <a:solidFill>
                  <a:srgbClr val="3366FF"/>
                </a:solidFill>
              </a:rPr>
              <a:t> </a:t>
            </a:r>
            <a:endParaRPr kumimoji="1" lang="ja-JP" altLang="en-US" sz="1800" dirty="0">
              <a:solidFill>
                <a:srgbClr val="3366FF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1699549"/>
              </p:ext>
            </p:extLst>
          </p:nvPr>
        </p:nvGraphicFramePr>
        <p:xfrm>
          <a:off x="130095" y="1138087"/>
          <a:ext cx="8889768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111"/>
                <a:gridCol w="577788"/>
                <a:gridCol w="654997"/>
                <a:gridCol w="607071"/>
                <a:gridCol w="599083"/>
                <a:gridCol w="567131"/>
                <a:gridCol w="575120"/>
                <a:gridCol w="543168"/>
                <a:gridCol w="543169"/>
                <a:gridCol w="631034"/>
                <a:gridCol w="647868"/>
                <a:gridCol w="529797"/>
                <a:gridCol w="540394"/>
                <a:gridCol w="568582"/>
                <a:gridCol w="7024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Stage</a:t>
                      </a:r>
                      <a:endParaRPr lang="ja-JP" altLang="en-US" sz="1100" b="0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ja-JP" altLang="en-US" sz="1600" b="1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準備期間</a:t>
                      </a:r>
                      <a:endParaRPr lang="ja-JP" altLang="en-US" sz="1600" b="1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ja-JP" altLang="en-US" sz="1600" b="1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建設期間</a:t>
                      </a:r>
                      <a:endParaRPr lang="ja-JP" altLang="en-US" sz="1600" b="1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1" dirty="0" smtClean="0">
                          <a:latin typeface="Helvetica"/>
                          <a:cs typeface="Helvetica"/>
                        </a:rPr>
                        <a:t>積分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5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6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7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8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9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1244">
                <a:tc>
                  <a:txBody>
                    <a:bodyPr/>
                    <a:lstStyle/>
                    <a:p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100" b="0" u="sng" baseline="0" dirty="0" smtClean="0">
                          <a:latin typeface="Helvetica"/>
                          <a:cs typeface="Helvetica"/>
                        </a:rPr>
                        <a:t>準備</a:t>
                      </a:r>
                      <a:r>
                        <a:rPr lang="en-US" altLang="ja-JP" sz="1100" b="0" u="sng" baseline="0" dirty="0" smtClean="0">
                          <a:latin typeface="Helvetica"/>
                          <a:cs typeface="Helvetica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118</a:t>
                      </a:r>
                      <a:endParaRPr lang="ja-JP" sz="1400" kern="100" dirty="0">
                        <a:solidFill>
                          <a:srgbClr val="3366FF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161</a:t>
                      </a:r>
                      <a:endParaRPr lang="ja-JP" sz="1400" kern="100" dirty="0">
                        <a:solidFill>
                          <a:srgbClr val="3366FF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222</a:t>
                      </a:r>
                      <a:endParaRPr lang="ja-JP" sz="1400" kern="100" dirty="0">
                        <a:solidFill>
                          <a:srgbClr val="3366FF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282</a:t>
                      </a:r>
                      <a:endParaRPr lang="ja-JP" sz="1400" kern="100" dirty="0">
                        <a:solidFill>
                          <a:srgbClr val="3366FF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altLang="ja-JP" sz="1100" b="1" u="sng" dirty="0" smtClean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100" b="0" dirty="0" smtClean="0">
                          <a:latin typeface="Helvetica"/>
                          <a:cs typeface="Helvetica"/>
                        </a:rPr>
                        <a:t>建設</a:t>
                      </a:r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410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5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922</a:t>
                      </a:r>
                      <a:endParaRPr lang="ja-JP" altLang="en-US" sz="105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1208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1350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1589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1480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1374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1106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679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3366FF"/>
                          </a:solidFill>
                          <a:latin typeface="Helvetica"/>
                          <a:cs typeface="Helvetica"/>
                        </a:rPr>
                        <a:t>10,117</a:t>
                      </a:r>
                      <a:endParaRPr lang="ja-JP" altLang="en-US" sz="1100" b="1" dirty="0">
                        <a:solidFill>
                          <a:srgbClr val="3366FF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100" b="0" dirty="0" smtClean="0">
                          <a:latin typeface="Helvetica"/>
                          <a:cs typeface="Helvetica"/>
                        </a:rPr>
                        <a:t>据付</a:t>
                      </a:r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80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80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80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768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1140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683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522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3,353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100" b="0" dirty="0" smtClean="0">
                          <a:solidFill>
                            <a:srgbClr val="000000"/>
                          </a:solidFill>
                          <a:latin typeface="Helvetica"/>
                          <a:cs typeface="Helvetica"/>
                        </a:rPr>
                        <a:t>合計</a:t>
                      </a:r>
                      <a:endParaRPr lang="ja-JP" altLang="en-US" sz="1100" b="0" dirty="0">
                        <a:solidFill>
                          <a:srgbClr val="00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410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5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922</a:t>
                      </a:r>
                      <a:endParaRPr lang="ja-JP" altLang="en-US" sz="105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1288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1430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1669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2248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2514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1789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1201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13,470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169333">
                <a:tc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169333">
                <a:tc gridSpan="15"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170889" y="2807519"/>
            <a:ext cx="5135654" cy="338116"/>
          </a:xfrm>
          <a:prstGeom prst="rect">
            <a:avLst/>
          </a:prstGeom>
          <a:noFill/>
          <a:ln w="19050" cmpd="sng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96628" y="2409444"/>
            <a:ext cx="2531462" cy="30777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TDR</a:t>
            </a:r>
            <a:r>
              <a:rPr kumimoji="1" lang="ja-JP" altLang="en-US" sz="1400" dirty="0" smtClean="0"/>
              <a:t>での国際チームによる検討</a:t>
            </a:r>
            <a:endParaRPr kumimoji="1" lang="ja-JP" altLang="en-US" sz="1400" dirty="0"/>
          </a:p>
        </p:txBody>
      </p:sp>
      <p:sp>
        <p:nvSpPr>
          <p:cNvPr id="10" name="正方形/長方形 9"/>
          <p:cNvSpPr/>
          <p:nvPr/>
        </p:nvSpPr>
        <p:spPr>
          <a:xfrm>
            <a:off x="750714" y="2171604"/>
            <a:ext cx="2420176" cy="334285"/>
          </a:xfrm>
          <a:prstGeom prst="rect">
            <a:avLst/>
          </a:prstGeom>
          <a:noFill/>
          <a:ln w="19050" cmpd="sng">
            <a:solidFill>
              <a:srgbClr val="5B9BD5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49522" y="1842974"/>
            <a:ext cx="1774845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ja-JP" sz="1400" dirty="0" smtClean="0"/>
              <a:t>T</a:t>
            </a:r>
            <a:r>
              <a:rPr lang="en-US" altLang="ja-JP" sz="1400" dirty="0" smtClean="0"/>
              <a:t>DR</a:t>
            </a:r>
            <a:r>
              <a:rPr lang="ja-JP" altLang="en-US" sz="1400" dirty="0" smtClean="0"/>
              <a:t>後、</a:t>
            </a:r>
            <a:r>
              <a:rPr lang="en-US" altLang="ja-JP" sz="1400" dirty="0" smtClean="0"/>
              <a:t>KEK</a:t>
            </a:r>
            <a:r>
              <a:rPr lang="ja-JP" altLang="en-US" sz="1400" dirty="0" smtClean="0"/>
              <a:t>での検討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64578" y="2404486"/>
            <a:ext cx="1420030" cy="30777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平均</a:t>
            </a:r>
            <a:r>
              <a:rPr kumimoji="1" lang="en-US" altLang="ja-JP" sz="1400" dirty="0" smtClean="0"/>
              <a:t>: ~ 1,100/</a:t>
            </a:r>
            <a:r>
              <a:rPr kumimoji="1" lang="ja-JP" altLang="en-US" sz="1400" dirty="0" smtClean="0"/>
              <a:t>年</a:t>
            </a:r>
            <a:endParaRPr kumimoji="1" lang="ja-JP" altLang="en-US" sz="1400" dirty="0"/>
          </a:p>
        </p:txBody>
      </p:sp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6350286"/>
              </p:ext>
            </p:extLst>
          </p:nvPr>
        </p:nvGraphicFramePr>
        <p:xfrm>
          <a:off x="400453" y="4413669"/>
          <a:ext cx="8115863" cy="2192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3" name="直線矢印コネクタ 12"/>
          <p:cNvCxnSpPr/>
          <p:nvPr/>
        </p:nvCxnSpPr>
        <p:spPr>
          <a:xfrm flipH="1">
            <a:off x="2761333" y="2458336"/>
            <a:ext cx="186418" cy="3489439"/>
          </a:xfrm>
          <a:prstGeom prst="straightConnector1">
            <a:avLst/>
          </a:prstGeom>
          <a:ln w="12700" cmpd="sng">
            <a:prstDash val="dot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5722501" y="3058356"/>
            <a:ext cx="0" cy="1625298"/>
          </a:xfrm>
          <a:prstGeom prst="straightConnector1">
            <a:avLst/>
          </a:prstGeom>
          <a:ln w="12700" cmpd="sng">
            <a:solidFill>
              <a:srgbClr val="FF6600"/>
            </a:solidFill>
            <a:prstDash val="dot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7029200" y="3466136"/>
            <a:ext cx="0" cy="1625298"/>
          </a:xfrm>
          <a:prstGeom prst="straightConnector1">
            <a:avLst/>
          </a:prstGeom>
          <a:ln w="12700" cmpd="sng">
            <a:solidFill>
              <a:srgbClr val="008000"/>
            </a:solidFill>
            <a:prstDash val="dot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2889495" y="5242897"/>
            <a:ext cx="5499362" cy="0"/>
          </a:xfrm>
          <a:prstGeom prst="line">
            <a:avLst/>
          </a:prstGeom>
          <a:ln w="12700" cmpd="sng"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205231" y="5435136"/>
            <a:ext cx="1064940" cy="2616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≥</a:t>
            </a:r>
            <a:r>
              <a:rPr kumimoji="1" lang="en-US" altLang="ja-JP" sz="1100" dirty="0" smtClean="0"/>
              <a:t> 25% of 1, 100</a:t>
            </a:r>
            <a:endParaRPr kumimoji="1" lang="ja-JP" altLang="en-US" sz="11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50825" y="4937329"/>
            <a:ext cx="537740" cy="2616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1, 100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979358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8053"/>
            <a:ext cx="8229600" cy="581264"/>
          </a:xfrm>
        </p:spPr>
        <p:txBody>
          <a:bodyPr>
            <a:noAutofit/>
          </a:bodyPr>
          <a:lstStyle/>
          <a:p>
            <a:r>
              <a:rPr lang="ja-JP" altLang="en-US" sz="4000" b="1" dirty="0" smtClean="0"/>
              <a:t>まとめ　</a:t>
            </a:r>
            <a:endParaRPr kumimoji="1" lang="ja-JP" altLang="en-US" sz="4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8739" y="911789"/>
            <a:ext cx="8683037" cy="541004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800" dirty="0" smtClean="0"/>
              <a:t>ILC </a:t>
            </a:r>
            <a:r>
              <a:rPr kumimoji="1" lang="ja-JP" altLang="en-US" sz="1800" dirty="0" smtClean="0"/>
              <a:t>研究所は、</a:t>
            </a:r>
            <a:r>
              <a:rPr lang="ja-JP" altLang="en-US" sz="1800" dirty="0"/>
              <a:t>加速器建設および運転</a:t>
            </a:r>
            <a:r>
              <a:rPr lang="ja-JP" altLang="en-US" sz="1800" dirty="0" smtClean="0"/>
              <a:t>に、</a:t>
            </a:r>
            <a:r>
              <a:rPr lang="en-US" altLang="ja-JP" sz="1800" dirty="0" smtClean="0">
                <a:solidFill>
                  <a:srgbClr val="FF0000"/>
                </a:solidFill>
              </a:rPr>
              <a:t>~</a:t>
            </a:r>
            <a:r>
              <a:rPr kumimoji="1" lang="en-US" altLang="ja-JP" sz="1800" u="sng" dirty="0" smtClean="0">
                <a:solidFill>
                  <a:srgbClr val="FF0000"/>
                </a:solidFill>
              </a:rPr>
              <a:t>1,000 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名規模</a:t>
            </a:r>
            <a:r>
              <a:rPr lang="ja-JP" altLang="en-US" sz="1800" dirty="0" smtClean="0"/>
              <a:t>の人材</a:t>
            </a:r>
            <a:r>
              <a:rPr lang="en-US" altLang="ja-JP" sz="1800" dirty="0" smtClean="0"/>
              <a:t> </a:t>
            </a:r>
            <a:r>
              <a:rPr lang="ja-JP" altLang="en-US" sz="1800" dirty="0" smtClean="0"/>
              <a:t>（研究、技術、管理部門職員、及び業務委託を含む）を、必要とする</a:t>
            </a:r>
            <a:r>
              <a:rPr lang="en-US" altLang="ja-JP" sz="1800" dirty="0" smtClean="0"/>
              <a:t> </a:t>
            </a:r>
            <a:r>
              <a:rPr lang="ja-JP" altLang="en-US" sz="1800" dirty="0" smtClean="0"/>
              <a:t>（</a:t>
            </a:r>
            <a:r>
              <a:rPr lang="en-US" altLang="ja-JP" sz="1800" dirty="0" smtClean="0"/>
              <a:t>TDR </a:t>
            </a:r>
            <a:r>
              <a:rPr lang="ja-JP" altLang="en-US" sz="1800" dirty="0" smtClean="0"/>
              <a:t>に記述）。</a:t>
            </a:r>
            <a:endParaRPr kumimoji="1" lang="en-US" altLang="ja-JP" sz="1800" dirty="0" smtClean="0"/>
          </a:p>
          <a:p>
            <a:pPr>
              <a:lnSpc>
                <a:spcPct val="120000"/>
              </a:lnSpc>
            </a:pPr>
            <a:endParaRPr lang="en-US" altLang="ja-JP" sz="1800" dirty="0" smtClean="0"/>
          </a:p>
          <a:p>
            <a:pPr>
              <a:lnSpc>
                <a:spcPct val="120000"/>
              </a:lnSpc>
            </a:pPr>
            <a:r>
              <a:rPr lang="ja-JP" altLang="en-US" sz="1800" dirty="0" smtClean="0"/>
              <a:t>世界各地域の同様の規模を有する素粒子・原子核・加速器研究所が、</a:t>
            </a:r>
            <a:r>
              <a:rPr lang="ja-JP" altLang="en-US" sz="1800" dirty="0" smtClean="0">
                <a:solidFill>
                  <a:srgbClr val="3366FF"/>
                </a:solidFill>
              </a:rPr>
              <a:t>国際的に連携</a:t>
            </a:r>
            <a:r>
              <a:rPr lang="ja-JP" altLang="en-US" sz="1800" dirty="0" smtClean="0"/>
              <a:t>し、適切なバランスで貢献する事を前提とする。</a:t>
            </a:r>
            <a:endParaRPr lang="en-US" altLang="ja-JP" sz="1800" dirty="0" smtClean="0"/>
          </a:p>
          <a:p>
            <a:pPr>
              <a:lnSpc>
                <a:spcPct val="120000"/>
              </a:lnSpc>
            </a:pPr>
            <a:endParaRPr lang="en-US" altLang="ja-JP" sz="1800" dirty="0" smtClean="0"/>
          </a:p>
          <a:p>
            <a:pPr>
              <a:lnSpc>
                <a:spcPct val="120000"/>
              </a:lnSpc>
            </a:pPr>
            <a:r>
              <a:rPr lang="en-US" altLang="ja-JP" sz="1800" dirty="0" smtClean="0"/>
              <a:t> </a:t>
            </a:r>
            <a:r>
              <a:rPr lang="en-US" altLang="ja-JP" sz="1800" dirty="0" smtClean="0">
                <a:solidFill>
                  <a:srgbClr val="008000"/>
                </a:solidFill>
              </a:rPr>
              <a:t>”</a:t>
            </a:r>
            <a:r>
              <a:rPr lang="ja-JP" altLang="en-US" sz="1800" dirty="0" smtClean="0">
                <a:solidFill>
                  <a:srgbClr val="008000"/>
                </a:solidFill>
              </a:rPr>
              <a:t>準備段階</a:t>
            </a:r>
            <a:r>
              <a:rPr lang="en-US" altLang="ja-JP" sz="1800" dirty="0" smtClean="0">
                <a:solidFill>
                  <a:srgbClr val="008000"/>
                </a:solidFill>
              </a:rPr>
              <a:t>”</a:t>
            </a:r>
            <a:r>
              <a:rPr lang="ja-JP" altLang="en-US" sz="1800" dirty="0" smtClean="0"/>
              <a:t>を、先端加速器技術開発（</a:t>
            </a:r>
            <a:r>
              <a:rPr lang="en-US" altLang="ja-JP" sz="1800" dirty="0" smtClean="0"/>
              <a:t>SRF, </a:t>
            </a:r>
            <a:r>
              <a:rPr lang="en-US" altLang="ja-JP" sz="1800" dirty="0" err="1" smtClean="0"/>
              <a:t>nano</a:t>
            </a:r>
            <a:r>
              <a:rPr lang="en-US" altLang="ja-JP" sz="1800" dirty="0" smtClean="0"/>
              <a:t>-beam</a:t>
            </a:r>
            <a:r>
              <a:rPr lang="ja-JP" altLang="en-US" sz="1800" dirty="0" smtClean="0"/>
              <a:t>技術等）における現有の人材を中心としてスタートし、段階的に増強を図る。</a:t>
            </a:r>
            <a:r>
              <a:rPr lang="en-US" altLang="ja-JP" sz="1800" dirty="0" smtClean="0">
                <a:solidFill>
                  <a:srgbClr val="008000"/>
                </a:solidFill>
              </a:rPr>
              <a:t>”</a:t>
            </a:r>
            <a:r>
              <a:rPr lang="ja-JP" altLang="en-US" sz="1800" dirty="0" smtClean="0">
                <a:solidFill>
                  <a:srgbClr val="008000"/>
                </a:solidFill>
              </a:rPr>
              <a:t>建設段階</a:t>
            </a:r>
            <a:r>
              <a:rPr lang="en-US" altLang="ja-JP" sz="1800" dirty="0" smtClean="0">
                <a:solidFill>
                  <a:srgbClr val="008000"/>
                </a:solidFill>
              </a:rPr>
              <a:t>”</a:t>
            </a:r>
            <a:r>
              <a:rPr lang="ja-JP" altLang="en-US" sz="1800" dirty="0" smtClean="0">
                <a:solidFill>
                  <a:srgbClr val="008000"/>
                </a:solidFill>
              </a:rPr>
              <a:t>に必要となる平均的人材</a:t>
            </a:r>
            <a:r>
              <a:rPr lang="en-US" altLang="ja-JP" sz="1800" dirty="0" smtClean="0">
                <a:solidFill>
                  <a:srgbClr val="008000"/>
                </a:solidFill>
              </a:rPr>
              <a:t> </a:t>
            </a:r>
            <a:r>
              <a:rPr lang="en-US" altLang="ja-JP" sz="1800" dirty="0" smtClean="0">
                <a:solidFill>
                  <a:srgbClr val="000000"/>
                </a:solidFill>
              </a:rPr>
              <a:t>(TDR</a:t>
            </a:r>
            <a:r>
              <a:rPr lang="ja-JP" altLang="en-US" sz="1800" dirty="0" smtClean="0">
                <a:solidFill>
                  <a:srgbClr val="000000"/>
                </a:solidFill>
              </a:rPr>
              <a:t>で見通し）</a:t>
            </a:r>
            <a:r>
              <a:rPr lang="ja-JP" altLang="en-US" sz="1800" dirty="0" smtClean="0"/>
              <a:t>の</a:t>
            </a:r>
            <a:r>
              <a:rPr lang="en-US" altLang="ja-JP" sz="1800" dirty="0" smtClean="0"/>
              <a:t> </a:t>
            </a:r>
            <a:r>
              <a:rPr lang="en-US" altLang="ja-JP" sz="1800" dirty="0" smtClean="0">
                <a:solidFill>
                  <a:srgbClr val="FF0000"/>
                </a:solidFill>
              </a:rPr>
              <a:t>~ 25%</a:t>
            </a:r>
            <a:r>
              <a:rPr lang="ja-JP" altLang="en-US" sz="1800" dirty="0" smtClean="0">
                <a:solidFill>
                  <a:srgbClr val="FF0000"/>
                </a:solidFill>
              </a:rPr>
              <a:t>に相当するコアメンバー</a:t>
            </a:r>
            <a:r>
              <a:rPr lang="ja-JP" altLang="en-US" sz="1800" dirty="0" smtClean="0"/>
              <a:t>（リーダ、研究者、技術者、作業者、事務職のコア）</a:t>
            </a:r>
            <a:r>
              <a:rPr lang="ja-JP" altLang="en-US" sz="1800" dirty="0" smtClean="0">
                <a:solidFill>
                  <a:srgbClr val="FF0000"/>
                </a:solidFill>
              </a:rPr>
              <a:t>を育成する</a:t>
            </a:r>
            <a:r>
              <a:rPr lang="en-US" altLang="ja-JP" sz="1800" dirty="0" smtClean="0">
                <a:solidFill>
                  <a:srgbClr val="FF0000"/>
                </a:solidFill>
              </a:rPr>
              <a:t> </a:t>
            </a:r>
            <a:r>
              <a:rPr lang="en-US" altLang="ja-JP" sz="1800" dirty="0" smtClean="0"/>
              <a:t>(KEK</a:t>
            </a:r>
            <a:r>
              <a:rPr lang="ja-JP" altLang="en-US" sz="1800" dirty="0" smtClean="0"/>
              <a:t>検討案</a:t>
            </a:r>
            <a:r>
              <a:rPr lang="ja-JP" altLang="en-US" sz="1800" dirty="0" smtClean="0">
                <a:solidFill>
                  <a:srgbClr val="000000"/>
                </a:solidFill>
              </a:rPr>
              <a:t>）</a:t>
            </a:r>
            <a:r>
              <a:rPr lang="ja-JP" altLang="en-US" sz="1800" dirty="0" smtClean="0"/>
              <a:t>。他</a:t>
            </a:r>
            <a:r>
              <a:rPr lang="en-US" altLang="en-US" sz="1800" dirty="0" smtClean="0"/>
              <a:t>計画</a:t>
            </a:r>
            <a:r>
              <a:rPr lang="ja-JP" altLang="en-US" sz="1800" dirty="0" smtClean="0"/>
              <a:t>からの</a:t>
            </a:r>
            <a:r>
              <a:rPr lang="en-US" altLang="en-US" sz="1800" dirty="0" smtClean="0"/>
              <a:t>人材</a:t>
            </a:r>
            <a:r>
              <a:rPr lang="ja-JP" altLang="en-US" sz="1800" dirty="0" smtClean="0"/>
              <a:t>の移行、新規若手の採用・育成を組み合わせ、増強を図る　。</a:t>
            </a:r>
            <a:endParaRPr lang="en-US" altLang="ja-JP" sz="1800" dirty="0" smtClean="0"/>
          </a:p>
          <a:p>
            <a:pPr>
              <a:lnSpc>
                <a:spcPct val="120000"/>
              </a:lnSpc>
            </a:pPr>
            <a:endParaRPr lang="en-US" altLang="ja-JP" sz="1800" dirty="0" smtClean="0"/>
          </a:p>
          <a:p>
            <a:pPr>
              <a:lnSpc>
                <a:spcPct val="120000"/>
              </a:lnSpc>
            </a:pPr>
            <a:r>
              <a:rPr lang="ja-JP" altLang="en-US" sz="1800" dirty="0" smtClean="0"/>
              <a:t>加速器建設の為のコアとなる人材を、</a:t>
            </a:r>
            <a:r>
              <a:rPr lang="ja-JP" altLang="en-US" sz="1800" dirty="0" smtClean="0">
                <a:solidFill>
                  <a:srgbClr val="3366FF"/>
                </a:solidFill>
              </a:rPr>
              <a:t>以下に焦点</a:t>
            </a:r>
            <a:r>
              <a:rPr lang="ja-JP" altLang="en-US" sz="1800" dirty="0" smtClean="0"/>
              <a:t>として、育成を図ることが重要。</a:t>
            </a:r>
            <a:endParaRPr lang="en-US" altLang="ja-JP" sz="1800" dirty="0"/>
          </a:p>
          <a:p>
            <a:pPr marL="457012" lvl="1" indent="0">
              <a:lnSpc>
                <a:spcPct val="120000"/>
              </a:lnSpc>
              <a:buNone/>
            </a:pPr>
            <a:r>
              <a:rPr lang="en-US" altLang="ja-JP" sz="1800" dirty="0" smtClean="0"/>
              <a:t>(</a:t>
            </a:r>
            <a:r>
              <a:rPr lang="ja-JP" altLang="ja-JP" sz="1800" dirty="0"/>
              <a:t>1</a:t>
            </a:r>
            <a:r>
              <a:rPr lang="en-US" altLang="ja-JP" sz="1800" dirty="0" smtClean="0"/>
              <a:t>) </a:t>
            </a:r>
            <a:r>
              <a:rPr lang="ja-JP" altLang="en-US" sz="1800" u="sng" dirty="0" smtClean="0">
                <a:solidFill>
                  <a:srgbClr val="3366FF"/>
                </a:solidFill>
              </a:rPr>
              <a:t>超伝導</a:t>
            </a:r>
            <a:r>
              <a:rPr lang="ja-JP" altLang="en-US" sz="1800" u="sng" dirty="0" smtClean="0"/>
              <a:t>高周波加速</a:t>
            </a:r>
            <a:r>
              <a:rPr lang="ja-JP" altLang="en-US" sz="1800" dirty="0" smtClean="0"/>
              <a:t>技術、</a:t>
            </a:r>
            <a:r>
              <a:rPr lang="en-US" altLang="ja-JP" sz="1800" dirty="0" smtClean="0"/>
              <a:t>(2)</a:t>
            </a:r>
            <a:r>
              <a:rPr lang="ja-JP" altLang="en-US" sz="1800" u="sng" dirty="0" smtClean="0">
                <a:solidFill>
                  <a:srgbClr val="3366FF"/>
                </a:solidFill>
              </a:rPr>
              <a:t>ナノビーム</a:t>
            </a:r>
            <a:r>
              <a:rPr lang="ja-JP" altLang="en-US" sz="1800" dirty="0" smtClean="0"/>
              <a:t>技術、</a:t>
            </a:r>
            <a:r>
              <a:rPr lang="en-US" altLang="ja-JP" sz="1800" dirty="0" smtClean="0"/>
              <a:t>(3) </a:t>
            </a:r>
            <a:r>
              <a:rPr lang="ja-JP" altLang="en-US" sz="1800" u="sng" dirty="0" smtClean="0">
                <a:solidFill>
                  <a:srgbClr val="3366FF"/>
                </a:solidFill>
              </a:rPr>
              <a:t>施設</a:t>
            </a:r>
            <a:r>
              <a:rPr lang="ja-JP" altLang="en-US" sz="1800" u="sng" dirty="0" smtClean="0"/>
              <a:t>設計</a:t>
            </a:r>
            <a:r>
              <a:rPr lang="ja-JP" altLang="en-US" sz="1800" dirty="0" smtClean="0"/>
              <a:t>・準備、および</a:t>
            </a:r>
            <a:endParaRPr lang="en-US" altLang="ja-JP" sz="1800" dirty="0" smtClean="0"/>
          </a:p>
          <a:p>
            <a:pPr marL="457012" lvl="1" indent="0">
              <a:lnSpc>
                <a:spcPct val="120000"/>
              </a:lnSpc>
              <a:buNone/>
            </a:pPr>
            <a:r>
              <a:rPr lang="en-US" altLang="ja-JP" sz="1600" dirty="0" smtClean="0">
                <a:solidFill>
                  <a:srgbClr val="000000"/>
                </a:solidFill>
              </a:rPr>
              <a:t>(4) </a:t>
            </a:r>
            <a:r>
              <a:rPr lang="ja-JP" altLang="en-US" sz="1600" u="sng" dirty="0" smtClean="0">
                <a:solidFill>
                  <a:srgbClr val="000000"/>
                </a:solidFill>
              </a:rPr>
              <a:t>新国際研究所</a:t>
            </a:r>
            <a:r>
              <a:rPr lang="ja-JP" altLang="en-US" sz="1600" dirty="0" smtClean="0">
                <a:solidFill>
                  <a:srgbClr val="000000"/>
                </a:solidFill>
              </a:rPr>
              <a:t>の創設準備　（但し、本検討での人数には含まず。計画判断後の課題。）</a:t>
            </a:r>
            <a:r>
              <a:rPr lang="en-US" altLang="ja-JP" sz="1800" dirty="0" smtClean="0">
                <a:solidFill>
                  <a:srgbClr val="A6A6A6"/>
                </a:solidFill>
              </a:rPr>
              <a:t>.</a:t>
            </a:r>
          </a:p>
          <a:p>
            <a:pPr marL="1142622" lvl="2" indent="-228600">
              <a:lnSpc>
                <a:spcPct val="120000"/>
              </a:lnSpc>
              <a:buAutoNum type="arabicParenBoth"/>
            </a:pPr>
            <a:endParaRPr kumimoji="1" lang="ja-JP" altLang="en-US" sz="105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29082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予備</a:t>
            </a:r>
            <a:r>
              <a:rPr lang="ja-JP" altLang="en-US" dirty="0" smtClean="0"/>
              <a:t>資料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45430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 descr="cavityassy-annotated.pd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t="28441" r="9150" b="24904"/>
          <a:stretch/>
        </p:blipFill>
        <p:spPr>
          <a:xfrm>
            <a:off x="4705490" y="1600200"/>
            <a:ext cx="4081045" cy="1608247"/>
          </a:xfrm>
          <a:prstGeom prst="rect">
            <a:avLst/>
          </a:prstGeom>
          <a:ln>
            <a:solidFill>
              <a:srgbClr val="5B9BD5"/>
            </a:solidFill>
          </a:ln>
        </p:spPr>
      </p:pic>
      <p:sp>
        <p:nvSpPr>
          <p:cNvPr id="25603" name="タイトル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5092"/>
          </a:xfrm>
        </p:spPr>
        <p:txBody>
          <a:bodyPr>
            <a:normAutofit fontScale="90000"/>
          </a:bodyPr>
          <a:lstStyle/>
          <a:p>
            <a:r>
              <a:rPr kumimoji="0" lang="en-US" altLang="ja-JP" sz="3600" b="1" dirty="0" smtClean="0"/>
              <a:t>ILC-TDR</a:t>
            </a:r>
            <a:r>
              <a:rPr kumimoji="0" lang="ja-JP" altLang="en-US" sz="3600" b="1" dirty="0" smtClean="0"/>
              <a:t>における主要構成要素：</a:t>
            </a:r>
            <a:r>
              <a:rPr kumimoji="0" lang="en-US" altLang="ja-JP" sz="3600" b="1" dirty="0" smtClean="0"/>
              <a:t/>
            </a:r>
            <a:br>
              <a:rPr kumimoji="0" lang="en-US" altLang="ja-JP" sz="3600" b="1" dirty="0" smtClean="0"/>
            </a:br>
            <a:r>
              <a:rPr kumimoji="0" lang="ja-JP" altLang="en-US" sz="3600" b="1" dirty="0" smtClean="0"/>
              <a:t>超伝導高周波空洞による連続加速</a:t>
            </a:r>
            <a:endParaRPr kumimoji="0" lang="ja-JP" altLang="en-US" b="1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10" name="コンテンツ プレースホルダ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55510171"/>
              </p:ext>
            </p:extLst>
          </p:nvPr>
        </p:nvGraphicFramePr>
        <p:xfrm>
          <a:off x="186419" y="1600200"/>
          <a:ext cx="4309381" cy="3931920"/>
        </p:xfrm>
        <a:graphic>
          <a:graphicData uri="http://schemas.openxmlformats.org/drawingml/2006/table">
            <a:tbl>
              <a:tblPr firstRow="1">
                <a:tableStyleId>{10A1B5D5-9B99-4C35-A422-299274C87663}</a:tableStyleId>
              </a:tblPr>
              <a:tblGrid>
                <a:gridCol w="2388494"/>
                <a:gridCol w="1920887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重心エネルギー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ピーク・ビーム輝度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1.5 x10</a:t>
                      </a:r>
                      <a:r>
                        <a:rPr kumimoji="1" lang="en-US" altLang="ja-JP" sz="18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ビーム繰り返し数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ビームパルス幅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0.73 </a:t>
                      </a:r>
                      <a:r>
                        <a:rPr kumimoji="1" lang="en-US" altLang="ja-JP" sz="18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ms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平均電流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5.8 mA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  <a:tr h="37526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平均加速勾配</a:t>
                      </a: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31.5 MV/</a:t>
                      </a: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m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Q</a:t>
                      </a:r>
                      <a:r>
                        <a:rPr kumimoji="1" lang="en-US" altLang="ja-JP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0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  <a:tr h="3563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-cell </a:t>
                      </a:r>
                      <a:r>
                        <a:rPr kumimoji="1" lang="ja-JP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空洞数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16,024 (x 1.1)</a:t>
                      </a:r>
                      <a:endParaRPr kumimoji="1" lang="en-US" altLang="ja-JP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  <a:tr h="3563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クライオモジュール数</a:t>
                      </a:r>
                      <a:endParaRPr kumimoji="1" lang="en-US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1,855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クライストロン数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~400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4789" marR="74789" horzOverflow="overflow"/>
                </a:tc>
              </a:tr>
            </a:tbl>
          </a:graphicData>
        </a:graphic>
      </p:graphicFrame>
      <p:sp>
        <p:nvSpPr>
          <p:cNvPr id="25640" name="日付プレースホルダ 10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AY-2015/11/17b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</a:t>
            </a:r>
            <a:r>
              <a:rPr lang="ja-JP" altLang="en-US" smtClean="0"/>
              <a:t>加速器建設への人材 </a:t>
            </a:r>
            <a:endParaRPr lang="en-US" altLang="ja-JP" dirty="0"/>
          </a:p>
        </p:txBody>
      </p:sp>
      <p:sp>
        <p:nvSpPr>
          <p:cNvPr id="2563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38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aphicFrame>
        <p:nvGraphicFramePr>
          <p:cNvPr id="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887521"/>
              </p:ext>
            </p:extLst>
          </p:nvPr>
        </p:nvGraphicFramePr>
        <p:xfrm>
          <a:off x="4759159" y="3431078"/>
          <a:ext cx="3831314" cy="2051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" name="Word 文書" r:id="rId5" imgW="2679601" imgH="1435047" progId="Word.Document.12">
                  <p:link updateAutomatic="1"/>
                </p:oleObj>
              </mc:Choice>
              <mc:Fallback>
                <p:oleObj name="Word 文書" r:id="rId5" imgW="2679601" imgH="1435047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9159" y="3431078"/>
                        <a:ext cx="3831314" cy="20519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93035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5195"/>
            <a:ext cx="8229600" cy="994260"/>
          </a:xfrm>
        </p:spPr>
        <p:txBody>
          <a:bodyPr>
            <a:noAutofit/>
          </a:bodyPr>
          <a:lstStyle/>
          <a:p>
            <a:r>
              <a:rPr lang="ja-JP" altLang="en-US" sz="3600" b="1" dirty="0" smtClean="0"/>
              <a:t>世界の研究所の人材数（例）</a:t>
            </a:r>
            <a:endParaRPr kumimoji="1" lang="ja-JP" altLang="en-US" sz="3600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3555231"/>
              </p:ext>
            </p:extLst>
          </p:nvPr>
        </p:nvGraphicFramePr>
        <p:xfrm>
          <a:off x="223629" y="1528413"/>
          <a:ext cx="8666727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7142"/>
                <a:gridCol w="1169642"/>
                <a:gridCol w="889775"/>
                <a:gridCol w="1113587"/>
                <a:gridCol w="686120"/>
                <a:gridCol w="875897"/>
                <a:gridCol w="671521"/>
                <a:gridCol w="627726"/>
                <a:gridCol w="715317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KEK (2013)</a:t>
                      </a:r>
                      <a:r>
                        <a:rPr lang="en-US" sz="1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CERN (2013</a:t>
                      </a:r>
                      <a:r>
                        <a:rPr lang="ja-JP" alt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：</a:t>
                      </a:r>
                      <a:r>
                        <a:rPr lang="en-US" altLang="ja-JP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AR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Fermilab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(2014)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BNL (??)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期限無し・正職員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加速器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27.9%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30.1%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26.1%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543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19.2%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粒子・原子核物理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21.0%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19.5%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21.3%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317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11.2%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他の科学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106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13.9%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--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--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--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--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656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23.1%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共通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10.0%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910</a:t>
                      </a:r>
                    </a:p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36.2%</a:t>
                      </a:r>
                    </a:p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33.9%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10.3%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施設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5.0%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 vMerge="1">
                  <a:txBody>
                    <a:bodyPr/>
                    <a:lstStyle/>
                    <a:p>
                      <a:pPr algn="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 vMerge="1">
                  <a:txBody>
                    <a:bodyPr/>
                    <a:lstStyle/>
                    <a:p>
                      <a:pPr algn="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9.2%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1.9</a:t>
                      </a:r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管理・事務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22.2%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14.1%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9.5%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34.3%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人材・全体数</a:t>
                      </a:r>
                      <a:endParaRPr lang="en-US" altLang="ja-JP" sz="16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762</a:t>
                      </a:r>
                      <a:endParaRPr lang="en-US" altLang="ja-JP" sz="16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100</a:t>
                      </a:r>
                      <a:r>
                        <a:rPr lang="en-US" altLang="ja-JP" sz="1600" b="0" i="0" u="none" strike="noStrike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2513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100 %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1674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100 %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2834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100</a:t>
                      </a:r>
                      <a:r>
                        <a:rPr lang="en-US" altLang="ja-JP" sz="16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altLang="ja-JP" sz="16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期間限定・職員数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(304)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(566) 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(62)</a:t>
                      </a:r>
                      <a:endParaRPr lang="en-US" altLang="ja-JP" sz="16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比率</a:t>
                      </a:r>
                      <a:r>
                        <a:rPr lang="en-US" altLang="ja-JP" sz="16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: HR B./</a:t>
                      </a:r>
                      <a:r>
                        <a:rPr lang="en-US" altLang="ja-JP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B.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~ 25 %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~ 53</a:t>
                      </a:r>
                      <a:r>
                        <a:rPr lang="en-US" altLang="ja-JP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~ 57 %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1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N/A</a:t>
                      </a: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458547"/>
            <a:ext cx="2895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458547"/>
            <a:ext cx="2133600" cy="365125"/>
          </a:xfrm>
        </p:spPr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39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443948"/>
            <a:ext cx="2133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07773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2725739" y="1003422"/>
            <a:ext cx="5100807" cy="5261428"/>
          </a:xfrm>
          <a:prstGeom prst="rect">
            <a:avLst/>
          </a:prstGeom>
          <a:solidFill>
            <a:srgbClr val="FFFF00">
              <a:alpha val="17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53304" y="30165"/>
            <a:ext cx="8229600" cy="709074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GB" altLang="ja-JP" sz="2800" b="1" dirty="0" smtClean="0">
                <a:latin typeface="Arial" charset="0"/>
                <a:cs typeface="Arial Unicode MS" charset="0"/>
              </a:rPr>
              <a:t>ILC </a:t>
            </a:r>
            <a:r>
              <a:rPr lang="ja-JP" altLang="en-US" sz="2800" b="1" dirty="0" smtClean="0">
                <a:latin typeface="Arial" charset="0"/>
                <a:cs typeface="Arial Unicode MS" charset="0"/>
              </a:rPr>
              <a:t>技術設計書</a:t>
            </a:r>
            <a:r>
              <a:rPr lang="en-US" altLang="en-US" sz="2800" b="1" dirty="0" smtClean="0">
                <a:latin typeface="Arial" charset="0"/>
                <a:cs typeface="Arial Unicode MS" charset="0"/>
              </a:rPr>
              <a:t>(TDR) の完成・出版:2013</a:t>
            </a:r>
            <a:br>
              <a:rPr lang="en-US" altLang="en-US" sz="2800" b="1" dirty="0" smtClean="0">
                <a:latin typeface="Arial" charset="0"/>
                <a:cs typeface="Arial Unicode MS" charset="0"/>
              </a:rPr>
            </a:br>
            <a:r>
              <a:rPr lang="en-US" altLang="en-US" sz="2000" b="1" dirty="0" smtClean="0">
                <a:solidFill>
                  <a:srgbClr val="7F7F7F"/>
                </a:solidFill>
                <a:latin typeface="Arial" charset="0"/>
                <a:cs typeface="Arial Unicode MS" charset="0"/>
              </a:rPr>
              <a:t>ILC-TDR Publication in 2013</a:t>
            </a:r>
            <a:r>
              <a:rPr lang="en-US" altLang="ja-JP" sz="2000" b="1" dirty="0" smtClean="0">
                <a:solidFill>
                  <a:srgbClr val="7F7F7F"/>
                </a:solidFill>
                <a:latin typeface="Arial" charset="0"/>
                <a:cs typeface="Arial Unicode MS" charset="0"/>
              </a:rPr>
              <a:t> </a:t>
            </a:r>
            <a:endParaRPr lang="en-GB" altLang="ja-JP" sz="1050" dirty="0">
              <a:solidFill>
                <a:srgbClr val="7F7F7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23573" name="日付プレースホルダ 44"/>
          <p:cNvSpPr>
            <a:spLocks noGrp="1"/>
          </p:cNvSpPr>
          <p:nvPr>
            <p:ph type="dt" sz="half" idx="10"/>
          </p:nvPr>
        </p:nvSpPr>
        <p:spPr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 smtClean="0">
                <a:solidFill>
                  <a:prstClr val="black"/>
                </a:solidFill>
              </a:rPr>
              <a:t>AY-2015/11/17b</a:t>
            </a:r>
            <a:endParaRPr kumimoji="0"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Calibri"/>
              </a:rPr>
              <a:t>ILC</a:t>
            </a:r>
            <a:r>
              <a:rPr lang="ja-JP" altLang="en-US" smtClean="0">
                <a:latin typeface="Calibri"/>
              </a:rPr>
              <a:t>加速器建設への人材 </a:t>
            </a:r>
            <a:endParaRPr lang="en-US" dirty="0">
              <a:latin typeface="Calibri"/>
            </a:endParaRPr>
          </a:p>
        </p:txBody>
      </p:sp>
      <p:sp>
        <p:nvSpPr>
          <p:cNvPr id="23569" name="Slide Number Placeholder 3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AA530E41-85CB-DD4B-BF90-7184FB9FD3ED}" type="slidenum">
              <a:rPr kumimoji="0" lang="en-GB" altLang="ja-JP" sz="1400">
                <a:solidFill>
                  <a:prstClr val="black"/>
                </a:solidFill>
              </a:rPr>
              <a:pPr/>
              <a:t>4</a:t>
            </a:fld>
            <a:endParaRPr kumimoji="0" lang="en-GB" altLang="ja-JP" sz="1400">
              <a:solidFill>
                <a:prstClr val="black"/>
              </a:solidFill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752476" y="2748085"/>
            <a:ext cx="1973263" cy="2365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2725739" y="2984622"/>
            <a:ext cx="2586037" cy="4413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65174" y="2356164"/>
            <a:ext cx="7061371" cy="352233"/>
          </a:xfrm>
          <a:prstGeom prst="rect">
            <a:avLst/>
          </a:prstGeom>
          <a:gradFill rotWithShape="1">
            <a:gsLst>
              <a:gs pos="0">
                <a:schemeClr val="accent5">
                  <a:lumMod val="50000"/>
                  <a:alpha val="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5642370" y="2332199"/>
            <a:ext cx="1224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>
                <a:solidFill>
                  <a:srgbClr val="FFFFFF"/>
                </a:solidFill>
              </a:rPr>
              <a:t>ILC-GDE</a:t>
            </a:r>
          </a:p>
        </p:txBody>
      </p:sp>
      <p:sp>
        <p:nvSpPr>
          <p:cNvPr id="13346" name="Rectangle 34"/>
          <p:cNvSpPr>
            <a:spLocks noChangeArrowheads="1"/>
          </p:cNvSpPr>
          <p:nvPr/>
        </p:nvSpPr>
        <p:spPr bwMode="auto">
          <a:xfrm>
            <a:off x="4887913" y="3487708"/>
            <a:ext cx="2386012" cy="4286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3563" name="Group 58"/>
          <p:cNvGrpSpPr>
            <a:grpSpLocks/>
          </p:cNvGrpSpPr>
          <p:nvPr/>
        </p:nvGrpSpPr>
        <p:grpSpPr bwMode="auto">
          <a:xfrm>
            <a:off x="633414" y="1003422"/>
            <a:ext cx="7254875" cy="1450975"/>
            <a:chOff x="633413" y="1120775"/>
            <a:chExt cx="7254875" cy="1450976"/>
          </a:xfrm>
        </p:grpSpPr>
        <p:sp>
          <p:nvSpPr>
            <p:cNvPr id="23576" name="Rectangle 14"/>
            <p:cNvSpPr>
              <a:spLocks noChangeArrowheads="1"/>
            </p:cNvSpPr>
            <p:nvPr/>
          </p:nvSpPr>
          <p:spPr bwMode="auto">
            <a:xfrm>
              <a:off x="2725737" y="1824020"/>
              <a:ext cx="4805120" cy="479425"/>
            </a:xfrm>
            <a:prstGeom prst="rect">
              <a:avLst/>
            </a:prstGeom>
            <a:gradFill flip="none" rotWithShape="1">
              <a:gsLst>
                <a:gs pos="0">
                  <a:srgbClr val="3366FF"/>
                </a:gs>
                <a:gs pos="100000">
                  <a:srgbClr val="000090"/>
                </a:gs>
              </a:gsLst>
              <a:lin ang="0" scaled="1"/>
              <a:tileRect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/>
              <a:endParaRPr kumimoji="0" lang="de-DE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577" name="AutoShape 15"/>
            <p:cNvSpPr>
              <a:spLocks noChangeArrowheads="1"/>
            </p:cNvSpPr>
            <p:nvPr/>
          </p:nvSpPr>
          <p:spPr bwMode="auto">
            <a:xfrm>
              <a:off x="7174589" y="1611313"/>
              <a:ext cx="700087" cy="960438"/>
            </a:xfrm>
            <a:prstGeom prst="rightArrow">
              <a:avLst>
                <a:gd name="adj1" fmla="val 41157"/>
                <a:gd name="adj2" fmla="val 60093"/>
              </a:avLst>
            </a:prstGeom>
            <a:solidFill>
              <a:srgbClr val="000090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/>
              <a:endParaRPr kumimoji="0"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578" name="Line 16"/>
            <p:cNvSpPr>
              <a:spLocks noChangeShapeType="1"/>
            </p:cNvSpPr>
            <p:nvPr/>
          </p:nvSpPr>
          <p:spPr bwMode="auto">
            <a:xfrm>
              <a:off x="7953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79" name="Line 17"/>
            <p:cNvSpPr>
              <a:spLocks noChangeShapeType="1"/>
            </p:cNvSpPr>
            <p:nvPr/>
          </p:nvSpPr>
          <p:spPr bwMode="auto">
            <a:xfrm>
              <a:off x="16081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0" name="Line 18"/>
            <p:cNvSpPr>
              <a:spLocks noChangeShapeType="1"/>
            </p:cNvSpPr>
            <p:nvPr/>
          </p:nvSpPr>
          <p:spPr bwMode="auto">
            <a:xfrm>
              <a:off x="24209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1" name="Line 19"/>
            <p:cNvSpPr>
              <a:spLocks noChangeShapeType="1"/>
            </p:cNvSpPr>
            <p:nvPr/>
          </p:nvSpPr>
          <p:spPr bwMode="auto">
            <a:xfrm>
              <a:off x="32353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2" name="Line 20"/>
            <p:cNvSpPr>
              <a:spLocks noChangeShapeType="1"/>
            </p:cNvSpPr>
            <p:nvPr/>
          </p:nvSpPr>
          <p:spPr bwMode="auto">
            <a:xfrm>
              <a:off x="6488113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3" name="Text Box 21"/>
            <p:cNvSpPr txBox="1">
              <a:spLocks noChangeArrowheads="1"/>
            </p:cNvSpPr>
            <p:nvPr/>
          </p:nvSpPr>
          <p:spPr bwMode="auto">
            <a:xfrm>
              <a:off x="633413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2005</a:t>
              </a:r>
            </a:p>
          </p:txBody>
        </p:sp>
        <p:sp>
          <p:nvSpPr>
            <p:cNvPr id="23584" name="Text Box 22"/>
            <p:cNvSpPr txBox="1">
              <a:spLocks noChangeArrowheads="1"/>
            </p:cNvSpPr>
            <p:nvPr/>
          </p:nvSpPr>
          <p:spPr bwMode="auto">
            <a:xfrm>
              <a:off x="1443038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2006</a:t>
              </a:r>
            </a:p>
          </p:txBody>
        </p:sp>
        <p:sp>
          <p:nvSpPr>
            <p:cNvPr id="23585" name="Text Box 23"/>
            <p:cNvSpPr txBox="1">
              <a:spLocks noChangeArrowheads="1"/>
            </p:cNvSpPr>
            <p:nvPr/>
          </p:nvSpPr>
          <p:spPr bwMode="auto">
            <a:xfrm>
              <a:off x="2270125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2007</a:t>
              </a:r>
            </a:p>
          </p:txBody>
        </p:sp>
        <p:sp>
          <p:nvSpPr>
            <p:cNvPr id="23586" name="Text Box 24"/>
            <p:cNvSpPr txBox="1">
              <a:spLocks noChangeArrowheads="1"/>
            </p:cNvSpPr>
            <p:nvPr/>
          </p:nvSpPr>
          <p:spPr bwMode="auto">
            <a:xfrm>
              <a:off x="307340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2008</a:t>
              </a:r>
            </a:p>
          </p:txBody>
        </p:sp>
        <p:sp>
          <p:nvSpPr>
            <p:cNvPr id="23587" name="Text Box 25"/>
            <p:cNvSpPr txBox="1">
              <a:spLocks noChangeArrowheads="1"/>
            </p:cNvSpPr>
            <p:nvPr/>
          </p:nvSpPr>
          <p:spPr bwMode="auto">
            <a:xfrm>
              <a:off x="6329363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2012</a:t>
              </a:r>
            </a:p>
          </p:txBody>
        </p:sp>
        <p:sp>
          <p:nvSpPr>
            <p:cNvPr id="23588" name="Line 26"/>
            <p:cNvSpPr>
              <a:spLocks noChangeShapeType="1"/>
            </p:cNvSpPr>
            <p:nvPr/>
          </p:nvSpPr>
          <p:spPr bwMode="auto">
            <a:xfrm>
              <a:off x="40481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9" name="Text Box 27"/>
            <p:cNvSpPr txBox="1">
              <a:spLocks noChangeArrowheads="1"/>
            </p:cNvSpPr>
            <p:nvPr/>
          </p:nvSpPr>
          <p:spPr bwMode="auto">
            <a:xfrm>
              <a:off x="386715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2009</a:t>
              </a:r>
            </a:p>
          </p:txBody>
        </p:sp>
        <p:sp>
          <p:nvSpPr>
            <p:cNvPr id="23590" name="Line 28"/>
            <p:cNvSpPr>
              <a:spLocks noChangeShapeType="1"/>
            </p:cNvSpPr>
            <p:nvPr/>
          </p:nvSpPr>
          <p:spPr bwMode="auto">
            <a:xfrm>
              <a:off x="48609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1" name="Text Box 29"/>
            <p:cNvSpPr txBox="1">
              <a:spLocks noChangeArrowheads="1"/>
            </p:cNvSpPr>
            <p:nvPr/>
          </p:nvSpPr>
          <p:spPr bwMode="auto">
            <a:xfrm>
              <a:off x="469900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2010</a:t>
              </a:r>
            </a:p>
          </p:txBody>
        </p:sp>
        <p:sp>
          <p:nvSpPr>
            <p:cNvPr id="23592" name="Line 30"/>
            <p:cNvSpPr>
              <a:spLocks noChangeShapeType="1"/>
            </p:cNvSpPr>
            <p:nvPr/>
          </p:nvSpPr>
          <p:spPr bwMode="auto">
            <a:xfrm>
              <a:off x="5675313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3" name="Text Box 31"/>
            <p:cNvSpPr txBox="1">
              <a:spLocks noChangeArrowheads="1"/>
            </p:cNvSpPr>
            <p:nvPr/>
          </p:nvSpPr>
          <p:spPr bwMode="auto">
            <a:xfrm>
              <a:off x="5511800" y="1120775"/>
              <a:ext cx="73619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2011</a:t>
              </a:r>
            </a:p>
          </p:txBody>
        </p:sp>
        <p:sp>
          <p:nvSpPr>
            <p:cNvPr id="23594" name="Line 37"/>
            <p:cNvSpPr>
              <a:spLocks noChangeShapeType="1"/>
            </p:cNvSpPr>
            <p:nvPr/>
          </p:nvSpPr>
          <p:spPr bwMode="auto">
            <a:xfrm>
              <a:off x="7302500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 dirty="0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5" name="Text Box 38"/>
            <p:cNvSpPr txBox="1">
              <a:spLocks noChangeArrowheads="1"/>
            </p:cNvSpPr>
            <p:nvPr/>
          </p:nvSpPr>
          <p:spPr bwMode="auto">
            <a:xfrm>
              <a:off x="7138988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 dirty="0">
                  <a:solidFill>
                    <a:srgbClr val="C0504D"/>
                  </a:solidFill>
                </a:rPr>
                <a:t>2013</a:t>
              </a:r>
            </a:p>
          </p:txBody>
        </p:sp>
      </p:grpSp>
      <p:sp>
        <p:nvSpPr>
          <p:cNvPr id="23566" name="Text Box 8"/>
          <p:cNvSpPr txBox="1">
            <a:spLocks noChangeArrowheads="1"/>
          </p:cNvSpPr>
          <p:nvPr/>
        </p:nvSpPr>
        <p:spPr bwMode="auto">
          <a:xfrm>
            <a:off x="2967079" y="3027030"/>
            <a:ext cx="2309609" cy="369332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US" altLang="ja-JP" sz="1800" b="1" dirty="0">
                <a:solidFill>
                  <a:srgbClr val="3366FF"/>
                </a:solidFill>
              </a:rPr>
              <a:t>Tech. Design</a:t>
            </a:r>
            <a:r>
              <a:rPr kumimoji="0" lang="ja-JP" altLang="en-US" sz="1800" b="1" dirty="0">
                <a:solidFill>
                  <a:srgbClr val="3366FF"/>
                </a:solidFill>
              </a:rPr>
              <a:t>：</a:t>
            </a:r>
            <a:r>
              <a:rPr kumimoji="0" lang="en-GB" altLang="ja-JP" sz="1800" b="1" dirty="0">
                <a:solidFill>
                  <a:srgbClr val="3366FF"/>
                </a:solidFill>
              </a:rPr>
              <a:t>TDP1</a:t>
            </a:r>
          </a:p>
        </p:txBody>
      </p:sp>
      <p:sp>
        <p:nvSpPr>
          <p:cNvPr id="23568" name="AutoShape 52" descr="LCWS08 and ILC08"/>
          <p:cNvSpPr>
            <a:spLocks noChangeAspect="1" noChangeArrowheads="1"/>
          </p:cNvSpPr>
          <p:nvPr/>
        </p:nvSpPr>
        <p:spPr bwMode="auto">
          <a:xfrm>
            <a:off x="219075" y="-274637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07" eaLnBrk="0" fontAlgn="ctr" hangingPunct="0"/>
            <a:endParaRPr kumimoji="0"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609" y="4770104"/>
            <a:ext cx="1505726" cy="1391076"/>
          </a:xfrm>
          <a:prstGeom prst="rect">
            <a:avLst/>
          </a:prstGeom>
          <a:ln>
            <a:solidFill>
              <a:srgbClr val="00007A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4994828" y="4465924"/>
            <a:ext cx="1090946" cy="584765"/>
          </a:xfrm>
          <a:prstGeom prst="rect">
            <a:avLst/>
          </a:prstGeom>
          <a:solidFill>
            <a:srgbClr val="FF6600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600" dirty="0">
                <a:solidFill>
                  <a:srgbClr val="FFFFFF"/>
                </a:solidFill>
                <a:latin typeface="Calibri"/>
                <a:ea typeface="ＭＳ Ｐゴシック"/>
              </a:rPr>
              <a:t>Higgs  </a:t>
            </a:r>
          </a:p>
          <a:p>
            <a:r>
              <a:rPr lang="en-US" altLang="ja-JP" sz="1600" dirty="0">
                <a:solidFill>
                  <a:srgbClr val="FFFFFF"/>
                </a:solidFill>
                <a:latin typeface="Calibri"/>
                <a:ea typeface="ＭＳ Ｐゴシック"/>
              </a:rPr>
              <a:t>discovered</a:t>
            </a:r>
          </a:p>
        </p:txBody>
      </p:sp>
      <p:sp>
        <p:nvSpPr>
          <p:cNvPr id="11" name="屈折矢印 10"/>
          <p:cNvSpPr/>
          <p:nvPr/>
        </p:nvSpPr>
        <p:spPr bwMode="auto">
          <a:xfrm>
            <a:off x="6182218" y="4470177"/>
            <a:ext cx="617082" cy="320729"/>
          </a:xfrm>
          <a:prstGeom prst="bentUpArrow">
            <a:avLst>
              <a:gd name="adj1" fmla="val 25000"/>
              <a:gd name="adj2" fmla="val 23502"/>
              <a:gd name="adj3" fmla="val 25000"/>
            </a:avLst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997" y="5098651"/>
            <a:ext cx="1350722" cy="1068173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455499" y="4314617"/>
            <a:ext cx="1000740" cy="372130"/>
          </a:xfrm>
          <a:prstGeom prst="rect">
            <a:avLst/>
          </a:prstGeom>
          <a:noFill/>
          <a:ln>
            <a:noFill/>
          </a:ln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dirty="0">
                <a:solidFill>
                  <a:srgbClr val="FF6600"/>
                </a:solidFill>
                <a:latin typeface="Calibri"/>
                <a:ea typeface="ＭＳ Ｐゴシック"/>
              </a:rPr>
              <a:t>126 </a:t>
            </a:r>
            <a:r>
              <a:rPr lang="en-US" altLang="ja-JP" dirty="0" err="1">
                <a:solidFill>
                  <a:srgbClr val="FF6600"/>
                </a:solidFill>
                <a:latin typeface="Calibri"/>
                <a:ea typeface="ＭＳ Ｐゴシック"/>
              </a:rPr>
              <a:t>GeV</a:t>
            </a:r>
            <a:endParaRPr lang="ja-JP" altLang="en-US" dirty="0">
              <a:solidFill>
                <a:srgbClr val="FF6600"/>
              </a:solidFill>
              <a:latin typeface="Calibri"/>
              <a:ea typeface="ＭＳ Ｐゴシック"/>
            </a:endParaRPr>
          </a:p>
        </p:txBody>
      </p:sp>
      <p:sp>
        <p:nvSpPr>
          <p:cNvPr id="14" name="下矢印 13"/>
          <p:cNvSpPr/>
          <p:nvPr/>
        </p:nvSpPr>
        <p:spPr bwMode="auto">
          <a:xfrm>
            <a:off x="3740471" y="4866155"/>
            <a:ext cx="256836" cy="294946"/>
          </a:xfrm>
          <a:prstGeom prst="down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0" y="1003420"/>
            <a:ext cx="2725738" cy="5261430"/>
          </a:xfrm>
          <a:prstGeom prst="rect">
            <a:avLst/>
          </a:prstGeom>
          <a:solidFill>
            <a:srgbClr val="3366FF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dirty="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0" name="正方形/長方形 49"/>
          <p:cNvSpPr/>
          <p:nvPr/>
        </p:nvSpPr>
        <p:spPr bwMode="auto">
          <a:xfrm>
            <a:off x="7826546" y="980927"/>
            <a:ext cx="1317455" cy="5283923"/>
          </a:xfrm>
          <a:prstGeom prst="rect">
            <a:avLst/>
          </a:prstGeom>
          <a:solidFill>
            <a:srgbClr val="CCFFCC">
              <a:alpha val="6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2" name="図 52" descr="20070315_dc_1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53" y="4368309"/>
            <a:ext cx="1560486" cy="101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6376" y="5531895"/>
            <a:ext cx="2139122" cy="307766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>
                <a:solidFill>
                  <a:prstClr val="white"/>
                </a:solidFill>
                <a:latin typeface="Calibri"/>
                <a:ea typeface="ＭＳ Ｐゴシック"/>
              </a:rPr>
              <a:t>Selection of SC Technology</a:t>
            </a:r>
            <a:endParaRPr lang="ja-JP" altLang="en-US" sz="140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851" y="4839252"/>
            <a:ext cx="1362417" cy="1313759"/>
          </a:xfrm>
          <a:prstGeom prst="rect">
            <a:avLst/>
          </a:prstGeom>
        </p:spPr>
      </p:pic>
      <p:sp>
        <p:nvSpPr>
          <p:cNvPr id="5" name="上矢印 4"/>
          <p:cNvSpPr/>
          <p:nvPr/>
        </p:nvSpPr>
        <p:spPr bwMode="auto">
          <a:xfrm flipV="1">
            <a:off x="252707" y="1865917"/>
            <a:ext cx="252413" cy="882167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60" name="Text Box 33"/>
          <p:cNvSpPr txBox="1">
            <a:spLocks noChangeArrowheads="1"/>
          </p:cNvSpPr>
          <p:nvPr/>
        </p:nvSpPr>
        <p:spPr bwMode="auto">
          <a:xfrm>
            <a:off x="5329250" y="3497838"/>
            <a:ext cx="8346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1800" b="1" dirty="0">
                <a:solidFill>
                  <a:srgbClr val="FFFFFF"/>
                </a:solidFill>
              </a:rPr>
              <a:t>TDP 2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410473" y="2669344"/>
            <a:ext cx="21086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US" altLang="ja-JP" sz="1800" dirty="0">
                <a:solidFill>
                  <a:prstClr val="white"/>
                </a:solidFill>
              </a:rPr>
              <a:t>Ref. Design </a:t>
            </a:r>
            <a:r>
              <a:rPr kumimoji="0" lang="en-GB" altLang="ja-JP" sz="1800" dirty="0">
                <a:solidFill>
                  <a:prstClr val="black"/>
                </a:solidFill>
              </a:rPr>
              <a:t>(RDR)</a:t>
            </a:r>
          </a:p>
        </p:txBody>
      </p:sp>
      <p:sp>
        <p:nvSpPr>
          <p:cNvPr id="55" name="Rectangle 11"/>
          <p:cNvSpPr>
            <a:spLocks noChangeArrowheads="1"/>
          </p:cNvSpPr>
          <p:nvPr/>
        </p:nvSpPr>
        <p:spPr bwMode="auto">
          <a:xfrm>
            <a:off x="7546994" y="2356163"/>
            <a:ext cx="1597007" cy="352234"/>
          </a:xfrm>
          <a:prstGeom prst="rect">
            <a:avLst/>
          </a:prstGeom>
          <a:gradFill rotWithShape="1">
            <a:gsLst>
              <a:gs pos="0">
                <a:srgbClr val="CCFFCC">
                  <a:alpha val="0"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7993649" y="2320217"/>
            <a:ext cx="6977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>
                <a:solidFill>
                  <a:srgbClr val="FFFF00"/>
                </a:solidFill>
              </a:rPr>
              <a:t>LCC</a:t>
            </a:r>
          </a:p>
        </p:txBody>
      </p:sp>
      <p:sp>
        <p:nvSpPr>
          <p:cNvPr id="23562" name="Text Box 36"/>
          <p:cNvSpPr txBox="1">
            <a:spLocks noChangeArrowheads="1"/>
          </p:cNvSpPr>
          <p:nvPr/>
        </p:nvSpPr>
        <p:spPr bwMode="auto">
          <a:xfrm>
            <a:off x="5311776" y="4004579"/>
            <a:ext cx="3832225" cy="3968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ja-JP" altLang="en-US" sz="2000" dirty="0">
                <a:solidFill>
                  <a:prstClr val="black"/>
                </a:solidFill>
              </a:rPr>
              <a:t>　</a:t>
            </a:r>
            <a:r>
              <a:rPr kumimoji="0" lang="en-GB" altLang="ja-JP" sz="2000" dirty="0">
                <a:solidFill>
                  <a:prstClr val="black"/>
                </a:solidFill>
              </a:rPr>
              <a:t>LHC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8969" y="1427482"/>
            <a:ext cx="548630" cy="307766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>
                <a:solidFill>
                  <a:prstClr val="white"/>
                </a:solidFill>
                <a:latin typeface="Calibri"/>
                <a:ea typeface="ＭＳ Ｐゴシック"/>
              </a:rPr>
              <a:t>2004</a:t>
            </a:r>
            <a:endParaRPr lang="ja-JP" altLang="en-US" sz="140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58" name="Picture 2" descr="Rotation of ITRP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0" y="3067803"/>
            <a:ext cx="1574599" cy="118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6807625" y="2748152"/>
            <a:ext cx="837832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600" dirty="0">
                <a:solidFill>
                  <a:prstClr val="white"/>
                </a:solidFill>
              </a:rPr>
              <a:t>TDR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17" y="739238"/>
            <a:ext cx="203671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1980’ ~  Basic Study 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61" name="Picture 2" descr="http://sphotos-a.ak.fbcdn.net/hphotos-ak-prn2/971231_600912173260565_2028028656_n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26546" y="4478165"/>
            <a:ext cx="1216465" cy="145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7939678" y="5546165"/>
            <a:ext cx="112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Calibri"/>
                <a:ea typeface="ＭＳ Ｐゴシック"/>
              </a:rPr>
              <a:t>2013.6.12</a:t>
            </a:r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426825" y="5801942"/>
            <a:ext cx="123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Calibri"/>
                <a:ea typeface="ＭＳ Ｐゴシック"/>
              </a:rPr>
              <a:t>2012.12.15</a:t>
            </a:r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63" name="コンテンツ プレースホルダー 10" descr="DSC04655.jpg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0"/>
          <a:stretch/>
        </p:blipFill>
        <p:spPr>
          <a:xfrm>
            <a:off x="6996452" y="2638054"/>
            <a:ext cx="1886452" cy="1415038"/>
          </a:xfrm>
          <a:prstGeom prst="rect">
            <a:avLst/>
          </a:prstGeom>
        </p:spPr>
      </p:pic>
      <p:sp>
        <p:nvSpPr>
          <p:cNvPr id="23565" name="Text Box 44"/>
          <p:cNvSpPr txBox="1">
            <a:spLocks noChangeArrowheads="1"/>
          </p:cNvSpPr>
          <p:nvPr/>
        </p:nvSpPr>
        <p:spPr bwMode="auto">
          <a:xfrm>
            <a:off x="7187207" y="3777262"/>
            <a:ext cx="1241006" cy="584765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 defTabSz="457107" eaLnBrk="0" fontAlgn="ctr" hangingPunct="0"/>
            <a:r>
              <a:rPr kumimoji="0" lang="en-US" altLang="ja-JP" sz="1600" b="1" dirty="0" smtClean="0">
                <a:solidFill>
                  <a:prstClr val="black"/>
                </a:solidFill>
              </a:rPr>
              <a:t>TDR </a:t>
            </a:r>
          </a:p>
          <a:p>
            <a:pPr algn="ctr" defTabSz="457107" eaLnBrk="0" fontAlgn="ctr" hangingPunct="0"/>
            <a:r>
              <a:rPr kumimoji="0" lang="ja-JP" altLang="en-US" sz="1600" b="1" dirty="0" smtClean="0">
                <a:solidFill>
                  <a:prstClr val="black"/>
                </a:solidFill>
              </a:rPr>
              <a:t>完成・出版</a:t>
            </a:r>
            <a:endParaRPr kumimoji="0" lang="en-US" altLang="ja-JP" sz="1600" b="1" dirty="0">
              <a:solidFill>
                <a:prstClr val="black"/>
              </a:solidFill>
            </a:endParaRPr>
          </a:p>
        </p:txBody>
      </p:sp>
      <p:sp>
        <p:nvSpPr>
          <p:cNvPr id="65" name="Text Box 38"/>
          <p:cNvSpPr txBox="1">
            <a:spLocks noChangeArrowheads="1"/>
          </p:cNvSpPr>
          <p:nvPr/>
        </p:nvSpPr>
        <p:spPr bwMode="auto">
          <a:xfrm>
            <a:off x="8093458" y="980928"/>
            <a:ext cx="755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 smtClean="0">
                <a:solidFill>
                  <a:srgbClr val="C0504D"/>
                </a:solidFill>
              </a:rPr>
              <a:t>2014</a:t>
            </a:r>
            <a:endParaRPr kumimoji="0" lang="en-GB" altLang="ja-JP" sz="2000" dirty="0">
              <a:solidFill>
                <a:srgbClr val="C0504D"/>
              </a:solidFill>
            </a:endParaRPr>
          </a:p>
        </p:txBody>
      </p:sp>
      <p:sp>
        <p:nvSpPr>
          <p:cNvPr id="66" name="Line 37"/>
          <p:cNvSpPr>
            <a:spLocks noChangeShapeType="1"/>
          </p:cNvSpPr>
          <p:nvPr/>
        </p:nvSpPr>
        <p:spPr bwMode="auto">
          <a:xfrm>
            <a:off x="8378602" y="1298932"/>
            <a:ext cx="0" cy="860424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57107"/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7693071" y="4321923"/>
            <a:ext cx="276225" cy="42096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4" name="Rectangle 14"/>
          <p:cNvSpPr>
            <a:spLocks noChangeArrowheads="1"/>
          </p:cNvSpPr>
          <p:nvPr/>
        </p:nvSpPr>
        <p:spPr bwMode="auto">
          <a:xfrm>
            <a:off x="795339" y="1707526"/>
            <a:ext cx="1930400" cy="478566"/>
          </a:xfrm>
          <a:prstGeom prst="rect">
            <a:avLst/>
          </a:prstGeom>
          <a:gradFill flip="none" rotWithShape="1">
            <a:gsLst>
              <a:gs pos="0">
                <a:srgbClr val="3366FF"/>
              </a:gs>
              <a:gs pos="100000">
                <a:srgbClr val="000090"/>
              </a:gs>
            </a:gsLst>
            <a:lin ang="0" scaled="1"/>
            <a:tileRect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107" eaLnBrk="0" fontAlgn="ctr" hangingPunct="0"/>
            <a:endParaRPr kumimoji="0" lang="de-DE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3575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6056" y="1843831"/>
            <a:ext cx="592138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8595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3094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ILC </a:t>
            </a:r>
            <a:r>
              <a:rPr lang="ja-JP" altLang="en-US" b="1" dirty="0" smtClean="0"/>
              <a:t>計画・年次表（案）</a:t>
            </a:r>
            <a:endParaRPr kumimoji="1" lang="ja-JP" altLang="en-US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71665"/>
              </p:ext>
            </p:extLst>
          </p:nvPr>
        </p:nvGraphicFramePr>
        <p:xfrm>
          <a:off x="704977" y="1125578"/>
          <a:ext cx="8126729" cy="509118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76014"/>
                <a:gridCol w="7050715"/>
              </a:tblGrid>
              <a:tr h="4875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Years 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TDR baseline Scenario 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</a:tr>
              <a:tr h="487508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Pre-preparation</a:t>
                      </a:r>
                      <a:r>
                        <a:rPr kumimoji="1" lang="en-US" altLang="ja-JP" sz="1400" baseline="0" dirty="0" smtClean="0"/>
                        <a:t> for </a:t>
                      </a:r>
                      <a:r>
                        <a:rPr kumimoji="1" lang="en-US" altLang="ja-JP" sz="1400" dirty="0" smtClean="0"/>
                        <a:t>2yrs  (for</a:t>
                      </a:r>
                      <a:r>
                        <a:rPr kumimoji="1" lang="en-US" altLang="ja-JP" sz="1400" baseline="0" dirty="0" smtClean="0"/>
                        <a:t> technical effort continuity) 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  <a:p>
                      <a:r>
                        <a:rPr kumimoji="1" lang="ja-JP" altLang="en-US" sz="1400" dirty="0" smtClean="0"/>
                        <a:t>前段階・先端技術開発の継続（２年）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1-4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Preparation  (4 </a:t>
                      </a:r>
                      <a:r>
                        <a:rPr kumimoji="1" lang="en-US" altLang="ja-JP" sz="1400" baseline="0" dirty="0" err="1" smtClean="0"/>
                        <a:t>yrs</a:t>
                      </a:r>
                      <a:r>
                        <a:rPr kumimoji="1" lang="en-US" altLang="ja-JP" sz="1400" baseline="0" dirty="0" smtClean="0"/>
                        <a:t>)</a:t>
                      </a:r>
                    </a:p>
                    <a:p>
                      <a:r>
                        <a:rPr kumimoji="1" lang="en-US" altLang="ja-JP" sz="1400" baseline="0" dirty="0" smtClean="0"/>
                        <a:t>ILC </a:t>
                      </a:r>
                      <a:r>
                        <a:rPr kumimoji="1" lang="ja-JP" altLang="en-US" sz="1400" baseline="0" dirty="0" smtClean="0"/>
                        <a:t>建設への準備段階（</a:t>
                      </a:r>
                      <a:r>
                        <a:rPr kumimoji="1" lang="en-US" altLang="ja-JP" sz="1400" baseline="0" dirty="0" smtClean="0"/>
                        <a:t>4</a:t>
                      </a:r>
                      <a:r>
                        <a:rPr kumimoji="1" lang="ja-JP" altLang="en-US" sz="1400" baseline="0" dirty="0" smtClean="0"/>
                        <a:t>年）</a:t>
                      </a:r>
                      <a:r>
                        <a:rPr kumimoji="1" lang="en-US" altLang="ja-JP" sz="1400" baseline="0" dirty="0" smtClean="0"/>
                        <a:t>    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5 - 13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Construction (9 </a:t>
                      </a:r>
                      <a:r>
                        <a:rPr kumimoji="1" lang="en-US" altLang="ja-JP" sz="1400" dirty="0" err="1" smtClean="0"/>
                        <a:t>yrs</a:t>
                      </a:r>
                      <a:r>
                        <a:rPr kumimoji="1" lang="en-US" altLang="ja-JP" sz="1400" dirty="0" smtClean="0"/>
                        <a:t>) </a:t>
                      </a:r>
                    </a:p>
                    <a:p>
                      <a:r>
                        <a:rPr kumimoji="1" lang="ja-JP" altLang="en-US" sz="1400" dirty="0" smtClean="0"/>
                        <a:t>建設（</a:t>
                      </a:r>
                      <a:r>
                        <a:rPr kumimoji="1" lang="en-US" altLang="ja-JP" sz="1400" dirty="0" smtClean="0"/>
                        <a:t>9</a:t>
                      </a:r>
                      <a:r>
                        <a:rPr kumimoji="1" lang="ja-JP" altLang="en-US" sz="1400" dirty="0" smtClean="0"/>
                        <a:t>年）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(10 </a:t>
                      </a:r>
                      <a:r>
                        <a:rPr kumimoji="1" lang="en-US" altLang="ja-JP" sz="1400" baseline="0" dirty="0" smtClean="0"/>
                        <a:t>-)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                                    (start</a:t>
                      </a:r>
                      <a:r>
                        <a:rPr kumimoji="1" lang="en-US" altLang="ja-JP" sz="1400" baseline="0" dirty="0" smtClean="0"/>
                        <a:t> installation)</a:t>
                      </a:r>
                    </a:p>
                    <a:p>
                      <a:r>
                        <a:rPr kumimoji="1" lang="ja-JP" altLang="en-US" sz="1400" dirty="0" smtClean="0"/>
                        <a:t>　　　　　　　　　　　　　組み込みの開始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(11 -)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                                    (start preparation</a:t>
                      </a:r>
                      <a:r>
                        <a:rPr kumimoji="1" lang="en-US" altLang="ja-JP" sz="1400" baseline="0" dirty="0" smtClean="0"/>
                        <a:t> for Commissioning and operation (to be studied)</a:t>
                      </a:r>
                    </a:p>
                    <a:p>
                      <a:r>
                        <a:rPr kumimoji="1" lang="ja-JP" altLang="ja-JP" sz="1400" baseline="0" dirty="0" smtClean="0"/>
                        <a:t>　</a:t>
                      </a:r>
                      <a:r>
                        <a:rPr kumimoji="1" lang="ja-JP" altLang="en-US" sz="1400" baseline="0" dirty="0" smtClean="0"/>
                        <a:t>　　　　　　　　　　　　運転</a:t>
                      </a:r>
                      <a:r>
                        <a:rPr kumimoji="1" lang="en-US" altLang="en-US" sz="1400" baseline="0" dirty="0" smtClean="0"/>
                        <a:t>経費（</a:t>
                      </a:r>
                      <a:r>
                        <a:rPr kumimoji="1" lang="en-US" altLang="en-US" sz="1400" u="sng" baseline="0" dirty="0" smtClean="0"/>
                        <a:t>加速器要素・試験設備運転等</a:t>
                      </a:r>
                      <a:r>
                        <a:rPr kumimoji="1" lang="en-US" altLang="en-US" sz="1400" baseline="0" dirty="0" smtClean="0"/>
                        <a:t>）の</a:t>
                      </a:r>
                      <a:r>
                        <a:rPr kumimoji="1" lang="ja-JP" altLang="en-US" sz="1400" baseline="0" dirty="0" smtClean="0"/>
                        <a:t>段階的立ち上げ</a:t>
                      </a:r>
                      <a:r>
                        <a:rPr kumimoji="1" lang="en-US" altLang="ja-JP" sz="1400" baseline="0" dirty="0" smtClean="0"/>
                        <a:t> (</a:t>
                      </a:r>
                      <a:r>
                        <a:rPr kumimoji="1" lang="ja-JP" altLang="en-US" sz="1400" baseline="0" dirty="0" smtClean="0"/>
                        <a:t>検討要）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14 -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Beam </a:t>
                      </a:r>
                      <a:r>
                        <a:rPr kumimoji="1" lang="en-US" altLang="ja-JP" sz="1400" dirty="0" smtClean="0"/>
                        <a:t>Commissioning  start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ビームコミッショニングのスタート</a:t>
                      </a:r>
                      <a:endParaRPr kumimoji="1" lang="ja-JP" altLang="en-US" sz="14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51935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</a:t>
                      </a:r>
                      <a:r>
                        <a:rPr kumimoji="1" lang="en-US" altLang="ja-JP" sz="1400" baseline="0" dirty="0" smtClean="0"/>
                        <a:t> –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Operation  at 250 ~ 500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r>
                        <a:rPr kumimoji="1" lang="en-US" altLang="ja-JP" sz="1400" baseline="0" dirty="0" smtClean="0"/>
                        <a:t> (550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r>
                        <a:rPr kumimoji="1" lang="en-US" altLang="ja-JP" sz="1400" baseline="0" dirty="0" smtClean="0"/>
                        <a:t>) </a:t>
                      </a:r>
                    </a:p>
                    <a:p>
                      <a:pPr marL="0" marR="0" indent="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aseline="0" dirty="0" smtClean="0"/>
                        <a:t>物理実験　</a:t>
                      </a:r>
                      <a:r>
                        <a:rPr kumimoji="1" lang="en-US" altLang="ja-JP" sz="1400" baseline="0" dirty="0" smtClean="0"/>
                        <a:t>@ 250 ~ 500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r>
                        <a:rPr kumimoji="1" lang="en-US" altLang="ja-JP" sz="1400" baseline="0" dirty="0" smtClean="0"/>
                        <a:t> (550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r>
                        <a:rPr kumimoji="1" lang="en-US" altLang="ja-JP" sz="1400" baseline="0" dirty="0" smtClean="0"/>
                        <a:t>) </a:t>
                      </a:r>
                      <a:endParaRPr kumimoji="1" lang="ja-JP" altLang="en-US" sz="14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TBD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Toward 500 </a:t>
                      </a:r>
                      <a:r>
                        <a:rPr kumimoji="1" lang="en-US" altLang="ja-JP" sz="1400" dirty="0" err="1" smtClean="0"/>
                        <a:t>GeV</a:t>
                      </a:r>
                      <a:r>
                        <a:rPr kumimoji="1" lang="en-US" altLang="ja-JP" sz="1400" dirty="0" smtClean="0"/>
                        <a:t> HL upgrade </a:t>
                      </a:r>
                    </a:p>
                    <a:p>
                      <a:r>
                        <a:rPr kumimoji="1" lang="ja-JP" altLang="en-US" sz="1200" dirty="0" smtClean="0"/>
                        <a:t>ルミノシティーアップグレード</a:t>
                      </a:r>
                      <a:r>
                        <a:rPr kumimoji="1" lang="en-US" altLang="ja-JP" sz="1200" dirty="0" smtClean="0"/>
                        <a:t>(500 </a:t>
                      </a:r>
                      <a:r>
                        <a:rPr kumimoji="1" lang="en-US" altLang="ja-JP" sz="1200" dirty="0" err="1" smtClean="0"/>
                        <a:t>GeV</a:t>
                      </a:r>
                      <a:r>
                        <a:rPr kumimoji="1" lang="en-US" altLang="ja-JP" sz="1200" dirty="0" smtClean="0"/>
                        <a:t>) </a:t>
                      </a:r>
                      <a:endParaRPr kumimoji="1" lang="ja-JP" alt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8750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TBD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Toward 1 </a:t>
                      </a:r>
                      <a:r>
                        <a:rPr kumimoji="1" lang="en-US" altLang="ja-JP" sz="1400" dirty="0" err="1" smtClean="0"/>
                        <a:t>TeV</a:t>
                      </a:r>
                      <a:r>
                        <a:rPr kumimoji="1" lang="en-US" altLang="ja-JP" sz="1400" dirty="0" smtClean="0"/>
                        <a:t> upgrade </a:t>
                      </a:r>
                    </a:p>
                    <a:p>
                      <a:r>
                        <a:rPr kumimoji="1" lang="ja-JP" altLang="en-US" sz="1200" dirty="0" smtClean="0"/>
                        <a:t>エネルギーアップグレード　</a:t>
                      </a:r>
                      <a:r>
                        <a:rPr kumimoji="1" lang="en-US" altLang="ja-JP" sz="1200" dirty="0" smtClean="0"/>
                        <a:t>(1 </a:t>
                      </a:r>
                      <a:r>
                        <a:rPr kumimoji="1" lang="en-US" altLang="ja-JP" sz="1200" dirty="0" err="1" smtClean="0"/>
                        <a:t>TeV</a:t>
                      </a:r>
                      <a:r>
                        <a:rPr kumimoji="1" lang="en-US" altLang="ja-JP" sz="1200" dirty="0" smtClean="0"/>
                        <a:t>)</a:t>
                      </a:r>
                      <a:endParaRPr kumimoji="1" lang="ja-JP" alt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217827" y="2719294"/>
            <a:ext cx="359217" cy="1438088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970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545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/>
              <a:t>ILC </a:t>
            </a:r>
            <a:r>
              <a:rPr lang="ja-JP" altLang="en-US" b="1" dirty="0" smtClean="0"/>
              <a:t>加速器建設スケジュール</a:t>
            </a:r>
            <a:endParaRPr kumimoji="1" lang="ja-JP" altLang="en-US" sz="2800" dirty="0">
              <a:solidFill>
                <a:srgbClr val="008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80" y="1232922"/>
            <a:ext cx="6507022" cy="4019043"/>
          </a:xfrm>
          <a:ln>
            <a:solidFill>
              <a:schemeClr val="accent1">
                <a:lumMod val="90000"/>
              </a:schemeClr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AY-2015/11/17b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41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939" y="2190143"/>
            <a:ext cx="4234839" cy="28714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テキスト ボックス 8"/>
          <p:cNvSpPr txBox="1"/>
          <p:nvPr/>
        </p:nvSpPr>
        <p:spPr>
          <a:xfrm>
            <a:off x="1850147" y="5539619"/>
            <a:ext cx="5849754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/>
              <a:t>施設関連建設期間、　　</a:t>
            </a:r>
            <a:r>
              <a:rPr kumimoji="1" lang="en-US" altLang="ja-JP" dirty="0" smtClean="0"/>
              <a:t>SCRF</a:t>
            </a:r>
            <a:r>
              <a:rPr kumimoji="1" lang="ja-JP" altLang="en-US" dirty="0" smtClean="0"/>
              <a:t>関連建設期間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Construction</a:t>
            </a:r>
            <a:r>
              <a:rPr lang="ja-JP" altLang="en-US" dirty="0" smtClean="0"/>
              <a:t>：</a:t>
            </a:r>
            <a:r>
              <a:rPr lang="en-US" altLang="ja-JP" dirty="0" smtClean="0">
                <a:solidFill>
                  <a:srgbClr val="FF0000"/>
                </a:solidFill>
              </a:rPr>
              <a:t>9 years, </a:t>
            </a:r>
            <a:r>
              <a:rPr lang="en-US" altLang="ja-JP" dirty="0" smtClean="0"/>
              <a:t>Commissioning:  </a:t>
            </a:r>
            <a:r>
              <a:rPr lang="en-US" altLang="ja-JP" dirty="0" smtClean="0">
                <a:solidFill>
                  <a:srgbClr val="FF0000"/>
                </a:solidFill>
              </a:rPr>
              <a:t>1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year</a:t>
            </a:r>
            <a:r>
              <a:rPr kumimoji="1" lang="ja-JP" altLang="en-US" dirty="0" smtClean="0"/>
              <a:t>　（</a:t>
            </a:r>
            <a:r>
              <a:rPr lang="en-US" altLang="ja-JP" dirty="0" smtClean="0"/>
              <a:t>at </a:t>
            </a:r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GeV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2572" y="1400078"/>
            <a:ext cx="439645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トンネル土木、組込、据付、コミッショニング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94624" y="1769410"/>
            <a:ext cx="383831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加速器機器の製造、試験、組込・据付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87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4010472"/>
              </p:ext>
            </p:extLst>
          </p:nvPr>
        </p:nvGraphicFramePr>
        <p:xfrm>
          <a:off x="123494" y="690301"/>
          <a:ext cx="8892521" cy="6071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54"/>
                <a:gridCol w="1890998"/>
                <a:gridCol w="1198745"/>
                <a:gridCol w="1412807"/>
                <a:gridCol w="1970444"/>
                <a:gridCol w="1380073"/>
              </a:tblGrid>
              <a:tr h="341170">
                <a:tc gridSpan="6"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LCC-ILC Director</a:t>
                      </a:r>
                      <a:r>
                        <a:rPr kumimoji="1" lang="en-US" altLang="ja-JP" sz="1400" baseline="0" dirty="0" smtClean="0">
                          <a:solidFill>
                            <a:schemeClr val="bg1"/>
                          </a:solidFill>
                        </a:rPr>
                        <a:t>: M. Harrison, Deputies: N. Walker and H. </a:t>
                      </a:r>
                      <a:r>
                        <a:rPr kumimoji="1" lang="en-US" altLang="ja-JP" sz="1400" baseline="0" dirty="0" err="1" smtClean="0">
                          <a:solidFill>
                            <a:schemeClr val="bg1"/>
                          </a:solidFill>
                        </a:rPr>
                        <a:t>Hayano</a:t>
                      </a:r>
                      <a:r>
                        <a:rPr kumimoji="1" lang="en-US" altLang="ja-JP" sz="1400" baseline="0" dirty="0" smtClean="0">
                          <a:solidFill>
                            <a:schemeClr val="bg1"/>
                          </a:solidFill>
                        </a:rPr>
                        <a:t>                 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/>
                          </a:solidFill>
                        </a:rPr>
                        <a:t>*KEK LC Project Office Head: A. Yamamoto       </a:t>
                      </a:r>
                      <a:endParaRPr kumimoji="1" lang="ja-JP" alt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Sub-Group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bg1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/>
                          </a:solidFill>
                        </a:rPr>
                        <a:t>KEK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/>
                          </a:solidFill>
                        </a:rPr>
                        <a:t>-Leader*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Sub-Group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bg1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   Deputy/</a:t>
                      </a:r>
                      <a:r>
                        <a:rPr kumimoji="1" lang="en-US" altLang="ja-JP" sz="1400" b="1" baseline="0" dirty="0" smtClean="0">
                          <a:solidFill>
                            <a:schemeClr val="bg1"/>
                          </a:solidFill>
                        </a:rPr>
                        <a:t>Contact P.</a:t>
                      </a:r>
                      <a:endParaRPr kumimoji="1" lang="en-US" altLang="ja-JP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/>
                          </a:solidFill>
                        </a:rPr>
                        <a:t>KEK-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en-US" altLang="ja-JP" sz="12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ADI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N. Walker (DESY)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 K. </a:t>
                      </a:r>
                      <a:r>
                        <a:rPr kumimoji="1" lang="en-US" altLang="ja-JP" sz="1400" dirty="0" err="1" smtClean="0">
                          <a:solidFill>
                            <a:schemeClr val="tx1"/>
                          </a:solidFill>
                        </a:rPr>
                        <a:t>Yokoya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(KEK)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K. </a:t>
                      </a:r>
                      <a:r>
                        <a:rPr kumimoji="1" lang="en-US" altLang="ja-JP" sz="1400" u="sng" dirty="0" err="1" smtClean="0">
                          <a:solidFill>
                            <a:schemeClr val="tx1"/>
                          </a:solidFill>
                        </a:rPr>
                        <a:t>Yokoya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SRF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Hayano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(KEK)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C. Ginsburg (Fermi),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E.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Montesinos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(CERN)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H.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chemeClr val="tx1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  Y. Yamamoto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(e-, e+)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W.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Gai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(ANL)</a:t>
                      </a: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   M. </a:t>
                      </a:r>
                      <a:r>
                        <a:rPr kumimoji="1" lang="en-US" altLang="ja-JP" sz="1200" dirty="0" err="1" smtClean="0">
                          <a:solidFill>
                            <a:schemeClr val="tx1"/>
                          </a:solidFill>
                        </a:rPr>
                        <a:t>Kuriki</a:t>
                      </a: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 (Hiroshima U.)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T. Omori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RF 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S.</a:t>
                      </a:r>
                      <a:r>
                        <a:rPr kumimoji="1" lang="en-US" altLang="ja-JP" sz="1400" b="1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1" u="sng" baseline="0" dirty="0" err="1" smtClean="0">
                          <a:solidFill>
                            <a:schemeClr val="tx1"/>
                          </a:solidFill>
                        </a:rPr>
                        <a:t>Michizono</a:t>
                      </a:r>
                      <a:r>
                        <a:rPr kumimoji="1" lang="en-US" altLang="ja-JP" sz="1400" b="1" u="sng" baseline="0" dirty="0" smtClean="0">
                          <a:solidFill>
                            <a:schemeClr val="tx1"/>
                          </a:solidFill>
                        </a:rPr>
                        <a:t> (KEK)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  TBD (AMs , EU)</a:t>
                      </a:r>
                      <a:endParaRPr kumimoji="1" lang="ja-JP" altLang="en-US" sz="14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S. </a:t>
                      </a:r>
                      <a:r>
                        <a:rPr kumimoji="1" lang="en-US" altLang="ja-JP" sz="1400" u="sng" dirty="0" err="1" smtClean="0">
                          <a:solidFill>
                            <a:schemeClr val="tx1"/>
                          </a:solidFill>
                        </a:rPr>
                        <a:t>Michizono</a:t>
                      </a:r>
                      <a:endParaRPr kumimoji="1" lang="en-US" altLang="ja-JP" sz="14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  T. Matsumoto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Damping Ring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D. Rubin (Cornell) </a:t>
                      </a: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N. </a:t>
                      </a:r>
                      <a:r>
                        <a:rPr kumimoji="1" lang="en-US" altLang="ja-JP" sz="1400" dirty="0" err="1" smtClean="0">
                          <a:solidFill>
                            <a:schemeClr val="tx1"/>
                          </a:solidFill>
                        </a:rPr>
                        <a:t>Terunuma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(KEK)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N. </a:t>
                      </a:r>
                      <a:r>
                        <a:rPr kumimoji="1" lang="en-US" altLang="ja-JP" sz="1400" u="sng" dirty="0" err="1" smtClean="0">
                          <a:solidFill>
                            <a:schemeClr val="tx1"/>
                          </a:solidFill>
                        </a:rPr>
                        <a:t>Terunuma</a:t>
                      </a:r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FFFFFF"/>
                          </a:solidFill>
                        </a:rPr>
                        <a:t>(incl. H</a:t>
                      </a:r>
                      <a:r>
                        <a:rPr kumimoji="1" lang="en-US" altLang="ja-JP" sz="1400" baseline="0" dirty="0" smtClean="0">
                          <a:solidFill>
                            <a:srgbClr val="FFFFFF"/>
                          </a:solidFill>
                        </a:rPr>
                        <a:t>P gas</a:t>
                      </a:r>
                      <a:r>
                        <a:rPr kumimoji="1" lang="en-US" altLang="ja-JP" sz="1400" dirty="0" smtClean="0">
                          <a:solidFill>
                            <a:srgbClr val="FFFFFF"/>
                          </a:solidFill>
                        </a:rPr>
                        <a:t>) </a:t>
                      </a:r>
                      <a:endParaRPr kumimoji="1" lang="ja-JP" altLang="en-US" sz="14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T. Peterson (Fermi), 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D. </a:t>
                      </a:r>
                      <a:r>
                        <a:rPr kumimoji="1" lang="en-US" altLang="ja-JP" sz="1400" dirty="0" err="1" smtClean="0">
                          <a:solidFill>
                            <a:schemeClr val="tx1"/>
                          </a:solidFill>
                        </a:rPr>
                        <a:t>Delikaris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(CERN)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endParaRPr kumimoji="1" lang="en-US" altLang="ja-JP" sz="14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kumimoji="1" lang="en-US" altLang="ja-JP" sz="1400" u="none" baseline="0" dirty="0" err="1" smtClean="0">
                          <a:solidFill>
                            <a:schemeClr val="tx1"/>
                          </a:solidFill>
                        </a:rPr>
                        <a:t>Cryog</a:t>
                      </a:r>
                      <a:r>
                        <a:rPr kumimoji="1" lang="en-US" altLang="ja-JP" sz="1400" u="none" baseline="0" dirty="0" smtClean="0">
                          <a:solidFill>
                            <a:schemeClr val="tx1"/>
                          </a:solidFill>
                        </a:rPr>
                        <a:t>. Center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RTML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1" u="sng" baseline="0" dirty="0" smtClean="0">
                          <a:solidFill>
                            <a:schemeClr val="tx1"/>
                          </a:solidFill>
                        </a:rPr>
                        <a:t>S. Kuroda (KEK)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  A. Latina (CERN)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S.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/>
                          </a:solidFill>
                        </a:rPr>
                        <a:t> Kuroda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CFS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V.</a:t>
                      </a:r>
                      <a:r>
                        <a:rPr kumimoji="1" lang="en-US" altLang="ja-JP" sz="1400" b="1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1" u="sng" baseline="0" dirty="0" err="1" smtClean="0">
                          <a:solidFill>
                            <a:schemeClr val="tx1"/>
                          </a:solidFill>
                        </a:rPr>
                        <a:t>Kuchler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(Fermi)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 M.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Miyahara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(KEK),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J. Osborne (CERN), 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M. Miyahara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  T. </a:t>
                      </a:r>
                      <a:r>
                        <a:rPr kumimoji="1" lang="en-US" altLang="ja-JP" sz="1400" u="none" dirty="0" err="1" smtClean="0">
                          <a:solidFill>
                            <a:schemeClr val="tx1"/>
                          </a:solidFill>
                        </a:rPr>
                        <a:t>Sanuki</a:t>
                      </a:r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81167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Main </a:t>
                      </a:r>
                      <a:r>
                        <a:rPr kumimoji="1" lang="en-US" altLang="ja-JP" sz="1400" b="1" dirty="0" err="1" smtClean="0">
                          <a:solidFill>
                            <a:schemeClr val="bg1"/>
                          </a:solidFill>
                        </a:rPr>
                        <a:t>Linac</a:t>
                      </a:r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endParaRPr kumimoji="1" lang="ja-JP" alt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N.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Solyak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(Fermi)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 K. Kubo (KEK)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K.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/>
                          </a:solidFill>
                        </a:rPr>
                        <a:t> Kubo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Rad. Safety </a:t>
                      </a:r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T.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Sanami</a:t>
                      </a:r>
                      <a:r>
                        <a:rPr kumimoji="1" lang="en-US" altLang="ja-JP" sz="1400" b="1" u="sng" baseline="0" dirty="0" smtClean="0">
                          <a:solidFill>
                            <a:schemeClr val="tx1"/>
                          </a:solidFill>
                        </a:rPr>
                        <a:t>  (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KEK)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TBD (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AMs)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 S.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Roesler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(TBD, CERN)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chemeClr val="tx1"/>
                          </a:solidFill>
                        </a:rPr>
                        <a:t>Sanami</a:t>
                      </a:r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  T. </a:t>
                      </a:r>
                      <a:r>
                        <a:rPr kumimoji="1" lang="en-US" altLang="ja-JP" sz="1400" u="none" dirty="0" err="1" smtClean="0">
                          <a:solidFill>
                            <a:schemeClr val="tx1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BDS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G. White (SLAC),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R.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Tomas (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T.  </a:t>
                      </a:r>
                      <a:r>
                        <a:rPr kumimoji="1" lang="en-US" altLang="ja-JP" sz="1400" dirty="0" err="1" smtClean="0">
                          <a:solidFill>
                            <a:schemeClr val="tx1"/>
                          </a:solidFill>
                        </a:rPr>
                        <a:t>Okugi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(KEK)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T.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chemeClr val="tx1"/>
                          </a:solidFill>
                        </a:rPr>
                        <a:t>Okugi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Elect.</a:t>
                      </a:r>
                      <a:r>
                        <a:rPr kumimoji="1" lang="en-US" altLang="ja-JP" sz="1400" b="1" baseline="0" dirty="0" smtClean="0">
                          <a:solidFill>
                            <a:srgbClr val="FFFFFF"/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FFFFFF"/>
                          </a:solidFill>
                        </a:rPr>
                        <a:t>(PS etc.)</a:t>
                      </a:r>
                      <a:endParaRPr kumimoji="1" lang="ja-JP" altLang="en-US" sz="1400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MDI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K.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Buesser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(DESY)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 T. </a:t>
                      </a:r>
                      <a:r>
                        <a:rPr kumimoji="1" lang="en-US" altLang="ja-JP" sz="1400" dirty="0" err="1" smtClean="0">
                          <a:solidFill>
                            <a:schemeClr val="tx1"/>
                          </a:solidFill>
                        </a:rPr>
                        <a:t>Tauchi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(KEK)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chemeClr val="tx1"/>
                          </a:solidFill>
                        </a:rPr>
                        <a:t>Tauchi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Mechanical</a:t>
                      </a:r>
                      <a:r>
                        <a:rPr kumimoji="1" lang="en-US" altLang="ja-JP" sz="1400" b="1" baseline="0" dirty="0" smtClean="0">
                          <a:solidFill>
                            <a:srgbClr val="FFFFFF"/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FFFFFF"/>
                          </a:solidFill>
                        </a:rPr>
                        <a:t>(Vac. &amp; others)</a:t>
                      </a:r>
                      <a:endParaRPr kumimoji="1" lang="ja-JP" altLang="en-US" sz="1400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Dom. Program,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Hub</a:t>
                      </a:r>
                      <a:r>
                        <a:rPr kumimoji="1" lang="en-US" altLang="ja-JP" sz="1400" b="1" baseline="0" dirty="0" smtClean="0">
                          <a:solidFill>
                            <a:srgbClr val="FFFFFF"/>
                          </a:solidFill>
                        </a:rPr>
                        <a:t> Lab. </a:t>
                      </a:r>
                      <a:r>
                        <a:rPr kumimoji="1" lang="en-US" altLang="ja-JP" sz="1400" b="1" baseline="0" dirty="0" err="1" smtClean="0">
                          <a:solidFill>
                            <a:srgbClr val="FFFFFF"/>
                          </a:solidFill>
                        </a:rPr>
                        <a:t>Funct</a:t>
                      </a:r>
                      <a:r>
                        <a:rPr kumimoji="1" lang="en-US" altLang="ja-JP" sz="1400" b="1" baseline="0" dirty="0" smtClean="0">
                          <a:solidFill>
                            <a:srgbClr val="FFFFFF"/>
                          </a:solidFill>
                        </a:rPr>
                        <a:t>.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chemeClr val="tx1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/>
                          </a:solidFill>
                        </a:rPr>
                        <a:t>  T.</a:t>
                      </a:r>
                      <a:r>
                        <a:rPr kumimoji="1" lang="en-US" altLang="ja-JP" sz="1400" u="none" baseline="0" dirty="0" smtClean="0">
                          <a:solidFill>
                            <a:schemeClr val="tx1"/>
                          </a:solidFill>
                        </a:rPr>
                        <a:t> Saeki</a:t>
                      </a:r>
                      <a:endParaRPr kumimoji="1" lang="ja-JP" altLang="en-US" sz="14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83" y="36045"/>
            <a:ext cx="7481455" cy="620325"/>
          </a:xfrm>
        </p:spPr>
        <p:txBody>
          <a:bodyPr>
            <a:normAutofit/>
          </a:bodyPr>
          <a:lstStyle/>
          <a:p>
            <a:pPr algn="ctr"/>
            <a:r>
              <a:rPr lang="en-US" altLang="ja-JP" sz="3600" dirty="0" smtClean="0"/>
              <a:t>LCC-ILC</a:t>
            </a:r>
            <a:r>
              <a:rPr lang="en-US" altLang="ja-JP" sz="3600" dirty="0"/>
              <a:t>-</a:t>
            </a:r>
            <a:r>
              <a:rPr lang="en-US" altLang="ja-JP" sz="3600" dirty="0" smtClean="0"/>
              <a:t>Acc. </a:t>
            </a:r>
            <a:r>
              <a:rPr lang="ja-JP" altLang="en-US" sz="3600" dirty="0"/>
              <a:t>国際協力・組織構成</a:t>
            </a:r>
            <a:r>
              <a:rPr lang="en-US" altLang="ja-JP" sz="3600" dirty="0"/>
              <a:t> </a:t>
            </a:r>
            <a:endParaRPr lang="ja-JP" altLang="en-US" sz="1800" dirty="0">
              <a:solidFill>
                <a:srgbClr val="7F7F7F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882415" y="6354644"/>
            <a:ext cx="2133600" cy="365125"/>
          </a:xfrm>
        </p:spPr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42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730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6603" y="94278"/>
            <a:ext cx="8229600" cy="799288"/>
          </a:xfrm>
        </p:spPr>
        <p:txBody>
          <a:bodyPr>
            <a:normAutofit/>
          </a:bodyPr>
          <a:lstStyle/>
          <a:p>
            <a:r>
              <a:rPr kumimoji="1" lang="en-US" altLang="ja-JP" sz="2700" b="1" dirty="0" smtClean="0"/>
              <a:t>ILC TDR </a:t>
            </a:r>
            <a:r>
              <a:rPr lang="ja-JP" altLang="en-US" sz="2700" b="1" dirty="0" smtClean="0"/>
              <a:t>労務量・内訳</a:t>
            </a:r>
            <a:r>
              <a:rPr kumimoji="1" lang="en-US" altLang="ja-JP" sz="2700" b="1" dirty="0" smtClean="0"/>
              <a:t> </a:t>
            </a:r>
            <a:r>
              <a:rPr kumimoji="1" lang="ja-JP" altLang="en-US" sz="2700" b="1" dirty="0" smtClean="0"/>
              <a:t> </a:t>
            </a:r>
            <a:r>
              <a:rPr kumimoji="1" lang="en-US" altLang="ja-JP" sz="2700" b="1" dirty="0" smtClean="0"/>
              <a:t>(</a:t>
            </a:r>
            <a:r>
              <a:rPr kumimoji="1" lang="ja-JP" altLang="en-US" sz="2700" b="1" dirty="0" smtClean="0"/>
              <a:t>人</a:t>
            </a:r>
            <a:r>
              <a:rPr lang="ja-JP" altLang="en-US" sz="2700" b="1" dirty="0" smtClean="0"/>
              <a:t>・</a:t>
            </a:r>
            <a:r>
              <a:rPr kumimoji="1" lang="ja-JP" altLang="en-US" sz="2700" b="1" dirty="0" smtClean="0"/>
              <a:t>時</a:t>
            </a:r>
            <a:r>
              <a:rPr lang="en-US" altLang="ja-JP" sz="2700" b="1" dirty="0" smtClean="0"/>
              <a:t>)</a:t>
            </a:r>
            <a:r>
              <a:rPr kumimoji="1" lang="en-US" altLang="ja-JP" sz="2700" b="1" dirty="0" smtClean="0"/>
              <a:t> </a:t>
            </a:r>
            <a:br>
              <a:rPr kumimoji="1" lang="en-US" altLang="ja-JP" sz="2700" b="1" dirty="0" smtClean="0"/>
            </a:br>
            <a:r>
              <a:rPr kumimoji="1" lang="en-US" altLang="ja-JP" sz="1600" dirty="0" smtClean="0">
                <a:solidFill>
                  <a:srgbClr val="3366FF"/>
                </a:solidFill>
              </a:rPr>
              <a:t>ILC-Asia-Tagged, and </a:t>
            </a:r>
            <a:r>
              <a:rPr lang="en-US" altLang="ja-JP" sz="1600" dirty="0" smtClean="0">
                <a:solidFill>
                  <a:srgbClr val="3366FF"/>
                </a:solidFill>
              </a:rPr>
              <a:t>based on [TDR Labor Classfication-140307-via</a:t>
            </a:r>
            <a:r>
              <a:rPr lang="en-US" altLang="ja-JP" sz="1600" dirty="0">
                <a:solidFill>
                  <a:srgbClr val="3366FF"/>
                </a:solidFill>
              </a:rPr>
              <a:t> </a:t>
            </a:r>
            <a:r>
              <a:rPr lang="en-US" altLang="ja-JP" sz="1600" dirty="0" err="1" smtClean="0">
                <a:solidFill>
                  <a:srgbClr val="3366FF"/>
                </a:solidFill>
              </a:rPr>
              <a:t>Gerry.xlsx</a:t>
            </a:r>
            <a:r>
              <a:rPr lang="en-US" altLang="ja-JP" sz="1600" dirty="0">
                <a:solidFill>
                  <a:srgbClr val="3366FF"/>
                </a:solidFill>
              </a:rPr>
              <a:t>]</a:t>
            </a:r>
            <a:endParaRPr kumimoji="1" lang="ja-JP" altLang="en-US" sz="1600" dirty="0">
              <a:solidFill>
                <a:srgbClr val="3366FF"/>
              </a:solidFill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9277112"/>
              </p:ext>
            </p:extLst>
          </p:nvPr>
        </p:nvGraphicFramePr>
        <p:xfrm>
          <a:off x="138129" y="1029200"/>
          <a:ext cx="8578074" cy="518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732"/>
                <a:gridCol w="728953"/>
                <a:gridCol w="822010"/>
                <a:gridCol w="775479"/>
                <a:gridCol w="858979"/>
                <a:gridCol w="777283"/>
                <a:gridCol w="907312"/>
                <a:gridCol w="713442"/>
                <a:gridCol w="713442"/>
                <a:gridCol w="713442"/>
              </a:tblGrid>
              <a:tr h="666418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+mn-lt"/>
                        </a:rPr>
                        <a:t> Leaders</a:t>
                      </a:r>
                    </a:p>
                    <a:p>
                      <a:pPr algn="ctr"/>
                      <a:endParaRPr kumimoji="1" lang="ja-JP" altLang="en-US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aseline="0" dirty="0" smtClean="0">
                          <a:latin typeface="+mn-lt"/>
                        </a:rPr>
                        <a:t> Scientists</a:t>
                      </a:r>
                    </a:p>
                    <a:p>
                      <a:pPr algn="ctr"/>
                      <a:endParaRPr kumimoji="1" lang="ja-JP" altLang="en-US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+mn-lt"/>
                        </a:rPr>
                        <a:t>Engineers</a:t>
                      </a:r>
                    </a:p>
                    <a:p>
                      <a:pPr algn="ctr"/>
                      <a:endParaRPr kumimoji="1" lang="ja-JP" altLang="en-US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</a:rPr>
                        <a:t>Engineer</a:t>
                      </a:r>
                    </a:p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</a:rPr>
                        <a:t>(Lab/</a:t>
                      </a:r>
                      <a:r>
                        <a:rPr kumimoji="1" lang="en-US" altLang="ja-JP" sz="1000" dirty="0" err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</a:rPr>
                        <a:t>Cont</a:t>
                      </a:r>
                      <a:r>
                        <a:rPr kumimoji="1" lang="en-US" altLang="ja-JP" sz="10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</a:rPr>
                        <a:t>)</a:t>
                      </a:r>
                      <a:endParaRPr kumimoji="1" lang="ja-JP" altLang="en-US" sz="10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+mn-lt"/>
                        </a:rPr>
                        <a:t>Tech./Workers/PD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D9D9D9"/>
                          </a:solidFill>
                          <a:latin typeface="+mn-lt"/>
                        </a:rPr>
                        <a:t>T/W/PD</a:t>
                      </a:r>
                    </a:p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D9D9D9"/>
                          </a:solidFill>
                          <a:latin typeface="+mn-lt"/>
                        </a:rPr>
                        <a:t>(Lab/</a:t>
                      </a:r>
                      <a:r>
                        <a:rPr kumimoji="1" lang="en-US" altLang="ja-JP" sz="1000" dirty="0" err="1" smtClean="0">
                          <a:solidFill>
                            <a:srgbClr val="D9D9D9"/>
                          </a:solidFill>
                          <a:latin typeface="+mn-lt"/>
                        </a:rPr>
                        <a:t>Cont</a:t>
                      </a:r>
                      <a:r>
                        <a:rPr kumimoji="1" lang="en-US" altLang="ja-JP" sz="1000" dirty="0" smtClean="0">
                          <a:solidFill>
                            <a:srgbClr val="D9D9D9"/>
                          </a:solidFill>
                          <a:latin typeface="+mn-lt"/>
                        </a:rPr>
                        <a:t>)</a:t>
                      </a:r>
                      <a:endParaRPr kumimoji="1" lang="ja-JP" altLang="en-US" sz="1000" dirty="0" smtClean="0">
                        <a:solidFill>
                          <a:srgbClr val="D9D9D9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+mn-lt"/>
                        </a:rPr>
                        <a:t>Total</a:t>
                      </a:r>
                    </a:p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Lab</a:t>
                      </a:r>
                      <a:endParaRPr kumimoji="1" lang="ja-JP" altLang="en-US" sz="10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+mn-lt"/>
                        </a:rPr>
                        <a:t>Total </a:t>
                      </a:r>
                    </a:p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CCFFCC"/>
                          </a:solidFill>
                          <a:latin typeface="+mn-lt"/>
                        </a:rPr>
                        <a:t>Contract/</a:t>
                      </a:r>
                      <a:r>
                        <a:rPr kumimoji="1" lang="en-US" altLang="ja-JP" sz="1000" dirty="0" err="1" smtClean="0">
                          <a:solidFill>
                            <a:srgbClr val="CCFFCC"/>
                          </a:solidFill>
                          <a:latin typeface="+mn-lt"/>
                        </a:rPr>
                        <a:t>Collab</a:t>
                      </a:r>
                      <a:r>
                        <a:rPr kumimoji="1" lang="en-US" altLang="ja-JP" sz="1000" dirty="0" smtClean="0">
                          <a:solidFill>
                            <a:srgbClr val="CCFFCC"/>
                          </a:solidFill>
                          <a:latin typeface="+mn-lt"/>
                        </a:rPr>
                        <a:t>.</a:t>
                      </a:r>
                      <a:endParaRPr kumimoji="1" lang="ja-JP" altLang="en-US" sz="1000" dirty="0">
                        <a:solidFill>
                          <a:srgbClr val="CCFFCC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Total</a:t>
                      </a:r>
                    </a:p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(L+C)</a:t>
                      </a:r>
                    </a:p>
                    <a:p>
                      <a:pPr algn="ctr"/>
                      <a:r>
                        <a:rPr kumimoji="1" lang="en-US" altLang="ja-JP" sz="1000" b="1" dirty="0" smtClean="0">
                          <a:latin typeface="+mn-lt"/>
                        </a:rPr>
                        <a:t>[Unit: </a:t>
                      </a:r>
                      <a:r>
                        <a:rPr kumimoji="1" lang="en-US" altLang="ja-JP" sz="1000" b="1" dirty="0" err="1" smtClean="0">
                          <a:latin typeface="+mn-lt"/>
                        </a:rPr>
                        <a:t>hrs</a:t>
                      </a:r>
                      <a:r>
                        <a:rPr kumimoji="1" lang="en-US" altLang="ja-JP" sz="1000" b="1" dirty="0" smtClean="0">
                          <a:latin typeface="+mn-lt"/>
                        </a:rPr>
                        <a:t>]</a:t>
                      </a:r>
                      <a:endParaRPr kumimoji="1" lang="ja-JP" altLang="en-US" sz="1000" b="1" dirty="0">
                        <a:latin typeface="+mn-lt"/>
                      </a:endParaRPr>
                    </a:p>
                  </a:txBody>
                  <a:tcPr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(L+C)Dumps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&amp; Collimators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16,189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64,829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129,582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100,444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110,156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210,600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High Level RF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7,708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35,883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24,100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40,056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27,635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67,691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Area Specific Systems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108,697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359,405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361,805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350,733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826,585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354,055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1,180,640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Vacuum System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13,721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33,213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72,492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58,718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60,708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119,426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Magnets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17,655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99,372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270,072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168,237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218,862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387,099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Magnet Power Supplies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92,218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1,318,462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460,091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950,589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1,410,680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Integr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Controls &amp;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LLRF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81,423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854,972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420,694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806,112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550,977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1,357,089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Installation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285,000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570,000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50/50 %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4,845,000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10/90 %</a:t>
                      </a:r>
                      <a:endParaRPr lang="en-US" altLang="ja-JP" sz="10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1,054,500</a:t>
                      </a:r>
                      <a:endParaRPr lang="en-US" altLang="ja-JP" sz="10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4,645,500</a:t>
                      </a:r>
                      <a:endParaRPr lang="en-US" altLang="ja-JP" sz="10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5,700,000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Instrumentation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172,205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172,207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172,211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344,413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172,210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516,623</a:t>
                      </a:r>
                    </a:p>
                  </a:txBody>
                  <a:tcPr marL="12700" marR="12700" marT="12700" marB="0" anchor="ctr"/>
                </a:tc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Manage. &amp;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Administration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2,231,528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500,776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421,706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---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844,388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---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3,998,398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---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3,998,398</a:t>
                      </a:r>
                    </a:p>
                  </a:txBody>
                  <a:tcPr marL="12700" marR="12700" marT="12700" marB="0" anchor="ctr"/>
                </a:tc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Computing Infrastructure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103,000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321,000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646,000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322,000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972,800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419,200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1,392,000</a:t>
                      </a:r>
                    </a:p>
                  </a:txBody>
                  <a:tcPr marL="12700" marR="12700" marT="12700" marB="0" anchor="ctr"/>
                </a:tc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Simulation and Operations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175,000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---</a:t>
                      </a:r>
                      <a:endParaRPr lang="en-US" altLang="ja-JP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---</a:t>
                      </a:r>
                      <a:endParaRPr lang="en-US" altLang="ja-JP" sz="1000" b="0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175,000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175,000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Cryogenics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35,579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71,162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284,660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166,051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355,818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201,634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557,452</a:t>
                      </a:r>
                    </a:p>
                  </a:txBody>
                  <a:tcPr marL="12700" marR="12700" marT="12700" marB="0" anchor="ctr"/>
                </a:tc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SRF: L</a:t>
                      </a:r>
                      <a:r>
                        <a:rPr lang="en-US" sz="1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-band </a:t>
                      </a:r>
                      <a:r>
                        <a:rPr lang="en-US" sz="1000" b="0" i="0" u="none" strike="noStrike" dirty="0" err="1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Cryomodules</a:t>
                      </a:r>
                      <a:endParaRPr lang="en-US" sz="10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327,881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193,284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697,146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60/40 %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2,332,780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20/80 %</a:t>
                      </a:r>
                      <a:endParaRPr lang="en-US" altLang="ja-JP" sz="10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1,406,009</a:t>
                      </a:r>
                      <a:endParaRPr lang="en-US" altLang="ja-JP" sz="10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2,135082</a:t>
                      </a:r>
                      <a:endParaRPr lang="en-US" altLang="ja-JP" sz="10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3,551,091</a:t>
                      </a:r>
                    </a:p>
                  </a:txBody>
                  <a:tcPr marL="12700" marR="12700" marT="12700" marB="0" anchor="ctr"/>
                </a:tc>
              </a:tr>
              <a:tr h="236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L-band High Level RF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133,672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467,544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70/30 %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313,544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30/70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%</a:t>
                      </a:r>
                      <a:endParaRPr lang="en-US" altLang="ja-JP" sz="1000" b="0" i="0" u="none" strike="noStrike" dirty="0" smtClean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555,016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359,744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914,760</a:t>
                      </a:r>
                    </a:p>
                  </a:txBody>
                  <a:tcPr marL="12700" marR="12700" marT="12700" marB="0" anchor="ctr"/>
                </a:tc>
              </a:tr>
              <a:tr h="26636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Conventional Facilities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1,359,338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30/70 %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--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407,801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951,537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1,359,338</a:t>
                      </a:r>
                    </a:p>
                  </a:txBody>
                  <a:tcPr marL="12700" marR="12700" marT="12700" marB="0" anchor="ctr"/>
                </a:tc>
              </a:tr>
              <a:tr h="266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SUM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(L)3,362,053</a:t>
                      </a:r>
                    </a:p>
                    <a:p>
                      <a:pPr algn="r" fontAlgn="b"/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(L) 1,792,832</a:t>
                      </a:r>
                    </a:p>
                    <a:p>
                      <a:pPr algn="r" fontAlgn="b"/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6,160,893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1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(L) 3,585,175/</a:t>
                      </a:r>
                      <a:r>
                        <a:rPr lang="en-US" altLang="ja-JP" sz="1000" b="1" i="0" u="none" strike="noStrike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 (C) </a:t>
                      </a:r>
                      <a:r>
                        <a:rPr lang="en-US" altLang="ja-JP" sz="1000" b="1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 2575,718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11,582,109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 smtClean="0">
                          <a:solidFill>
                            <a:srgbClr val="A6A6A6"/>
                          </a:solidFill>
                          <a:effectLst/>
                          <a:latin typeface="+mn-lt"/>
                        </a:rPr>
                        <a:t> (L) 2,272,355/ (C) 9,309,754</a:t>
                      </a:r>
                      <a:endParaRPr lang="en-US" altLang="ja-JP" sz="1000" b="1" i="0" u="none" strike="noStrike" dirty="0">
                        <a:solidFill>
                          <a:srgbClr val="A6A6A6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11,729,998</a:t>
                      </a:r>
                      <a:endParaRPr lang="en-US" altLang="ja-JP" sz="10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11,157,889</a:t>
                      </a:r>
                      <a:endParaRPr lang="en-US" altLang="ja-JP" sz="10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22,897,887</a:t>
                      </a:r>
                    </a:p>
                  </a:txBody>
                  <a:tcPr marL="12700" marR="12700" marT="12700" marB="0" anchor="ctr"/>
                </a:tc>
              </a:tr>
              <a:tr h="266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Ratio</a:t>
                      </a:r>
                      <a:endParaRPr lang="en-US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14.6 %</a:t>
                      </a:r>
                      <a:endParaRPr lang="en-US" altLang="ja-JP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7.8 %</a:t>
                      </a:r>
                      <a:endParaRPr lang="en-US" altLang="ja-JP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26.9 %</a:t>
                      </a:r>
                      <a:endParaRPr lang="en-US" altLang="ja-JP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b="0" i="0" u="none" strike="noStrike" dirty="0" smtClean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50.6 %</a:t>
                      </a:r>
                      <a:endParaRPr lang="en-US" altLang="ja-JP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n-US" altLang="ja-JP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(51 %)</a:t>
                      </a:r>
                      <a:endParaRPr lang="en-US" altLang="ja-JP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(49 %) </a:t>
                      </a:r>
                      <a:endParaRPr lang="en-US" altLang="ja-JP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100 %</a:t>
                      </a:r>
                      <a:endParaRPr lang="en-US" altLang="ja-JP" sz="10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550704"/>
            <a:ext cx="2133600" cy="268916"/>
          </a:xfrm>
        </p:spPr>
        <p:txBody>
          <a:bodyPr/>
          <a:lstStyle/>
          <a:p>
            <a:fld id="{34E8E9D5-DA33-4AC2-BF14-97B19D3097E8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43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583246"/>
            <a:ext cx="2133600" cy="207911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550704"/>
            <a:ext cx="2895600" cy="262734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5178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242910"/>
            <a:ext cx="8229600" cy="896584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b="1" dirty="0" smtClean="0"/>
              <a:t>ILC </a:t>
            </a:r>
            <a:r>
              <a:rPr kumimoji="1" lang="ja-JP" altLang="en-US" sz="4000" b="1" dirty="0" smtClean="0"/>
              <a:t>建設時の労務量</a:t>
            </a:r>
            <a:r>
              <a:rPr lang="ja-JP" altLang="en-US" sz="4000" b="1" dirty="0" smtClean="0"/>
              <a:t>・内訳</a:t>
            </a:r>
            <a:r>
              <a:rPr lang="en-US" altLang="ja-JP" sz="4000" b="1" dirty="0" smtClean="0"/>
              <a:t>1</a:t>
            </a:r>
            <a:r>
              <a:rPr kumimoji="1" lang="en-US" altLang="ja-JP" sz="4000" b="1" dirty="0" smtClean="0"/>
              <a:t> </a:t>
            </a:r>
            <a:r>
              <a:rPr kumimoji="1" lang="en-US" altLang="ja-JP" sz="3600" b="1" dirty="0" smtClean="0"/>
              <a:t/>
            </a:r>
            <a:br>
              <a:rPr kumimoji="1" lang="en-US" altLang="ja-JP" sz="3600" b="1" dirty="0" smtClean="0"/>
            </a:br>
            <a:r>
              <a:rPr lang="en-US" altLang="ja-JP" sz="2000" dirty="0">
                <a:solidFill>
                  <a:srgbClr val="3366FF"/>
                </a:solidFill>
              </a:rPr>
              <a:t>(</a:t>
            </a:r>
            <a:r>
              <a:rPr lang="ja-JP" altLang="en-US" sz="2000" dirty="0">
                <a:solidFill>
                  <a:srgbClr val="3366FF"/>
                </a:solidFill>
              </a:rPr>
              <a:t>建設期間</a:t>
            </a:r>
            <a:r>
              <a:rPr lang="en-US" altLang="ja-JP" sz="2000" dirty="0">
                <a:solidFill>
                  <a:srgbClr val="3366FF"/>
                </a:solidFill>
              </a:rPr>
              <a:t>9</a:t>
            </a:r>
            <a:r>
              <a:rPr lang="ja-JP" altLang="en-US" sz="2000" dirty="0">
                <a:solidFill>
                  <a:srgbClr val="3366FF"/>
                </a:solidFill>
              </a:rPr>
              <a:t>年</a:t>
            </a:r>
            <a:r>
              <a:rPr lang="en-US" altLang="ja-JP" sz="2000" dirty="0">
                <a:solidFill>
                  <a:srgbClr val="3366FF"/>
                </a:solidFill>
              </a:rPr>
              <a:t>, 1700 </a:t>
            </a:r>
            <a:r>
              <a:rPr lang="ja-JP" altLang="en-US" sz="2000" dirty="0">
                <a:solidFill>
                  <a:srgbClr val="3366FF"/>
                </a:solidFill>
              </a:rPr>
              <a:t>時間／年、（その内）搬入据付期間</a:t>
            </a:r>
            <a:r>
              <a:rPr lang="en-US" altLang="ja-JP" sz="2000" dirty="0">
                <a:solidFill>
                  <a:srgbClr val="3366FF"/>
                </a:solidFill>
              </a:rPr>
              <a:t>~4</a:t>
            </a:r>
            <a:r>
              <a:rPr lang="ja-JP" altLang="en-US" sz="2000" dirty="0">
                <a:solidFill>
                  <a:srgbClr val="3366FF"/>
                </a:solidFill>
              </a:rPr>
              <a:t>年</a:t>
            </a:r>
            <a:r>
              <a:rPr lang="en-US" altLang="ja-JP" sz="2000" dirty="0">
                <a:solidFill>
                  <a:srgbClr val="3366FF"/>
                </a:solidFill>
              </a:rPr>
              <a:t>, 1,700</a:t>
            </a:r>
            <a:r>
              <a:rPr lang="en-US" altLang="en-US" sz="2000" dirty="0">
                <a:solidFill>
                  <a:srgbClr val="3366FF"/>
                </a:solidFill>
              </a:rPr>
              <a:t>時間</a:t>
            </a:r>
            <a:r>
              <a:rPr lang="ja-JP" altLang="en-US" sz="2000" dirty="0">
                <a:solidFill>
                  <a:srgbClr val="3366FF"/>
                </a:solidFill>
              </a:rPr>
              <a:t>／年</a:t>
            </a:r>
            <a:r>
              <a:rPr lang="en-US" altLang="ja-JP" sz="2000" smtClean="0">
                <a:solidFill>
                  <a:srgbClr val="3366FF"/>
                </a:solidFill>
              </a:rPr>
              <a:t>)</a:t>
            </a:r>
            <a:br>
              <a:rPr lang="en-US" altLang="ja-JP" sz="2000" smtClean="0">
                <a:solidFill>
                  <a:srgbClr val="3366FF"/>
                </a:solidFill>
              </a:rPr>
            </a:br>
            <a:endParaRPr kumimoji="1" lang="ja-JP" altLang="en-US" sz="1800" dirty="0">
              <a:solidFill>
                <a:srgbClr val="3366FF"/>
              </a:solidFill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571616"/>
              </p:ext>
            </p:extLst>
          </p:nvPr>
        </p:nvGraphicFramePr>
        <p:xfrm>
          <a:off x="290263" y="1487265"/>
          <a:ext cx="8449457" cy="4622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700"/>
                <a:gridCol w="977573"/>
                <a:gridCol w="908701"/>
                <a:gridCol w="1168061"/>
                <a:gridCol w="1131693"/>
                <a:gridCol w="1167923"/>
                <a:gridCol w="944737"/>
                <a:gridCol w="829069"/>
              </a:tblGrid>
              <a:tr h="652529"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FFFF00"/>
                          </a:solidFill>
                        </a:rPr>
                        <a:t>リーダ</a:t>
                      </a:r>
                      <a:endParaRPr kumimoji="1" lang="en-US" altLang="ja-JP" sz="16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en-US" sz="1400" dirty="0" smtClean="0">
                          <a:solidFill>
                            <a:srgbClr val="FFFF00"/>
                          </a:solidFill>
                        </a:rPr>
                        <a:t>研究</a:t>
                      </a:r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者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技術者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作業者</a:t>
                      </a:r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, PD</a:t>
                      </a: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FFFF00"/>
                          </a:solidFill>
                        </a:rPr>
                        <a:t>L</a:t>
                      </a:r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ab/</a:t>
                      </a:r>
                      <a:r>
                        <a:rPr kumimoji="1" lang="en-US" altLang="ja-JP" sz="1400" u="sng" dirty="0" err="1" smtClean="0">
                          <a:solidFill>
                            <a:srgbClr val="FFFF00"/>
                          </a:solidFill>
                        </a:rPr>
                        <a:t>C</a:t>
                      </a:r>
                      <a:r>
                        <a:rPr kumimoji="1" lang="en-US" altLang="ja-JP" sz="1400" dirty="0" err="1" smtClean="0">
                          <a:solidFill>
                            <a:srgbClr val="FFFF00"/>
                          </a:solidFill>
                        </a:rPr>
                        <a:t>ont</a:t>
                      </a:r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合計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FFFF00"/>
                          </a:solidFill>
                        </a:rPr>
                        <a:t>L</a:t>
                      </a:r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ab/</a:t>
                      </a:r>
                      <a:r>
                        <a:rPr kumimoji="1" lang="en-US" altLang="ja-JP" sz="1400" u="sng" dirty="0" err="1" smtClean="0">
                          <a:solidFill>
                            <a:srgbClr val="FFFF00"/>
                          </a:solidFill>
                        </a:rPr>
                        <a:t>C</a:t>
                      </a:r>
                      <a:r>
                        <a:rPr kumimoji="1" lang="en-US" altLang="ja-JP" sz="1400" dirty="0" err="1" smtClean="0">
                          <a:solidFill>
                            <a:srgbClr val="FFFF00"/>
                          </a:solidFill>
                        </a:rPr>
                        <a:t>ont</a:t>
                      </a:r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比率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rgbClr val="FFFF00"/>
                          </a:solidFill>
                        </a:rPr>
                        <a:t>総合計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637491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rgbClr val="008000"/>
                          </a:solidFill>
                        </a:rPr>
                        <a:t>建設定常</a:t>
                      </a:r>
                      <a:r>
                        <a:rPr kumimoji="1" lang="ja-JP" altLang="en-US" sz="1400" dirty="0" smtClean="0"/>
                        <a:t>労務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ja-JP" altLang="en-US" sz="1400" dirty="0" smtClean="0"/>
                        <a:t>千人・時）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3,077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1,793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(L)</a:t>
                      </a:r>
                      <a:r>
                        <a:rPr kumimoji="1" lang="en-US" altLang="ja-JP" sz="1600" baseline="0" dirty="0" smtClean="0"/>
                        <a:t> 3,300</a:t>
                      </a:r>
                    </a:p>
                    <a:p>
                      <a:pPr algn="r"/>
                      <a:r>
                        <a:rPr kumimoji="1" lang="en-US" altLang="ja-JP" sz="1600" baseline="0" dirty="0" smtClean="0"/>
                        <a:t>(C) 2,290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(L)</a:t>
                      </a:r>
                      <a:r>
                        <a:rPr kumimoji="1" lang="en-US" altLang="ja-JP" sz="1600" baseline="0" dirty="0" smtClean="0"/>
                        <a:t> 1,787</a:t>
                      </a:r>
                      <a:endParaRPr kumimoji="1" lang="en-US" altLang="ja-JP" sz="1600" dirty="0" smtClean="0"/>
                    </a:p>
                    <a:p>
                      <a:pPr algn="r"/>
                      <a:r>
                        <a:rPr kumimoji="1" lang="en-US" altLang="ja-JP" sz="1600" dirty="0" smtClean="0"/>
                        <a:t>(C)</a:t>
                      </a:r>
                      <a:r>
                        <a:rPr kumimoji="1" lang="en-US" altLang="ja-JP" sz="1600" baseline="0" dirty="0" smtClean="0"/>
                        <a:t> 4,950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(L) 9,957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(C) 7,240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0.58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0.42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17,198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42535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FTE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</a:t>
                      </a:r>
                      <a:r>
                        <a:rPr kumimoji="1" lang="ja-JP" alt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人・年）</a:t>
                      </a:r>
                      <a:endParaRPr kumimoji="1" lang="ja-JP" altLang="en-US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1,610</a:t>
                      </a:r>
                      <a:endParaRPr kumimoji="1" lang="ja-JP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1,055</a:t>
                      </a:r>
                      <a:endParaRPr kumimoji="1" lang="ja-JP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3,289</a:t>
                      </a:r>
                      <a:endParaRPr kumimoji="1" lang="ja-JP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3,963</a:t>
                      </a:r>
                      <a:endParaRPr kumimoji="1" lang="ja-JP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9,917</a:t>
                      </a:r>
                      <a:endParaRPr kumimoji="1" lang="ja-JP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624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</a:tr>
              <a:tr h="666913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rgbClr val="008000"/>
                          </a:solidFill>
                        </a:rPr>
                        <a:t>搬入据付</a:t>
                      </a:r>
                      <a:r>
                        <a:rPr kumimoji="1" lang="ja-JP" altLang="en-US" sz="1400" dirty="0" smtClean="0"/>
                        <a:t>労務</a:t>
                      </a:r>
                      <a:endParaRPr kumimoji="1" lang="en-US" altLang="ja-JP" sz="14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ja-JP" altLang="en-US" sz="1400" dirty="0" smtClean="0"/>
                        <a:t>千人・時）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285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(L) 285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(C) 285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(L) 485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(C)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4,360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(L) 1,055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(C)</a:t>
                      </a:r>
                      <a:r>
                        <a:rPr kumimoji="1" lang="en-US" altLang="ja-JP" sz="1600" baseline="0" dirty="0" smtClean="0"/>
                        <a:t> 4,645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aseline="0" dirty="0" smtClean="0"/>
                        <a:t>0.18</a:t>
                      </a:r>
                    </a:p>
                    <a:p>
                      <a:pPr algn="r"/>
                      <a:r>
                        <a:rPr kumimoji="1" lang="en-US" altLang="ja-JP" sz="1600" baseline="0" dirty="0" smtClean="0"/>
                        <a:t>0.82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5,700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46585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A6A6A6"/>
                          </a:solidFill>
                        </a:rPr>
                        <a:t>FTE (</a:t>
                      </a:r>
                      <a:r>
                        <a:rPr kumimoji="1" lang="ja-JP" alt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人・年）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168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0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335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2,850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3,353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</a:tr>
              <a:tr h="2840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7491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rgbClr val="FF0000"/>
                          </a:solidFill>
                        </a:rPr>
                        <a:t>総合労務量</a:t>
                      </a:r>
                      <a:endParaRPr kumimoji="1" lang="en-US" altLang="ja-JP" sz="14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ja-JP" altLang="en-US" sz="1400" dirty="0" smtClean="0"/>
                        <a:t>千人・時）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3,362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1.793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(L)</a:t>
                      </a:r>
                      <a:r>
                        <a:rPr kumimoji="1" lang="en-US" altLang="ja-JP" sz="1600" baseline="0" dirty="0" smtClean="0"/>
                        <a:t> 3,585</a:t>
                      </a:r>
                    </a:p>
                    <a:p>
                      <a:pPr algn="r"/>
                      <a:r>
                        <a:rPr kumimoji="1" lang="en-US" altLang="ja-JP" sz="1600" baseline="0" dirty="0" smtClean="0"/>
                        <a:t>(C) 2,575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(L)</a:t>
                      </a:r>
                      <a:r>
                        <a:rPr kumimoji="1" lang="en-US" altLang="ja-JP" sz="1600" baseline="0" dirty="0" smtClean="0"/>
                        <a:t> 2,272</a:t>
                      </a:r>
                    </a:p>
                    <a:p>
                      <a:pPr algn="r"/>
                      <a:r>
                        <a:rPr kumimoji="1" lang="en-US" altLang="ja-JP" sz="1600" baseline="0" dirty="0" smtClean="0"/>
                        <a:t>(C) 9,311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(L) 11,012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(C) 11,886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en-US" altLang="ja-JP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0.48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0.52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22,898</a:t>
                      </a:r>
                      <a:endParaRPr kumimoji="1" lang="ja-JP" alt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585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A6A6A6"/>
                          </a:solidFill>
                        </a:rPr>
                        <a:t>FTE</a:t>
                      </a:r>
                      <a:r>
                        <a:rPr kumimoji="1" lang="en-US" altLang="ja-JP" sz="1400" baseline="0" dirty="0" smtClean="0">
                          <a:solidFill>
                            <a:srgbClr val="A6A6A6"/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</a:t>
                      </a:r>
                      <a:r>
                        <a:rPr kumimoji="1" lang="ja-JP" alt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人・年）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1,978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1,055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3,624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6,813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A6A6A6"/>
                          </a:solidFill>
                        </a:rPr>
                        <a:t>13,270</a:t>
                      </a:r>
                      <a:endParaRPr kumimoji="1" lang="ja-JP" altLang="en-US" sz="16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F862C-9ECA-8B4A-B586-7CD3C0EDBF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17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4000" b="1" dirty="0" smtClean="0"/>
              <a:t>EXFEL</a:t>
            </a:r>
            <a:r>
              <a:rPr kumimoji="1" lang="ja-JP" altLang="en-US" sz="4000" b="1" dirty="0" smtClean="0"/>
              <a:t>人員数（参考：</a:t>
            </a:r>
            <a:r>
              <a:rPr kumimoji="1" lang="en-US" altLang="ja-JP" sz="4000" b="1" dirty="0" smtClean="0"/>
              <a:t>2014 </a:t>
            </a:r>
            <a:r>
              <a:rPr kumimoji="1" lang="ja-JP" altLang="en-US" sz="4000" b="1" dirty="0" smtClean="0"/>
              <a:t>年次報告より）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-72" r="89"/>
          <a:stretch/>
        </p:blipFill>
        <p:spPr>
          <a:xfrm>
            <a:off x="457200" y="1430090"/>
            <a:ext cx="8143067" cy="5169254"/>
          </a:xfrm>
          <a:ln>
            <a:solidFill>
              <a:srgbClr val="3366FF"/>
            </a:solidFill>
          </a:ln>
        </p:spPr>
      </p:pic>
      <p:pic>
        <p:nvPicPr>
          <p:cNvPr id="13" name="コンテンツ プレースホルダー 12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499" b="1627"/>
          <a:stretch/>
        </p:blipFill>
        <p:spPr>
          <a:xfrm>
            <a:off x="1144978" y="1961298"/>
            <a:ext cx="2891644" cy="1150129"/>
          </a:xfrm>
          <a:ln>
            <a:solidFill>
              <a:srgbClr val="3366FF"/>
            </a:solidFill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1169331" y="1515352"/>
            <a:ext cx="884264" cy="369332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 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35798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線矢印コネクタ 50"/>
          <p:cNvCxnSpPr/>
          <p:nvPr/>
        </p:nvCxnSpPr>
        <p:spPr>
          <a:xfrm>
            <a:off x="4852318" y="1311545"/>
            <a:ext cx="0" cy="1376763"/>
          </a:xfrm>
          <a:prstGeom prst="straightConnector1">
            <a:avLst/>
          </a:prstGeom>
          <a:ln w="57150" cmpd="sng">
            <a:solidFill>
              <a:srgbClr val="000090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6" idx="3"/>
          </p:cNvCxnSpPr>
          <p:nvPr/>
        </p:nvCxnSpPr>
        <p:spPr>
          <a:xfrm flipV="1">
            <a:off x="6515899" y="2771144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0247" y="125892"/>
            <a:ext cx="8003020" cy="509172"/>
          </a:xfrm>
        </p:spPr>
        <p:txBody>
          <a:bodyPr>
            <a:noAutofit/>
          </a:bodyPr>
          <a:lstStyle/>
          <a:p>
            <a:r>
              <a:rPr kumimoji="1" lang="en-US" altLang="ja-JP" sz="2800" b="1" dirty="0"/>
              <a:t> </a:t>
            </a:r>
            <a:r>
              <a:rPr kumimoji="1" lang="en-US" altLang="ja-JP" sz="2800" b="1" dirty="0" smtClean="0"/>
              <a:t>     </a:t>
            </a:r>
            <a:r>
              <a:rPr lang="ja-JP" altLang="en-US" sz="2800" dirty="0" smtClean="0"/>
              <a:t>超伝導加速空洞、クライオモジュールなどの製造</a:t>
            </a:r>
            <a:r>
              <a:rPr kumimoji="1" lang="en-US" altLang="ja-JP" sz="2800" b="1" dirty="0" smtClean="0"/>
              <a:t> 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9959" y="5655880"/>
            <a:ext cx="3088750" cy="653695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1400" dirty="0" smtClean="0"/>
              <a:t>全国際市場にハブラボから対応する。</a:t>
            </a:r>
            <a:endParaRPr lang="en-US" altLang="ja-JP" sz="1400" dirty="0" smtClean="0"/>
          </a:p>
          <a:p>
            <a:pPr marL="0" indent="0">
              <a:buNone/>
            </a:pPr>
            <a:r>
              <a:rPr kumimoji="1" lang="ja-JP" altLang="en-US" sz="1400" dirty="0" smtClean="0">
                <a:solidFill>
                  <a:srgbClr val="000000"/>
                </a:solidFill>
              </a:rPr>
              <a:t>市場は地域制約を持たない。</a:t>
            </a:r>
            <a:endParaRPr kumimoji="1" lang="en-US" altLang="ja-JP" sz="1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kumimoji="1" lang="ja-JP" altLang="en-US" sz="1400" dirty="0"/>
          </a:p>
        </p:txBody>
      </p:sp>
      <p:sp>
        <p:nvSpPr>
          <p:cNvPr id="4" name="円/楕円 3"/>
          <p:cNvSpPr/>
          <p:nvPr/>
        </p:nvSpPr>
        <p:spPr>
          <a:xfrm>
            <a:off x="2001707" y="1860403"/>
            <a:ext cx="5673801" cy="3273594"/>
          </a:xfrm>
          <a:prstGeom prst="ellipse">
            <a:avLst/>
          </a:prstGeom>
          <a:noFill/>
          <a:ln w="19050" cmpd="sng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フローチャート: 結合子 5"/>
          <p:cNvSpPr/>
          <p:nvPr/>
        </p:nvSpPr>
        <p:spPr>
          <a:xfrm>
            <a:off x="6945943" y="1931361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r>
              <a:rPr lang="ja-JP" alt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地域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</a:p>
          <a:p>
            <a:pPr algn="ctr"/>
            <a:r>
              <a:rPr lang="ja-JP" alt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ハブラボ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: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E, &amp; … </a:t>
            </a:r>
            <a:endParaRPr lang="ja-JP" alt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フローチャート: 結合子 6"/>
          <p:cNvSpPr/>
          <p:nvPr/>
        </p:nvSpPr>
        <p:spPr>
          <a:xfrm>
            <a:off x="1153928" y="1876137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endParaRPr lang="ja-JP" alt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フローチャート: 結合子 7"/>
          <p:cNvSpPr/>
          <p:nvPr/>
        </p:nvSpPr>
        <p:spPr>
          <a:xfrm>
            <a:off x="1153928" y="4087487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endParaRPr lang="ja-JP" alt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フローチャート: 結合子 8"/>
          <p:cNvSpPr/>
          <p:nvPr/>
        </p:nvSpPr>
        <p:spPr>
          <a:xfrm>
            <a:off x="6988218" y="3963233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D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endParaRPr lang="ja-JP" alt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5" name="フローチャート: 結合子 14"/>
          <p:cNvSpPr/>
          <p:nvPr/>
        </p:nvSpPr>
        <p:spPr>
          <a:xfrm>
            <a:off x="2788585" y="2623092"/>
            <a:ext cx="4017217" cy="1780940"/>
          </a:xfrm>
          <a:prstGeom prst="flowChartConnector">
            <a:avLst/>
          </a:prstGeom>
          <a:solidFill>
            <a:srgbClr val="008000">
              <a:alpha val="15000"/>
            </a:srgbClr>
          </a:solidFill>
          <a:ln w="28575" cmpd="sng">
            <a:solidFill>
              <a:srgbClr val="008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World-wide</a:t>
            </a:r>
          </a:p>
          <a:p>
            <a:pPr algn="ctr"/>
            <a:r>
              <a:rPr lang="en-US" altLang="ja-JP" sz="2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Industry responsible to</a:t>
            </a:r>
          </a:p>
          <a:p>
            <a:pPr algn="ctr"/>
            <a:r>
              <a:rPr lang="en-US" altLang="ja-JP" sz="2000" b="1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‘</a:t>
            </a:r>
            <a:r>
              <a:rPr lang="ja-JP" altLang="en-US" sz="2000" b="1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図面仕様</a:t>
            </a:r>
            <a:endParaRPr lang="en-US" altLang="ja-JP" sz="2000" b="1" dirty="0" smtClean="0">
              <a:solidFill>
                <a:srgbClr val="FF0000"/>
              </a:solidFill>
              <a:latin typeface="Arial"/>
              <a:ea typeface="Arial Unicode MS"/>
              <a:cs typeface="Arial Unicode MS"/>
            </a:endParaRPr>
          </a:p>
          <a:p>
            <a:pPr algn="ctr"/>
            <a:r>
              <a:rPr lang="en-US" altLang="ja-JP" sz="2000" b="1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(</a:t>
            </a:r>
            <a:r>
              <a:rPr lang="ja-JP" altLang="en-US" sz="2000" b="1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性能仕様ではない）</a:t>
            </a:r>
            <a:endParaRPr lang="en-US" altLang="ja-JP" sz="2000" b="1" dirty="0" smtClean="0">
              <a:solidFill>
                <a:srgbClr val="FF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862782" y="730265"/>
            <a:ext cx="3768729" cy="567474"/>
          </a:xfrm>
          <a:prstGeom prst="roundRect">
            <a:avLst/>
          </a:prstGeom>
          <a:solidFill>
            <a:srgbClr val="FF6600"/>
          </a:solidFill>
          <a:ln w="28575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FF00"/>
                </a:solidFill>
                <a:latin typeface="Arial"/>
                <a:ea typeface="Arial Unicode MS"/>
                <a:cs typeface="Arial Unicode MS"/>
              </a:rPr>
              <a:t>ILC </a:t>
            </a:r>
            <a:r>
              <a:rPr lang="ja-JP" altLang="en-US" sz="3200" dirty="0" smtClean="0">
                <a:solidFill>
                  <a:srgbClr val="FFFF00"/>
                </a:solidFill>
                <a:latin typeface="Arial"/>
                <a:ea typeface="Arial Unicode MS"/>
                <a:cs typeface="Arial Unicode MS"/>
              </a:rPr>
              <a:t>ホストラボ</a:t>
            </a:r>
            <a:r>
              <a:rPr lang="en-US" altLang="ja-JP" dirty="0" smtClean="0">
                <a:solidFill>
                  <a:srgbClr val="FFFF00"/>
                </a:solidFill>
                <a:latin typeface="Arial"/>
                <a:ea typeface="Arial Unicode MS"/>
                <a:cs typeface="Arial Unicode MS"/>
              </a:rPr>
              <a:t> </a:t>
            </a:r>
            <a:endParaRPr lang="ja-JP" altLang="en-US" dirty="0">
              <a:solidFill>
                <a:srgbClr val="FFFF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2" name="フローチャート: 結合子 21"/>
          <p:cNvSpPr/>
          <p:nvPr/>
        </p:nvSpPr>
        <p:spPr>
          <a:xfrm>
            <a:off x="3242240" y="4786100"/>
            <a:ext cx="3285560" cy="1614700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rgbClr val="FF6600"/>
                </a:solidFill>
                <a:latin typeface="Arial"/>
                <a:ea typeface="Arial Unicode MS"/>
                <a:cs typeface="Arial Unicode MS"/>
              </a:rPr>
              <a:t>地域ハラボが、</a:t>
            </a:r>
            <a:endParaRPr lang="en-US" altLang="ja-JP" b="1" dirty="0" smtClean="0">
              <a:solidFill>
                <a:srgbClr val="FF6600"/>
              </a:solidFill>
              <a:latin typeface="Arial"/>
              <a:ea typeface="Arial Unicode MS"/>
              <a:cs typeface="Arial Unicode MS"/>
            </a:endParaRPr>
          </a:p>
          <a:p>
            <a:pPr algn="ctr"/>
            <a:r>
              <a:rPr lang="ja-JP" altLang="en-US" b="1" dirty="0" smtClean="0">
                <a:solidFill>
                  <a:srgbClr val="FF6600"/>
                </a:solidFill>
                <a:latin typeface="Arial"/>
                <a:ea typeface="Arial Unicode MS"/>
                <a:cs typeface="Arial Unicode MS"/>
              </a:rPr>
              <a:t>性能に責任をもつ</a:t>
            </a:r>
            <a:endParaRPr lang="en-US" altLang="ja-JP" b="1" dirty="0" smtClean="0">
              <a:solidFill>
                <a:srgbClr val="FF66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3490862" y="1620197"/>
            <a:ext cx="2595315" cy="731165"/>
          </a:xfrm>
          <a:prstGeom prst="roundRect">
            <a:avLst>
              <a:gd name="adj" fmla="val 21532"/>
            </a:avLst>
          </a:prstGeom>
          <a:solidFill>
            <a:srgbClr val="CCFFCC"/>
          </a:solidFill>
          <a:ln w="19050" cmpd="sng">
            <a:solidFill>
              <a:srgbClr val="3366FF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  <a:t>技術調整機能</a:t>
            </a:r>
            <a:endParaRPr lang="en-US" altLang="ja-JP" dirty="0" smtClean="0">
              <a:solidFill>
                <a:srgbClr val="3366FF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 flipV="1">
            <a:off x="2708889" y="4087487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2664343" y="2688308"/>
            <a:ext cx="671135" cy="209403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9" idx="1"/>
          </p:cNvCxnSpPr>
          <p:nvPr/>
        </p:nvCxnSpPr>
        <p:spPr>
          <a:xfrm>
            <a:off x="6631511" y="3865606"/>
            <a:ext cx="602919" cy="241711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4845509" y="4395025"/>
            <a:ext cx="0" cy="39107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4312109" y="1311545"/>
            <a:ext cx="0" cy="215264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>
            <a:off x="6795447" y="6074705"/>
            <a:ext cx="687290" cy="1380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7512737" y="5521174"/>
            <a:ext cx="16466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: Technical 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r>
              <a:rPr lang="en-US" altLang="ja-JP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 coordination link </a:t>
            </a:r>
          </a:p>
          <a:p>
            <a:r>
              <a:rPr lang="en-US" altLang="ja-JP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: Procurement link </a:t>
            </a:r>
            <a:endParaRPr lang="ja-JP" altLang="en-US" sz="14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79" name="直線矢印コネクタ 78"/>
          <p:cNvCxnSpPr/>
          <p:nvPr/>
        </p:nvCxnSpPr>
        <p:spPr>
          <a:xfrm>
            <a:off x="6805802" y="5729562"/>
            <a:ext cx="687290" cy="13805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AY-2015/11/17b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46</a:t>
            </a:fld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26" name="図 25" descr="cryomodule_2008_low_trans.jpg"/>
          <p:cNvPicPr>
            <a:picLocks noChangeAspect="1"/>
          </p:cNvPicPr>
          <p:nvPr/>
        </p:nvPicPr>
        <p:blipFill>
          <a:blip r:embed="rId2" cstate="email">
            <a:alphaModFix amt="7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9" y="755272"/>
            <a:ext cx="2061474" cy="1236884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</p:pic>
      <p:pic>
        <p:nvPicPr>
          <p:cNvPr id="27" name="図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1243" y="1035451"/>
            <a:ext cx="2070982" cy="5245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259174" y="3045120"/>
            <a:ext cx="2262158" cy="92333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</a:t>
            </a:r>
            <a:r>
              <a:rPr kumimoji="1" lang="ja-JP" altLang="en-US" dirty="0" smtClean="0"/>
              <a:t>市場は世界共通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・企業は製造責任</a:t>
            </a:r>
            <a:endParaRPr kumimoji="1" lang="en-US" altLang="ja-JP" dirty="0" smtClean="0"/>
          </a:p>
          <a:p>
            <a:r>
              <a:rPr lang="ja-JP" altLang="en-US" dirty="0" smtClean="0"/>
              <a:t>・研究所が性能責任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94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59" y="76200"/>
            <a:ext cx="7777481" cy="914400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2800" b="1" dirty="0" smtClean="0"/>
              <a:t>空洞とクライオモジュール製造と性能評価フロー</a:t>
            </a:r>
            <a:endParaRPr kumimoji="1" lang="ja-JP" altLang="en-US" sz="2800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421700"/>
              </p:ext>
            </p:extLst>
          </p:nvPr>
        </p:nvGraphicFramePr>
        <p:xfrm>
          <a:off x="247413" y="1043955"/>
          <a:ext cx="8678046" cy="52171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19483"/>
                <a:gridCol w="1352529"/>
                <a:gridCol w="1602013"/>
                <a:gridCol w="1451494"/>
                <a:gridCol w="135252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Step hosted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Industry</a:t>
                      </a:r>
                      <a:endParaRPr kumimoji="1" lang="ja-JP" altLang="en-US" sz="1600" dirty="0">
                        <a:solidFill>
                          <a:srgbClr val="CCFF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Industry/Laboratory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Hub-laboratory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ILC Host-laboratory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Regional constraint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</a:rPr>
                        <a:t>no</a:t>
                      </a:r>
                      <a:endParaRPr kumimoji="1" lang="ja-JP" alt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yes or no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yes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yes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Sub-comp/material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Production/P</a:t>
                      </a:r>
                      <a:r>
                        <a:rPr kumimoji="1" lang="en-US" altLang="ja-JP" sz="1600" dirty="0" smtClean="0"/>
                        <a:t>rocurement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solidFill>
                            <a:srgbClr val="FFFF00"/>
                          </a:solidFill>
                        </a:rPr>
                        <a:t>Nb</a:t>
                      </a:r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, Ti, specific comp. …</a:t>
                      </a:r>
                      <a:endParaRPr kumimoji="1" lang="ja-JP" alt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Procurement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9-cell Cavity 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M</a:t>
                      </a:r>
                      <a:r>
                        <a:rPr kumimoji="1" lang="en-US" altLang="ja-JP" sz="1600" dirty="0" smtClean="0"/>
                        <a:t>anufacturing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9-cell</a:t>
                      </a:r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-cavity,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Process,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He-Jacketing</a:t>
                      </a:r>
                      <a:endParaRPr kumimoji="1" lang="ja-JP" alt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Procurement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9-cell Cavity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Performance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Test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Cold, gradient</a:t>
                      </a:r>
                      <a:r>
                        <a:rPr kumimoji="1" lang="en-US" altLang="ja-JP" sz="16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test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Cryomodule</a:t>
                      </a:r>
                      <a:r>
                        <a:rPr kumimoji="1" lang="en-US" altLang="ja-JP" sz="1600" dirty="0" smtClean="0"/>
                        <a:t> component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M</a:t>
                      </a:r>
                      <a:r>
                        <a:rPr kumimoji="1" lang="en-US" altLang="ja-JP" sz="1600" dirty="0" smtClean="0"/>
                        <a:t>anufacturing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V. vessel, cold-mass ...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 Procurement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Cryomodule</a:t>
                      </a:r>
                      <a:r>
                        <a:rPr kumimoji="1" lang="en-US" altLang="ja-JP" sz="1600" dirty="0" smtClean="0"/>
                        <a:t>/Cavity</a:t>
                      </a:r>
                      <a:endParaRPr kumimoji="1" lang="en-US" altLang="ja-JP" sz="1600" baseline="0" dirty="0" smtClean="0"/>
                    </a:p>
                    <a:p>
                      <a:r>
                        <a:rPr kumimoji="1" lang="en-US" altLang="ja-JP" sz="1600" baseline="0" dirty="0" smtClean="0"/>
                        <a:t>- Assembly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>
                          <a:solidFill>
                            <a:srgbClr val="3366FF"/>
                          </a:solidFill>
                        </a:rPr>
                        <a:t>Cav</a:t>
                      </a: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-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string/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CM-assembly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SCRF </a:t>
                      </a:r>
                      <a:r>
                        <a:rPr kumimoji="1" lang="en-US" altLang="ja-JP" sz="1600" dirty="0" err="1" smtClean="0"/>
                        <a:t>Cryomodule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/>
                        <a:t>- Performance Test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</a:rPr>
                        <a:t>Cold,</a:t>
                      </a:r>
                      <a:r>
                        <a:rPr kumimoji="1" lang="en-US" altLang="ja-JP" sz="1600" baseline="0" dirty="0" smtClean="0">
                          <a:solidFill>
                            <a:srgbClr val="FFFFFF"/>
                          </a:solidFill>
                        </a:rPr>
                        <a:t> gradient test</a:t>
                      </a:r>
                      <a:endParaRPr kumimoji="1" lang="ja-JP" alt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Accelerator</a:t>
                      </a:r>
                      <a:r>
                        <a:rPr kumimoji="1" lang="en-US" altLang="ja-JP" sz="1800" baseline="0" dirty="0" smtClean="0"/>
                        <a:t> i</a:t>
                      </a:r>
                      <a:r>
                        <a:rPr kumimoji="1" lang="en-US" altLang="ja-JP" sz="1800" dirty="0" smtClean="0"/>
                        <a:t>ntegration, Commissioning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bg1"/>
                          </a:solidFill>
                        </a:rPr>
                        <a:t>Accelerator</a:t>
                      </a:r>
                      <a:r>
                        <a:rPr kumimoji="1" lang="en-US" altLang="ja-JP" sz="1800" baseline="0" dirty="0" smtClean="0">
                          <a:solidFill>
                            <a:schemeClr val="bg1"/>
                          </a:solidFill>
                        </a:rPr>
                        <a:t> sys. </a:t>
                      </a:r>
                      <a:r>
                        <a:rPr kumimoji="1" lang="en-US" altLang="ja-JP" sz="1800" baseline="0" dirty="0" err="1" smtClean="0">
                          <a:solidFill>
                            <a:schemeClr val="bg1"/>
                          </a:solidFill>
                        </a:rPr>
                        <a:t>Integ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AY-2015/11/17b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47</a:t>
            </a:fld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" name="屈折矢印 19"/>
          <p:cNvSpPr/>
          <p:nvPr/>
        </p:nvSpPr>
        <p:spPr>
          <a:xfrm flipV="1">
            <a:off x="5906643" y="4770120"/>
            <a:ext cx="928370" cy="340360"/>
          </a:xfrm>
          <a:prstGeom prst="bentUpArrow">
            <a:avLst>
              <a:gd name="adj1" fmla="val 28704"/>
              <a:gd name="adj2" fmla="val 25000"/>
              <a:gd name="adj3" fmla="val 46296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屈折矢印 20"/>
          <p:cNvSpPr/>
          <p:nvPr/>
        </p:nvSpPr>
        <p:spPr>
          <a:xfrm flipV="1">
            <a:off x="4521200" y="4102100"/>
            <a:ext cx="1384300" cy="551180"/>
          </a:xfrm>
          <a:prstGeom prst="bentUpArrow">
            <a:avLst>
              <a:gd name="adj1" fmla="val 18156"/>
              <a:gd name="adj2" fmla="val 25000"/>
              <a:gd name="adj3" fmla="val 25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右矢印 23"/>
          <p:cNvSpPr/>
          <p:nvPr/>
        </p:nvSpPr>
        <p:spPr>
          <a:xfrm>
            <a:off x="4602480" y="2230530"/>
            <a:ext cx="1615440" cy="193055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  <a:prstDash val="soli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曲折矢印 25"/>
          <p:cNvSpPr/>
          <p:nvPr/>
        </p:nvSpPr>
        <p:spPr>
          <a:xfrm flipH="1" flipV="1">
            <a:off x="4592320" y="2343129"/>
            <a:ext cx="1696720" cy="396239"/>
          </a:xfrm>
          <a:prstGeom prst="bentArrow">
            <a:avLst>
              <a:gd name="adj1" fmla="val 25000"/>
              <a:gd name="adj2" fmla="val 15979"/>
              <a:gd name="adj3" fmla="val 35631"/>
              <a:gd name="adj4" fmla="val 43750"/>
            </a:avLst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曲折矢印 2"/>
          <p:cNvSpPr/>
          <p:nvPr/>
        </p:nvSpPr>
        <p:spPr>
          <a:xfrm flipV="1">
            <a:off x="6885305" y="5546860"/>
            <a:ext cx="762000" cy="477520"/>
          </a:xfrm>
          <a:prstGeom prst="ben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5" name="右矢印 14"/>
          <p:cNvSpPr/>
          <p:nvPr/>
        </p:nvSpPr>
        <p:spPr>
          <a:xfrm>
            <a:off x="4623308" y="3065772"/>
            <a:ext cx="1615440" cy="193055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  <a:prstDash val="soli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曲折矢印 7"/>
          <p:cNvSpPr/>
          <p:nvPr/>
        </p:nvSpPr>
        <p:spPr>
          <a:xfrm flipH="1" flipV="1">
            <a:off x="5948992" y="3799520"/>
            <a:ext cx="319228" cy="853760"/>
          </a:xfrm>
          <a:prstGeom prst="bentArrow">
            <a:avLst>
              <a:gd name="adj1" fmla="val 35870"/>
              <a:gd name="adj2" fmla="val 25000"/>
              <a:gd name="adj3" fmla="val 25000"/>
              <a:gd name="adj4" fmla="val 4375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000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直線コネクタ 61"/>
          <p:cNvCxnSpPr>
            <a:endCxn id="58" idx="1"/>
          </p:cNvCxnSpPr>
          <p:nvPr/>
        </p:nvCxnSpPr>
        <p:spPr>
          <a:xfrm>
            <a:off x="2440648" y="4248836"/>
            <a:ext cx="76131" cy="2345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V="1">
            <a:off x="1928146" y="4317823"/>
            <a:ext cx="474973" cy="3722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642" y="178655"/>
            <a:ext cx="8109431" cy="72336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sz="3200" b="1" cap="all" dirty="0" smtClean="0">
                <a:ln w="9000" cmpd="sng">
                  <a:noFill/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HG創英角ｺﾞｼｯｸUB"/>
                <a:cs typeface="HG創英角ｺﾞｼｯｸUB"/>
              </a:rPr>
              <a:t>KEK-STF2</a:t>
            </a:r>
            <a:r>
              <a:rPr lang="ja-JP" altLang="en-US" sz="3200" cap="all" dirty="0" smtClean="0">
                <a:ln w="9000" cmpd="sng">
                  <a:noFill/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HG創英角ｺﾞｼｯｸUB"/>
                <a:cs typeface="HG創英角ｺﾞｼｯｸUB"/>
              </a:rPr>
              <a:t>：超伝導ビーム加速の実証、応用</a:t>
            </a:r>
            <a:endParaRPr lang="ja-JP" altLang="en-US" sz="3200" b="1" cap="all" dirty="0">
              <a:ln w="9000" cmpd="sng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a typeface="HG創英角ｺﾞｼｯｸUB"/>
              <a:cs typeface="HG創英角ｺﾞｼｯｸUB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2620837" y="4319684"/>
            <a:ext cx="4716000" cy="7196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1463939" y="3948740"/>
            <a:ext cx="2540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" name="正方形/長方形 5"/>
          <p:cNvSpPr/>
          <p:nvPr/>
        </p:nvSpPr>
        <p:spPr>
          <a:xfrm>
            <a:off x="4249477" y="3942390"/>
            <a:ext cx="28003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" name="正方形/長方形 6"/>
          <p:cNvSpPr/>
          <p:nvPr/>
        </p:nvSpPr>
        <p:spPr>
          <a:xfrm>
            <a:off x="2316960" y="4501189"/>
            <a:ext cx="4191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" name="正方形/長方形 7"/>
          <p:cNvSpPr/>
          <p:nvPr/>
        </p:nvSpPr>
        <p:spPr>
          <a:xfrm>
            <a:off x="1061774" y="4551156"/>
            <a:ext cx="1332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" name="正方形/長方形 8"/>
          <p:cNvSpPr/>
          <p:nvPr/>
        </p:nvSpPr>
        <p:spPr>
          <a:xfrm>
            <a:off x="613039" y="3593140"/>
            <a:ext cx="10692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0" name="正方形/長方形 9"/>
          <p:cNvSpPr/>
          <p:nvPr/>
        </p:nvSpPr>
        <p:spPr>
          <a:xfrm>
            <a:off x="619389" y="4317040"/>
            <a:ext cx="450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1" name="正方形/長方形 10"/>
          <p:cNvSpPr/>
          <p:nvPr/>
        </p:nvSpPr>
        <p:spPr>
          <a:xfrm rot="16200000">
            <a:off x="315039" y="3955090"/>
            <a:ext cx="6663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2" name="正方形/長方形 11"/>
          <p:cNvSpPr/>
          <p:nvPr/>
        </p:nvSpPr>
        <p:spPr>
          <a:xfrm rot="16200000">
            <a:off x="800364" y="4338815"/>
            <a:ext cx="4821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3" name="正方形/長方形 12"/>
          <p:cNvSpPr/>
          <p:nvPr/>
        </p:nvSpPr>
        <p:spPr>
          <a:xfrm rot="16200000">
            <a:off x="838014" y="3812215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4" name="正方形/長方形 13"/>
          <p:cNvSpPr/>
          <p:nvPr/>
        </p:nvSpPr>
        <p:spPr>
          <a:xfrm rot="16200000">
            <a:off x="1488564" y="3767765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5" name="正方形/長方形 14"/>
          <p:cNvSpPr/>
          <p:nvPr/>
        </p:nvSpPr>
        <p:spPr>
          <a:xfrm>
            <a:off x="1051191" y="4135006"/>
            <a:ext cx="2730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6" name="正方形/長方形 15"/>
          <p:cNvSpPr/>
          <p:nvPr/>
        </p:nvSpPr>
        <p:spPr>
          <a:xfrm rot="16200000">
            <a:off x="1231110" y="4041873"/>
            <a:ext cx="243864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7" name="正方形/長方形 16"/>
          <p:cNvSpPr/>
          <p:nvPr/>
        </p:nvSpPr>
        <p:spPr>
          <a:xfrm>
            <a:off x="4347139" y="4120188"/>
            <a:ext cx="3100881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8" name="正方形/長方形 17"/>
          <p:cNvSpPr/>
          <p:nvPr/>
        </p:nvSpPr>
        <p:spPr>
          <a:xfrm rot="16200000">
            <a:off x="6916510" y="4026528"/>
            <a:ext cx="251996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9" name="正方形/長方形 18"/>
          <p:cNvSpPr/>
          <p:nvPr/>
        </p:nvSpPr>
        <p:spPr>
          <a:xfrm rot="16200000">
            <a:off x="6406854" y="4561625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0" name="正方形/長方形 19"/>
          <p:cNvSpPr/>
          <p:nvPr/>
        </p:nvSpPr>
        <p:spPr>
          <a:xfrm rot="16200000">
            <a:off x="6830166" y="4548938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2" name="正方形/長方形 21"/>
          <p:cNvSpPr/>
          <p:nvPr/>
        </p:nvSpPr>
        <p:spPr>
          <a:xfrm>
            <a:off x="6524891" y="4622063"/>
            <a:ext cx="423313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3" name="正方形/長方形 22"/>
          <p:cNvSpPr/>
          <p:nvPr/>
        </p:nvSpPr>
        <p:spPr>
          <a:xfrm rot="16200000">
            <a:off x="3798723" y="3747940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4" name="正方形/長方形 23"/>
          <p:cNvSpPr/>
          <p:nvPr/>
        </p:nvSpPr>
        <p:spPr>
          <a:xfrm rot="16200000">
            <a:off x="4099255" y="3757887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5" name="正方形/長方形 24"/>
          <p:cNvSpPr/>
          <p:nvPr/>
        </p:nvSpPr>
        <p:spPr>
          <a:xfrm>
            <a:off x="2693575" y="4289965"/>
            <a:ext cx="791997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6" name="正方形/長方形 25"/>
          <p:cNvSpPr/>
          <p:nvPr/>
        </p:nvSpPr>
        <p:spPr>
          <a:xfrm>
            <a:off x="2118943" y="4289965"/>
            <a:ext cx="186265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7" name="正方形/長方形 26"/>
          <p:cNvSpPr/>
          <p:nvPr/>
        </p:nvSpPr>
        <p:spPr>
          <a:xfrm>
            <a:off x="1878179" y="4288239"/>
            <a:ext cx="110067" cy="57600"/>
          </a:xfrm>
          <a:prstGeom prst="rect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8" name="正方形/長方形 27"/>
          <p:cNvSpPr/>
          <p:nvPr/>
        </p:nvSpPr>
        <p:spPr>
          <a:xfrm>
            <a:off x="7314130" y="4286527"/>
            <a:ext cx="215999" cy="72000"/>
          </a:xfrm>
          <a:prstGeom prst="rect">
            <a:avLst/>
          </a:prstGeom>
          <a:solidFill>
            <a:schemeClr val="tx2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30" name="直線コネクタ 29"/>
          <p:cNvCxnSpPr>
            <a:stCxn id="33" idx="1"/>
            <a:endCxn id="29" idx="0"/>
          </p:cNvCxnSpPr>
          <p:nvPr/>
        </p:nvCxnSpPr>
        <p:spPr>
          <a:xfrm>
            <a:off x="6467291" y="4324599"/>
            <a:ext cx="240337" cy="112461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 flipH="1">
            <a:off x="6261535" y="4301739"/>
            <a:ext cx="205756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4" name="正方形/長方形 33"/>
          <p:cNvSpPr/>
          <p:nvPr/>
        </p:nvSpPr>
        <p:spPr>
          <a:xfrm>
            <a:off x="5373344" y="4293701"/>
            <a:ext cx="791999" cy="576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78992" y="4276574"/>
            <a:ext cx="100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  <a:latin typeface="Arial"/>
                <a:cs typeface="Arial"/>
              </a:rPr>
              <a:t>CM1</a:t>
            </a:r>
            <a:endParaRPr kumimoji="1" lang="ja-JP" alt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218788" y="4682669"/>
            <a:ext cx="1211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Beam Dump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05028" y="4297977"/>
            <a:ext cx="116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SC RF-Gun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510436" y="4275114"/>
            <a:ext cx="854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CM2a+2b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446" y="1099373"/>
            <a:ext cx="4898090" cy="2036455"/>
          </a:xfrm>
          <a:prstGeom prst="rect">
            <a:avLst/>
          </a:prstGeom>
          <a:solidFill>
            <a:srgbClr val="66CCFF"/>
          </a:solidFill>
        </p:spPr>
        <p:txBody>
          <a:bodyPr wrap="square" rtlCol="0">
            <a:spAutoFit/>
          </a:bodyPr>
          <a:lstStyle/>
          <a:p>
            <a:pPr>
              <a:lnSpc>
                <a:spcPts val="2160"/>
              </a:lnSpc>
            </a:pPr>
            <a:r>
              <a:rPr lang="en-US" altLang="ja-JP" sz="2000" dirty="0" smtClean="0">
                <a:solidFill>
                  <a:srgbClr val="0000FF"/>
                </a:solidFill>
                <a:latin typeface="HG創英角ｺﾞｼｯｸUB"/>
                <a:ea typeface="HG創英角ｺﾞｼｯｸUB"/>
                <a:cs typeface="HG創英角ｺﾞｼｯｸUB"/>
              </a:rPr>
              <a:t>■ </a:t>
            </a:r>
            <a:r>
              <a:rPr lang="en-US" altLang="ja-JP" sz="2000" dirty="0" smtClean="0">
                <a:latin typeface="+mj-lt"/>
                <a:ea typeface="HG創英角ｺﾞｼｯｸUB"/>
                <a:cs typeface="HG創英角ｺﾞｼｯｸUB"/>
              </a:rPr>
              <a:t>Objective</a:t>
            </a:r>
            <a:endParaRPr kumimoji="1" lang="en-US" altLang="ja-JP" sz="2000" dirty="0" smtClean="0">
              <a:latin typeface="+mj-lt"/>
              <a:ea typeface="HG創英角ｺﾞｼｯｸUB"/>
              <a:cs typeface="HG創英角ｺﾞｼｯｸUB"/>
            </a:endParaRPr>
          </a:p>
          <a:p>
            <a:pPr>
              <a:lnSpc>
                <a:spcPts val="2160"/>
              </a:lnSpc>
            </a:pPr>
            <a:r>
              <a:rPr lang="en-US" altLang="ja-JP" sz="2000" dirty="0" smtClean="0">
                <a:solidFill>
                  <a:srgbClr val="0000FF"/>
                </a:solidFill>
                <a:latin typeface="+mj-lt"/>
                <a:ea typeface="HG創英角ｺﾞｼｯｸUB"/>
                <a:cs typeface="HG創英角ｺﾞｼｯｸUB"/>
              </a:rPr>
              <a:t>•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High Gradient (31.5 MV/m</a:t>
            </a:r>
            <a:r>
              <a:rPr lang="en-US" altLang="ja-JP" sz="2000" dirty="0">
                <a:latin typeface="+mj-lt"/>
                <a:ea typeface="ＭＳ ゴシック"/>
                <a:cs typeface="ＭＳ ゴシック"/>
              </a:rPr>
              <a:t>)</a:t>
            </a:r>
            <a:endParaRPr lang="en-US" altLang="ja-JP" sz="2000" dirty="0" smtClean="0">
              <a:latin typeface="+mj-lt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ja-JP" altLang="ja-JP" sz="2000" dirty="0">
                <a:latin typeface="+mj-lt"/>
                <a:ea typeface="ＭＳ ゴシック"/>
                <a:cs typeface="ＭＳ ゴシック"/>
              </a:rPr>
              <a:t>　</a:t>
            </a:r>
            <a:r>
              <a:rPr lang="ja-JP" altLang="en-US" sz="2000" dirty="0" smtClean="0">
                <a:latin typeface="+mj-lt"/>
                <a:ea typeface="ＭＳ ゴシック"/>
                <a:cs typeface="ＭＳ ゴシック"/>
              </a:rPr>
              <a:t>＝＞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Demonstration of full </a:t>
            </a:r>
            <a:r>
              <a:rPr lang="en-US" altLang="ja-JP" sz="2000" dirty="0" err="1" smtClean="0">
                <a:latin typeface="+mj-lt"/>
                <a:ea typeface="ＭＳ ゴシック"/>
                <a:cs typeface="ＭＳ ゴシック"/>
              </a:rPr>
              <a:t>cryomodule</a:t>
            </a:r>
            <a:endParaRPr lang="en-US" altLang="ja-JP" sz="2000" dirty="0" smtClean="0">
              <a:latin typeface="+mj-lt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ja-JP" altLang="en-US" sz="2000" dirty="0" smtClean="0">
                <a:latin typeface="+mj-lt"/>
                <a:ea typeface="ＭＳ ゴシック"/>
                <a:cs typeface="ＭＳ ゴシック"/>
              </a:rPr>
              <a:t>・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Pulse and CW operation (for effective R&amp;D </a:t>
            </a:r>
          </a:p>
          <a:p>
            <a:pPr>
              <a:lnSpc>
                <a:spcPts val="2160"/>
              </a:lnSpc>
            </a:pPr>
            <a:r>
              <a:rPr lang="ja-JP" altLang="en-US" sz="2000" dirty="0" smtClean="0">
                <a:latin typeface="+mj-lt"/>
                <a:ea typeface="ＭＳ ゴシック"/>
                <a:cs typeface="ＭＳ ゴシック"/>
              </a:rPr>
              <a:t>・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Better efficiency power sources </a:t>
            </a:r>
            <a:endParaRPr lang="en-US" altLang="ja-JP" sz="2000" dirty="0" smtClean="0">
              <a:solidFill>
                <a:srgbClr val="0000FF"/>
              </a:solidFill>
              <a:latin typeface="+mj-lt"/>
              <a:ea typeface="ＭＳ ゴシック"/>
              <a:cs typeface="ＭＳ ゴシック"/>
            </a:endParaRPr>
          </a:p>
          <a:p>
            <a:pPr>
              <a:lnSpc>
                <a:spcPts val="2160"/>
              </a:lnSpc>
            </a:pPr>
            <a:r>
              <a:rPr lang="ja-JP" altLang="en-US" sz="2000" dirty="0" smtClean="0">
                <a:solidFill>
                  <a:srgbClr val="0000FF"/>
                </a:solidFill>
                <a:latin typeface="+mj-lt"/>
                <a:ea typeface="ＭＳ ゴシック"/>
                <a:cs typeface="ＭＳ ゴシック"/>
              </a:rPr>
              <a:t>・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SCRF electron gun </a:t>
            </a:r>
          </a:p>
          <a:p>
            <a:pPr>
              <a:lnSpc>
                <a:spcPts val="2160"/>
              </a:lnSpc>
            </a:pPr>
            <a:r>
              <a:rPr lang="ja-JP" altLang="en-US" sz="2000" dirty="0" smtClean="0">
                <a:solidFill>
                  <a:srgbClr val="0000FF"/>
                </a:solidFill>
                <a:latin typeface="+mj-lt"/>
                <a:ea typeface="ＭＳ ゴシック"/>
                <a:cs typeface="ＭＳ ゴシック"/>
              </a:rPr>
              <a:t>・</a:t>
            </a:r>
            <a:r>
              <a:rPr lang="en-US" altLang="ja-JP" sz="2000" dirty="0" smtClean="0">
                <a:solidFill>
                  <a:srgbClr val="FFFF00"/>
                </a:solidFill>
                <a:latin typeface="+mj-lt"/>
                <a:ea typeface="ＭＳ ゴシック"/>
                <a:cs typeface="ＭＳ ゴシック"/>
              </a:rPr>
              <a:t>Training for next generation s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871805" y="4034492"/>
            <a:ext cx="546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CM0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610261" y="4293013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7" name="正方形/長方形 46"/>
          <p:cNvSpPr/>
          <p:nvPr/>
        </p:nvSpPr>
        <p:spPr>
          <a:xfrm>
            <a:off x="4007751" y="4294537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7" name="正方形/長方形 56"/>
          <p:cNvSpPr/>
          <p:nvPr/>
        </p:nvSpPr>
        <p:spPr>
          <a:xfrm>
            <a:off x="2410699" y="4222321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8" name="正方形/長方形 57"/>
          <p:cNvSpPr/>
          <p:nvPr/>
        </p:nvSpPr>
        <p:spPr>
          <a:xfrm>
            <a:off x="2516779" y="4224181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0" name="正方形/長方形 59"/>
          <p:cNvSpPr/>
          <p:nvPr/>
        </p:nvSpPr>
        <p:spPr>
          <a:xfrm>
            <a:off x="2366239" y="4293661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1" name="正方形/長方形 60"/>
          <p:cNvSpPr/>
          <p:nvPr/>
        </p:nvSpPr>
        <p:spPr>
          <a:xfrm>
            <a:off x="2564959" y="4295521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285458" y="3979877"/>
            <a:ext cx="478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BC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617628" y="4437060"/>
            <a:ext cx="179999" cy="10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4" name="正方形/長方形 53"/>
          <p:cNvSpPr/>
          <p:nvPr/>
        </p:nvSpPr>
        <p:spPr>
          <a:xfrm>
            <a:off x="4466211" y="4293937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484058" y="4278944"/>
            <a:ext cx="1010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CM3a</a:t>
            </a:r>
            <a:r>
              <a:rPr lang="en-US" altLang="ja-JP" sz="12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+3</a:t>
            </a:r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b</a:t>
            </a:r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, 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5218" y="3507174"/>
            <a:ext cx="2051997" cy="338554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Electron Gun</a:t>
            </a:r>
            <a:endParaRPr kumimoji="1" lang="ja-JP" altLang="en-US" sz="1600" b="1" dirty="0">
              <a:solidFill>
                <a:srgbClr val="000090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457135" y="3512473"/>
            <a:ext cx="1907997" cy="338554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Full </a:t>
            </a:r>
            <a:r>
              <a:rPr lang="en-US" altLang="ja-JP" sz="1600" b="1" dirty="0" err="1" smtClean="0">
                <a:solidFill>
                  <a:srgbClr val="000090"/>
                </a:solidFill>
              </a:rPr>
              <a:t>Cryomodules</a:t>
            </a:r>
            <a:endParaRPr kumimoji="1" lang="ja-JP" altLang="en-US" sz="1600" b="1" dirty="0">
              <a:solidFill>
                <a:srgbClr val="000090"/>
              </a:solidFill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1774655" y="3810400"/>
            <a:ext cx="134817" cy="45835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endCxn id="46" idx="0"/>
          </p:cNvCxnSpPr>
          <p:nvPr/>
        </p:nvCxnSpPr>
        <p:spPr>
          <a:xfrm>
            <a:off x="3710151" y="3820250"/>
            <a:ext cx="98109" cy="47276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484058" y="3520640"/>
            <a:ext cx="1845475" cy="338554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err="1" smtClean="0">
                <a:solidFill>
                  <a:srgbClr val="000090"/>
                </a:solidFill>
              </a:rPr>
              <a:t>Undulators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 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187114" y="3522409"/>
            <a:ext cx="1252278" cy="338554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Detecto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r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cxnSp>
        <p:nvCxnSpPr>
          <p:cNvPr id="67" name="直線矢印コネクタ 66"/>
          <p:cNvCxnSpPr/>
          <p:nvPr/>
        </p:nvCxnSpPr>
        <p:spPr>
          <a:xfrm flipH="1">
            <a:off x="5494142" y="3810400"/>
            <a:ext cx="185957" cy="47977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>
            <a:endCxn id="28" idx="0"/>
          </p:cNvCxnSpPr>
          <p:nvPr/>
        </p:nvCxnSpPr>
        <p:spPr>
          <a:xfrm flipH="1">
            <a:off x="7422130" y="3810400"/>
            <a:ext cx="301004" cy="47612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/>
          <p:cNvSpPr/>
          <p:nvPr/>
        </p:nvSpPr>
        <p:spPr>
          <a:xfrm>
            <a:off x="7059351" y="4133351"/>
            <a:ext cx="720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9" name="正方形/長方形 78"/>
          <p:cNvSpPr/>
          <p:nvPr/>
        </p:nvSpPr>
        <p:spPr>
          <a:xfrm rot="16200000">
            <a:off x="7801813" y="4226423"/>
            <a:ext cx="572959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0" name="正方形/長方形 79"/>
          <p:cNvSpPr/>
          <p:nvPr/>
        </p:nvSpPr>
        <p:spPr>
          <a:xfrm>
            <a:off x="6926374" y="4498361"/>
            <a:ext cx="1152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0" name="正方形/長方形 89"/>
          <p:cNvSpPr/>
          <p:nvPr/>
        </p:nvSpPr>
        <p:spPr>
          <a:xfrm rot="16200000">
            <a:off x="7675958" y="4048727"/>
            <a:ext cx="212956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1" name="正方形/長方形 90"/>
          <p:cNvSpPr/>
          <p:nvPr/>
        </p:nvSpPr>
        <p:spPr>
          <a:xfrm>
            <a:off x="7780192" y="3965108"/>
            <a:ext cx="324918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92" name="直線コネクタ 91"/>
          <p:cNvCxnSpPr/>
          <p:nvPr/>
        </p:nvCxnSpPr>
        <p:spPr>
          <a:xfrm flipH="1">
            <a:off x="7926138" y="4013000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 flipH="1">
            <a:off x="7953693" y="4012019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 flipH="1">
            <a:off x="7980534" y="4014137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flipH="1">
            <a:off x="8009281" y="4013000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6200000" flipH="1">
            <a:off x="7993918" y="4047994"/>
            <a:ext cx="0" cy="144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AY-2015/11/17b</a:t>
            </a:r>
            <a:endParaRPr kumimoji="1" lang="ja-JP" altLang="en-US"/>
          </a:p>
        </p:txBody>
      </p:sp>
      <p:sp>
        <p:nvSpPr>
          <p:cNvPr id="44" name="スライド番号プレースホルダー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t>48</a:t>
            </a:fld>
            <a:endParaRPr kumimoji="1" lang="ja-JP" altLang="en-US" dirty="0"/>
          </a:p>
        </p:txBody>
      </p:sp>
      <p:sp>
        <p:nvSpPr>
          <p:cNvPr id="84" name="正方形/長方形 83"/>
          <p:cNvSpPr/>
          <p:nvPr/>
        </p:nvSpPr>
        <p:spPr>
          <a:xfrm>
            <a:off x="4862209" y="4298072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198516" y="1097586"/>
            <a:ext cx="3747154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Plan: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Multiple CM for system study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In-house Cavity to be installed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in cooperation with industry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Wide range application including </a:t>
            </a:r>
          </a:p>
          <a:p>
            <a:r>
              <a:rPr lang="en-US" altLang="ja-JP" dirty="0" smtClean="0"/>
              <a:t>     Photon Science </a:t>
            </a:r>
            <a:endParaRPr lang="en-US" altLang="ja-JP" dirty="0"/>
          </a:p>
          <a:p>
            <a:endParaRPr kumimoji="1" lang="en-US" altLang="ja-JP" dirty="0" smtClean="0"/>
          </a:p>
        </p:txBody>
      </p:sp>
      <p:pic>
        <p:nvPicPr>
          <p:cNvPr id="78" name="図 10" descr="MAX_Accelerating_Gradient_at_STF_2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8671" y="4790177"/>
            <a:ext cx="3348335" cy="193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テキスト ボックス 81"/>
          <p:cNvSpPr txBox="1"/>
          <p:nvPr/>
        </p:nvSpPr>
        <p:spPr>
          <a:xfrm>
            <a:off x="4484058" y="5771574"/>
            <a:ext cx="3859992" cy="584776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Gradient achieved at KEK-STF: &gt; ~ 35 MV/m</a:t>
            </a:r>
          </a:p>
          <a:p>
            <a:r>
              <a:rPr lang="en-US" altLang="ja-JP" sz="1600" dirty="0" smtClean="0"/>
              <a:t>Progress: &gt; 90 %</a:t>
            </a:r>
            <a:endParaRPr kumimoji="1" lang="ja-JP" altLang="en-US" sz="1600" dirty="0"/>
          </a:p>
        </p:txBody>
      </p:sp>
      <p:sp>
        <p:nvSpPr>
          <p:cNvPr id="32" name="角丸四角形 31"/>
          <p:cNvSpPr/>
          <p:nvPr/>
        </p:nvSpPr>
        <p:spPr>
          <a:xfrm>
            <a:off x="1720789" y="4034492"/>
            <a:ext cx="2286962" cy="540484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4007750" y="4122137"/>
            <a:ext cx="4170647" cy="379050"/>
          </a:xfrm>
          <a:prstGeom prst="rect">
            <a:avLst/>
          </a:prstGeom>
          <a:solidFill>
            <a:schemeClr val="tx2">
              <a:lumMod val="40000"/>
              <a:lumOff val="60000"/>
              <a:alpha val="59000"/>
            </a:schemeClr>
          </a:solidFill>
          <a:ln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1" name="直線矢印コネクタ 80"/>
          <p:cNvCxnSpPr/>
          <p:nvPr/>
        </p:nvCxnSpPr>
        <p:spPr>
          <a:xfrm>
            <a:off x="2316960" y="3522409"/>
            <a:ext cx="273840" cy="4905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5" name="コンテンツ プレースホルダー 9" descr="DSC08772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436" y="4879386"/>
            <a:ext cx="2729111" cy="1500906"/>
          </a:xfrm>
          <a:prstGeom prst="rect">
            <a:avLst/>
          </a:prstGeom>
        </p:spPr>
      </p:pic>
      <p:sp>
        <p:nvSpPr>
          <p:cNvPr id="31" name="フッター プレースホルダー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7321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COI-Assembly-hall_V#10B985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9698"/>
            <a:ext cx="9144000" cy="4935849"/>
          </a:xfrm>
          <a:prstGeom prst="rect">
            <a:avLst/>
          </a:prstGeom>
        </p:spPr>
      </p:pic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TextBox 3"/>
          <p:cNvSpPr txBox="1"/>
          <p:nvPr/>
        </p:nvSpPr>
        <p:spPr>
          <a:xfrm>
            <a:off x="258240" y="167323"/>
            <a:ext cx="85331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3200" b="1" dirty="0" smtClean="0">
                <a:latin typeface="Helvetica"/>
                <a:ea typeface="Osaka"/>
                <a:cs typeface="Helvetica"/>
              </a:rPr>
              <a:t>K</a:t>
            </a:r>
            <a:r>
              <a:rPr lang="en-US" altLang="ja-JP" sz="3200" b="1" dirty="0" smtClean="0">
                <a:latin typeface="Helvetica"/>
                <a:ea typeface="Osaka"/>
                <a:cs typeface="Helvetica"/>
              </a:rPr>
              <a:t>EK-STF</a:t>
            </a:r>
            <a:r>
              <a:rPr lang="ja-JP" altLang="en-US" sz="3200" b="1" dirty="0" smtClean="0">
                <a:latin typeface="Helvetica"/>
                <a:ea typeface="Osaka"/>
                <a:cs typeface="Helvetica"/>
              </a:rPr>
              <a:t> における民間との協力・技術開発施設</a:t>
            </a:r>
            <a:endParaRPr kumimoji="1" lang="ja-JP" altLang="en-US" sz="3200" b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7" name="図 6" descr="クライオ組立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199" y="4791076"/>
            <a:ext cx="2324099" cy="1743074"/>
          </a:xfrm>
          <a:prstGeom prst="rect">
            <a:avLst/>
          </a:prstGeom>
        </p:spPr>
      </p:pic>
      <p:pic>
        <p:nvPicPr>
          <p:cNvPr id="8" name="図 7" descr="EPベッド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59" y="4791076"/>
            <a:ext cx="1357235" cy="180964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353300" y="6159500"/>
            <a:ext cx="1135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Cantilever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2369" y="6231391"/>
            <a:ext cx="1203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Vertical-EP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22624" y="4580831"/>
            <a:ext cx="3396282" cy="1969770"/>
          </a:xfrm>
          <a:prstGeom prst="rect">
            <a:avLst/>
          </a:prstGeom>
          <a:solidFill>
            <a:srgbClr val="CCFFCC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3366FF"/>
                </a:solidFill>
              </a:rPr>
              <a:t> “Hub-Lab” </a:t>
            </a:r>
            <a:r>
              <a:rPr kumimoji="1" lang="ja-JP" altLang="en-US" sz="2400" b="1" dirty="0" smtClean="0">
                <a:solidFill>
                  <a:srgbClr val="3366FF"/>
                </a:solidFill>
              </a:rPr>
              <a:t>モデル</a:t>
            </a:r>
            <a:r>
              <a:rPr lang="ja-JP" altLang="en-US" sz="2400" b="1" dirty="0" smtClean="0">
                <a:solidFill>
                  <a:srgbClr val="3366FF"/>
                </a:solidFill>
              </a:rPr>
              <a:t>施設・</a:t>
            </a:r>
            <a:endParaRPr kumimoji="1" lang="en-US" altLang="ja-JP" sz="2400" b="1" dirty="0" smtClean="0">
              <a:solidFill>
                <a:srgbClr val="3366FF"/>
              </a:solidFill>
            </a:endParaRPr>
          </a:p>
          <a:p>
            <a:r>
              <a:rPr lang="ja-JP" altLang="en-US" dirty="0" smtClean="0"/>
              <a:t>・　</a:t>
            </a:r>
            <a:r>
              <a:rPr lang="ja-JP" altLang="en-US" sz="1600" dirty="0" smtClean="0"/>
              <a:t>クリーンルーム</a:t>
            </a:r>
            <a:endParaRPr kumimoji="1" lang="en-US" altLang="ja-JP" sz="1600" dirty="0" smtClean="0"/>
          </a:p>
          <a:p>
            <a:r>
              <a:rPr lang="ja-JP" altLang="en-US" sz="1600" dirty="0" smtClean="0"/>
              <a:t>・　</a:t>
            </a:r>
            <a:r>
              <a:rPr lang="en-US" altLang="ja-JP" sz="1600" dirty="0" smtClean="0"/>
              <a:t> He</a:t>
            </a:r>
            <a:r>
              <a:rPr lang="ja-JP" altLang="en-US" sz="1600" dirty="0" smtClean="0"/>
              <a:t>　冷却システム</a:t>
            </a:r>
            <a:endParaRPr lang="en-US" altLang="ja-JP" sz="1600" dirty="0" smtClean="0"/>
          </a:p>
          <a:p>
            <a:r>
              <a:rPr kumimoji="1" lang="en-US" altLang="ja-JP" sz="1600" dirty="0" smtClean="0"/>
              <a:t> </a:t>
            </a:r>
            <a:r>
              <a:rPr lang="ja-JP" altLang="en-US" sz="1600" dirty="0" smtClean="0"/>
              <a:t>・　表面処理（電解研磨）</a:t>
            </a:r>
            <a:endParaRPr kumimoji="1" lang="en-US" altLang="ja-JP" sz="1600" dirty="0" smtClean="0"/>
          </a:p>
          <a:p>
            <a:r>
              <a:rPr lang="en-US" altLang="ja-JP" sz="1600" dirty="0" smtClean="0"/>
              <a:t> </a:t>
            </a:r>
            <a:r>
              <a:rPr lang="ja-JP" altLang="en-US" sz="1600" dirty="0" smtClean="0"/>
              <a:t>・　空洞性能試験設備（４連）</a:t>
            </a:r>
            <a:endParaRPr lang="en-US" altLang="ja-JP" sz="1600" dirty="0" smtClean="0"/>
          </a:p>
          <a:p>
            <a:r>
              <a:rPr kumimoji="1" lang="en-US" altLang="ja-JP" sz="1600" dirty="0" smtClean="0"/>
              <a:t> </a:t>
            </a:r>
            <a:r>
              <a:rPr lang="ja-JP" altLang="en-US" sz="1600" dirty="0" smtClean="0"/>
              <a:t>・</a:t>
            </a:r>
            <a:r>
              <a:rPr kumimoji="1" lang="en-US" altLang="ja-JP" sz="1600" dirty="0" smtClean="0"/>
              <a:t>  </a:t>
            </a:r>
            <a:r>
              <a:rPr lang="ja-JP" altLang="en-US" sz="1600" dirty="0" smtClean="0"/>
              <a:t>クライオモジュール組み立て設備</a:t>
            </a:r>
            <a:endParaRPr kumimoji="1" lang="en-US" altLang="ja-JP" sz="1600" dirty="0" smtClean="0"/>
          </a:p>
          <a:p>
            <a:r>
              <a:rPr lang="en-US" altLang="ja-JP" sz="1600" dirty="0" smtClean="0"/>
              <a:t> </a:t>
            </a:r>
            <a:r>
              <a:rPr lang="ja-JP" altLang="en-US" sz="1600" dirty="0" smtClean="0"/>
              <a:t>・　</a:t>
            </a:r>
            <a:r>
              <a:rPr lang="en-US" altLang="ja-JP" sz="1600" dirty="0" smtClean="0"/>
              <a:t> </a:t>
            </a:r>
            <a:r>
              <a:rPr lang="ja-JP" altLang="en-US" sz="1600" dirty="0" smtClean="0"/>
              <a:t>クライオモジュール試験設備</a:t>
            </a:r>
            <a:endParaRPr kumimoji="1" lang="ja-JP" altLang="en-US" sz="1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400151"/>
            <a:ext cx="2133600" cy="365125"/>
          </a:xfrm>
        </p:spPr>
        <p:txBody>
          <a:bodyPr/>
          <a:lstStyle/>
          <a:p>
            <a:fld id="{4B632A99-4A68-B644-B2C4-A762F37327D1}" type="slidenum">
              <a:rPr kumimoji="1" lang="ja-JP" altLang="en-US" smtClean="0"/>
              <a:t>49</a:t>
            </a:fld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AY-2015/11/17b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ILC</a:t>
            </a:r>
            <a:r>
              <a:rPr lang="ja-JP" altLang="en-US" smtClean="0">
                <a:latin typeface="Arial"/>
                <a:ea typeface="Arial Unicode MS"/>
                <a:cs typeface="Arial Unicode MS"/>
              </a:rPr>
              <a:t>加速器建設への人材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22960" y="831671"/>
            <a:ext cx="3284072" cy="1846659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3366FF"/>
                </a:solidFill>
              </a:rPr>
              <a:t>取り組むべき技術課題：</a:t>
            </a:r>
            <a:endParaRPr kumimoji="1" lang="en-US" altLang="ja-JP" sz="2400" dirty="0" smtClean="0">
              <a:solidFill>
                <a:srgbClr val="3366FF"/>
              </a:solidFill>
            </a:endParaRPr>
          </a:p>
          <a:p>
            <a:r>
              <a:rPr lang="ja-JP" altLang="en-US" dirty="0" smtClean="0"/>
              <a:t>　・</a:t>
            </a:r>
            <a:r>
              <a:rPr kumimoji="1" lang="en-US" altLang="ja-JP" dirty="0" smtClean="0"/>
              <a:t>SRF</a:t>
            </a:r>
            <a:r>
              <a:rPr kumimoji="1" lang="ja-JP" altLang="en-US" dirty="0" smtClean="0"/>
              <a:t> 空洞の性能向上</a:t>
            </a:r>
            <a:endParaRPr kumimoji="1" lang="en-US" altLang="ja-JP" dirty="0" smtClean="0"/>
          </a:p>
          <a:p>
            <a:r>
              <a:rPr lang="ja-JP" altLang="en-US" dirty="0" smtClean="0"/>
              <a:t>　・量産化技術実証</a:t>
            </a:r>
            <a:endParaRPr lang="en-US" altLang="ja-JP" dirty="0" smtClean="0"/>
          </a:p>
          <a:p>
            <a:r>
              <a:rPr lang="ja-JP" altLang="en-US" dirty="0" smtClean="0"/>
              <a:t>　・</a:t>
            </a:r>
            <a:r>
              <a:rPr lang="en-US" altLang="ja-JP" dirty="0" smtClean="0"/>
              <a:t>CM </a:t>
            </a:r>
            <a:r>
              <a:rPr lang="ja-JP" altLang="en-US" dirty="0" smtClean="0"/>
              <a:t>の性能向上、安定化</a:t>
            </a:r>
            <a:endParaRPr lang="en-US" altLang="ja-JP" dirty="0" smtClean="0"/>
          </a:p>
          <a:p>
            <a:r>
              <a:rPr lang="ja-JP" altLang="en-US" dirty="0" smtClean="0"/>
              <a:t>　</a:t>
            </a:r>
            <a:r>
              <a:rPr lang="ja-JP" altLang="ja-JP" dirty="0"/>
              <a:t>　</a:t>
            </a:r>
            <a:r>
              <a:rPr lang="en-US" altLang="ja-JP" dirty="0" smtClean="0"/>
              <a:t>(</a:t>
            </a:r>
            <a:r>
              <a:rPr lang="ja-JP" altLang="en-US" dirty="0" smtClean="0"/>
              <a:t>地域間移動への課題）</a:t>
            </a:r>
            <a:endParaRPr lang="en-US" altLang="ja-JP" dirty="0" smtClean="0"/>
          </a:p>
          <a:p>
            <a:r>
              <a:rPr kumimoji="1" lang="ja-JP" altLang="en-US" dirty="0" smtClean="0"/>
              <a:t>　・冷却</a:t>
            </a:r>
            <a:r>
              <a:rPr kumimoji="1" lang="en-US" altLang="ja-JP" dirty="0" smtClean="0"/>
              <a:t>-Q </a:t>
            </a:r>
            <a:r>
              <a:rPr kumimoji="1" lang="ja-JP" altLang="en-US" dirty="0" smtClean="0"/>
              <a:t>バランス最適化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62685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005"/>
          </a:xfrm>
        </p:spPr>
        <p:txBody>
          <a:bodyPr>
            <a:normAutofit fontScale="90000"/>
          </a:bodyPr>
          <a:lstStyle/>
          <a:p>
            <a:r>
              <a:rPr lang="en-US" altLang="en-US" b="1" dirty="0" smtClean="0">
                <a:latin typeface="+mj-ea"/>
              </a:rPr>
              <a:t>ILC-TDR</a:t>
            </a:r>
            <a:r>
              <a:rPr lang="ja-JP" altLang="en-US" b="1" dirty="0" smtClean="0">
                <a:latin typeface="+mj-ea"/>
              </a:rPr>
              <a:t>以降の進捗・報告</a:t>
            </a:r>
            <a:r>
              <a:rPr lang="en-US" altLang="ja-JP" b="1" dirty="0" smtClean="0">
                <a:latin typeface="+mj-ea"/>
              </a:rPr>
              <a:t/>
            </a:r>
            <a:br>
              <a:rPr lang="en-US" altLang="ja-JP" b="1" dirty="0" smtClean="0">
                <a:latin typeface="+mj-ea"/>
              </a:rPr>
            </a:br>
            <a:r>
              <a:rPr lang="en-US" altLang="ja-JP" sz="3100" b="1" dirty="0" smtClean="0">
                <a:solidFill>
                  <a:srgbClr val="7F7F7F"/>
                </a:solidFill>
                <a:latin typeface="+mj-ea"/>
              </a:rPr>
              <a:t>Progress after ILC-TDR</a:t>
            </a:r>
            <a:endParaRPr kumimoji="1" lang="ja-JP" altLang="en-US" sz="2700" b="1" dirty="0">
              <a:solidFill>
                <a:srgbClr val="7F7F7F"/>
              </a:solidFill>
            </a:endParaRPr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4" r="-190"/>
          <a:stretch/>
        </p:blipFill>
        <p:spPr>
          <a:xfrm>
            <a:off x="460441" y="1278744"/>
            <a:ext cx="3651151" cy="4708525"/>
          </a:xfrm>
          <a:ln>
            <a:solidFill>
              <a:srgbClr val="3366FF"/>
            </a:solidFill>
          </a:ln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4176" y="5802603"/>
            <a:ext cx="7584127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+mj-ea"/>
              </a:rPr>
              <a:t>MEXT-ILC </a:t>
            </a:r>
            <a:r>
              <a:rPr lang="ja-JP" altLang="en-US" b="1" dirty="0" smtClean="0">
                <a:latin typeface="+mj-ea"/>
              </a:rPr>
              <a:t>有識者</a:t>
            </a:r>
            <a:r>
              <a:rPr lang="ja-JP" altLang="en-US" b="1" dirty="0">
                <a:latin typeface="+mj-ea"/>
              </a:rPr>
              <a:t>会議での議論・提言を反映</a:t>
            </a:r>
            <a:r>
              <a:rPr lang="ja-JP" altLang="en-US" b="1" dirty="0" smtClean="0">
                <a:latin typeface="+mj-ea"/>
              </a:rPr>
              <a:t>しつつ、</a:t>
            </a:r>
            <a:r>
              <a:rPr lang="en-US" altLang="en-US" b="1" dirty="0" smtClean="0">
                <a:latin typeface="+mj-ea"/>
              </a:rPr>
              <a:t>更に</a:t>
            </a:r>
            <a:r>
              <a:rPr lang="ja-JP" altLang="en-US" b="1" dirty="0" smtClean="0">
                <a:latin typeface="+mj-ea"/>
              </a:rPr>
              <a:t>設計最適化</a:t>
            </a:r>
            <a:r>
              <a:rPr lang="ja-JP" altLang="en-US" b="1" dirty="0">
                <a:latin typeface="+mj-ea"/>
              </a:rPr>
              <a:t>を</a:t>
            </a:r>
            <a:r>
              <a:rPr lang="ja-JP" altLang="en-US" b="1" dirty="0" smtClean="0">
                <a:latin typeface="+mj-ea"/>
              </a:rPr>
              <a:t>図る</a:t>
            </a:r>
            <a:endParaRPr lang="en-US" altLang="ja-JP" b="1" dirty="0" smtClean="0">
              <a:latin typeface="+mj-ea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>
          <a:xfrm>
            <a:off x="4418925" y="1278744"/>
            <a:ext cx="4574430" cy="4525963"/>
          </a:xfrm>
          <a:solidFill>
            <a:srgbClr val="CCFFCC"/>
          </a:solidFill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1800" dirty="0" smtClean="0"/>
              <a:t>はじめに</a:t>
            </a:r>
            <a:endParaRPr kumimoji="1" lang="en-US" altLang="ja-JP" sz="1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1800" dirty="0" smtClean="0"/>
              <a:t>GDE </a:t>
            </a:r>
            <a:r>
              <a:rPr lang="ja-JP" altLang="en-US" sz="1800" dirty="0" smtClean="0"/>
              <a:t>以降の組織・活動</a:t>
            </a:r>
            <a:endParaRPr lang="en-US" altLang="ja-JP" sz="1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1800" dirty="0" smtClean="0"/>
              <a:t>好ましいサイト</a:t>
            </a:r>
            <a:endParaRPr kumimoji="1" lang="en-US" altLang="ja-JP" sz="1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1800" dirty="0" smtClean="0"/>
              <a:t>地質調査と施設検討</a:t>
            </a:r>
            <a:endParaRPr lang="en-US" altLang="ja-JP" sz="1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1800" dirty="0" smtClean="0"/>
              <a:t>加速器機器の設計と開発の進展</a:t>
            </a:r>
            <a:endParaRPr kumimoji="1" lang="en-US" altLang="ja-JP" sz="1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1800" dirty="0" smtClean="0"/>
              <a:t>加速器機器の配置と関連するシステム</a:t>
            </a:r>
            <a:endParaRPr lang="en-US" altLang="ja-JP" sz="1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1800" dirty="0" smtClean="0"/>
              <a:t>インテグレーションおよび試験設備</a:t>
            </a:r>
            <a:endParaRPr lang="en-US" altLang="ja-JP" sz="1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1800" dirty="0" smtClean="0"/>
              <a:t>ハブラボに求められる規模</a:t>
            </a:r>
            <a:endParaRPr lang="en-US" altLang="ja-JP" sz="1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1800" dirty="0" smtClean="0"/>
              <a:t>更なる準備への計画</a:t>
            </a:r>
            <a:endParaRPr lang="en-US" altLang="ja-JP" sz="1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1800" dirty="0" smtClean="0"/>
              <a:t>まとめ</a:t>
            </a:r>
            <a:endParaRPr lang="en-US" altLang="ja-JP" sz="1800" dirty="0" smtClean="0"/>
          </a:p>
          <a:p>
            <a:pPr marL="514350" indent="-514350">
              <a:buFont typeface="+mj-lt"/>
              <a:buAutoNum type="arabicPeriod"/>
            </a:pP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96549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977" y="864794"/>
            <a:ext cx="5569799" cy="3269613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 smtClean="0">
                <a:ea typeface="ＭＳ Ｐゴシック" pitchFamily="50" charset="-128"/>
              </a:rPr>
              <a:t>Modeling of ILC - BDS</a:t>
            </a:r>
            <a:endParaRPr lang="ja-JP" altLang="en-US" sz="2400" dirty="0">
              <a:ea typeface="ＭＳ Ｐゴシック" pitchFamily="50" charset="-128"/>
            </a:endParaRPr>
          </a:p>
          <a:p>
            <a:pPr lvl="1">
              <a:lnSpc>
                <a:spcPct val="90000"/>
              </a:lnSpc>
            </a:pPr>
            <a:r>
              <a:rPr lang="en-US" altLang="ja-JP" sz="2400" dirty="0" smtClean="0">
                <a:ea typeface="ＭＳ Ｐゴシック" pitchFamily="50" charset="-128"/>
              </a:rPr>
              <a:t>Same Optics: </a:t>
            </a:r>
            <a:endParaRPr lang="ja-JP" altLang="en-US" sz="2400" dirty="0">
              <a:ea typeface="ＭＳ Ｐゴシック" pitchFamily="50" charset="-128"/>
            </a:endParaRPr>
          </a:p>
          <a:p>
            <a:pPr lvl="1">
              <a:lnSpc>
                <a:spcPct val="90000"/>
              </a:lnSpc>
            </a:pPr>
            <a:r>
              <a:rPr lang="en-US" altLang="ja-JP" sz="2400" dirty="0" smtClean="0">
                <a:ea typeface="ＭＳ Ｐゴシック" pitchFamily="50" charset="-128"/>
              </a:rPr>
              <a:t>Int’l </a:t>
            </a:r>
            <a:r>
              <a:rPr lang="en-US" altLang="ja-JP" sz="2400" dirty="0" err="1" smtClean="0">
                <a:ea typeface="ＭＳ Ｐゴシック" pitchFamily="50" charset="-128"/>
              </a:rPr>
              <a:t>Collab</a:t>
            </a:r>
            <a:r>
              <a:rPr lang="en-US" altLang="ja-JP" sz="2400" dirty="0" smtClean="0">
                <a:ea typeface="ＭＳ Ｐゴシック" pitchFamily="50" charset="-128"/>
              </a:rPr>
              <a:t>. </a:t>
            </a:r>
            <a:endParaRPr lang="en-US" altLang="ja-JP" sz="2400" dirty="0">
              <a:ea typeface="ＭＳ Ｐゴシック" pitchFamily="50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400" dirty="0">
                <a:ea typeface="ＭＳ Ｐゴシック" pitchFamily="50" charset="-128"/>
              </a:rPr>
              <a:t>~</a:t>
            </a:r>
            <a:r>
              <a:rPr lang="en-US" altLang="ja-JP" sz="2400" dirty="0" smtClean="0">
                <a:ea typeface="ＭＳ Ｐゴシック" pitchFamily="50" charset="-128"/>
              </a:rPr>
              <a:t>25</a:t>
            </a:r>
            <a:r>
              <a:rPr lang="ja-JP" altLang="en-US" sz="2400" dirty="0">
                <a:ea typeface="ＭＳ Ｐゴシック" pitchFamily="50" charset="-128"/>
              </a:rPr>
              <a:t>　</a:t>
            </a:r>
            <a:r>
              <a:rPr lang="en-US" altLang="ja-JP" sz="2400" dirty="0" smtClean="0">
                <a:ea typeface="ＭＳ Ｐゴシック" pitchFamily="50" charset="-128"/>
              </a:rPr>
              <a:t>Lab. , &gt; 100</a:t>
            </a:r>
            <a:r>
              <a:rPr lang="en-US" altLang="ja-JP" sz="2400" dirty="0">
                <a:ea typeface="ＭＳ Ｐゴシック" pitchFamily="50" charset="-128"/>
              </a:rPr>
              <a:t> </a:t>
            </a:r>
            <a:r>
              <a:rPr lang="en-US" altLang="ja-JP" sz="2400" dirty="0" smtClean="0">
                <a:ea typeface="ＭＳ Ｐゴシック" pitchFamily="50" charset="-128"/>
              </a:rPr>
              <a:t>Collaborators</a:t>
            </a:r>
            <a:endParaRPr lang="ja-JP" altLang="en-US" sz="2400" dirty="0">
              <a:ea typeface="ＭＳ Ｐゴシック" pitchFamily="50" charset="-128"/>
            </a:endParaRPr>
          </a:p>
          <a:p>
            <a:pPr>
              <a:lnSpc>
                <a:spcPct val="90000"/>
              </a:lnSpc>
            </a:pPr>
            <a:endParaRPr lang="en-US" altLang="ja-JP" sz="24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400" dirty="0" smtClean="0">
                <a:solidFill>
                  <a:srgbClr val="FF0000"/>
                </a:solidFill>
                <a:ea typeface="ＭＳ Ｐゴシック" pitchFamily="50" charset="-128"/>
              </a:rPr>
              <a:t>Goal: </a:t>
            </a:r>
            <a:r>
              <a:rPr lang="en-US" altLang="ja-JP" sz="2400" dirty="0">
                <a:ea typeface="ＭＳ Ｐゴシック" pitchFamily="50" charset="-128"/>
              </a:rPr>
              <a:t/>
            </a:r>
            <a:br>
              <a:rPr lang="en-US" altLang="ja-JP" sz="2400" dirty="0">
                <a:ea typeface="ＭＳ Ｐゴシック" pitchFamily="50" charset="-128"/>
              </a:rPr>
            </a:br>
            <a:r>
              <a:rPr lang="en-US" altLang="ja-JP" sz="2400" dirty="0" smtClean="0">
                <a:ea typeface="ＭＳ Ｐゴシック" pitchFamily="50" charset="-128"/>
              </a:rPr>
              <a:t>FF Beam Size: </a:t>
            </a:r>
            <a:r>
              <a:rPr lang="ja-JP" altLang="en-US" sz="2400" dirty="0" smtClean="0">
                <a:ea typeface="ＭＳ Ｐゴシック" pitchFamily="50" charset="-128"/>
              </a:rPr>
              <a:t> </a:t>
            </a:r>
            <a:r>
              <a:rPr lang="en-US" altLang="ja-JP" sz="2400" dirty="0" smtClean="0">
                <a:ea typeface="ＭＳ Ｐゴシック" pitchFamily="50" charset="-128"/>
              </a:rPr>
              <a:t>37 nm</a:t>
            </a:r>
          </a:p>
          <a:p>
            <a:pPr lvl="1">
              <a:lnSpc>
                <a:spcPct val="90000"/>
              </a:lnSpc>
            </a:pPr>
            <a:r>
              <a:rPr lang="en-US" altLang="ja-JP" dirty="0" smtClean="0">
                <a:ea typeface="ＭＳ Ｐゴシック" pitchFamily="50" charset="-128"/>
              </a:rPr>
              <a:t>(corresponding to 5.9 nm at ILC </a:t>
            </a:r>
            <a:r>
              <a:rPr lang="ja-JP" altLang="en-US" dirty="0">
                <a:ea typeface="ＭＳ Ｐゴシック" pitchFamily="50" charset="-128"/>
              </a:rPr>
              <a:t>　</a:t>
            </a:r>
            <a:endParaRPr lang="en-US" altLang="ja-JP" dirty="0">
              <a:ea typeface="ＭＳ Ｐゴシック" pitchFamily="50" charset="-128"/>
            </a:endParaRPr>
          </a:p>
        </p:txBody>
      </p:sp>
      <p:pic>
        <p:nvPicPr>
          <p:cNvPr id="310276" name="Picture 4" descr="20080110Di-016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86446" y="840619"/>
            <a:ext cx="2824154" cy="3731381"/>
          </a:xfrm>
          <a:prstGeom prst="rect">
            <a:avLst/>
          </a:prstGeom>
          <a:noFill/>
        </p:spPr>
      </p:pic>
      <p:graphicFrame>
        <p:nvGraphicFramePr>
          <p:cNvPr id="310277" name="Object 5"/>
          <p:cNvGraphicFramePr>
            <a:graphicFrameLocks noGrp="1" noChangeAspect="1"/>
          </p:cNvGraphicFramePr>
          <p:nvPr>
            <p:ph idx="4294967295"/>
          </p:nvPr>
        </p:nvGraphicFramePr>
        <p:xfrm>
          <a:off x="76200" y="4343400"/>
          <a:ext cx="8915400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" name="Image" r:id="rId4" imgW="25980952" imgH="6349206" progId="Photoshop.Image.7">
                  <p:embed/>
                </p:oleObj>
              </mc:Choice>
              <mc:Fallback>
                <p:oleObj name="Image" r:id="rId4" imgW="25980952" imgH="6349206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4343400"/>
                        <a:ext cx="8915400" cy="2179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3906" y="104114"/>
            <a:ext cx="8215220" cy="573088"/>
          </a:xfrm>
          <a:solidFill>
            <a:srgbClr val="FFFFFF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altLang="ja-JP" b="1" dirty="0" smtClean="0">
                <a:ea typeface="ＭＳ Ｐゴシック" pitchFamily="50" charset="-128"/>
              </a:rPr>
              <a:t>KEK-ATF2: </a:t>
            </a:r>
            <a:r>
              <a:rPr lang="ja-JP" altLang="en-US" b="1" dirty="0" smtClean="0">
                <a:ea typeface="ＭＳ Ｐゴシック" pitchFamily="50" charset="-128"/>
              </a:rPr>
              <a:t>ナノビーム試験施設</a:t>
            </a:r>
            <a:endParaRPr lang="en-US" altLang="ja-JP" sz="2200" dirty="0">
              <a:solidFill>
                <a:srgbClr val="3366FF"/>
              </a:solidFill>
              <a:ea typeface="ＭＳ Ｐゴシック" pitchFamily="50" charset="-128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143" y="5879815"/>
            <a:ext cx="1527898" cy="92866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4" name="屈折矢印 3"/>
          <p:cNvSpPr/>
          <p:nvPr/>
        </p:nvSpPr>
        <p:spPr>
          <a:xfrm flipH="1">
            <a:off x="1179285" y="5879815"/>
            <a:ext cx="235858" cy="389467"/>
          </a:xfrm>
          <a:prstGeom prst="bentUpArrow">
            <a:avLst/>
          </a:prstGeom>
          <a:ln>
            <a:solidFill>
              <a:srgbClr val="8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円/楕円 2"/>
          <p:cNvSpPr/>
          <p:nvPr/>
        </p:nvSpPr>
        <p:spPr>
          <a:xfrm>
            <a:off x="935789" y="5721684"/>
            <a:ext cx="147053" cy="158131"/>
          </a:xfrm>
          <a:prstGeom prst="ellipse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7361" y="4006285"/>
            <a:ext cx="4938294" cy="2658510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7" name="角丸四角形 6"/>
          <p:cNvSpPr/>
          <p:nvPr/>
        </p:nvSpPr>
        <p:spPr>
          <a:xfrm>
            <a:off x="7089621" y="5816475"/>
            <a:ext cx="1762927" cy="325868"/>
          </a:xfrm>
          <a:prstGeom prst="roundRect">
            <a:avLst/>
          </a:prstGeom>
          <a:noFill/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788"/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203-853C-5F4E-97A7-8DB0D1A0815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7559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942206" y="592680"/>
            <a:ext cx="6993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6788"/>
            <a:r>
              <a:rPr lang="en-US" altLang="ja-JP" sz="4400" b="1" dirty="0" smtClean="0">
                <a:solidFill>
                  <a:srgbClr val="000000"/>
                </a:solidFill>
                <a:latin typeface="Calibri"/>
                <a:ea typeface="Arial Unicode MS" panose="020B0604020202020204" pitchFamily="50" charset="-128"/>
                <a:cs typeface="Arial Unicode MS" panose="020B0604020202020204" pitchFamily="50" charset="-128"/>
              </a:rPr>
              <a:t>ATF2</a:t>
            </a:r>
            <a:r>
              <a:rPr lang="ja-JP" altLang="en-US" sz="4400" b="1" dirty="0" smtClean="0">
                <a:solidFill>
                  <a:srgbClr val="000000"/>
                </a:solidFill>
                <a:latin typeface="Calibri"/>
                <a:ea typeface="Arial Unicode MS" panose="020B0604020202020204" pitchFamily="50" charset="-128"/>
                <a:cs typeface="Arial Unicode MS" panose="020B0604020202020204" pitchFamily="50" charset="-128"/>
              </a:rPr>
              <a:t>：ナノビーム技術進展</a:t>
            </a:r>
            <a:endParaRPr lang="en-US" altLang="ja-JP" sz="4400" b="1" dirty="0" smtClean="0">
              <a:solidFill>
                <a:srgbClr val="000000"/>
              </a:solidFill>
              <a:latin typeface="Calibri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46430" y="5181838"/>
            <a:ext cx="4147445" cy="120032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defTabSz="456788"/>
            <a:r>
              <a:rPr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Beam Size </a:t>
            </a:r>
            <a:r>
              <a:rPr lang="en-US" altLang="ja-JP" sz="2400" dirty="0" smtClean="0">
                <a:solidFill>
                  <a:srgbClr val="FF0000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44 nm </a:t>
            </a:r>
            <a:r>
              <a:rPr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observed,</a:t>
            </a:r>
          </a:p>
          <a:p>
            <a:pPr defTabSz="456788"/>
            <a:r>
              <a:rPr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(</a:t>
            </a:r>
            <a:r>
              <a:rPr lang="en-US" altLang="ja-JP" sz="2400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Goal : </a:t>
            </a:r>
            <a:r>
              <a:rPr lang="en-US" altLang="ja-JP" sz="2400" b="1" dirty="0" smtClean="0">
                <a:solidFill>
                  <a:srgbClr val="008000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37</a:t>
            </a:r>
            <a:r>
              <a:rPr lang="en-US" altLang="ja-JP" sz="2400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nm </a:t>
            </a:r>
          </a:p>
          <a:p>
            <a:pPr defTabSz="456788"/>
            <a:r>
              <a:rPr lang="en-US" altLang="ja-JP" sz="2400" dirty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  corresponding to </a:t>
            </a:r>
            <a:r>
              <a:rPr lang="en-US" altLang="ja-JP" sz="2400" b="1" dirty="0" smtClean="0">
                <a:solidFill>
                  <a:srgbClr val="008000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6</a:t>
            </a:r>
            <a:r>
              <a:rPr lang="en-US" altLang="ja-JP" sz="2400" dirty="0" smtClean="0">
                <a:solidFill>
                  <a:srgbClr val="3366FF"/>
                </a:solidFill>
                <a:latin typeface="Calibri"/>
                <a:ea typeface="ＭＳ Ｐゴシック"/>
                <a:cs typeface="Times New Roman" panose="02020603050405020304" pitchFamily="18" charset="0"/>
              </a:rPr>
              <a:t> nm at ILC) </a:t>
            </a: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311274"/>
              </p:ext>
            </p:extLst>
          </p:nvPr>
        </p:nvGraphicFramePr>
        <p:xfrm>
          <a:off x="107373" y="1462753"/>
          <a:ext cx="5720024" cy="339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7" name="KGPlot" r:id="rId3" imgW="9144000" imgH="4851360" progId="KGraph_Plot">
                  <p:embed/>
                </p:oleObj>
              </mc:Choice>
              <mc:Fallback>
                <p:oleObj name="KGPlot" r:id="rId3" imgW="9144000" imgH="48513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373" y="1462753"/>
                        <a:ext cx="5720024" cy="3396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矢印コネクタ 5"/>
          <p:cNvCxnSpPr/>
          <p:nvPr/>
        </p:nvCxnSpPr>
        <p:spPr>
          <a:xfrm flipV="1">
            <a:off x="4142619" y="4411006"/>
            <a:ext cx="619793" cy="6327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 descr="Fig0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2071379"/>
            <a:ext cx="2834926" cy="1365731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8" name="テキスト ボックス 7"/>
          <p:cNvSpPr txBox="1"/>
          <p:nvPr/>
        </p:nvSpPr>
        <p:spPr>
          <a:xfrm>
            <a:off x="7393766" y="23293"/>
            <a:ext cx="176244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6788"/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IPAC2014, K. Kubo</a:t>
            </a:r>
          </a:p>
          <a:p>
            <a:pPr defTabSz="456788"/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ICHEp2014, S. Kuroda</a:t>
            </a:r>
            <a:endParaRPr lang="ja-JP" altLang="en-US" sz="14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375592"/>
              </p:ext>
            </p:extLst>
          </p:nvPr>
        </p:nvGraphicFramePr>
        <p:xfrm>
          <a:off x="5639588" y="3868004"/>
          <a:ext cx="3411876" cy="2514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8" name="KGPlot" r:id="rId6" imgW="8686800" imgH="6400800" progId="KGraph_Plot">
                  <p:embed/>
                </p:oleObj>
              </mc:Choice>
              <mc:Fallback>
                <p:oleObj name="KGPlot" r:id="rId6" imgW="8686800" imgH="64008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39588" y="3868004"/>
                        <a:ext cx="3411876" cy="2514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6859" y="1776620"/>
            <a:ext cx="1953651" cy="1187437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5431" y="2460083"/>
            <a:ext cx="425000" cy="467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3" name="直線矢印コネクタ 12"/>
          <p:cNvCxnSpPr/>
          <p:nvPr/>
        </p:nvCxnSpPr>
        <p:spPr bwMode="auto">
          <a:xfrm>
            <a:off x="4438952" y="2340429"/>
            <a:ext cx="140537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1526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9363" y="164190"/>
            <a:ext cx="8426148" cy="1143000"/>
          </a:xfrm>
        </p:spPr>
        <p:txBody>
          <a:bodyPr>
            <a:noAutofit/>
          </a:bodyPr>
          <a:lstStyle/>
          <a:p>
            <a:r>
              <a:rPr lang="ja-JP" altLang="en-US" sz="3200" b="1" dirty="0" smtClean="0"/>
              <a:t>先端加速器技術開発</a:t>
            </a:r>
            <a:r>
              <a:rPr kumimoji="1" lang="ja-JP" altLang="en-US" sz="3200" b="1" dirty="0" smtClean="0"/>
              <a:t>に果たしている</a:t>
            </a:r>
            <a:r>
              <a:rPr kumimoji="1" lang="en-US" altLang="ja-JP" sz="3200" b="1" dirty="0" smtClean="0"/>
              <a:t/>
            </a:r>
            <a:br>
              <a:rPr kumimoji="1" lang="en-US" altLang="ja-JP" sz="3200" b="1" dirty="0" smtClean="0"/>
            </a:br>
            <a:r>
              <a:rPr lang="en-US" altLang="ja-JP" sz="3200" b="1" dirty="0" smtClean="0"/>
              <a:t>KEK-STF, ATF </a:t>
            </a:r>
            <a:r>
              <a:rPr lang="ja-JP" altLang="en-US" sz="3200" b="1" dirty="0" smtClean="0"/>
              <a:t>の</a:t>
            </a:r>
            <a:r>
              <a:rPr kumimoji="1" lang="ja-JP" altLang="en-US" sz="3200" b="1" dirty="0" smtClean="0"/>
              <a:t>役割・意義</a:t>
            </a:r>
            <a:r>
              <a:rPr lang="ja-JP" altLang="en-US" sz="3200" b="1" dirty="0" smtClean="0"/>
              <a:t>・</a:t>
            </a:r>
            <a:r>
              <a:rPr kumimoji="1" lang="ja-JP" altLang="en-US" sz="3200" b="1" dirty="0" smtClean="0"/>
              <a:t>実績</a:t>
            </a:r>
            <a:r>
              <a:rPr kumimoji="1" lang="en-US" altLang="ja-JP" sz="3200" b="1" dirty="0" smtClean="0"/>
              <a:t> </a:t>
            </a:r>
            <a:endParaRPr kumimoji="1" lang="ja-JP" altLang="en-US" sz="2800" b="1" dirty="0">
              <a:solidFill>
                <a:srgbClr val="7F7F7F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924844"/>
              </p:ext>
            </p:extLst>
          </p:nvPr>
        </p:nvGraphicFramePr>
        <p:xfrm>
          <a:off x="229100" y="1308220"/>
          <a:ext cx="8579139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9713"/>
                <a:gridCol w="2859713"/>
                <a:gridCol w="2859713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STF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ATF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17375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国際連携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 Int’l community</a:t>
                      </a:r>
                      <a:r>
                        <a:rPr kumimoji="1" lang="en-US" altLang="ja-JP" sz="1600" baseline="0" dirty="0" smtClean="0">
                          <a:solidFill>
                            <a:srgbClr val="7F7F7F"/>
                          </a:solidFill>
                        </a:rPr>
                        <a:t> </a:t>
                      </a:r>
                      <a:endParaRPr kumimoji="1" lang="ja-JP" alt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Tesla Technology </a:t>
                      </a:r>
                      <a:r>
                        <a:rPr kumimoji="1" lang="en-US" altLang="ja-JP" sz="1600" dirty="0" err="1" smtClean="0"/>
                        <a:t>Collab</a:t>
                      </a:r>
                      <a:r>
                        <a:rPr kumimoji="1" lang="en-US" altLang="ja-JP" sz="1600" dirty="0" smtClean="0"/>
                        <a:t>.</a:t>
                      </a:r>
                    </a:p>
                    <a:p>
                      <a:r>
                        <a:rPr kumimoji="1" lang="en-US" altLang="ja-JP" sz="160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ATF Collaboration </a:t>
                      </a:r>
                    </a:p>
                    <a:p>
                      <a:r>
                        <a:rPr kumimoji="1" lang="en-US" altLang="ja-JP" sz="1600" dirty="0" smtClean="0"/>
                        <a:t>Unique facility,</a:t>
                      </a:r>
                      <a:r>
                        <a:rPr kumimoji="1" lang="en-US" altLang="ja-JP" sz="1600" baseline="0" dirty="0" smtClean="0"/>
                        <a:t> worldwide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参加国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Participating</a:t>
                      </a:r>
                      <a:r>
                        <a:rPr kumimoji="1" lang="en-US" altLang="ja-JP" sz="1600" baseline="0" dirty="0" smtClean="0">
                          <a:solidFill>
                            <a:srgbClr val="7F7F7F"/>
                          </a:solidFill>
                        </a:rPr>
                        <a:t> countries</a:t>
                      </a:r>
                      <a:endParaRPr kumimoji="1" lang="ja-JP" alt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Germany</a:t>
                      </a:r>
                      <a:r>
                        <a:rPr kumimoji="1" lang="en-US" altLang="ja-JP" sz="1600" baseline="0" dirty="0" smtClean="0"/>
                        <a:t>, Italia, Swiss, France, USA, China, Korea, India, Japan, etc. .. 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Swiss, Germany,</a:t>
                      </a:r>
                      <a:r>
                        <a:rPr kumimoji="1" lang="en-US" altLang="ja-JP" sz="1600" baseline="0" dirty="0" smtClean="0"/>
                        <a:t> France, UK, Italia, Spain, Russia, USA, China, India, Korea, Japan, etc., </a:t>
                      </a:r>
                      <a:endParaRPr kumimoji="1" lang="en-US" altLang="ja-JP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国際協力機関数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Numbers of institutions, </a:t>
                      </a:r>
                      <a:endParaRPr kumimoji="1" lang="ja-JP" alt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~13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~ 25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参加メンバー数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Number of collaborators</a:t>
                      </a:r>
                      <a:endParaRPr kumimoji="1" lang="ja-JP" alt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~50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55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主な成果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Major progress</a:t>
                      </a:r>
                      <a:endParaRPr kumimoji="1" lang="ja-JP" alt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sz="1600" dirty="0" smtClean="0"/>
                        <a:t>S1-Global: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  Int’l CM test,</a:t>
                      </a:r>
                      <a:endParaRPr kumimoji="1" lang="en-US" altLang="ja-JP" sz="1600" baseline="0" dirty="0" smtClean="0"/>
                    </a:p>
                    <a:p>
                      <a:r>
                        <a:rPr kumimoji="1" lang="en-US" altLang="ja-JP" sz="1600" baseline="0" dirty="0" smtClean="0"/>
                        <a:t>Quantum beam, </a:t>
                      </a:r>
                    </a:p>
                    <a:p>
                      <a:r>
                        <a:rPr kumimoji="1" lang="en-US" altLang="ja-JP" sz="1600" baseline="0" dirty="0" smtClean="0"/>
                        <a:t>In-house Cavity Fabrication</a:t>
                      </a:r>
                    </a:p>
                    <a:p>
                      <a:r>
                        <a:rPr kumimoji="1" lang="en-US" altLang="ja-JP" sz="1600" baseline="0" dirty="0" smtClean="0"/>
                        <a:t>New diagnostics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Ultra low </a:t>
                      </a:r>
                      <a:r>
                        <a:rPr kumimoji="1" lang="en-US" altLang="ja-JP" sz="1600" dirty="0" err="1" smtClean="0"/>
                        <a:t>emittance</a:t>
                      </a:r>
                      <a:r>
                        <a:rPr kumimoji="1" lang="en-US" altLang="ja-JP" sz="1600" dirty="0" smtClean="0"/>
                        <a:t> beam, </a:t>
                      </a:r>
                    </a:p>
                    <a:p>
                      <a:r>
                        <a:rPr kumimoji="1" lang="en-US" altLang="ja-JP" sz="1600" dirty="0" smtClean="0"/>
                        <a:t>Nano-beam test</a:t>
                      </a:r>
                      <a:r>
                        <a:rPr kumimoji="1" lang="en-US" altLang="ja-JP" sz="1600" baseline="0" dirty="0" smtClean="0"/>
                        <a:t> reaching 44 nm.,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博士号取得者数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PhD</a:t>
                      </a:r>
                      <a:r>
                        <a:rPr kumimoji="1" lang="en-US" altLang="ja-JP" sz="1600" baseline="0" dirty="0" smtClean="0">
                          <a:solidFill>
                            <a:srgbClr val="7F7F7F"/>
                          </a:solidFill>
                        </a:rPr>
                        <a:t>s awarded</a:t>
                      </a:r>
                      <a:endParaRPr kumimoji="1" lang="ja-JP" alt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52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修士号取得者数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Master deg. Awarded </a:t>
                      </a:r>
                      <a:endParaRPr kumimoji="1" lang="ja-JP" alt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18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7688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b="1" dirty="0" smtClean="0"/>
              <a:t>報告の内容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sz="4000" b="1" dirty="0" smtClean="0">
                <a:solidFill>
                  <a:srgbClr val="7F7F7F"/>
                </a:solidFill>
              </a:rPr>
              <a:t>Outline</a:t>
            </a:r>
            <a:endParaRPr kumimoji="1" lang="ja-JP" altLang="en-US" sz="4000" dirty="0">
              <a:solidFill>
                <a:srgbClr val="7F7F7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9778" y="1600204"/>
            <a:ext cx="8773568" cy="41401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/>
          </a:p>
          <a:p>
            <a:r>
              <a:rPr kumimoji="1" lang="en-US" altLang="ja-JP" sz="2400" dirty="0" smtClean="0"/>
              <a:t>ILC</a:t>
            </a:r>
            <a:r>
              <a:rPr kumimoji="1" lang="ja-JP" altLang="en-US" sz="2400" dirty="0" smtClean="0"/>
              <a:t>加速器建設に必要な人材　</a:t>
            </a:r>
            <a:r>
              <a:rPr kumimoji="1" lang="ja-JP" altLang="en-US" sz="2400" dirty="0" smtClean="0">
                <a:solidFill>
                  <a:srgbClr val="008000"/>
                </a:solidFill>
              </a:rPr>
              <a:t>（</a:t>
            </a:r>
            <a:r>
              <a:rPr lang="en-US" altLang="ja-JP" sz="2400" dirty="0" smtClean="0">
                <a:solidFill>
                  <a:srgbClr val="008000"/>
                </a:solidFill>
              </a:rPr>
              <a:t>ILC-</a:t>
            </a:r>
            <a:r>
              <a:rPr lang="ja-JP" altLang="en-US" sz="2400" dirty="0" smtClean="0">
                <a:solidFill>
                  <a:srgbClr val="008000"/>
                </a:solidFill>
              </a:rPr>
              <a:t>国際設計チームによる検討）</a:t>
            </a:r>
            <a:endParaRPr lang="en-US" altLang="ja-JP" sz="2400" dirty="0" smtClean="0">
              <a:solidFill>
                <a:srgbClr val="008000"/>
              </a:solidFill>
            </a:endParaRPr>
          </a:p>
          <a:p>
            <a:pPr marL="457012" lvl="1" indent="0">
              <a:buNone/>
            </a:pPr>
            <a:r>
              <a:rPr kumimoji="1" lang="en-US" altLang="ja-JP" sz="2000" dirty="0" smtClean="0">
                <a:solidFill>
                  <a:srgbClr val="7F7F7F"/>
                </a:solidFill>
              </a:rPr>
              <a:t>Human Resource plan (by ILC TDR GDE)</a:t>
            </a:r>
          </a:p>
          <a:p>
            <a:pPr marL="0" indent="0">
              <a:buNone/>
            </a:pPr>
            <a:endParaRPr kumimoji="1" lang="en-US" altLang="ja-JP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ILC</a:t>
            </a:r>
            <a:r>
              <a:rPr kumimoji="1" lang="ja-JP" altLang="en-US" sz="2400" dirty="0" smtClean="0">
                <a:solidFill>
                  <a:schemeClr val="bg1">
                    <a:lumMod val="50000"/>
                  </a:schemeClr>
                </a:solidFill>
              </a:rPr>
              <a:t>加速器実現</a:t>
            </a:r>
            <a:r>
              <a:rPr lang="ja-JP" altLang="en-US" sz="2400" dirty="0" smtClean="0">
                <a:solidFill>
                  <a:schemeClr val="bg1">
                    <a:lumMod val="50000"/>
                  </a:schemeClr>
                </a:solidFill>
              </a:rPr>
              <a:t>にむけた</a:t>
            </a:r>
            <a:r>
              <a:rPr kumimoji="1" lang="ja-JP" altLang="en-US" sz="2400" dirty="0" smtClean="0">
                <a:solidFill>
                  <a:schemeClr val="bg1">
                    <a:lumMod val="50000"/>
                  </a:schemeClr>
                </a:solidFill>
              </a:rPr>
              <a:t>準備</a:t>
            </a:r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altLang="en-US" sz="20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KEK ILC </a:t>
            </a:r>
            <a:r>
              <a:rPr lang="ja-JP" altLang="en-US" sz="2000" dirty="0" smtClean="0">
                <a:solidFill>
                  <a:schemeClr val="bg1">
                    <a:lumMod val="50000"/>
                  </a:schemeClr>
                </a:solidFill>
              </a:rPr>
              <a:t>アクションプラン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WG</a:t>
            </a:r>
            <a:r>
              <a:rPr lang="ja-JP" altLang="en-US" sz="2000" dirty="0" smtClean="0">
                <a:solidFill>
                  <a:schemeClr val="bg1">
                    <a:lumMod val="50000"/>
                  </a:schemeClr>
                </a:solidFill>
              </a:rPr>
              <a:t>による検討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457012" lvl="1" indent="0">
              <a:buNone/>
            </a:pPr>
            <a:r>
              <a:rPr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Human Resource and Training Plan at KEK (by KEK-ILC Action Plan WG) </a:t>
            </a:r>
          </a:p>
          <a:p>
            <a:pPr lvl="1"/>
            <a:r>
              <a:rPr lang="ja-JP" altLang="en-US" sz="2400" dirty="0" smtClean="0">
                <a:solidFill>
                  <a:schemeClr val="bg1">
                    <a:lumMod val="50000"/>
                  </a:schemeClr>
                </a:solidFill>
              </a:rPr>
              <a:t>超伝導加速器技術課題に必要な人材育成</a:t>
            </a:r>
            <a:endParaRPr lang="en-US" altLang="ja-JP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ja-JP" altLang="en-US" sz="2400" dirty="0" smtClean="0">
                <a:solidFill>
                  <a:schemeClr val="bg1">
                    <a:lumMod val="50000"/>
                  </a:schemeClr>
                </a:solidFill>
              </a:rPr>
              <a:t>ナノビーム技術課題に必要な人材育成</a:t>
            </a:r>
            <a:endParaRPr lang="en-US" altLang="ja-JP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ja-JP" altLang="en-US" sz="2400" dirty="0" smtClean="0">
                <a:solidFill>
                  <a:schemeClr val="bg1">
                    <a:lumMod val="50000"/>
                  </a:schemeClr>
                </a:solidFill>
              </a:rPr>
              <a:t>施設技術課題に</a:t>
            </a:r>
            <a:r>
              <a:rPr lang="ja-JP" altLang="en-US" sz="2400" dirty="0">
                <a:solidFill>
                  <a:schemeClr val="bg1">
                    <a:lumMod val="50000"/>
                  </a:schemeClr>
                </a:solidFill>
              </a:rPr>
              <a:t>必要</a:t>
            </a:r>
            <a:r>
              <a:rPr lang="ja-JP" altLang="en-US" sz="2400" dirty="0" smtClean="0">
                <a:solidFill>
                  <a:schemeClr val="bg1">
                    <a:lumMod val="50000"/>
                  </a:schemeClr>
                </a:solidFill>
              </a:rPr>
              <a:t>な人材</a:t>
            </a:r>
            <a:r>
              <a:rPr lang="ja-JP" altLang="en-US" sz="2400" dirty="0">
                <a:solidFill>
                  <a:schemeClr val="bg1">
                    <a:lumMod val="50000"/>
                  </a:schemeClr>
                </a:solidFill>
              </a:rPr>
              <a:t>育成</a:t>
            </a:r>
            <a:endParaRPr lang="en-US" altLang="ja-JP" sz="2400" dirty="0">
              <a:solidFill>
                <a:schemeClr val="bg1">
                  <a:lumMod val="50000"/>
                </a:schemeClr>
              </a:solidFill>
            </a:endParaRPr>
          </a:p>
          <a:p>
            <a:pPr marL="914022" lvl="2" indent="0">
              <a:buNone/>
            </a:pPr>
            <a:endParaRPr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pPr marL="457012" lvl="1" indent="0">
              <a:buNone/>
            </a:pPr>
            <a:endParaRPr lang="en-US" altLang="ja-JP" sz="2400" dirty="0" smtClean="0">
              <a:solidFill>
                <a:srgbClr val="7F7F7F"/>
              </a:solidFill>
            </a:endParaRP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9778" y="1905245"/>
            <a:ext cx="8627585" cy="10055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366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8053"/>
            <a:ext cx="8229600" cy="581264"/>
          </a:xfrm>
        </p:spPr>
        <p:txBody>
          <a:bodyPr>
            <a:noAutofit/>
          </a:bodyPr>
          <a:lstStyle/>
          <a:p>
            <a:r>
              <a:rPr lang="ja-JP" altLang="en-US" sz="4000" b="1" dirty="0" smtClean="0"/>
              <a:t>報告概要　</a:t>
            </a:r>
            <a:endParaRPr kumimoji="1" lang="ja-JP" altLang="en-US" sz="4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8739" y="1010814"/>
            <a:ext cx="8778103" cy="541004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800" dirty="0" smtClean="0">
                <a:solidFill>
                  <a:srgbClr val="000000"/>
                </a:solidFill>
              </a:rPr>
              <a:t>ILC </a:t>
            </a:r>
            <a:r>
              <a:rPr kumimoji="1" lang="ja-JP" altLang="en-US" sz="1800" dirty="0" smtClean="0">
                <a:solidFill>
                  <a:srgbClr val="000000"/>
                </a:solidFill>
              </a:rPr>
              <a:t>研究所は、</a:t>
            </a:r>
            <a:r>
              <a:rPr lang="ja-JP" altLang="en-US" sz="1800" dirty="0">
                <a:solidFill>
                  <a:srgbClr val="000000"/>
                </a:solidFill>
              </a:rPr>
              <a:t>加速器建設および運転</a:t>
            </a:r>
            <a:r>
              <a:rPr lang="ja-JP" altLang="en-US" sz="1800" dirty="0" smtClean="0">
                <a:solidFill>
                  <a:srgbClr val="000000"/>
                </a:solidFill>
              </a:rPr>
              <a:t>に、</a:t>
            </a:r>
            <a:r>
              <a:rPr lang="en-US" altLang="ja-JP" sz="1800" dirty="0" smtClean="0">
                <a:solidFill>
                  <a:srgbClr val="3366FF"/>
                </a:solidFill>
              </a:rPr>
              <a:t>~ </a:t>
            </a:r>
            <a:r>
              <a:rPr kumimoji="1" lang="en-US" altLang="ja-JP" sz="1800" u="sng" dirty="0" smtClean="0">
                <a:solidFill>
                  <a:srgbClr val="3366FF"/>
                </a:solidFill>
              </a:rPr>
              <a:t>1,000 </a:t>
            </a:r>
            <a:r>
              <a:rPr lang="ja-JP" altLang="en-US" sz="1800" u="sng" dirty="0" smtClean="0">
                <a:solidFill>
                  <a:srgbClr val="3366FF"/>
                </a:solidFill>
              </a:rPr>
              <a:t>名規模</a:t>
            </a:r>
            <a:r>
              <a:rPr lang="ja-JP" altLang="en-US" sz="1800" dirty="0" smtClean="0">
                <a:solidFill>
                  <a:srgbClr val="000000"/>
                </a:solidFill>
              </a:rPr>
              <a:t>の人材</a:t>
            </a:r>
            <a:r>
              <a:rPr lang="en-US" altLang="ja-JP" sz="1800" dirty="0" smtClean="0">
                <a:solidFill>
                  <a:srgbClr val="000000"/>
                </a:solidFill>
              </a:rPr>
              <a:t> </a:t>
            </a:r>
            <a:r>
              <a:rPr lang="ja-JP" altLang="en-US" sz="1800" dirty="0" smtClean="0">
                <a:solidFill>
                  <a:srgbClr val="000000"/>
                </a:solidFill>
              </a:rPr>
              <a:t>（研究、技術、管理部門、及び業務委託を含む）を、必要</a:t>
            </a:r>
            <a:r>
              <a:rPr lang="en-US" altLang="ja-JP" sz="1800" dirty="0" smtClean="0">
                <a:solidFill>
                  <a:srgbClr val="000000"/>
                </a:solidFill>
              </a:rPr>
              <a:t> </a:t>
            </a:r>
            <a:r>
              <a:rPr lang="ja-JP" altLang="en-US" sz="1800" dirty="0" smtClean="0">
                <a:solidFill>
                  <a:srgbClr val="000000"/>
                </a:solidFill>
              </a:rPr>
              <a:t>（</a:t>
            </a:r>
            <a:r>
              <a:rPr lang="en-US" altLang="ja-JP" sz="1800" dirty="0" smtClean="0">
                <a:solidFill>
                  <a:srgbClr val="000000"/>
                </a:solidFill>
              </a:rPr>
              <a:t>TDR </a:t>
            </a:r>
            <a:r>
              <a:rPr lang="ja-JP" altLang="en-US" sz="1800" dirty="0" smtClean="0">
                <a:solidFill>
                  <a:srgbClr val="000000"/>
                </a:solidFill>
              </a:rPr>
              <a:t>に記述）。</a:t>
            </a:r>
            <a:endParaRPr kumimoji="1" lang="en-US" altLang="ja-JP" sz="18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1800" dirty="0" smtClean="0">
                <a:solidFill>
                  <a:srgbClr val="000000"/>
                </a:solidFill>
              </a:rPr>
              <a:t>	</a:t>
            </a:r>
            <a:r>
              <a:rPr lang="en-US" altLang="ja-JP" sz="1800" dirty="0" smtClean="0">
                <a:solidFill>
                  <a:srgbClr val="7F7F7F"/>
                </a:solidFill>
              </a:rPr>
              <a:t>ILC Scale : </a:t>
            </a:r>
            <a:r>
              <a:rPr lang="en-US" altLang="ja-JP" sz="1800" dirty="0" smtClean="0">
                <a:solidFill>
                  <a:srgbClr val="3366FF"/>
                </a:solidFill>
              </a:rPr>
              <a:t>~ 1000 staff </a:t>
            </a:r>
            <a:r>
              <a:rPr lang="en-US" altLang="ja-JP" sz="1800" dirty="0" smtClean="0">
                <a:solidFill>
                  <a:srgbClr val="7F7F7F"/>
                </a:solidFill>
              </a:rPr>
              <a:t>(including scientists, engineers, administrators, sub-contractors)</a:t>
            </a:r>
          </a:p>
          <a:p>
            <a:pPr>
              <a:lnSpc>
                <a:spcPct val="120000"/>
              </a:lnSpc>
            </a:pPr>
            <a:r>
              <a:rPr lang="ja-JP" altLang="en-US" sz="1800" dirty="0" smtClean="0">
                <a:solidFill>
                  <a:srgbClr val="000000"/>
                </a:solidFill>
              </a:rPr>
              <a:t>世界各地域の同様の規模を有する素粒子・原子核・加速器研究所が、</a:t>
            </a:r>
            <a:r>
              <a:rPr lang="ja-JP" altLang="en-US" sz="1800" dirty="0" smtClean="0">
                <a:solidFill>
                  <a:srgbClr val="FF0000"/>
                </a:solidFill>
              </a:rPr>
              <a:t>国際的に連携</a:t>
            </a:r>
            <a:r>
              <a:rPr lang="ja-JP" altLang="en-US" sz="1800" dirty="0" smtClean="0">
                <a:solidFill>
                  <a:srgbClr val="000000"/>
                </a:solidFill>
              </a:rPr>
              <a:t>し、適切なバランスで分担・貢献する事を前提。</a:t>
            </a:r>
            <a:endParaRPr lang="en-US" altLang="ja-JP" sz="18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1800" dirty="0" smtClean="0">
                <a:solidFill>
                  <a:srgbClr val="7F7F7F"/>
                </a:solidFill>
              </a:rPr>
              <a:t>	</a:t>
            </a:r>
            <a:r>
              <a:rPr lang="en-US" altLang="ja-JP" sz="1800" dirty="0" smtClean="0">
                <a:solidFill>
                  <a:srgbClr val="FF0000"/>
                </a:solidFill>
              </a:rPr>
              <a:t>Global balance </a:t>
            </a:r>
            <a:r>
              <a:rPr lang="en-US" altLang="ja-JP" sz="1800" dirty="0" smtClean="0">
                <a:solidFill>
                  <a:srgbClr val="7F7F7F"/>
                </a:solidFill>
              </a:rPr>
              <a:t>and cooperation</a:t>
            </a:r>
          </a:p>
          <a:p>
            <a:pPr>
              <a:lnSpc>
                <a:spcPct val="120000"/>
              </a:lnSpc>
            </a:pPr>
            <a:r>
              <a:rPr lang="en-US" altLang="ja-JP" sz="1800" dirty="0" smtClean="0">
                <a:solidFill>
                  <a:srgbClr val="000000"/>
                </a:solidFill>
              </a:rPr>
              <a:t> </a:t>
            </a:r>
            <a:r>
              <a:rPr lang="en-US" altLang="ja-JP" sz="1800" dirty="0" smtClean="0">
                <a:solidFill>
                  <a:srgbClr val="3366FF"/>
                </a:solidFill>
              </a:rPr>
              <a:t>”</a:t>
            </a:r>
            <a:r>
              <a:rPr lang="ja-JP" altLang="en-US" sz="1800" dirty="0" smtClean="0">
                <a:solidFill>
                  <a:srgbClr val="3366FF"/>
                </a:solidFill>
              </a:rPr>
              <a:t>準備段階</a:t>
            </a:r>
            <a:r>
              <a:rPr lang="en-US" altLang="ja-JP" sz="1800" dirty="0" smtClean="0">
                <a:solidFill>
                  <a:srgbClr val="3366FF"/>
                </a:solidFill>
              </a:rPr>
              <a:t>”</a:t>
            </a:r>
            <a:r>
              <a:rPr lang="ja-JP" altLang="en-US" sz="1800" dirty="0" smtClean="0">
                <a:solidFill>
                  <a:srgbClr val="000000"/>
                </a:solidFill>
              </a:rPr>
              <a:t>を、先端加速器技術開発（</a:t>
            </a:r>
            <a:r>
              <a:rPr lang="en-US" altLang="ja-JP" sz="1800" dirty="0" smtClean="0">
                <a:solidFill>
                  <a:srgbClr val="000000"/>
                </a:solidFill>
              </a:rPr>
              <a:t>SRF, </a:t>
            </a:r>
            <a:r>
              <a:rPr lang="en-US" altLang="ja-JP" sz="1800" dirty="0" err="1" smtClean="0">
                <a:solidFill>
                  <a:srgbClr val="000000"/>
                </a:solidFill>
              </a:rPr>
              <a:t>nano</a:t>
            </a:r>
            <a:r>
              <a:rPr lang="en-US" altLang="ja-JP" sz="1800" dirty="0" smtClean="0">
                <a:solidFill>
                  <a:srgbClr val="000000"/>
                </a:solidFill>
              </a:rPr>
              <a:t>-beam</a:t>
            </a:r>
            <a:r>
              <a:rPr lang="ja-JP" altLang="en-US" sz="1800" dirty="0" smtClean="0">
                <a:solidFill>
                  <a:srgbClr val="000000"/>
                </a:solidFill>
              </a:rPr>
              <a:t>技術等）</a:t>
            </a:r>
            <a:r>
              <a:rPr lang="en-US" altLang="en-US" sz="1800" dirty="0" smtClean="0">
                <a:solidFill>
                  <a:srgbClr val="000000"/>
                </a:solidFill>
              </a:rPr>
              <a:t>での</a:t>
            </a:r>
            <a:r>
              <a:rPr lang="ja-JP" altLang="en-US" sz="1800" dirty="0" smtClean="0">
                <a:solidFill>
                  <a:srgbClr val="000000"/>
                </a:solidFill>
              </a:rPr>
              <a:t>、現有の人材を中心としてスタートし、段階的に増強を図る。　</a:t>
            </a:r>
            <a:r>
              <a:rPr lang="en-US" altLang="ja-JP" sz="1800" dirty="0" smtClean="0">
                <a:solidFill>
                  <a:srgbClr val="000000"/>
                </a:solidFill>
              </a:rPr>
              <a:t>”</a:t>
            </a:r>
            <a:r>
              <a:rPr lang="ja-JP" altLang="en-US" sz="1800" dirty="0" smtClean="0">
                <a:solidFill>
                  <a:srgbClr val="000000"/>
                </a:solidFill>
              </a:rPr>
              <a:t>建設段階</a:t>
            </a:r>
            <a:r>
              <a:rPr lang="en-US" altLang="ja-JP" sz="1800" dirty="0" smtClean="0">
                <a:solidFill>
                  <a:srgbClr val="000000"/>
                </a:solidFill>
              </a:rPr>
              <a:t>”</a:t>
            </a:r>
            <a:r>
              <a:rPr lang="ja-JP" altLang="en-US" sz="1800" dirty="0" smtClean="0">
                <a:solidFill>
                  <a:srgbClr val="000000"/>
                </a:solidFill>
              </a:rPr>
              <a:t>に必要となる人材</a:t>
            </a:r>
            <a:r>
              <a:rPr lang="ja-JP" altLang="en-US" sz="1800" dirty="0">
                <a:solidFill>
                  <a:srgbClr val="000000"/>
                </a:solidFill>
              </a:rPr>
              <a:t>（</a:t>
            </a:r>
            <a:r>
              <a:rPr lang="en-US" altLang="ja-JP" sz="1800" dirty="0">
                <a:solidFill>
                  <a:srgbClr val="000000"/>
                </a:solidFill>
              </a:rPr>
              <a:t>TDR </a:t>
            </a:r>
            <a:r>
              <a:rPr lang="ja-JP" altLang="en-US" sz="1800" dirty="0" smtClean="0">
                <a:solidFill>
                  <a:srgbClr val="000000"/>
                </a:solidFill>
              </a:rPr>
              <a:t>での</a:t>
            </a:r>
            <a:r>
              <a:rPr lang="ja-JP" altLang="en-US" sz="1800" dirty="0">
                <a:solidFill>
                  <a:srgbClr val="000000"/>
                </a:solidFill>
              </a:rPr>
              <a:t>検討）</a:t>
            </a:r>
            <a:r>
              <a:rPr lang="ja-JP" altLang="en-US" sz="1800" dirty="0" smtClean="0">
                <a:solidFill>
                  <a:srgbClr val="000000"/>
                </a:solidFill>
              </a:rPr>
              <a:t>の</a:t>
            </a:r>
            <a:r>
              <a:rPr lang="en-US" altLang="ja-JP" sz="1800" dirty="0" smtClean="0">
                <a:solidFill>
                  <a:srgbClr val="000000"/>
                </a:solidFill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</a:rPr>
              <a:t>~ 25%</a:t>
            </a:r>
            <a:r>
              <a:rPr lang="ja-JP" altLang="en-US" sz="1800" dirty="0" smtClean="0">
                <a:solidFill>
                  <a:srgbClr val="FF0000"/>
                </a:solidFill>
              </a:rPr>
              <a:t>に相当するコアメンバーを育成</a:t>
            </a:r>
            <a:r>
              <a:rPr lang="ja-JP" altLang="en-US" sz="1800" dirty="0" smtClean="0">
                <a:solidFill>
                  <a:srgbClr val="000000"/>
                </a:solidFill>
              </a:rPr>
              <a:t>する</a:t>
            </a:r>
            <a:r>
              <a:rPr lang="en-US" altLang="ja-JP" sz="1800" dirty="0" smtClean="0">
                <a:solidFill>
                  <a:srgbClr val="000000"/>
                </a:solidFill>
              </a:rPr>
              <a:t> (KEK</a:t>
            </a:r>
            <a:r>
              <a:rPr lang="ja-JP" altLang="en-US" sz="1800" dirty="0" smtClean="0">
                <a:solidFill>
                  <a:srgbClr val="000000"/>
                </a:solidFill>
              </a:rPr>
              <a:t>検討案）。他</a:t>
            </a:r>
            <a:r>
              <a:rPr lang="en-US" altLang="en-US" sz="1800" dirty="0" smtClean="0">
                <a:solidFill>
                  <a:srgbClr val="000000"/>
                </a:solidFill>
              </a:rPr>
              <a:t>計画</a:t>
            </a:r>
            <a:r>
              <a:rPr lang="ja-JP" altLang="en-US" sz="1800" dirty="0" smtClean="0">
                <a:solidFill>
                  <a:srgbClr val="000000"/>
                </a:solidFill>
              </a:rPr>
              <a:t>からの</a:t>
            </a:r>
            <a:r>
              <a:rPr lang="en-US" altLang="en-US" sz="1800" dirty="0" smtClean="0">
                <a:solidFill>
                  <a:srgbClr val="000000"/>
                </a:solidFill>
              </a:rPr>
              <a:t>人材</a:t>
            </a:r>
            <a:r>
              <a:rPr lang="ja-JP" altLang="en-US" sz="1800" dirty="0" smtClean="0">
                <a:solidFill>
                  <a:srgbClr val="000000"/>
                </a:solidFill>
              </a:rPr>
              <a:t>の移行、新規若手の採用・育成を組み合わせ、増強する。</a:t>
            </a:r>
            <a:endParaRPr lang="en-US" altLang="ja-JP" sz="18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1800" dirty="0" smtClean="0">
                <a:solidFill>
                  <a:srgbClr val="7F7F7F"/>
                </a:solidFill>
              </a:rPr>
              <a:t>	About </a:t>
            </a:r>
            <a:r>
              <a:rPr lang="en-US" altLang="ja-JP" sz="1800" dirty="0" smtClean="0">
                <a:solidFill>
                  <a:srgbClr val="FF0000"/>
                </a:solidFill>
              </a:rPr>
              <a:t>25 % of staff to be prepared </a:t>
            </a:r>
            <a:r>
              <a:rPr lang="en-US" altLang="ja-JP" sz="1800" dirty="0" smtClean="0">
                <a:solidFill>
                  <a:srgbClr val="7F7F7F"/>
                </a:solidFill>
              </a:rPr>
              <a:t>and trained during the preparation period </a:t>
            </a:r>
          </a:p>
          <a:p>
            <a:pPr>
              <a:lnSpc>
                <a:spcPct val="120000"/>
              </a:lnSpc>
            </a:pPr>
            <a:r>
              <a:rPr lang="ja-JP" altLang="en-US" sz="1800" dirty="0" smtClean="0">
                <a:solidFill>
                  <a:srgbClr val="000000"/>
                </a:solidFill>
              </a:rPr>
              <a:t>加速器建設の為のコアとなる人材を、以下に焦点として、育成を図ることが重要。</a:t>
            </a:r>
            <a:endParaRPr lang="en-US" altLang="ja-JP" sz="1800" dirty="0">
              <a:solidFill>
                <a:srgbClr val="000000"/>
              </a:solidFill>
            </a:endParaRPr>
          </a:p>
          <a:p>
            <a:pPr marL="799912" lvl="1" indent="-342900">
              <a:lnSpc>
                <a:spcPct val="120000"/>
              </a:lnSpc>
              <a:buAutoNum type="arabicParenBoth"/>
            </a:pPr>
            <a:r>
              <a:rPr lang="ja-JP" altLang="en-US" sz="1800" u="sng" dirty="0" smtClean="0">
                <a:solidFill>
                  <a:srgbClr val="000000"/>
                </a:solidFill>
              </a:rPr>
              <a:t>超伝導高周波加速</a:t>
            </a:r>
            <a:r>
              <a:rPr lang="ja-JP" altLang="en-US" sz="1800" dirty="0" smtClean="0">
                <a:solidFill>
                  <a:srgbClr val="000000"/>
                </a:solidFill>
              </a:rPr>
              <a:t>技術、</a:t>
            </a:r>
            <a:r>
              <a:rPr lang="en-US" altLang="ja-JP" sz="1800" dirty="0" smtClean="0">
                <a:solidFill>
                  <a:srgbClr val="000000"/>
                </a:solidFill>
              </a:rPr>
              <a:t>(2)</a:t>
            </a:r>
            <a:r>
              <a:rPr lang="ja-JP" altLang="en-US" sz="1800" u="sng" dirty="0" smtClean="0">
                <a:solidFill>
                  <a:srgbClr val="000000"/>
                </a:solidFill>
              </a:rPr>
              <a:t>ナノビーム</a:t>
            </a:r>
            <a:r>
              <a:rPr lang="ja-JP" altLang="en-US" sz="1800" dirty="0" smtClean="0">
                <a:solidFill>
                  <a:srgbClr val="000000"/>
                </a:solidFill>
              </a:rPr>
              <a:t>技術、</a:t>
            </a:r>
            <a:r>
              <a:rPr lang="en-US" altLang="ja-JP" sz="1800" dirty="0" smtClean="0">
                <a:solidFill>
                  <a:srgbClr val="000000"/>
                </a:solidFill>
              </a:rPr>
              <a:t>(3)</a:t>
            </a:r>
            <a:r>
              <a:rPr lang="ja-JP" altLang="en-US" sz="1800" dirty="0" smtClean="0">
                <a:solidFill>
                  <a:srgbClr val="000000"/>
                </a:solidFill>
              </a:rPr>
              <a:t> </a:t>
            </a:r>
            <a:r>
              <a:rPr lang="ja-JP" altLang="en-US" sz="1800" u="sng" dirty="0" smtClean="0">
                <a:solidFill>
                  <a:srgbClr val="000000"/>
                </a:solidFill>
              </a:rPr>
              <a:t>施設</a:t>
            </a:r>
            <a:r>
              <a:rPr lang="ja-JP" altLang="en-US" sz="1800" dirty="0" smtClean="0">
                <a:solidFill>
                  <a:srgbClr val="000000"/>
                </a:solidFill>
              </a:rPr>
              <a:t>設計・準備、および</a:t>
            </a:r>
            <a:endParaRPr lang="en-US" altLang="ja-JP" sz="1800" dirty="0" smtClean="0">
              <a:solidFill>
                <a:srgbClr val="000000"/>
              </a:solidFill>
            </a:endParaRPr>
          </a:p>
          <a:p>
            <a:pPr marL="457012" lvl="1" indent="0">
              <a:lnSpc>
                <a:spcPct val="120000"/>
              </a:lnSpc>
              <a:buNone/>
            </a:pPr>
            <a:r>
              <a:rPr lang="en-US" altLang="ja-JP" sz="1800" dirty="0">
                <a:solidFill>
                  <a:srgbClr val="000000"/>
                </a:solidFill>
              </a:rPr>
              <a:t>	</a:t>
            </a:r>
            <a:r>
              <a:rPr lang="en-US" altLang="ja-JP" sz="1800" u="sng" dirty="0" smtClean="0">
                <a:solidFill>
                  <a:srgbClr val="7F7F7F"/>
                </a:solidFill>
              </a:rPr>
              <a:t>(1) SRF, (2) Nano beam, (3) CFS </a:t>
            </a:r>
            <a:r>
              <a:rPr lang="en-US" altLang="ja-JP" sz="1800" dirty="0" smtClean="0">
                <a:solidFill>
                  <a:srgbClr val="7F7F7F"/>
                </a:solidFill>
              </a:rPr>
              <a:t>…</a:t>
            </a:r>
          </a:p>
          <a:p>
            <a:pPr marL="457012" lvl="1" indent="0">
              <a:lnSpc>
                <a:spcPct val="120000"/>
              </a:lnSpc>
              <a:buNone/>
            </a:pPr>
            <a:r>
              <a:rPr lang="en-US" altLang="ja-JP" sz="1800" dirty="0" smtClean="0">
                <a:solidFill>
                  <a:srgbClr val="A6A6A6"/>
                </a:solidFill>
              </a:rPr>
              <a:t>(4) </a:t>
            </a:r>
            <a:r>
              <a:rPr lang="ja-JP" altLang="en-US" sz="1600" u="sng" dirty="0" smtClean="0">
                <a:solidFill>
                  <a:srgbClr val="A6A6A6"/>
                </a:solidFill>
              </a:rPr>
              <a:t>新国際研究所</a:t>
            </a:r>
            <a:r>
              <a:rPr lang="ja-JP" altLang="en-US" sz="1600" dirty="0" smtClean="0">
                <a:solidFill>
                  <a:srgbClr val="A6A6A6"/>
                </a:solidFill>
              </a:rPr>
              <a:t>の創設準備　（本検討人材数には含まず。計画判断後の検討課題）</a:t>
            </a:r>
            <a:r>
              <a:rPr lang="en-US" altLang="ja-JP" sz="1600" dirty="0" smtClean="0">
                <a:solidFill>
                  <a:srgbClr val="A6A6A6"/>
                </a:solidFill>
              </a:rPr>
              <a:t>.</a:t>
            </a:r>
            <a:endParaRPr lang="en-US" altLang="ja-JP" sz="1800" dirty="0" smtClean="0">
              <a:solidFill>
                <a:srgbClr val="A6A6A6"/>
              </a:solidFill>
            </a:endParaRPr>
          </a:p>
          <a:p>
            <a:pPr marL="1142622" lvl="2" indent="-228600">
              <a:lnSpc>
                <a:spcPct val="120000"/>
              </a:lnSpc>
              <a:buAutoNum type="arabicParenBoth"/>
            </a:pPr>
            <a:endParaRPr kumimoji="1" lang="ja-JP" altLang="en-US" sz="105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65025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0095" y="172443"/>
            <a:ext cx="8889768" cy="724058"/>
          </a:xfrm>
          <a:ln>
            <a:noFill/>
            <a:prstDash val="sysDash"/>
          </a:ln>
        </p:spPr>
        <p:txBody>
          <a:bodyPr>
            <a:normAutofit fontScale="90000"/>
          </a:bodyPr>
          <a:lstStyle/>
          <a:p>
            <a:r>
              <a:rPr kumimoji="1" lang="en-US" altLang="ja-JP" sz="3100" b="1" dirty="0" smtClean="0"/>
              <a:t>ILC </a:t>
            </a:r>
            <a:r>
              <a:rPr kumimoji="1" lang="ja-JP" altLang="en-US" sz="3100" b="1" dirty="0" smtClean="0"/>
              <a:t>加速器建設</a:t>
            </a:r>
            <a:r>
              <a:rPr lang="ja-JP" altLang="en-US" sz="3100" b="1" dirty="0" smtClean="0"/>
              <a:t>における</a:t>
            </a:r>
            <a:r>
              <a:rPr kumimoji="1" lang="ja-JP" altLang="en-US" sz="3100" b="1" dirty="0" smtClean="0"/>
              <a:t>研究所人材構想</a:t>
            </a:r>
            <a:r>
              <a:rPr lang="ja-JP" altLang="en-US" sz="3100" b="1" dirty="0" smtClean="0"/>
              <a:t>・全容</a:t>
            </a:r>
            <a:r>
              <a:rPr kumimoji="1" lang="en-US" altLang="ja-JP" sz="3100" b="1" dirty="0" smtClean="0"/>
              <a:t/>
            </a:r>
            <a:br>
              <a:rPr kumimoji="1" lang="en-US" altLang="ja-JP" sz="3100" b="1" dirty="0" smtClean="0"/>
            </a:br>
            <a:r>
              <a:rPr kumimoji="1" lang="ja-JP" altLang="en-US" sz="2200" b="1" dirty="0" smtClean="0">
                <a:solidFill>
                  <a:srgbClr val="3366FF"/>
                </a:solidFill>
              </a:rPr>
              <a:t>準備期間</a:t>
            </a:r>
            <a:r>
              <a:rPr kumimoji="1" lang="en-US" altLang="ja-JP" sz="2200" b="1" dirty="0" smtClean="0">
                <a:solidFill>
                  <a:srgbClr val="3366FF"/>
                </a:solidFill>
              </a:rPr>
              <a:t> (4</a:t>
            </a:r>
            <a:r>
              <a:rPr kumimoji="1" lang="ja-JP" altLang="en-US" sz="2200" b="1" dirty="0" smtClean="0">
                <a:solidFill>
                  <a:srgbClr val="3366FF"/>
                </a:solidFill>
              </a:rPr>
              <a:t>年）</a:t>
            </a:r>
            <a:r>
              <a:rPr lang="en-US" altLang="ja-JP" sz="2200" b="1" dirty="0" smtClean="0">
                <a:solidFill>
                  <a:srgbClr val="3366FF"/>
                </a:solidFill>
              </a:rPr>
              <a:t> 〜</a:t>
            </a:r>
            <a:r>
              <a:rPr lang="ja-JP" altLang="en-US" sz="2200" b="1" dirty="0" smtClean="0">
                <a:solidFill>
                  <a:srgbClr val="3366FF"/>
                </a:solidFill>
              </a:rPr>
              <a:t>建設期間（９年）</a:t>
            </a:r>
            <a:r>
              <a:rPr lang="en-US" altLang="ja-JP" sz="2200" b="1" dirty="0" smtClean="0">
                <a:solidFill>
                  <a:srgbClr val="3366FF"/>
                </a:solidFill>
              </a:rPr>
              <a:t/>
            </a:r>
            <a:br>
              <a:rPr lang="en-US" altLang="ja-JP" sz="2200" b="1" dirty="0" smtClean="0">
                <a:solidFill>
                  <a:srgbClr val="3366FF"/>
                </a:solidFill>
              </a:rPr>
            </a:br>
            <a:r>
              <a:rPr lang="en-US" altLang="ja-JP" sz="2200" b="1" dirty="0" smtClean="0">
                <a:solidFill>
                  <a:srgbClr val="7F7F7F"/>
                </a:solidFill>
              </a:rPr>
              <a:t>Plan for Preparation (4 years) and Construction (9 years) </a:t>
            </a:r>
            <a:r>
              <a:rPr kumimoji="1" lang="en-US" altLang="ja-JP" sz="2200" b="1" dirty="0" smtClean="0">
                <a:solidFill>
                  <a:srgbClr val="7F7F7F"/>
                </a:solidFill>
              </a:rPr>
              <a:t> </a:t>
            </a:r>
            <a:endParaRPr kumimoji="1" lang="ja-JP" altLang="en-US" sz="1800" dirty="0">
              <a:solidFill>
                <a:srgbClr val="7F7F7F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7632111"/>
              </p:ext>
            </p:extLst>
          </p:nvPr>
        </p:nvGraphicFramePr>
        <p:xfrm>
          <a:off x="130095" y="1138087"/>
          <a:ext cx="8889768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111"/>
                <a:gridCol w="577788"/>
                <a:gridCol w="654997"/>
                <a:gridCol w="607071"/>
                <a:gridCol w="599083"/>
                <a:gridCol w="567131"/>
                <a:gridCol w="575120"/>
                <a:gridCol w="543168"/>
                <a:gridCol w="543169"/>
                <a:gridCol w="631034"/>
                <a:gridCol w="647868"/>
                <a:gridCol w="529797"/>
                <a:gridCol w="540394"/>
                <a:gridCol w="568582"/>
                <a:gridCol w="7024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Stage</a:t>
                      </a:r>
                      <a:endParaRPr lang="ja-JP" altLang="en-US" sz="1100" b="0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en-US" sz="1600" b="1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Preparation</a:t>
                      </a:r>
                      <a:endParaRPr lang="ja-JP" altLang="en-US" sz="1600" b="1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en-US" altLang="en-US" sz="1600" b="1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Construction</a:t>
                      </a:r>
                      <a:endParaRPr lang="ja-JP" altLang="en-US" sz="1600" b="1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100" b="1" dirty="0" smtClean="0">
                          <a:latin typeface="Helvetica"/>
                          <a:cs typeface="Helvetica"/>
                        </a:rPr>
                        <a:t>Int.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5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6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7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8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9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1244">
                <a:tc>
                  <a:txBody>
                    <a:bodyPr/>
                    <a:lstStyle/>
                    <a:p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100" b="0" u="sng" baseline="0" dirty="0" smtClean="0">
                          <a:latin typeface="Helvetica"/>
                          <a:cs typeface="Helvetica"/>
                        </a:rPr>
                        <a:t>Prep</a:t>
                      </a:r>
                      <a:r>
                        <a:rPr lang="en-US" altLang="ja-JP" sz="1100" b="0" u="sng" baseline="0" dirty="0" smtClean="0">
                          <a:latin typeface="Helvetica"/>
                          <a:cs typeface="Helvetica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118</a:t>
                      </a:r>
                      <a:endParaRPr lang="ja-JP" sz="1400" kern="100" dirty="0">
                        <a:solidFill>
                          <a:srgbClr val="3366FF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161</a:t>
                      </a:r>
                      <a:endParaRPr lang="ja-JP" sz="1400" kern="100" dirty="0">
                        <a:solidFill>
                          <a:srgbClr val="3366FF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222</a:t>
                      </a:r>
                      <a:endParaRPr lang="ja-JP" sz="1400" kern="100" dirty="0">
                        <a:solidFill>
                          <a:srgbClr val="3366FF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282</a:t>
                      </a:r>
                      <a:endParaRPr lang="ja-JP" sz="1400" kern="100" dirty="0">
                        <a:solidFill>
                          <a:srgbClr val="3366FF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altLang="ja-JP" sz="1100" b="1" u="sng" dirty="0" smtClean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100" b="0" dirty="0" smtClean="0">
                          <a:latin typeface="Helvetica"/>
                          <a:cs typeface="Helvetica"/>
                        </a:rPr>
                        <a:t>Const.</a:t>
                      </a:r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410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5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922</a:t>
                      </a:r>
                      <a:endParaRPr lang="ja-JP" altLang="en-US" sz="105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1208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1350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1589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1480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1374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1106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679</a:t>
                      </a:r>
                      <a:endParaRPr lang="ja-JP" altLang="en-US" sz="1100" b="1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3366FF"/>
                          </a:solidFill>
                          <a:latin typeface="Helvetica"/>
                          <a:cs typeface="Helvetica"/>
                        </a:rPr>
                        <a:t>10,117</a:t>
                      </a:r>
                      <a:endParaRPr lang="ja-JP" altLang="en-US" sz="1100" b="1" dirty="0">
                        <a:solidFill>
                          <a:srgbClr val="3366FF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100" b="0" dirty="0" smtClean="0">
                          <a:latin typeface="Helvetica"/>
                          <a:cs typeface="Helvetica"/>
                        </a:rPr>
                        <a:t>Inst.</a:t>
                      </a:r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80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80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80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768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1140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683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522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3,353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100" b="0" dirty="0" smtClean="0">
                          <a:solidFill>
                            <a:srgbClr val="000000"/>
                          </a:solidFill>
                          <a:latin typeface="Helvetica"/>
                          <a:cs typeface="Helvetica"/>
                        </a:rPr>
                        <a:t>Sum</a:t>
                      </a:r>
                      <a:endParaRPr lang="ja-JP" altLang="en-US" sz="1100" b="0" dirty="0">
                        <a:solidFill>
                          <a:srgbClr val="000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410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5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922</a:t>
                      </a:r>
                      <a:endParaRPr lang="ja-JP" altLang="en-US" sz="105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1288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1430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1669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2248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2514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1789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1201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  <a:latin typeface="Helvetica"/>
                          <a:cs typeface="Helvetica"/>
                        </a:rPr>
                        <a:t>13,470</a:t>
                      </a:r>
                      <a:endParaRPr lang="ja-JP" altLang="en-US" sz="1100" b="1" dirty="0">
                        <a:solidFill>
                          <a:schemeClr val="tx1"/>
                        </a:solidFill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169333">
                <a:tc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</a:tr>
              <a:tr h="169333">
                <a:tc gridSpan="15"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170889" y="2807519"/>
            <a:ext cx="5135654" cy="338116"/>
          </a:xfrm>
          <a:prstGeom prst="rect">
            <a:avLst/>
          </a:prstGeom>
          <a:noFill/>
          <a:ln w="19050" cmpd="sng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96628" y="2409444"/>
            <a:ext cx="2873152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TDR</a:t>
            </a:r>
            <a:r>
              <a:rPr lang="en-US" altLang="en-US" sz="1400" dirty="0"/>
              <a:t> </a:t>
            </a:r>
            <a:r>
              <a:rPr lang="en-US" altLang="en-US" sz="1400" dirty="0" err="1" smtClean="0"/>
              <a:t>describin</a:t>
            </a:r>
            <a:r>
              <a:rPr lang="en-US" altLang="en-US" sz="1400" dirty="0" smtClean="0"/>
              <a:t> the following numbers</a:t>
            </a:r>
            <a:endParaRPr kumimoji="1" lang="ja-JP" altLang="en-US" sz="1400" dirty="0"/>
          </a:p>
        </p:txBody>
      </p:sp>
      <p:sp>
        <p:nvSpPr>
          <p:cNvPr id="10" name="正方形/長方形 9"/>
          <p:cNvSpPr/>
          <p:nvPr/>
        </p:nvSpPr>
        <p:spPr>
          <a:xfrm>
            <a:off x="750714" y="2171604"/>
            <a:ext cx="2420176" cy="334285"/>
          </a:xfrm>
          <a:prstGeom prst="rect">
            <a:avLst/>
          </a:prstGeom>
          <a:noFill/>
          <a:ln w="19050" cmpd="sng">
            <a:solidFill>
              <a:srgbClr val="5B9BD5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49522" y="1842974"/>
            <a:ext cx="2074619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ja-JP" sz="1400" dirty="0" smtClean="0"/>
              <a:t>T</a:t>
            </a:r>
            <a:r>
              <a:rPr lang="en-US" altLang="ja-JP" sz="1400" dirty="0" smtClean="0"/>
              <a:t>after </a:t>
            </a:r>
            <a:r>
              <a:rPr lang="en-US" altLang="ja-JP" sz="1400" dirty="0" smtClean="0"/>
              <a:t>DR</a:t>
            </a:r>
            <a:r>
              <a:rPr lang="ja-JP" altLang="en-US" sz="1400" dirty="0" smtClean="0"/>
              <a:t>、</a:t>
            </a:r>
            <a:r>
              <a:rPr lang="en-US" altLang="ja-JP" sz="1400" dirty="0" smtClean="0"/>
              <a:t>KEK</a:t>
            </a:r>
            <a:r>
              <a:rPr lang="en-US" altLang="en-US" sz="1400" dirty="0" smtClean="0"/>
              <a:t>’s proposal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64578" y="2404486"/>
            <a:ext cx="1406355" cy="30777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AV</a:t>
            </a:r>
            <a:r>
              <a:rPr kumimoji="1" lang="en-US" altLang="ja-JP" sz="1400" dirty="0" smtClean="0"/>
              <a:t>: </a:t>
            </a:r>
            <a:r>
              <a:rPr kumimoji="1" lang="en-US" altLang="ja-JP" sz="1400" dirty="0" smtClean="0"/>
              <a:t>~ 1,100</a:t>
            </a:r>
            <a:r>
              <a:rPr kumimoji="1" lang="en-US" altLang="ja-JP" sz="1400" dirty="0" smtClean="0"/>
              <a:t>/</a:t>
            </a:r>
            <a:r>
              <a:rPr lang="en-US" altLang="en-US" sz="1400" dirty="0" smtClean="0"/>
              <a:t>year</a:t>
            </a:r>
            <a:endParaRPr kumimoji="1" lang="ja-JP" altLang="en-US" sz="1400" dirty="0"/>
          </a:p>
        </p:txBody>
      </p:sp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9396574"/>
              </p:ext>
            </p:extLst>
          </p:nvPr>
        </p:nvGraphicFramePr>
        <p:xfrm>
          <a:off x="400453" y="4413669"/>
          <a:ext cx="8115863" cy="2192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3" name="直線矢印コネクタ 12"/>
          <p:cNvCxnSpPr/>
          <p:nvPr/>
        </p:nvCxnSpPr>
        <p:spPr>
          <a:xfrm flipH="1">
            <a:off x="2761333" y="2458336"/>
            <a:ext cx="186418" cy="3489439"/>
          </a:xfrm>
          <a:prstGeom prst="straightConnector1">
            <a:avLst/>
          </a:prstGeom>
          <a:ln w="12700" cmpd="sng">
            <a:prstDash val="dot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5722501" y="3058356"/>
            <a:ext cx="0" cy="1625298"/>
          </a:xfrm>
          <a:prstGeom prst="straightConnector1">
            <a:avLst/>
          </a:prstGeom>
          <a:ln w="12700" cmpd="sng">
            <a:solidFill>
              <a:srgbClr val="FF6600"/>
            </a:solidFill>
            <a:prstDash val="dot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7029200" y="3466136"/>
            <a:ext cx="0" cy="1625298"/>
          </a:xfrm>
          <a:prstGeom prst="straightConnector1">
            <a:avLst/>
          </a:prstGeom>
          <a:ln w="12700" cmpd="sng">
            <a:solidFill>
              <a:srgbClr val="008000"/>
            </a:solidFill>
            <a:prstDash val="dot"/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2889495" y="5242897"/>
            <a:ext cx="5499362" cy="0"/>
          </a:xfrm>
          <a:prstGeom prst="line">
            <a:avLst/>
          </a:prstGeom>
          <a:ln w="12700" cmpd="sng"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205231" y="5435136"/>
            <a:ext cx="1064940" cy="2616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≥</a:t>
            </a:r>
            <a:r>
              <a:rPr kumimoji="1" lang="en-US" altLang="ja-JP" sz="1100" dirty="0" smtClean="0"/>
              <a:t> 25% of 1, 100</a:t>
            </a:r>
            <a:endParaRPr kumimoji="1" lang="ja-JP" altLang="en-US" sz="11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50825" y="4937329"/>
            <a:ext cx="537740" cy="2616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1, 100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96596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32213"/>
            <a:ext cx="8229600" cy="654779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b="1" dirty="0" smtClean="0"/>
              <a:t>ILC </a:t>
            </a:r>
            <a:r>
              <a:rPr lang="ja-JP" altLang="en-US" sz="3600" b="1" dirty="0" smtClean="0"/>
              <a:t>年次計画・必要人員総表</a:t>
            </a:r>
            <a:r>
              <a:rPr lang="ja-JP" altLang="ja-JP" sz="3600" b="1" dirty="0"/>
              <a:t>　</a:t>
            </a:r>
            <a:r>
              <a:rPr lang="en-US" altLang="ja-JP" sz="3600" b="1" dirty="0" smtClean="0"/>
              <a:t>(</a:t>
            </a:r>
            <a:r>
              <a:rPr lang="ja-JP" altLang="en-US" sz="3600" b="1" dirty="0" smtClean="0"/>
              <a:t>検討中</a:t>
            </a:r>
            <a:r>
              <a:rPr lang="en-US" altLang="ja-JP" sz="3600" b="1" dirty="0" smtClean="0"/>
              <a:t>)</a:t>
            </a:r>
            <a:br>
              <a:rPr lang="en-US" altLang="ja-JP" sz="3600" b="1" dirty="0" smtClean="0"/>
            </a:br>
            <a:r>
              <a:rPr lang="en-US" altLang="ja-JP" sz="2700" b="1" dirty="0" smtClean="0">
                <a:solidFill>
                  <a:srgbClr val="7F7F7F"/>
                </a:solidFill>
              </a:rPr>
              <a:t>Human Resource Breakdown </a:t>
            </a:r>
            <a:endParaRPr kumimoji="1" lang="ja-JP" altLang="en-US" sz="4000" dirty="0">
              <a:solidFill>
                <a:srgbClr val="7F7F7F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76449"/>
              </p:ext>
            </p:extLst>
          </p:nvPr>
        </p:nvGraphicFramePr>
        <p:xfrm>
          <a:off x="521058" y="929418"/>
          <a:ext cx="8229600" cy="5770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706"/>
                <a:gridCol w="1057192"/>
                <a:gridCol w="1021716"/>
                <a:gridCol w="1159186"/>
                <a:gridCol w="1231912"/>
                <a:gridCol w="1674478"/>
                <a:gridCol w="801763"/>
                <a:gridCol w="406647"/>
              </a:tblGrid>
              <a:tr h="424873"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Pre-p.</a:t>
                      </a:r>
                      <a:endParaRPr lang="ja-JP" alt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Prep.</a:t>
                      </a:r>
                      <a:endParaRPr lang="en-US" altLang="ja-JP" sz="1800" b="0" i="0" u="none" strike="noStrike" dirty="0" smtClean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  <a:p>
                      <a:pPr algn="ctr" fontAlgn="ctr"/>
                      <a:r>
                        <a:rPr lang="en-US" altLang="ja-JP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(P4)</a:t>
                      </a:r>
                      <a:endParaRPr lang="ja-JP" alt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Construction</a:t>
                      </a:r>
                      <a:endParaRPr lang="en-US" altLang="ja-JP" sz="1800" b="0" i="0" u="none" strike="noStrike" dirty="0" smtClean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  <a:p>
                      <a:pPr algn="ctr" fontAlgn="ctr"/>
                      <a:r>
                        <a:rPr lang="ja-JP" alt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（</a:t>
                      </a:r>
                      <a:r>
                        <a:rPr lang="en-US" altLang="ja-JP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9</a:t>
                      </a:r>
                      <a:r>
                        <a:rPr lang="en-US" alt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 year on av.</a:t>
                      </a:r>
                      <a:r>
                        <a:rPr lang="ja-JP" alt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）</a:t>
                      </a:r>
                      <a:endParaRPr lang="ja-JP" alt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en-US" sz="18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Oper</a:t>
                      </a:r>
                      <a:r>
                        <a:rPr lang="en-US" alt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.</a:t>
                      </a:r>
                      <a:endParaRPr lang="ja-JP" alt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800" b="0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</a:tr>
              <a:tr h="454703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General R&amp;D budget</a:t>
                      </a:r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ILC preparation budget with a specific site</a:t>
                      </a:r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Accelerator component and CFS</a:t>
                      </a:r>
                    </a:p>
                    <a:p>
                      <a:pPr algn="l" fontAlgn="t"/>
                      <a:r>
                        <a:rPr lang="en-US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Average for 9 years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Installation average for 4 years 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2700" marR="12700" marT="12700" marB="0"/>
                </a:tc>
              </a:tr>
              <a:tr h="3446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Leader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Overall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~14 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</a:rPr>
                        <a:t>50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</a:rPr>
                        <a:t>201</a:t>
                      </a: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</a:rPr>
                        <a:t>42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TBD</a:t>
                      </a:r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</a:tr>
              <a:tr h="34461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ＭＳ Ｐゴシック"/>
                        </a:rPr>
                        <a:t>Core members</a:t>
                      </a:r>
                      <a:endParaRPr lang="ja-JP" altLang="en-US" sz="1100" b="0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50</a:t>
                      </a: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</a:tr>
              <a:tr h="3446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Scientist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Overall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~ 8 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</a:rPr>
                        <a:t>29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</a:rPr>
                        <a:t>117</a:t>
                      </a: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</a:rPr>
                        <a:t>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TBD</a:t>
                      </a:r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</a:tr>
              <a:tr h="34461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ＭＳ Ｐゴシック"/>
                        </a:rPr>
                        <a:t>Core members</a:t>
                      </a:r>
                      <a:endParaRPr lang="ja-JP" altLang="en-US" sz="1100" b="0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984807"/>
                          </a:solidFill>
                          <a:effectLst/>
                          <a:latin typeface="+mn-lt"/>
                          <a:ea typeface="+mn-ea"/>
                        </a:rPr>
                        <a:t>29</a:t>
                      </a: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</a:tr>
              <a:tr h="3446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Engineer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Overall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~ 26 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</a:rPr>
                        <a:t>92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</a:rPr>
                        <a:t>365</a:t>
                      </a: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</a:rPr>
                        <a:t>84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TBD</a:t>
                      </a:r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</a:tr>
              <a:tr h="34461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ＭＳ Ｐゴシック"/>
                        </a:rPr>
                        <a:t>Core members</a:t>
                      </a:r>
                      <a:endParaRPr lang="ja-JP" altLang="en-US" sz="1100" b="0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984807"/>
                          </a:solidFill>
                          <a:effectLst/>
                          <a:latin typeface="+mn-lt"/>
                          <a:ea typeface="+mn-ea"/>
                        </a:rPr>
                        <a:t>92</a:t>
                      </a: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</a:tr>
              <a:tr h="3446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Tech. Worker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PD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Overall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~ 31 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</a:rPr>
                        <a:t>110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</a:rPr>
                        <a:t>440</a:t>
                      </a: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</a:rPr>
                        <a:t>713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TBD</a:t>
                      </a:r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</a:tr>
              <a:tr h="34461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ＭＳ Ｐゴシック"/>
                        </a:rPr>
                        <a:t>Core members</a:t>
                      </a:r>
                      <a:endParaRPr lang="ja-JP" altLang="en-US" sz="1100" b="0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984807"/>
                          </a:solidFill>
                          <a:effectLst/>
                          <a:latin typeface="+mn-lt"/>
                          <a:ea typeface="+mn-ea"/>
                        </a:rPr>
                        <a:t>110</a:t>
                      </a: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/>
                </a:tc>
              </a:tr>
              <a:tr h="3446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Sum</a:t>
                      </a:r>
                      <a:endParaRPr lang="zh-CHT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Overall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1" i="0" u="sng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~ 80 </a:t>
                      </a:r>
                      <a:endParaRPr lang="en-US" altLang="ja-JP" sz="2000" b="1" i="0" u="sng" strike="noStrike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1" i="0" u="sng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282 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1" i="0" u="sng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</a:rPr>
                        <a:t>1,124</a:t>
                      </a:r>
                      <a:r>
                        <a:rPr lang="en-US" altLang="ja-JP" sz="2000" b="1" i="0" u="sng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1" i="0" u="sng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838 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1" i="0" u="sng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~ 850 </a:t>
                      </a:r>
                      <a:endParaRPr lang="en-US" altLang="ja-JP" sz="2000" b="1" i="0" u="sng" strike="noStrike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3840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en-US" sz="11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ＭＳ Ｐゴシック"/>
                        </a:rPr>
                        <a:t>Core members</a:t>
                      </a:r>
                      <a:endParaRPr lang="ja-JP" altLang="en-US" sz="1100" b="0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+mn-ea"/>
                        </a:rPr>
                        <a:t>-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984807"/>
                          </a:solidFill>
                          <a:effectLst/>
                          <a:latin typeface="+mn-lt"/>
                          <a:ea typeface="+mn-ea"/>
                        </a:rPr>
                        <a:t>282</a:t>
                      </a: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　</a:t>
                      </a: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96470">
                <a:tc gridSpan="8">
                  <a:txBody>
                    <a:bodyPr/>
                    <a:lstStyle/>
                    <a:p>
                      <a:pPr marL="171450" indent="-171450" algn="l" fontAlgn="ctr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zh-CHT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建設期間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altLang="zh-CH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zh-CHT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年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）</a:t>
                      </a:r>
                      <a:r>
                        <a:rPr lang="zh-CHT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の必要人員は、当該期間の平均数を記載（本体要素建設は</a:t>
                      </a:r>
                      <a:r>
                        <a:rPr lang="en-US" altLang="zh-CH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zh-CHT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年間、組込・据付作業は実質的に４年間）。</a:t>
                      </a:r>
                      <a:endParaRPr lang="en-US" altLang="zh-CHT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zh-CHT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短期的に必要となる組み込み作業の人数を　常勤的な人材数には含めない、</a:t>
                      </a:r>
                      <a:endParaRPr lang="en-US" altLang="zh-CHT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その</a:t>
                      </a:r>
                      <a:r>
                        <a:rPr lang="zh-CHT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結果、本体要素建設に必要な常勤的人数の平均は年</a:t>
                      </a:r>
                      <a:r>
                        <a:rPr lang="en-US" altLang="zh-CH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1,124</a:t>
                      </a:r>
                      <a:r>
                        <a:rPr lang="zh-CHT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人となる。</a:t>
                      </a:r>
                      <a:endParaRPr lang="en-US" altLang="zh-CHT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職種比率：「」「本体要素・施設建設期間での平均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FTE 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の比率から、「本準備期間」の職種比率を算出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(</a:t>
                      </a:r>
                      <a:r>
                        <a:rPr lang="en-US" altLang="ja-JP" sz="1100" dirty="0" smtClean="0">
                          <a:solidFill>
                            <a:srgbClr val="3366FF"/>
                          </a:solidFill>
                        </a:rPr>
                        <a:t>(</a:t>
                      </a:r>
                      <a:r>
                        <a:rPr lang="ja-JP" altLang="en-US" sz="1100" dirty="0" smtClean="0">
                          <a:solidFill>
                            <a:srgbClr val="3366FF"/>
                          </a:solidFill>
                        </a:rPr>
                        <a:t>参考：予備資料：</a:t>
                      </a:r>
                      <a:r>
                        <a:rPr lang="en-US" altLang="ja-JP" sz="1100" dirty="0" smtClean="0">
                          <a:solidFill>
                            <a:srgbClr val="3366FF"/>
                          </a:solidFill>
                        </a:rPr>
                        <a:t>p. 43</a:t>
                      </a:r>
                      <a:r>
                        <a:rPr lang="ja-JP" altLang="en-US" sz="1100" dirty="0" smtClean="0">
                          <a:solidFill>
                            <a:srgbClr val="3366FF"/>
                          </a:solidFill>
                        </a:rPr>
                        <a:t>）</a:t>
                      </a:r>
                      <a:endParaRPr lang="en-US" altLang="zh-CHT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本体要素・施設建設での「コアメンバー」は、本準備期間のメンバ（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 )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を書き込んだ。</a:t>
                      </a:r>
                      <a:endParaRPr lang="en-US" altLang="ja-JP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予備準備期間は、現有　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76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名以上を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80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名にまるめ、本準備期間と同様に職種での比率を算出</a:t>
                      </a:r>
                      <a:endParaRPr lang="zh-CHT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600" b="0" i="0" u="none" strike="noStrike" dirty="0">
                        <a:solidFill>
                          <a:srgbClr val="3366FF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2700" marR="12700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485204"/>
            <a:ext cx="2895600" cy="365125"/>
          </a:xfrm>
        </p:spPr>
        <p:txBody>
          <a:bodyPr/>
          <a:lstStyle/>
          <a:p>
            <a:r>
              <a:rPr lang="en-US" altLang="ja-JP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9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45652096"/>
      </p:ext>
    </p:extLst>
  </p:cSld>
  <p:clrMapOvr>
    <a:masterClrMapping/>
  </p:clrMapOvr>
</p:sld>
</file>

<file path=ppt/theme/theme1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65208</TotalTime>
  <Words>7212</Words>
  <Application>Microsoft Macintosh PowerPoint</Application>
  <PresentationFormat>画面に合わせる (4:3)</PresentationFormat>
  <Paragraphs>2440</Paragraphs>
  <Slides>52</Slides>
  <Notes>3</Notes>
  <HiddenSlides>22</HiddenSlides>
  <MMClips>0</MMClips>
  <ScaleCrop>false</ScaleCrop>
  <HeadingPairs>
    <vt:vector size="8" baseType="variant">
      <vt:variant>
        <vt:lpstr>テーマ</vt:lpstr>
      </vt:variant>
      <vt:variant>
        <vt:i4>7</vt:i4>
      </vt:variant>
      <vt:variant>
        <vt:lpstr>リンクの設定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52</vt:i4>
      </vt:variant>
    </vt:vector>
  </HeadingPairs>
  <TitlesOfParts>
    <vt:vector size="62" baseType="lpstr">
      <vt:lpstr>1_ホワイト</vt:lpstr>
      <vt:lpstr>2_ホワイト</vt:lpstr>
      <vt:lpstr>ホワイト</vt:lpstr>
      <vt:lpstr>3_ホワイト</vt:lpstr>
      <vt:lpstr>4_ホワイト</vt:lpstr>
      <vt:lpstr>5_ホワイト</vt:lpstr>
      <vt:lpstr>6_ホワイト</vt:lpstr>
      <vt:lpstr>???</vt:lpstr>
      <vt:lpstr>Image</vt:lpstr>
      <vt:lpstr>KGPlot</vt:lpstr>
      <vt:lpstr>国際リニアコライダー・技術設計報告書 (TDR)における 人材確保・育成について  - ILC 加速器実現への技術課題・人材準備 – ILC Human Resource and Training Plan </vt:lpstr>
      <vt:lpstr>ILC-TDR 加速器の概要 ILC Accelerator Overview </vt:lpstr>
      <vt:lpstr>PowerPoint プレゼンテーション</vt:lpstr>
      <vt:lpstr>ILC 技術設計書(TDR) の完成・出版:2013 ILC-TDR Publication in 2013 </vt:lpstr>
      <vt:lpstr>ILC-TDR以降の進捗・報告 Progress after ILC-TDR</vt:lpstr>
      <vt:lpstr>報告の内容 Outline</vt:lpstr>
      <vt:lpstr>報告概要　</vt:lpstr>
      <vt:lpstr>ILC 加速器建設における研究所人材構想・全容 準備期間 (4年） 〜建設期間（９年） Plan for Preparation (4 years) and Construction (9 years)  </vt:lpstr>
      <vt:lpstr>ILC 年次計画・必要人員総表　(検討中) Human Resource Breakdown </vt:lpstr>
      <vt:lpstr>ILC-TDRに於ける労務量・人材数 見積もり根拠・経緯 Basic Background  </vt:lpstr>
      <vt:lpstr>ILC 加速器建設労務・人材評価の経緯 RDR -2007 TDR-2013 (地域平均)</vt:lpstr>
      <vt:lpstr>TDR におけるILC加速器建設に必要な研究所の人材 (FTE)</vt:lpstr>
      <vt:lpstr>ILC加速器建設の為の研究所労務・人材(内訳2） Further Breakdown   </vt:lpstr>
      <vt:lpstr>ILC 加速器建設・労務（研究所）・年次計画 Annual Profile for accelerator construction </vt:lpstr>
      <vt:lpstr>ILC 加速器組み込み労務・年次計画 (日本の場合、業務委託の比率が高い） Annual profice for Installation, more outsourcing in Japan. </vt:lpstr>
      <vt:lpstr>PowerPoint プレゼンテーション</vt:lpstr>
      <vt:lpstr>ILC加速器建設に必要な研究所人材 (内訳）</vt:lpstr>
      <vt:lpstr>ILC加速器建設に必要な研究所人材 (内訳） </vt:lpstr>
      <vt:lpstr>空洞・CMの製造および性能試験・プロセス SRF Cavity and CM production and Qualification</vt:lpstr>
      <vt:lpstr>PowerPoint プレゼンテーション</vt:lpstr>
      <vt:lpstr>PowerPoint プレゼンテーション</vt:lpstr>
      <vt:lpstr>  空洞、クライオモジュールの組立・試験作業： E-XFEL と ILC Hub-Lab の比較</vt:lpstr>
      <vt:lpstr>Cavity-CM 性能試験に必要な研究所人材数　</vt:lpstr>
      <vt:lpstr>報告の内容</vt:lpstr>
      <vt:lpstr>ILC加速器準備・重点課題・国際連携</vt:lpstr>
      <vt:lpstr>ILC 加速器準備期間・技術課題</vt:lpstr>
      <vt:lpstr>人材準備への基本的な考え方 (1/3)</vt:lpstr>
      <vt:lpstr>人材準備への基本的な考え方 (2/3)</vt:lpstr>
      <vt:lpstr>人材準備への基本的な考え方 (3/3)</vt:lpstr>
      <vt:lpstr>ILC加速器・準備期間に必要な人材案 (FTE) 1)</vt:lpstr>
      <vt:lpstr>準備期間の人材の内訳（加速器）</vt:lpstr>
      <vt:lpstr>準備期間の人材の内訳（施設）</vt:lpstr>
      <vt:lpstr>準備期間の人材の内訳（共通技術支援）</vt:lpstr>
      <vt:lpstr>準備期間の人材の内訳（管理事務）</vt:lpstr>
      <vt:lpstr>ILC 加速器建設における研究所人材構想・全容　 (再び） 準備期間 (4年） 〜建設期間（９年） </vt:lpstr>
      <vt:lpstr>まとめ　</vt:lpstr>
      <vt:lpstr>予備資料</vt:lpstr>
      <vt:lpstr>ILC-TDRにおける主要構成要素： 超伝導高周波空洞による連続加速</vt:lpstr>
      <vt:lpstr>世界の研究所の人材数（例）</vt:lpstr>
      <vt:lpstr>ILC 計画・年次表（案）</vt:lpstr>
      <vt:lpstr>ILC 加速器建設スケジュール</vt:lpstr>
      <vt:lpstr>LCC-ILC-Acc. 国際協力・組織構成 </vt:lpstr>
      <vt:lpstr>ILC TDR 労務量・内訳  (人・時)  ILC-Asia-Tagged, and based on [TDR Labor Classfication-140307-via Gerry.xlsx]</vt:lpstr>
      <vt:lpstr>ILC 建設時の労務量・内訳1  (建設期間9年, 1700 時間／年、（その内）搬入据付期間~4年, 1,700時間／年) </vt:lpstr>
      <vt:lpstr>EXFEL人員数（参考：2014 年次報告より）</vt:lpstr>
      <vt:lpstr>      超伝導加速空洞、クライオモジュールなどの製造 </vt:lpstr>
      <vt:lpstr>空洞とクライオモジュール製造と性能評価フロー</vt:lpstr>
      <vt:lpstr>KEK-STF2：超伝導ビーム加速の実証、応用</vt:lpstr>
      <vt:lpstr>PowerPoint プレゼンテーション</vt:lpstr>
      <vt:lpstr>KEK-ATF2: ナノビーム試験施設</vt:lpstr>
      <vt:lpstr>PowerPoint プレゼンテーション</vt:lpstr>
      <vt:lpstr>先端加速器技術開発に果たしている KEK-STF, ATF の役割・意義・実績 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Yamamoto Akira</dc:creator>
  <cp:lastModifiedBy>Yamamoto Akira</cp:lastModifiedBy>
  <cp:revision>791</cp:revision>
  <cp:lastPrinted>2015-11-17T02:28:43Z</cp:lastPrinted>
  <dcterms:created xsi:type="dcterms:W3CDTF">2014-09-10T14:46:56Z</dcterms:created>
  <dcterms:modified xsi:type="dcterms:W3CDTF">2015-12-01T14:00:55Z</dcterms:modified>
</cp:coreProperties>
</file>