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8" r:id="rId6"/>
    <p:sldId id="269" r:id="rId7"/>
    <p:sldId id="270" r:id="rId8"/>
    <p:sldId id="266" r:id="rId9"/>
    <p:sldId id="267" r:id="rId10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53" autoAdjust="0"/>
    <p:restoredTop sz="98902" autoAdjust="0"/>
  </p:normalViewPr>
  <p:slideViewPr>
    <p:cSldViewPr snapToGrid="0" snapToObjects="1">
      <p:cViewPr>
        <p:scale>
          <a:sx n="100" d="100"/>
          <a:sy n="100" d="100"/>
        </p:scale>
        <p:origin x="-2202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46CF-4C33-0A4F-A3DE-B9FCF3ED631E}" type="datetimeFigureOut">
              <a:rPr kumimoji="1" lang="ja-JP" altLang="en-US" smtClean="0"/>
              <a:t>2015/12/8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1084-0581-2F49-BED7-1C12FAE529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1905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46CF-4C33-0A4F-A3DE-B9FCF3ED631E}" type="datetimeFigureOut">
              <a:rPr kumimoji="1" lang="ja-JP" altLang="en-US" smtClean="0"/>
              <a:t>2015/12/8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1084-0581-2F49-BED7-1C12FAE529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540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46CF-4C33-0A4F-A3DE-B9FCF3ED631E}" type="datetimeFigureOut">
              <a:rPr kumimoji="1" lang="ja-JP" altLang="en-US" smtClean="0"/>
              <a:t>2015/12/8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1084-0581-2F49-BED7-1C12FAE529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1955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46CF-4C33-0A4F-A3DE-B9FCF3ED631E}" type="datetimeFigureOut">
              <a:rPr kumimoji="1" lang="ja-JP" altLang="en-US" smtClean="0"/>
              <a:t>2015/12/8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1084-0581-2F49-BED7-1C12FAE529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5821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46CF-4C33-0A4F-A3DE-B9FCF3ED631E}" type="datetimeFigureOut">
              <a:rPr kumimoji="1" lang="ja-JP" altLang="en-US" smtClean="0"/>
              <a:t>2015/12/8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1084-0581-2F49-BED7-1C12FAE529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2415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46CF-4C33-0A4F-A3DE-B9FCF3ED631E}" type="datetimeFigureOut">
              <a:rPr kumimoji="1" lang="ja-JP" altLang="en-US" smtClean="0"/>
              <a:t>2015/12/8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1084-0581-2F49-BED7-1C12FAE529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514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46CF-4C33-0A4F-A3DE-B9FCF3ED631E}" type="datetimeFigureOut">
              <a:rPr kumimoji="1" lang="ja-JP" altLang="en-US" smtClean="0"/>
              <a:t>2015/12/8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1084-0581-2F49-BED7-1C12FAE529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5909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46CF-4C33-0A4F-A3DE-B9FCF3ED631E}" type="datetimeFigureOut">
              <a:rPr kumimoji="1" lang="ja-JP" altLang="en-US" smtClean="0"/>
              <a:t>2015/12/8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1084-0581-2F49-BED7-1C12FAE529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008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46CF-4C33-0A4F-A3DE-B9FCF3ED631E}" type="datetimeFigureOut">
              <a:rPr kumimoji="1" lang="ja-JP" altLang="en-US" smtClean="0"/>
              <a:t>2015/12/8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1084-0581-2F49-BED7-1C12FAE529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2378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46CF-4C33-0A4F-A3DE-B9FCF3ED631E}" type="datetimeFigureOut">
              <a:rPr kumimoji="1" lang="ja-JP" altLang="en-US" smtClean="0"/>
              <a:t>2015/12/8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1084-0581-2F49-BED7-1C12FAE529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6290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46CF-4C33-0A4F-A3DE-B9FCF3ED631E}" type="datetimeFigureOut">
              <a:rPr kumimoji="1" lang="ja-JP" altLang="en-US" smtClean="0"/>
              <a:t>2015/12/8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A1084-0581-2F49-BED7-1C12FAE529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4333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B46CF-4C33-0A4F-A3DE-B9FCF3ED631E}" type="datetimeFigureOut">
              <a:rPr kumimoji="1" lang="ja-JP" altLang="en-US" smtClean="0"/>
              <a:t>2015/12/8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A1084-0581-2F49-BED7-1C12FAE529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3329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289266" y="796126"/>
            <a:ext cx="854993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4000" b="1" dirty="0" smtClean="0">
                <a:solidFill>
                  <a:srgbClr val="800000"/>
                </a:solidFill>
              </a:rPr>
              <a:t>CR11</a:t>
            </a:r>
          </a:p>
          <a:p>
            <a:pPr algn="ctr"/>
            <a:r>
              <a:rPr lang="en-US" altLang="ja-JP" sz="4000" b="1" dirty="0" smtClean="0">
                <a:solidFill>
                  <a:srgbClr val="800000"/>
                </a:solidFill>
              </a:rPr>
              <a:t>Rearrangement of </a:t>
            </a:r>
            <a:endParaRPr lang="en-US" altLang="ja-JP" sz="4000" b="1" dirty="0" smtClean="0">
              <a:solidFill>
                <a:srgbClr val="800000"/>
              </a:solidFill>
            </a:endParaRPr>
          </a:p>
          <a:p>
            <a:pPr algn="ctr"/>
            <a:r>
              <a:rPr lang="en-US" altLang="ja-JP" sz="4000" b="1" dirty="0" err="1" smtClean="0">
                <a:solidFill>
                  <a:srgbClr val="800000"/>
                </a:solidFill>
              </a:rPr>
              <a:t>Undulator</a:t>
            </a:r>
            <a:r>
              <a:rPr lang="en-US" altLang="ja-JP" sz="4000" b="1" dirty="0" smtClean="0">
                <a:solidFill>
                  <a:srgbClr val="800000"/>
                </a:solidFill>
              </a:rPr>
              <a:t> </a:t>
            </a:r>
            <a:r>
              <a:rPr lang="en-US" altLang="ja-JP" sz="4000" b="1" dirty="0" smtClean="0">
                <a:solidFill>
                  <a:srgbClr val="800000"/>
                </a:solidFill>
              </a:rPr>
              <a:t>Positron Source</a:t>
            </a:r>
            <a:endParaRPr lang="en-US" altLang="ja-JP" dirty="0"/>
          </a:p>
        </p:txBody>
      </p:sp>
      <p:sp>
        <p:nvSpPr>
          <p:cNvPr id="42" name="正方形/長方形 41"/>
          <p:cNvSpPr/>
          <p:nvPr/>
        </p:nvSpPr>
        <p:spPr>
          <a:xfrm>
            <a:off x="705496" y="4153482"/>
            <a:ext cx="7978913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800" b="1" dirty="0" smtClean="0"/>
              <a:t>Wei </a:t>
            </a:r>
            <a:r>
              <a:rPr lang="en-US" altLang="ja-JP" sz="2800" b="1" dirty="0" err="1" smtClean="0"/>
              <a:t>Gai</a:t>
            </a:r>
            <a:r>
              <a:rPr lang="en-US" altLang="ja-JP" sz="2800" b="1" dirty="0" smtClean="0"/>
              <a:t> (ANL)</a:t>
            </a:r>
          </a:p>
          <a:p>
            <a:pPr algn="ctr"/>
            <a:r>
              <a:rPr lang="en-US" altLang="ja-JP" sz="2800" b="1" dirty="0" smtClean="0"/>
              <a:t>Masao Kuriki (Hiroshima)</a:t>
            </a:r>
          </a:p>
          <a:p>
            <a:pPr algn="ctr"/>
            <a:r>
              <a:rPr lang="en-US" altLang="ja-JP" sz="2800" b="1" dirty="0" smtClean="0"/>
              <a:t>Toshiyuki </a:t>
            </a:r>
            <a:r>
              <a:rPr lang="en-US" altLang="ja-JP" sz="2800" b="1" dirty="0" err="1" smtClean="0"/>
              <a:t>Okugi</a:t>
            </a:r>
            <a:r>
              <a:rPr lang="en-US" altLang="ja-JP" sz="2800" b="1" dirty="0" smtClean="0"/>
              <a:t> (KEK)</a:t>
            </a:r>
            <a:endParaRPr lang="en-US" altLang="ja-JP" sz="2800" b="1" dirty="0"/>
          </a:p>
          <a:p>
            <a:endParaRPr lang="en-US" altLang="ja-JP" dirty="0"/>
          </a:p>
        </p:txBody>
      </p:sp>
      <p:sp>
        <p:nvSpPr>
          <p:cNvPr id="43" name="コンテンツ プレースホルダ 2"/>
          <p:cNvSpPr txBox="1">
            <a:spLocks/>
          </p:cNvSpPr>
          <p:nvPr/>
        </p:nvSpPr>
        <p:spPr bwMode="auto">
          <a:xfrm>
            <a:off x="-254000" y="5670550"/>
            <a:ext cx="9753600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393" tIns="48696" rIns="97393" bIns="48696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lnSpc>
                <a:spcPts val="2400"/>
              </a:lnSpc>
              <a:spcBef>
                <a:spcPct val="20000"/>
              </a:spcBef>
            </a:pPr>
            <a:r>
              <a:rPr lang="en-US" altLang="ja-JP" sz="2000" b="1" dirty="0" smtClean="0"/>
              <a:t>8-Dec-</a:t>
            </a:r>
            <a:r>
              <a:rPr lang="en-US" altLang="ja-JP" sz="2000" b="1" dirty="0"/>
              <a:t>2015</a:t>
            </a:r>
          </a:p>
          <a:p>
            <a:pPr algn="ctr">
              <a:lnSpc>
                <a:spcPts val="2400"/>
              </a:lnSpc>
              <a:spcBef>
                <a:spcPct val="20000"/>
              </a:spcBef>
            </a:pPr>
            <a:r>
              <a:rPr lang="en-US" altLang="ja-JP" sz="2000" b="1" dirty="0" smtClean="0"/>
              <a:t>CMB Meeting</a:t>
            </a:r>
            <a:endParaRPr lang="en-US" altLang="ja-JP" sz="2000" b="1" dirty="0"/>
          </a:p>
        </p:txBody>
      </p:sp>
    </p:spTree>
    <p:extLst>
      <p:ext uri="{BB962C8B-B14F-4D97-AF65-F5344CB8AC3E}">
        <p14:creationId xmlns:p14="http://schemas.microsoft.com/office/powerpoint/2010/main" val="418064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24088" y="798954"/>
            <a:ext cx="862543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altLang="ja-JP" sz="2400" b="1" dirty="0" smtClean="0"/>
              <a:t>Rearrange </a:t>
            </a:r>
            <a:r>
              <a:rPr lang="en-US" altLang="ja-JP" sz="2400" b="1" dirty="0" err="1" smtClean="0"/>
              <a:t>Undulator</a:t>
            </a:r>
            <a:r>
              <a:rPr lang="en-US" altLang="ja-JP" sz="2400" b="1" dirty="0" smtClean="0"/>
              <a:t> Positron </a:t>
            </a:r>
            <a:r>
              <a:rPr lang="en-US" altLang="ja-JP" sz="2400" b="1" dirty="0" smtClean="0"/>
              <a:t>Source for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ja-JP" sz="2400" b="1" dirty="0" smtClean="0"/>
              <a:t>Higher flexibility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ja-JP" sz="2400" b="1" dirty="0" smtClean="0"/>
              <a:t>Better </a:t>
            </a:r>
            <a:r>
              <a:rPr lang="en-US" altLang="ja-JP" sz="2400" b="1" dirty="0" smtClean="0"/>
              <a:t>performance</a:t>
            </a:r>
            <a:endParaRPr lang="en-US" altLang="ja-JP" sz="2400" b="1" dirty="0" smtClean="0"/>
          </a:p>
          <a:p>
            <a:pPr marL="342900" indent="-342900">
              <a:buFont typeface="Arial"/>
              <a:buChar char="•"/>
            </a:pPr>
            <a:r>
              <a:rPr lang="en-US" altLang="ja-JP" sz="2400" b="1" dirty="0" smtClean="0"/>
              <a:t>Relocate PBSTR to upstream to shorten PTRAN.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b="1" dirty="0" smtClean="0"/>
              <a:t>Relocate ECS (Energy Compressor Section) to upstream.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b="1" dirty="0" smtClean="0"/>
              <a:t>Relocate Path </a:t>
            </a:r>
            <a:r>
              <a:rPr lang="en-US" altLang="ja-JP" sz="2400" b="1" dirty="0"/>
              <a:t>L</a:t>
            </a:r>
            <a:r>
              <a:rPr lang="en-US" altLang="ja-JP" sz="2400" b="1" dirty="0" smtClean="0"/>
              <a:t>ength Adjuster to downstream of ECS. </a:t>
            </a:r>
          </a:p>
          <a:p>
            <a:pPr marL="342900" indent="-342900">
              <a:buFont typeface="Arial"/>
              <a:buChar char="•"/>
            </a:pPr>
            <a:endParaRPr lang="ja-JP" altLang="en-US" sz="2400" b="1" dirty="0"/>
          </a:p>
        </p:txBody>
      </p:sp>
      <p:sp>
        <p:nvSpPr>
          <p:cNvPr id="5" name="正方形/長方形 4"/>
          <p:cNvSpPr/>
          <p:nvPr/>
        </p:nvSpPr>
        <p:spPr>
          <a:xfrm>
            <a:off x="408460" y="46642"/>
            <a:ext cx="79789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4000" b="1" dirty="0" smtClean="0">
                <a:solidFill>
                  <a:srgbClr val="800000"/>
                </a:solidFill>
              </a:rPr>
              <a:t>The Points</a:t>
            </a:r>
            <a:endParaRPr lang="en-US" altLang="ja-JP" sz="4000" dirty="0"/>
          </a:p>
        </p:txBody>
      </p:sp>
      <p:pic>
        <p:nvPicPr>
          <p:cNvPr id="4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0210" y="3086101"/>
            <a:ext cx="6079218" cy="337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7276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490404" y="276429"/>
            <a:ext cx="79789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4000" b="1" dirty="0" smtClean="0">
                <a:solidFill>
                  <a:srgbClr val="800000"/>
                </a:solidFill>
              </a:rPr>
              <a:t>Rationale</a:t>
            </a:r>
            <a:endParaRPr lang="en-US" altLang="ja-JP" sz="4000" dirty="0"/>
          </a:p>
        </p:txBody>
      </p:sp>
      <p:sp>
        <p:nvSpPr>
          <p:cNvPr id="3" name="正方形/長方形 2"/>
          <p:cNvSpPr/>
          <p:nvPr/>
        </p:nvSpPr>
        <p:spPr>
          <a:xfrm>
            <a:off x="297029" y="1164777"/>
            <a:ext cx="863443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altLang="ja-JP" sz="2400" b="1" dirty="0" smtClean="0"/>
              <a:t>A long transport line (PTRAN 470m) between</a:t>
            </a:r>
            <a:r>
              <a:rPr lang="en-US" altLang="ja-JP" sz="2400" b="1" dirty="0"/>
              <a:t> </a:t>
            </a:r>
            <a:r>
              <a:rPr lang="en-US" altLang="ja-JP" sz="2400" b="1" dirty="0" smtClean="0"/>
              <a:t>PPA (Positron Pre Accelerator) and PBSTR (Positron </a:t>
            </a:r>
            <a:r>
              <a:rPr lang="en-US" altLang="ja-JP" sz="2400" b="1" dirty="0" err="1" smtClean="0"/>
              <a:t>BooSTeR</a:t>
            </a:r>
            <a:r>
              <a:rPr lang="en-US" altLang="ja-JP" sz="2400" b="1" dirty="0" smtClean="0"/>
              <a:t>) at 500 MeV can be omitted by moving PBSTR to upstream</a:t>
            </a:r>
            <a:r>
              <a:rPr lang="en-US" altLang="ja-JP" sz="2400" b="1" dirty="0"/>
              <a:t>.</a:t>
            </a:r>
            <a:r>
              <a:rPr lang="en-US" altLang="ja-JP" sz="2400" b="1" dirty="0" smtClean="0"/>
              <a:t> 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b="1" dirty="0" smtClean="0"/>
              <a:t>ECS is moved to downstream of PBSTR.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b="1" dirty="0" smtClean="0"/>
              <a:t>Path Length Adjuster is moved to downstream of ECS. 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b="1" dirty="0" smtClean="0"/>
              <a:t>By relocating them, a) PTRAN (500 MeV) is omitted, b) PTRANH (5 GeV) is increased, but the energy spread </a:t>
            </a:r>
            <a:r>
              <a:rPr lang="en-US" altLang="ja-JP" sz="2400" b="1" dirty="0" smtClean="0"/>
              <a:t>there is </a:t>
            </a:r>
            <a:r>
              <a:rPr lang="en-US" altLang="ja-JP" sz="2400" b="1" dirty="0" smtClean="0"/>
              <a:t>decreased to 0.75% which suppresses chromatic effects. 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b="1" dirty="0" smtClean="0"/>
              <a:t>In the current configuration, PLA (chicanes) is followed by ECS (chicanes + RF).  In this case, momentum compaction by PLA and ECS has to be matched to RF. </a:t>
            </a:r>
            <a:r>
              <a:rPr lang="en-US" altLang="ja-JP" sz="2400" b="1" dirty="0" smtClean="0"/>
              <a:t>PLA and ECS is fully coupled. </a:t>
            </a:r>
            <a:r>
              <a:rPr lang="en-US" altLang="ja-JP" sz="2400" b="1" dirty="0" smtClean="0"/>
              <a:t> 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b="1" dirty="0" smtClean="0"/>
              <a:t>Changing </a:t>
            </a:r>
            <a:r>
              <a:rPr lang="en-US" altLang="ja-JP" sz="2400" b="1" dirty="0" smtClean="0"/>
              <a:t>the order of ECS and PLA, ECS and PLA can be </a:t>
            </a:r>
            <a:r>
              <a:rPr lang="en-US" altLang="ja-JP" sz="2400" b="1" dirty="0" smtClean="0"/>
              <a:t>decoupled. T</a:t>
            </a:r>
            <a:r>
              <a:rPr lang="en-US" altLang="ja-JP" sz="2400" b="1" dirty="0" smtClean="0"/>
              <a:t>he operation is simplified. 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b="1" dirty="0" smtClean="0"/>
              <a:t>An additional </a:t>
            </a:r>
            <a:r>
              <a:rPr lang="en-US" altLang="ja-JP" sz="2400" b="1" dirty="0" err="1" smtClean="0"/>
              <a:t>cryomodule</a:t>
            </a:r>
            <a:r>
              <a:rPr lang="en-US" altLang="ja-JP" sz="2400" b="1" dirty="0" smtClean="0"/>
              <a:t> for PBSTR for operational margin. </a:t>
            </a:r>
            <a:endParaRPr lang="en-US" altLang="ja-JP" sz="2400" b="1" dirty="0"/>
          </a:p>
          <a:p>
            <a:pPr marL="342900" indent="-342900">
              <a:buFont typeface="Arial"/>
              <a:buChar char="•"/>
            </a:pPr>
            <a:endParaRPr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67523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図形グループ 9"/>
          <p:cNvGrpSpPr/>
          <p:nvPr/>
        </p:nvGrpSpPr>
        <p:grpSpPr>
          <a:xfrm>
            <a:off x="-461345" y="961308"/>
            <a:ext cx="10501907" cy="3157081"/>
            <a:chOff x="-461345" y="34208"/>
            <a:chExt cx="10501907" cy="3157081"/>
          </a:xfrm>
        </p:grpSpPr>
        <p:sp>
          <p:nvSpPr>
            <p:cNvPr id="34" name="正方形/長方形 33"/>
            <p:cNvSpPr/>
            <p:nvPr/>
          </p:nvSpPr>
          <p:spPr>
            <a:xfrm rot="19754970">
              <a:off x="6489338" y="928831"/>
              <a:ext cx="3203979" cy="433620"/>
            </a:xfrm>
            <a:prstGeom prst="rect">
              <a:avLst/>
            </a:prstGeom>
            <a:solidFill>
              <a:schemeClr val="bg1"/>
            </a:solidFill>
            <a:ln w="762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∂</a:t>
              </a:r>
              <a:endParaRPr kumimoji="1" lang="ja-JP" altLang="en-US" dirty="0"/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-461345" y="1575664"/>
              <a:ext cx="9900016" cy="935998"/>
            </a:xfrm>
            <a:prstGeom prst="rect">
              <a:avLst/>
            </a:prstGeom>
            <a:solidFill>
              <a:schemeClr val="bg1"/>
            </a:solidFill>
            <a:ln w="762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∂</a:t>
              </a:r>
              <a:endParaRPr kumimoji="1" lang="ja-JP" altLang="en-US" dirty="0"/>
            </a:p>
          </p:txBody>
        </p:sp>
        <p:sp>
          <p:nvSpPr>
            <p:cNvPr id="36" name="正方形/長方形 35"/>
            <p:cNvSpPr/>
            <p:nvPr/>
          </p:nvSpPr>
          <p:spPr>
            <a:xfrm rot="19754970" flipV="1">
              <a:off x="6383697" y="972401"/>
              <a:ext cx="3383982" cy="360000"/>
            </a:xfrm>
            <a:prstGeom prst="rect">
              <a:avLst/>
            </a:prstGeom>
            <a:solidFill>
              <a:schemeClr val="bg1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∂</a:t>
              </a:r>
              <a:endParaRPr kumimoji="1" lang="ja-JP" altLang="en-US" dirty="0"/>
            </a:p>
          </p:txBody>
        </p:sp>
        <p:cxnSp>
          <p:nvCxnSpPr>
            <p:cNvPr id="37" name="直線コネクタ 36"/>
            <p:cNvCxnSpPr/>
            <p:nvPr/>
          </p:nvCxnSpPr>
          <p:spPr>
            <a:xfrm>
              <a:off x="388205" y="2268002"/>
              <a:ext cx="5934363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/>
            <p:cNvCxnSpPr/>
            <p:nvPr/>
          </p:nvCxnSpPr>
          <p:spPr>
            <a:xfrm flipV="1">
              <a:off x="6328362" y="34208"/>
              <a:ext cx="3712200" cy="2242163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正方形/長方形 38"/>
            <p:cNvSpPr/>
            <p:nvPr/>
          </p:nvSpPr>
          <p:spPr>
            <a:xfrm>
              <a:off x="210367" y="2152824"/>
              <a:ext cx="936000" cy="21599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1691953" y="2791179"/>
              <a:ext cx="205697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err="1" smtClean="0">
                  <a:solidFill>
                    <a:srgbClr val="0000FF"/>
                  </a:solidFill>
                </a:rPr>
                <a:t>Undulator</a:t>
              </a:r>
              <a:r>
                <a:rPr kumimoji="1" lang="en-US" altLang="ja-JP" sz="2000" b="1" dirty="0" smtClean="0">
                  <a:solidFill>
                    <a:srgbClr val="0000FF"/>
                  </a:solidFill>
                </a:rPr>
                <a:t> Source</a:t>
              </a:r>
              <a:endParaRPr kumimoji="1" lang="ja-JP" altLang="en-US" sz="2000" b="1" dirty="0">
                <a:solidFill>
                  <a:srgbClr val="0000FF"/>
                </a:solidFill>
              </a:endParaRPr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12585" y="2546392"/>
              <a:ext cx="10549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err="1" smtClean="0"/>
                <a:t>Undulator</a:t>
              </a:r>
              <a:endParaRPr kumimoji="1" lang="ja-JP" altLang="en-US" sz="1600" b="1" dirty="0"/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1035013" y="2546392"/>
              <a:ext cx="5309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/>
                <a:t>PPA</a:t>
              </a:r>
              <a:endParaRPr kumimoji="1" lang="ja-JP" altLang="en-US" sz="1600" b="1" dirty="0"/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3832189" y="2546392"/>
              <a:ext cx="7232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smtClean="0"/>
                <a:t>PBSTR</a:t>
              </a:r>
              <a:endParaRPr kumimoji="1" lang="ja-JP" altLang="en-US" sz="1600" b="1" dirty="0"/>
            </a:p>
          </p:txBody>
        </p:sp>
        <p:cxnSp>
          <p:nvCxnSpPr>
            <p:cNvPr id="42" name="直線コネクタ 41"/>
            <p:cNvCxnSpPr/>
            <p:nvPr/>
          </p:nvCxnSpPr>
          <p:spPr>
            <a:xfrm>
              <a:off x="1295578" y="2276371"/>
              <a:ext cx="3208321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テキスト ボックス 52"/>
            <p:cNvSpPr txBox="1"/>
            <p:nvPr/>
          </p:nvSpPr>
          <p:spPr>
            <a:xfrm>
              <a:off x="1222961" y="1708192"/>
              <a:ext cx="25856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solidFill>
                    <a:srgbClr val="FF0000"/>
                  </a:solidFill>
                </a:rPr>
                <a:t>400 MeV Transport (PTRAN)</a:t>
              </a:r>
              <a:endParaRPr kumimoji="1" lang="ja-JP" altLang="en-US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4979659" y="2539307"/>
              <a:ext cx="245852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/>
                <a:t>5 </a:t>
              </a:r>
              <a:r>
                <a:rPr kumimoji="1" lang="en-US" altLang="ja-JP" sz="1600" b="1" dirty="0" err="1" smtClean="0"/>
                <a:t>GeV</a:t>
              </a:r>
              <a:r>
                <a:rPr kumimoji="1" lang="en-US" altLang="ja-JP" sz="1600" b="1" dirty="0" smtClean="0"/>
                <a:t> Transport (PTRANH)</a:t>
              </a:r>
              <a:endParaRPr kumimoji="1" lang="ja-JP" altLang="en-US" sz="1600" b="1" dirty="0"/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1282878" y="2132003"/>
              <a:ext cx="196361" cy="25199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3613496" y="2152824"/>
              <a:ext cx="1362587" cy="21599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正方形/長方形 1"/>
          <p:cNvSpPr/>
          <p:nvPr/>
        </p:nvSpPr>
        <p:spPr>
          <a:xfrm>
            <a:off x="193035" y="1032876"/>
            <a:ext cx="75500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altLang="ja-JP" sz="2400" b="1" dirty="0" smtClean="0"/>
              <a:t>By relocating PBSTR to upstream, we can reserve a less busy area for higher flexibility. </a:t>
            </a:r>
            <a:endParaRPr lang="en-US" altLang="ja-JP" sz="2400" b="1" dirty="0" smtClean="0"/>
          </a:p>
          <a:p>
            <a:pPr marL="342900" indent="-342900">
              <a:buFont typeface="Arial"/>
              <a:buChar char="•"/>
            </a:pPr>
            <a:r>
              <a:rPr lang="en-US" altLang="ja-JP" sz="2400" b="1" dirty="0" smtClean="0"/>
              <a:t>Integrate ECS and PLA for better performance. </a:t>
            </a:r>
            <a:endParaRPr lang="ja-JP" altLang="en-US" sz="2400" b="1" dirty="0"/>
          </a:p>
        </p:txBody>
      </p:sp>
      <p:grpSp>
        <p:nvGrpSpPr>
          <p:cNvPr id="11" name="図形グループ 10"/>
          <p:cNvGrpSpPr/>
          <p:nvPr/>
        </p:nvGrpSpPr>
        <p:grpSpPr>
          <a:xfrm>
            <a:off x="-478677" y="3500170"/>
            <a:ext cx="10331971" cy="3122120"/>
            <a:chOff x="-478677" y="3335070"/>
            <a:chExt cx="10331971" cy="3122120"/>
          </a:xfrm>
        </p:grpSpPr>
        <p:sp>
          <p:nvSpPr>
            <p:cNvPr id="63" name="正方形/長方形 62"/>
            <p:cNvSpPr/>
            <p:nvPr/>
          </p:nvSpPr>
          <p:spPr>
            <a:xfrm rot="19754970">
              <a:off x="6472006" y="4131309"/>
              <a:ext cx="3203979" cy="433620"/>
            </a:xfrm>
            <a:prstGeom prst="rect">
              <a:avLst/>
            </a:prstGeom>
            <a:solidFill>
              <a:schemeClr val="bg1"/>
            </a:solidFill>
            <a:ln w="762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∂</a:t>
              </a:r>
              <a:endParaRPr kumimoji="1" lang="ja-JP" altLang="en-US" dirty="0"/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-478677" y="4864074"/>
              <a:ext cx="9900016" cy="935998"/>
            </a:xfrm>
            <a:prstGeom prst="rect">
              <a:avLst/>
            </a:prstGeom>
            <a:solidFill>
              <a:schemeClr val="bg1"/>
            </a:solidFill>
            <a:ln w="762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∂</a:t>
              </a:r>
              <a:endParaRPr kumimoji="1" lang="ja-JP" altLang="en-US" dirty="0"/>
            </a:p>
          </p:txBody>
        </p:sp>
        <p:sp>
          <p:nvSpPr>
            <p:cNvPr id="65" name="正方形/長方形 64"/>
            <p:cNvSpPr/>
            <p:nvPr/>
          </p:nvSpPr>
          <p:spPr>
            <a:xfrm rot="19754970" flipV="1">
              <a:off x="6366365" y="4183760"/>
              <a:ext cx="3383982" cy="360000"/>
            </a:xfrm>
            <a:prstGeom prst="rect">
              <a:avLst/>
            </a:prstGeom>
            <a:solidFill>
              <a:schemeClr val="bg1"/>
            </a:solidFill>
            <a:ln w="381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∂</a:t>
              </a:r>
              <a:endParaRPr kumimoji="1" lang="ja-JP" altLang="en-US" dirty="0"/>
            </a:p>
          </p:txBody>
        </p:sp>
        <p:cxnSp>
          <p:nvCxnSpPr>
            <p:cNvPr id="66" name="直線コネクタ 65"/>
            <p:cNvCxnSpPr/>
            <p:nvPr/>
          </p:nvCxnSpPr>
          <p:spPr>
            <a:xfrm>
              <a:off x="227769" y="5556412"/>
              <a:ext cx="5934363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線コネクタ 66"/>
            <p:cNvCxnSpPr/>
            <p:nvPr/>
          </p:nvCxnSpPr>
          <p:spPr>
            <a:xfrm flipV="1">
              <a:off x="6141094" y="3335070"/>
              <a:ext cx="3712200" cy="2242163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正方形/長方形 67"/>
            <p:cNvSpPr/>
            <p:nvPr/>
          </p:nvSpPr>
          <p:spPr>
            <a:xfrm>
              <a:off x="193035" y="5441234"/>
              <a:ext cx="936000" cy="21599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1265546" y="5420413"/>
              <a:ext cx="196361" cy="25199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1570285" y="5441234"/>
              <a:ext cx="1362587" cy="21599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テキスト ボックス 74"/>
            <p:cNvSpPr txBox="1"/>
            <p:nvPr/>
          </p:nvSpPr>
          <p:spPr>
            <a:xfrm>
              <a:off x="433420" y="6057080"/>
              <a:ext cx="205697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err="1" smtClean="0">
                  <a:solidFill>
                    <a:srgbClr val="0000FF"/>
                  </a:solidFill>
                </a:rPr>
                <a:t>Undulator</a:t>
              </a:r>
              <a:r>
                <a:rPr kumimoji="1" lang="en-US" altLang="ja-JP" sz="2000" b="1" dirty="0" smtClean="0">
                  <a:solidFill>
                    <a:srgbClr val="0000FF"/>
                  </a:solidFill>
                </a:rPr>
                <a:t> Source</a:t>
              </a:r>
              <a:endParaRPr kumimoji="1" lang="ja-JP" altLang="en-US" sz="2000" b="1" dirty="0">
                <a:solidFill>
                  <a:srgbClr val="0000FF"/>
                </a:solidFill>
              </a:endParaRPr>
            </a:p>
          </p:txBody>
        </p:sp>
        <p:sp>
          <p:nvSpPr>
            <p:cNvPr id="76" name="テキスト ボックス 75"/>
            <p:cNvSpPr txBox="1"/>
            <p:nvPr/>
          </p:nvSpPr>
          <p:spPr>
            <a:xfrm>
              <a:off x="-4747" y="5830584"/>
              <a:ext cx="10549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err="1" smtClean="0"/>
                <a:t>Undulator</a:t>
              </a:r>
              <a:endParaRPr kumimoji="1" lang="ja-JP" altLang="en-US" sz="1600" b="1" dirty="0"/>
            </a:p>
          </p:txBody>
        </p:sp>
        <p:sp>
          <p:nvSpPr>
            <p:cNvPr id="77" name="テキスト ボックス 76"/>
            <p:cNvSpPr txBox="1"/>
            <p:nvPr/>
          </p:nvSpPr>
          <p:spPr>
            <a:xfrm>
              <a:off x="1138224" y="5830584"/>
              <a:ext cx="5309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/>
                <a:t>PPA</a:t>
              </a:r>
              <a:endParaRPr kumimoji="1" lang="ja-JP" altLang="en-US" sz="1600" b="1" dirty="0"/>
            </a:p>
          </p:txBody>
        </p:sp>
        <p:sp>
          <p:nvSpPr>
            <p:cNvPr id="78" name="テキスト ボックス 77"/>
            <p:cNvSpPr txBox="1"/>
            <p:nvPr/>
          </p:nvSpPr>
          <p:spPr>
            <a:xfrm>
              <a:off x="1997611" y="5830584"/>
              <a:ext cx="7232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/>
                <a:t>PBSTR</a:t>
              </a:r>
              <a:endParaRPr kumimoji="1" lang="ja-JP" altLang="en-US" sz="1600" b="1" dirty="0"/>
            </a:p>
          </p:txBody>
        </p:sp>
        <p:sp>
          <p:nvSpPr>
            <p:cNvPr id="83" name="テキスト ボックス 82"/>
            <p:cNvSpPr txBox="1"/>
            <p:nvPr/>
          </p:nvSpPr>
          <p:spPr>
            <a:xfrm>
              <a:off x="4059913" y="5830584"/>
              <a:ext cx="8999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/>
                <a:t>PTRANH</a:t>
              </a:r>
              <a:endParaRPr kumimoji="1" lang="ja-JP" altLang="en-US" sz="1600" b="1" dirty="0"/>
            </a:p>
          </p:txBody>
        </p:sp>
        <p:cxnSp>
          <p:nvCxnSpPr>
            <p:cNvPr id="84" name="直線コネクタ 83"/>
            <p:cNvCxnSpPr/>
            <p:nvPr/>
          </p:nvCxnSpPr>
          <p:spPr>
            <a:xfrm>
              <a:off x="2932872" y="4687549"/>
              <a:ext cx="3647805" cy="0"/>
            </a:xfrm>
            <a:prstGeom prst="line">
              <a:avLst/>
            </a:prstGeom>
            <a:ln w="19050" cmpd="sng">
              <a:solidFill>
                <a:schemeClr val="tx1"/>
              </a:solidFill>
              <a:headEnd type="triangle" w="lg" len="sm"/>
              <a:tailEnd type="triangle" w="lg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テキスト ボックス 84"/>
            <p:cNvSpPr txBox="1"/>
            <p:nvPr/>
          </p:nvSpPr>
          <p:spPr>
            <a:xfrm>
              <a:off x="4371727" y="4348995"/>
              <a:ext cx="9078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solidFill>
                    <a:srgbClr val="FF0000"/>
                  </a:solidFill>
                </a:rPr>
                <a:t>~ 1.1 km</a:t>
              </a:r>
              <a:endParaRPr kumimoji="1" lang="ja-JP" altLang="en-US" sz="16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43" name="円/楕円 42"/>
          <p:cNvSpPr/>
          <p:nvPr/>
        </p:nvSpPr>
        <p:spPr>
          <a:xfrm>
            <a:off x="2910622" y="5150532"/>
            <a:ext cx="3638096" cy="263866"/>
          </a:xfrm>
          <a:prstGeom prst="ellipse">
            <a:avLst/>
          </a:prstGeom>
          <a:noFill/>
          <a:ln w="19050" cmpd="sng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/>
          <p:cNvSpPr/>
          <p:nvPr/>
        </p:nvSpPr>
        <p:spPr>
          <a:xfrm>
            <a:off x="490404" y="276429"/>
            <a:ext cx="79789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4000" b="1" dirty="0" smtClean="0">
                <a:solidFill>
                  <a:srgbClr val="800000"/>
                </a:solidFill>
              </a:rPr>
              <a:t>Relocation of PBSTR</a:t>
            </a:r>
            <a:endParaRPr lang="en-US" altLang="ja-JP" sz="4000" dirty="0"/>
          </a:p>
        </p:txBody>
      </p:sp>
      <p:sp>
        <p:nvSpPr>
          <p:cNvPr id="45" name="正方形/長方形 44"/>
          <p:cNvSpPr/>
          <p:nvPr/>
        </p:nvSpPr>
        <p:spPr>
          <a:xfrm>
            <a:off x="5128483" y="3059103"/>
            <a:ext cx="357917" cy="2159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/>
          <p:cNvSpPr/>
          <p:nvPr/>
        </p:nvSpPr>
        <p:spPr>
          <a:xfrm rot="19851065">
            <a:off x="7397855" y="2299468"/>
            <a:ext cx="357917" cy="2159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4460683" y="2628984"/>
            <a:ext cx="19740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/>
              <a:t>Path Length Adjuster</a:t>
            </a:r>
            <a:endParaRPr kumimoji="1" lang="ja-JP" altLang="en-US" sz="1600" b="1" dirty="0"/>
          </a:p>
        </p:txBody>
      </p:sp>
      <p:sp>
        <p:nvSpPr>
          <p:cNvPr id="52" name="テキスト ボックス 51"/>
          <p:cNvSpPr txBox="1"/>
          <p:nvPr/>
        </p:nvSpPr>
        <p:spPr>
          <a:xfrm rot="19853186">
            <a:off x="7121693" y="1851257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/>
              <a:t>ECS</a:t>
            </a:r>
            <a:endParaRPr kumimoji="1" lang="ja-JP" altLang="en-US" sz="1600" b="1" dirty="0"/>
          </a:p>
        </p:txBody>
      </p:sp>
      <p:sp>
        <p:nvSpPr>
          <p:cNvPr id="55" name="正方形/長方形 54"/>
          <p:cNvSpPr/>
          <p:nvPr/>
        </p:nvSpPr>
        <p:spPr>
          <a:xfrm>
            <a:off x="3035300" y="5613514"/>
            <a:ext cx="357917" cy="2159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/>
          <p:cNvSpPr/>
          <p:nvPr/>
        </p:nvSpPr>
        <p:spPr>
          <a:xfrm>
            <a:off x="3476113" y="5613514"/>
            <a:ext cx="357917" cy="2159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2964968" y="6052903"/>
            <a:ext cx="9034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/>
              <a:t>ECS  PLA</a:t>
            </a:r>
            <a:endParaRPr kumimoji="1" lang="ja-JP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61889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</a:t>
            </a:r>
            <a:r>
              <a:rPr kumimoji="1" lang="en-US" altLang="ja-JP" baseline="-25000" dirty="0" smtClean="0"/>
              <a:t>56</a:t>
            </a:r>
            <a:r>
              <a:rPr kumimoji="1" lang="en-US" altLang="ja-JP" dirty="0" smtClean="0"/>
              <a:t> of ECS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idx="1"/>
          </p:nvPr>
        </p:nvPicPr>
        <p:blipFill>
          <a:blip r:embed="rId2"/>
          <a:srcRect l="-26897" r="-26897"/>
          <a:stretch>
            <a:fillRect/>
          </a:stretch>
        </p:blipFill>
        <p:spPr>
          <a:xfrm>
            <a:off x="-783893" y="3218909"/>
            <a:ext cx="6638593" cy="3097754"/>
          </a:xfr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1400" y="3244309"/>
            <a:ext cx="4165600" cy="299720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558800" y="1524000"/>
            <a:ext cx="8242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altLang="ja-JP" sz="2400" dirty="0" smtClean="0"/>
              <a:t>1.4 m R</a:t>
            </a:r>
            <a:r>
              <a:rPr lang="en-US" altLang="ja-JP" sz="2400" baseline="-25000" dirty="0" smtClean="0"/>
              <a:t>56</a:t>
            </a:r>
            <a:r>
              <a:rPr lang="en-US" altLang="ja-JP" sz="2400" dirty="0" smtClean="0"/>
              <a:t> of ECS gives a better phase space matching </a:t>
            </a:r>
            <a:r>
              <a:rPr lang="en-US" altLang="ja-JP" sz="2400" dirty="0" smtClean="0"/>
              <a:t>to </a:t>
            </a:r>
            <a:r>
              <a:rPr lang="en-US" altLang="ja-JP" sz="2400" dirty="0" smtClean="0"/>
              <a:t>DR acceptance comparing to 0.7 m (TDR).  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8087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l="-19547" r="-19547"/>
          <a:stretch>
            <a:fillRect/>
          </a:stretch>
        </p:blipFill>
        <p:spPr>
          <a:xfrm>
            <a:off x="-736600" y="396875"/>
            <a:ext cx="10899670" cy="5994399"/>
          </a:xfrm>
        </p:spPr>
      </p:pic>
    </p:spTree>
    <p:extLst>
      <p:ext uri="{BB962C8B-B14F-4D97-AF65-F5344CB8AC3E}">
        <p14:creationId xmlns:p14="http://schemas.microsoft.com/office/powerpoint/2010/main" val="218278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l="-7333" r="-7333"/>
          <a:stretch>
            <a:fillRect/>
          </a:stretch>
        </p:blipFill>
        <p:spPr>
          <a:xfrm>
            <a:off x="-546100" y="482600"/>
            <a:ext cx="10183804" cy="5600700"/>
          </a:xfrm>
        </p:spPr>
      </p:pic>
    </p:spTree>
    <p:extLst>
      <p:ext uri="{BB962C8B-B14F-4D97-AF65-F5344CB8AC3E}">
        <p14:creationId xmlns:p14="http://schemas.microsoft.com/office/powerpoint/2010/main" val="418742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490404" y="133048"/>
            <a:ext cx="79789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4000" b="1" dirty="0" smtClean="0">
                <a:solidFill>
                  <a:srgbClr val="800000"/>
                </a:solidFill>
              </a:rPr>
              <a:t>Cost Estimate</a:t>
            </a:r>
            <a:endParaRPr lang="en-US" altLang="ja-JP" sz="4000" b="1" dirty="0">
              <a:solidFill>
                <a:srgbClr val="800000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307275" y="1003754"/>
            <a:ext cx="8634439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altLang="ja-JP" sz="2400" b="1" dirty="0" smtClean="0"/>
              <a:t>Cost impact by the CFS modification can be estimated once CFS group fix the design.  </a:t>
            </a:r>
          </a:p>
          <a:p>
            <a:pPr marL="342900" indent="-342900">
              <a:lnSpc>
                <a:spcPct val="50000"/>
              </a:lnSpc>
              <a:buFont typeface="Arial"/>
              <a:buChar char="•"/>
            </a:pPr>
            <a:endParaRPr lang="en-US" altLang="ja-JP" sz="2400" b="1" dirty="0" smtClean="0"/>
          </a:p>
          <a:p>
            <a:pPr marL="342900" indent="-342900">
              <a:buFont typeface="Arial"/>
              <a:buChar char="•"/>
            </a:pPr>
            <a:r>
              <a:rPr lang="en-US" altLang="ja-JP" sz="2400" b="1" dirty="0" smtClean="0"/>
              <a:t>Number of components is increased: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ja-JP" sz="2400" b="1" dirty="0" smtClean="0"/>
              <a:t>An additional </a:t>
            </a:r>
            <a:r>
              <a:rPr lang="en-US" altLang="ja-JP" sz="2400" b="1" dirty="0" err="1" smtClean="0"/>
              <a:t>cryomodule</a:t>
            </a:r>
            <a:r>
              <a:rPr lang="en-US" altLang="ja-JP" sz="2400" b="1" dirty="0" smtClean="0"/>
              <a:t> of  PBSTR for operational margin.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b="1" dirty="0" smtClean="0"/>
              <a:t>Number of components is decreased: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ja-JP" sz="2400" b="1" dirty="0" smtClean="0"/>
              <a:t>Quads because the beam energy is increased to 5 </a:t>
            </a:r>
            <a:r>
              <a:rPr lang="en-US" altLang="ja-JP" sz="2400" b="1" dirty="0" err="1" smtClean="0"/>
              <a:t>GeV</a:t>
            </a:r>
            <a:r>
              <a:rPr lang="en-US" altLang="ja-JP" sz="2400" b="1" dirty="0" smtClean="0"/>
              <a:t>. 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400" b="1" dirty="0" smtClean="0"/>
              <a:t>Cost impact on the components is summarized as ……</a:t>
            </a:r>
          </a:p>
          <a:p>
            <a:pPr marL="342900" indent="-342900">
              <a:buFont typeface="Arial"/>
              <a:buChar char="•"/>
            </a:pPr>
            <a:endParaRPr lang="en-US" altLang="ja-JP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69681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592004" y="133048"/>
            <a:ext cx="79789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4000" b="1" dirty="0" smtClean="0">
                <a:solidFill>
                  <a:srgbClr val="800000"/>
                </a:solidFill>
              </a:rPr>
              <a:t>Summary</a:t>
            </a:r>
            <a:endParaRPr lang="en-US" altLang="ja-JP" sz="4000" b="1" dirty="0">
              <a:solidFill>
                <a:srgbClr val="800000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307275" y="1003754"/>
            <a:ext cx="863443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altLang="ja-JP" sz="2400" b="1" dirty="0" smtClean="0"/>
              <a:t>Rearrangement on </a:t>
            </a:r>
            <a:r>
              <a:rPr lang="en-US" altLang="ja-JP" sz="2400" b="1" dirty="0" err="1" smtClean="0"/>
              <a:t>Undulator</a:t>
            </a:r>
            <a:r>
              <a:rPr lang="en-US" altLang="ja-JP" sz="2400" b="1" dirty="0" smtClean="0"/>
              <a:t> positron source is proposed. 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ja-JP" sz="2400" b="1" dirty="0" smtClean="0"/>
              <a:t>Relocate PBSTR.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ja-JP" sz="2400" b="1" dirty="0" smtClean="0"/>
              <a:t>Relocate and change order of PLA and ECS for more simple operation.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ja-JP" sz="2400" b="1" dirty="0" smtClean="0"/>
              <a:t>Better matching by 1.4m R56. 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ja-JP" sz="2400" b="1" dirty="0" smtClean="0"/>
              <a:t>Additional </a:t>
            </a:r>
            <a:r>
              <a:rPr lang="en-US" altLang="ja-JP" sz="2400" b="1" dirty="0" err="1" smtClean="0"/>
              <a:t>cryomodule</a:t>
            </a:r>
            <a:r>
              <a:rPr lang="en-US" altLang="ja-JP" sz="2400" b="1" dirty="0" smtClean="0"/>
              <a:t> </a:t>
            </a:r>
            <a:r>
              <a:rPr lang="en-US" altLang="ja-JP" sz="2400" b="1" dirty="0" smtClean="0"/>
              <a:t>of PBSTR </a:t>
            </a:r>
            <a:r>
              <a:rPr lang="en-US" altLang="ja-JP" sz="2400" b="1" dirty="0" smtClean="0"/>
              <a:t>for margin</a:t>
            </a:r>
            <a:endParaRPr lang="en-US" altLang="ja-JP" sz="2400" b="1" dirty="0"/>
          </a:p>
          <a:p>
            <a:pPr marL="342900" indent="-342900">
              <a:buFont typeface="Arial"/>
              <a:buChar char="•"/>
            </a:pPr>
            <a:endParaRPr lang="en-US" altLang="ja-JP" sz="2400" b="1" dirty="0" smtClean="0"/>
          </a:p>
          <a:p>
            <a:pPr marL="342900" indent="-342900">
              <a:buFont typeface="Arial"/>
              <a:buChar char="•"/>
            </a:pPr>
            <a:endParaRPr lang="en-US" altLang="ja-JP" sz="2400" b="1" dirty="0"/>
          </a:p>
          <a:p>
            <a:pPr marL="342900" indent="-342900">
              <a:buFont typeface="Arial"/>
              <a:buChar char="•"/>
            </a:pPr>
            <a:endParaRPr lang="en-US" altLang="ja-JP" sz="2400" b="1" dirty="0"/>
          </a:p>
          <a:p>
            <a:pPr marL="342900" indent="-342900">
              <a:buFont typeface="Arial"/>
              <a:buChar char="•"/>
            </a:pPr>
            <a:endParaRPr lang="en-US" altLang="ja-JP" sz="2400" b="1" dirty="0"/>
          </a:p>
          <a:p>
            <a:pPr marL="342900" indent="-342900">
              <a:buFont typeface="Arial"/>
              <a:buChar char="•"/>
            </a:pPr>
            <a:endParaRPr lang="en-US" altLang="ja-JP" sz="2400" b="1" dirty="0"/>
          </a:p>
          <a:p>
            <a:pPr marL="342900" indent="-342900">
              <a:buFont typeface="Arial"/>
              <a:buChar char="•"/>
            </a:pPr>
            <a:endParaRPr lang="en-US" altLang="ja-JP" sz="2400" b="1" dirty="0" smtClean="0"/>
          </a:p>
          <a:p>
            <a:pPr marL="342900" indent="-342900">
              <a:buFont typeface="Arial"/>
              <a:buChar char="•"/>
            </a:pPr>
            <a:endParaRPr lang="en-US" altLang="ja-JP" sz="2400" b="1" dirty="0"/>
          </a:p>
          <a:p>
            <a:pPr marL="342900" indent="-342900">
              <a:buFont typeface="Arial"/>
              <a:buChar char="•"/>
            </a:pPr>
            <a:endParaRPr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26186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1626</TotalTime>
  <Words>410</Words>
  <Application>Microsoft Office PowerPoint</Application>
  <PresentationFormat>画面に合わせる (4:3)</PresentationFormat>
  <Paragraphs>69</Paragraphs>
  <Slides>9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ホワイト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R56 of ECS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>ANL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</dc:title>
  <dc:subject/>
  <dc:creator>Wei Gai</dc:creator>
  <cp:keywords/>
  <dc:description/>
  <cp:lastModifiedBy>mkuriki</cp:lastModifiedBy>
  <cp:revision>65</cp:revision>
  <dcterms:created xsi:type="dcterms:W3CDTF">2015-10-29T05:15:13Z</dcterms:created>
  <dcterms:modified xsi:type="dcterms:W3CDTF">2015-12-08T14:32:23Z</dcterms:modified>
  <cp:category/>
</cp:coreProperties>
</file>