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8" name="Shape 1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defRPr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13" name="Shape 13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4" name="Shape 1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5" name="Shape 95"/>
          <p:cNvSpPr/>
          <p:nvPr>
            <p:ph type="body" sz="quarter" idx="13"/>
          </p:nvPr>
        </p:nvSpPr>
        <p:spPr>
          <a:xfrm>
            <a:off x="1270000" y="4222748"/>
            <a:ext cx="10464800" cy="77470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6" name="Shape 96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4" name="Shape 10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2" name="Shape 22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>
            <a:lvl1pPr>
              <a:defRPr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23" name="Shape 23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32" name="Shape 32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0" name="Shape 40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b="0" sz="6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41" name="Shape 41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2" name="Shape 42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58" name="Shape 5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9" name="Shape 5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7" name="Shape 67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68" name="Shape 68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9" name="Shape 69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7" name="Shape 77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quarter" idx="14"/>
          </p:nvPr>
        </p:nvSpPr>
        <p:spPr>
          <a:xfrm>
            <a:off x="6724518" y="889000"/>
            <a:ext cx="5334004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7" name="Shape 87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2812289" y="9232899"/>
            <a:ext cx="7380221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100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ILD Software and Optimization Workshop @ DESY Hamburg</a:t>
            </a: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952500" y="444500"/>
            <a:ext cx="11099800" cy="14722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标题文本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125093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Helvetica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2.gif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3.gif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4.gif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18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.g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ctrTitle"/>
          </p:nvPr>
        </p:nvSpPr>
        <p:spPr>
          <a:xfrm>
            <a:off x="1270000" y="1638299"/>
            <a:ext cx="10464800" cy="271588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28BD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Charged PID in Arbor</a:t>
            </a:r>
          </a:p>
        </p:txBody>
      </p:sp>
      <p:sp>
        <p:nvSpPr>
          <p:cNvPr id="121" name="Shape 121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23/02/2016</a:t>
            </a:r>
          </a:p>
          <a:p>
            <a:pPr/>
            <a:r>
              <a:t>Dan YU</a:t>
            </a:r>
          </a:p>
        </p:txBody>
      </p:sp>
      <p:pic>
        <p:nvPicPr>
          <p:cNvPr id="122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4095" y="5523252"/>
            <a:ext cx="2666072" cy="36546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46500" y="6493309"/>
            <a:ext cx="3784600" cy="1714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27433" y="5606210"/>
            <a:ext cx="5253569" cy="3488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image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33087" y="4250923"/>
            <a:ext cx="7260816" cy="4942986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Shape 178"/>
          <p:cNvSpPr/>
          <p:nvPr>
            <p:ph type="title"/>
          </p:nvPr>
        </p:nvSpPr>
        <p:spPr>
          <a:xfrm>
            <a:off x="952500" y="444500"/>
            <a:ext cx="11099800" cy="1472209"/>
          </a:xfrm>
          <a:prstGeom prst="rect">
            <a:avLst/>
          </a:prstGeom>
        </p:spPr>
        <p:txBody>
          <a:bodyPr/>
          <a:lstStyle/>
          <a:p>
            <a:pPr/>
            <a:r>
              <a:t>TMVA BDTG</a:t>
            </a:r>
          </a:p>
        </p:txBody>
      </p:sp>
      <p:sp>
        <p:nvSpPr>
          <p:cNvPr id="179" name="Shape 179"/>
          <p:cNvSpPr/>
          <p:nvPr>
            <p:ph type="body" sz="half" idx="1"/>
          </p:nvPr>
        </p:nvSpPr>
        <p:spPr>
          <a:xfrm>
            <a:off x="952500" y="1625547"/>
            <a:ext cx="11099800" cy="2417897"/>
          </a:xfrm>
          <a:prstGeom prst="rect">
            <a:avLst/>
          </a:prstGeom>
        </p:spPr>
        <p:txBody>
          <a:bodyPr/>
          <a:lstStyle/>
          <a:p>
            <a:pPr marL="106679" indent="-106679" defTabSz="140206">
              <a:spcBef>
                <a:spcPts val="900"/>
              </a:spcBef>
              <a:defRPr sz="2300"/>
            </a:pPr>
            <a:r>
              <a:t> Samples: (e, mu, pi) x (1, 2, 3, 5, 7, 10, 20, 30, 40, 50, 70 GeV ) x (10000 events)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Method: TMVA BDTG selected as “best” (vs likelihood, etc.)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Catalog：TMVA Value for e, mu, pi (Multiclass)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Classification : 	• mvaVal_*&gt;0.5 and the other two mvaVal &lt; 0.5</a:t>
            </a:r>
            <a:br/>
            <a:r>
              <a:rPr b="1">
                <a:latin typeface="+mn-lt"/>
                <a:ea typeface="+mn-ea"/>
                <a:cs typeface="+mn-cs"/>
                <a:sym typeface="Helvetica"/>
              </a:rPr>
              <a:t>                                  </a:t>
            </a:r>
            <a:r>
              <a:t>• otherwise “undefined pid”</a:t>
            </a:r>
          </a:p>
        </p:txBody>
      </p:sp>
      <p:sp>
        <p:nvSpPr>
          <p:cNvPr id="180" name="Shape 180"/>
          <p:cNvSpPr/>
          <p:nvPr>
            <p:ph type="sldNum" sz="quarter" idx="4294967295"/>
          </p:nvPr>
        </p:nvSpPr>
        <p:spPr>
          <a:xfrm>
            <a:off x="12509397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1" name="Shape 181"/>
          <p:cNvSpPr/>
          <p:nvPr/>
        </p:nvSpPr>
        <p:spPr>
          <a:xfrm>
            <a:off x="1136089" y="4322231"/>
            <a:ext cx="3417419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BDTG Value mvaVal_pi </a:t>
            </a:r>
          </a:p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for 10GeV pi, e, mu</a:t>
            </a:r>
          </a:p>
        </p:txBody>
      </p:sp>
      <p:pic>
        <p:nvPicPr>
          <p:cNvPr id="182" name="image2.gif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45100" y="3949700"/>
            <a:ext cx="8115300" cy="5534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33087" y="4250923"/>
            <a:ext cx="7260816" cy="4942986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Shape 185"/>
          <p:cNvSpPr/>
          <p:nvPr>
            <p:ph type="title"/>
          </p:nvPr>
        </p:nvSpPr>
        <p:spPr>
          <a:xfrm>
            <a:off x="952500" y="444500"/>
            <a:ext cx="11099800" cy="1472209"/>
          </a:xfrm>
          <a:prstGeom prst="rect">
            <a:avLst/>
          </a:prstGeom>
        </p:spPr>
        <p:txBody>
          <a:bodyPr/>
          <a:lstStyle/>
          <a:p>
            <a:pPr/>
            <a:r>
              <a:t>TMVA BDTG</a:t>
            </a:r>
          </a:p>
        </p:txBody>
      </p:sp>
      <p:sp>
        <p:nvSpPr>
          <p:cNvPr id="186" name="Shape 186"/>
          <p:cNvSpPr/>
          <p:nvPr>
            <p:ph type="body" sz="half" idx="1"/>
          </p:nvPr>
        </p:nvSpPr>
        <p:spPr>
          <a:xfrm>
            <a:off x="952500" y="1625547"/>
            <a:ext cx="11099800" cy="2417897"/>
          </a:xfrm>
          <a:prstGeom prst="rect">
            <a:avLst/>
          </a:prstGeom>
        </p:spPr>
        <p:txBody>
          <a:bodyPr/>
          <a:lstStyle/>
          <a:p>
            <a:pPr marL="106679" indent="-106679" defTabSz="140206">
              <a:spcBef>
                <a:spcPts val="900"/>
              </a:spcBef>
              <a:defRPr sz="2300"/>
            </a:pPr>
            <a:r>
              <a:t> Samples: (e, mu, pi) x (1, 2, 3, 5, 7, 10, 20, 30, 40, 50, 70 GeV ) x (10000 events)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Method: TMVA BDTG selected as “best” (vs likelihood, etc.)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Catalog：TMVA Value for e, mu, pi (Multiclass)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Classification : 	• mvaVal_*&gt;0.5 and the other two mvaVal &lt; 0.5</a:t>
            </a:r>
            <a:br/>
            <a:r>
              <a:rPr b="1">
                <a:latin typeface="+mn-lt"/>
                <a:ea typeface="+mn-ea"/>
                <a:cs typeface="+mn-cs"/>
                <a:sym typeface="Helvetica"/>
              </a:rPr>
              <a:t>                                  </a:t>
            </a:r>
            <a:r>
              <a:t>• otherwise “undefined pid”</a:t>
            </a:r>
          </a:p>
        </p:txBody>
      </p:sp>
      <p:sp>
        <p:nvSpPr>
          <p:cNvPr id="187" name="Shape 187"/>
          <p:cNvSpPr/>
          <p:nvPr>
            <p:ph type="sldNum" sz="quarter" idx="4294967295"/>
          </p:nvPr>
        </p:nvSpPr>
        <p:spPr>
          <a:xfrm>
            <a:off x="12509397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8" name="Shape 188"/>
          <p:cNvSpPr/>
          <p:nvPr/>
        </p:nvSpPr>
        <p:spPr>
          <a:xfrm>
            <a:off x="1136089" y="4322231"/>
            <a:ext cx="3417419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BDTG Value mvaVal_pi </a:t>
            </a:r>
          </a:p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for 10GeV pi, e, mu</a:t>
            </a:r>
          </a:p>
        </p:txBody>
      </p:sp>
      <p:pic>
        <p:nvPicPr>
          <p:cNvPr id="189" name="image3.gif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45100" y="3949700"/>
            <a:ext cx="8115300" cy="5534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image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33087" y="4250923"/>
            <a:ext cx="7260816" cy="49429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image4.gif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42569" y="3954445"/>
            <a:ext cx="8117831" cy="5535942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Shape 193"/>
          <p:cNvSpPr/>
          <p:nvPr>
            <p:ph type="title"/>
          </p:nvPr>
        </p:nvSpPr>
        <p:spPr>
          <a:xfrm>
            <a:off x="952500" y="444500"/>
            <a:ext cx="11099800" cy="1472209"/>
          </a:xfrm>
          <a:prstGeom prst="rect">
            <a:avLst/>
          </a:prstGeom>
        </p:spPr>
        <p:txBody>
          <a:bodyPr/>
          <a:lstStyle/>
          <a:p>
            <a:pPr/>
            <a:r>
              <a:t>TMVA BDTG</a:t>
            </a:r>
          </a:p>
        </p:txBody>
      </p:sp>
      <p:sp>
        <p:nvSpPr>
          <p:cNvPr id="194" name="Shape 194"/>
          <p:cNvSpPr/>
          <p:nvPr>
            <p:ph type="body" sz="half" idx="1"/>
          </p:nvPr>
        </p:nvSpPr>
        <p:spPr>
          <a:xfrm>
            <a:off x="952500" y="1625547"/>
            <a:ext cx="11099800" cy="2417897"/>
          </a:xfrm>
          <a:prstGeom prst="rect">
            <a:avLst/>
          </a:prstGeom>
        </p:spPr>
        <p:txBody>
          <a:bodyPr/>
          <a:lstStyle/>
          <a:p>
            <a:pPr marL="106679" indent="-106679" defTabSz="140206">
              <a:spcBef>
                <a:spcPts val="900"/>
              </a:spcBef>
              <a:defRPr sz="2300"/>
            </a:pPr>
            <a:r>
              <a:t> Samples: (e, mu, pi) x (1, 2, 3, 5, 7, 10, 20, 30, 40, 50, 70 GeV ) x (10000 events)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Method: TMVA BDTG selected as “best” (vs likelihood, etc.)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Catalog：TMVA Value for e, mu, pi (Multiclass)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Classification : 	• mvaVal_*&gt;0.5 and the other two mvaVal &lt; 0.5</a:t>
            </a:r>
            <a:br/>
            <a:r>
              <a:rPr b="1">
                <a:latin typeface="+mn-lt"/>
                <a:ea typeface="+mn-ea"/>
                <a:cs typeface="+mn-cs"/>
                <a:sym typeface="Helvetica"/>
              </a:rPr>
              <a:t>                                  </a:t>
            </a:r>
            <a:r>
              <a:t>• otherwise “undefined pid”</a:t>
            </a:r>
          </a:p>
        </p:txBody>
      </p:sp>
      <p:sp>
        <p:nvSpPr>
          <p:cNvPr id="195" name="Shape 195"/>
          <p:cNvSpPr/>
          <p:nvPr>
            <p:ph type="sldNum" sz="quarter" idx="4294967295"/>
          </p:nvPr>
        </p:nvSpPr>
        <p:spPr>
          <a:xfrm>
            <a:off x="12509397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6" name="Shape 196"/>
          <p:cNvSpPr/>
          <p:nvPr/>
        </p:nvSpPr>
        <p:spPr>
          <a:xfrm>
            <a:off x="1136089" y="4322231"/>
            <a:ext cx="3417419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BDTG Value mvaVal_pi </a:t>
            </a:r>
          </a:p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for 10GeV pi, e, mu</a:t>
            </a:r>
          </a:p>
        </p:txBody>
      </p:sp>
      <p:sp>
        <p:nvSpPr>
          <p:cNvPr id="197" name="Shape 197"/>
          <p:cNvSpPr/>
          <p:nvPr/>
        </p:nvSpPr>
        <p:spPr>
          <a:xfrm>
            <a:off x="6514438" y="5050366"/>
            <a:ext cx="4695893" cy="110662"/>
          </a:xfrm>
          <a:prstGeom prst="rect">
            <a:avLst/>
          </a:prstGeom>
          <a:ln w="25400">
            <a:solidFill>
              <a:srgbClr val="FF40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198" name="Shape 198"/>
          <p:cNvSpPr/>
          <p:nvPr/>
        </p:nvSpPr>
        <p:spPr>
          <a:xfrm>
            <a:off x="11181225" y="5194299"/>
            <a:ext cx="139174" cy="3198948"/>
          </a:xfrm>
          <a:prstGeom prst="rect">
            <a:avLst/>
          </a:prstGeom>
          <a:ln w="25400">
            <a:solidFill>
              <a:srgbClr val="00F90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>
            <a:lvl1pPr defTabSz="543305">
              <a:defRPr sz="7400"/>
            </a:lvl1pPr>
          </a:lstStyle>
          <a:p>
            <a:pPr/>
            <a:r>
              <a:t>Efficiency &amp; Mis-tagging </a:t>
            </a:r>
          </a:p>
        </p:txBody>
      </p:sp>
      <p:sp>
        <p:nvSpPr>
          <p:cNvPr id="201" name="Shape 201"/>
          <p:cNvSpPr/>
          <p:nvPr>
            <p:ph type="body" sz="quarter" idx="1"/>
          </p:nvPr>
        </p:nvSpPr>
        <p:spPr>
          <a:xfrm>
            <a:off x="952500" y="6962840"/>
            <a:ext cx="11099800" cy="1927162"/>
          </a:xfrm>
          <a:prstGeom prst="rect">
            <a:avLst/>
          </a:prstGeom>
        </p:spPr>
        <p:txBody>
          <a:bodyPr/>
          <a:lstStyle/>
          <a:p>
            <a:pPr marL="142149" indent="-142149" defTabSz="186824">
              <a:spcBef>
                <a:spcPts val="1300"/>
              </a:spcBef>
              <a:defRPr sz="2200"/>
            </a:pPr>
            <a:r>
              <a:t>Efficiency ≥ 99% for e, </a:t>
            </a:r>
          </a:p>
          <a:p>
            <a:pPr marL="142149" indent="-142149" defTabSz="186824">
              <a:spcBef>
                <a:spcPts val="1300"/>
              </a:spcBef>
              <a:defRPr sz="2200"/>
            </a:pPr>
            <a:r>
              <a:t>≥99% for µ @ E≥20 GeV (to be X-checked @ 10 GeV, dE/dx effect ?)</a:t>
            </a:r>
          </a:p>
          <a:p>
            <a:pPr marL="142149" indent="-142149" defTabSz="186824">
              <a:spcBef>
                <a:spcPts val="1300"/>
              </a:spcBef>
              <a:defRPr sz="2200"/>
            </a:pPr>
            <a:r>
              <a:t>~97% for π @ E≥ 5 GeV</a:t>
            </a:r>
          </a:p>
          <a:p>
            <a:pPr marL="142149" indent="-142149" defTabSz="186824">
              <a:spcBef>
                <a:spcPts val="1300"/>
              </a:spcBef>
              <a:defRPr sz="2200"/>
            </a:pPr>
            <a:r>
              <a:t>Purity ≥ 97% @E≥5 GeV (excl. µ @10 GeV)</a:t>
            </a:r>
          </a:p>
        </p:txBody>
      </p:sp>
      <p:sp>
        <p:nvSpPr>
          <p:cNvPr id="202" name="Shape 202"/>
          <p:cNvSpPr/>
          <p:nvPr>
            <p:ph type="sldNum" sz="quarter" idx="4294967295"/>
          </p:nvPr>
        </p:nvSpPr>
        <p:spPr>
          <a:xfrm>
            <a:off x="12509396" y="9251949"/>
            <a:ext cx="368505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3" name="image1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892" y="1714206"/>
            <a:ext cx="7839345" cy="5309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mage1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56035" y="2384113"/>
            <a:ext cx="6677195" cy="452212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Shape 205"/>
          <p:cNvSpPr/>
          <p:nvPr/>
        </p:nvSpPr>
        <p:spPr>
          <a:xfrm>
            <a:off x="1079500" y="1997239"/>
            <a:ext cx="54379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346708" indent="-346708" algn="l" defTabSz="455673">
              <a:spcBef>
                <a:spcPts val="3200"/>
              </a:spcBef>
              <a:buSzPct val="75000"/>
              <a:buChar char="•"/>
              <a:defRPr sz="2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PID efficiency for e, mu, pi</a:t>
            </a:r>
          </a:p>
        </p:txBody>
      </p:sp>
      <p:sp>
        <p:nvSpPr>
          <p:cNvPr id="206" name="Shape 206"/>
          <p:cNvSpPr/>
          <p:nvPr/>
        </p:nvSpPr>
        <p:spPr>
          <a:xfrm>
            <a:off x="6227233" y="1997239"/>
            <a:ext cx="6872132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346708" indent="-346708" algn="l" defTabSz="455673">
              <a:spcBef>
                <a:spcPts val="3200"/>
              </a:spcBef>
              <a:buSzPct val="75000"/>
              <a:buChar char="•"/>
              <a:defRPr sz="2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PID mis-tagging probability for e, mu, pi</a:t>
            </a:r>
          </a:p>
        </p:txBody>
      </p:sp>
      <p:pic>
        <p:nvPicPr>
          <p:cNvPr id="207" name="image18.png"/>
          <p:cNvPicPr>
            <a:picLocks noChangeAspect="1"/>
          </p:cNvPicPr>
          <p:nvPr/>
        </p:nvPicPr>
        <p:blipFill>
          <a:blip r:embed="rId4">
            <a:extLst/>
          </a:blip>
          <a:srcRect l="2999" t="0" r="0" b="6048"/>
          <a:stretch>
            <a:fillRect/>
          </a:stretch>
        </p:blipFill>
        <p:spPr>
          <a:xfrm>
            <a:off x="8854067" y="2611173"/>
            <a:ext cx="3401435" cy="25583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/>
          <a:p>
            <a:pPr defTabSz="332992">
              <a:defRPr sz="4500"/>
            </a:pPr>
            <a:r>
              <a:t>Comparison </a:t>
            </a:r>
          </a:p>
          <a:p>
            <a:pPr defTabSz="332992">
              <a:defRPr sz="4500"/>
            </a:pPr>
            <a:r>
              <a:t>(Model: CLIC_ILD_CDR)</a:t>
            </a:r>
          </a:p>
        </p:txBody>
      </p:sp>
      <p:sp>
        <p:nvSpPr>
          <p:cNvPr id="210" name="Shape 2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1" name="Shape 211"/>
          <p:cNvSpPr/>
          <p:nvPr>
            <p:ph type="sldNum" sz="quarter" idx="4294967295"/>
          </p:nvPr>
        </p:nvSpPr>
        <p:spPr>
          <a:xfrm>
            <a:off x="12509396" y="9251949"/>
            <a:ext cx="368505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2" name="image1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931" y="1849053"/>
            <a:ext cx="13004805" cy="35246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image2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3931" y="5110341"/>
            <a:ext cx="13004805" cy="3423355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Shape 214"/>
          <p:cNvSpPr/>
          <p:nvPr/>
        </p:nvSpPr>
        <p:spPr>
          <a:xfrm>
            <a:off x="1223710" y="8339666"/>
            <a:ext cx="1084524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CLIC ILD particle-ID efficiency for electrons(upper)/pions(lower) </a:t>
            </a:r>
            <a:br/>
            <a:r>
              <a:t>as a function of the MC-Particle energy  (From LCD-Note-2011-005)</a:t>
            </a:r>
          </a:p>
        </p:txBody>
      </p:sp>
      <p:sp>
        <p:nvSpPr>
          <p:cNvPr id="215" name="Shape 215"/>
          <p:cNvSpPr/>
          <p:nvPr/>
        </p:nvSpPr>
        <p:spPr>
          <a:xfrm>
            <a:off x="7594600" y="2384943"/>
            <a:ext cx="934707" cy="1446809"/>
          </a:xfrm>
          <a:prstGeom prst="rect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16" name="Shape 216"/>
          <p:cNvSpPr/>
          <p:nvPr/>
        </p:nvSpPr>
        <p:spPr>
          <a:xfrm>
            <a:off x="1107544" y="2406601"/>
            <a:ext cx="760020" cy="1446811"/>
          </a:xfrm>
          <a:prstGeom prst="rect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17" name="Shape 217"/>
          <p:cNvSpPr/>
          <p:nvPr/>
        </p:nvSpPr>
        <p:spPr>
          <a:xfrm>
            <a:off x="1237588" y="5689169"/>
            <a:ext cx="1064091" cy="1354769"/>
          </a:xfrm>
          <a:prstGeom prst="rect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18" name="Shape 218"/>
          <p:cNvSpPr/>
          <p:nvPr/>
        </p:nvSpPr>
        <p:spPr>
          <a:xfrm>
            <a:off x="7569199" y="5677191"/>
            <a:ext cx="985508" cy="1378723"/>
          </a:xfrm>
          <a:prstGeom prst="rect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/>
          <a:p>
            <a:pPr/>
            <a:r>
              <a:t>Angular Dependence</a:t>
            </a:r>
          </a:p>
        </p:txBody>
      </p:sp>
      <p:sp>
        <p:nvSpPr>
          <p:cNvPr id="221" name="Shape 221"/>
          <p:cNvSpPr/>
          <p:nvPr>
            <p:ph type="sldNum" sz="quarter" idx="4294967295"/>
          </p:nvPr>
        </p:nvSpPr>
        <p:spPr>
          <a:xfrm>
            <a:off x="12509396" y="9251949"/>
            <a:ext cx="368505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2" name="image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7416" y="2438399"/>
            <a:ext cx="7200901" cy="4876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image2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6283" y="2438399"/>
            <a:ext cx="7200901" cy="4876802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hape 224"/>
          <p:cNvSpPr/>
          <p:nvPr/>
        </p:nvSpPr>
        <p:spPr>
          <a:xfrm>
            <a:off x="1535365" y="2398183"/>
            <a:ext cx="4380727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PID efficiency for 5GeV e, mu, pi on function of cosTheta</a:t>
            </a:r>
          </a:p>
        </p:txBody>
      </p:sp>
      <p:sp>
        <p:nvSpPr>
          <p:cNvPr id="225" name="Shape 225"/>
          <p:cNvSpPr/>
          <p:nvPr/>
        </p:nvSpPr>
        <p:spPr>
          <a:xfrm>
            <a:off x="7317306" y="2398183"/>
            <a:ext cx="438072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PID mistagging probability for 5GeV e, mu, pi</a:t>
            </a:r>
          </a:p>
        </p:txBody>
      </p:sp>
      <p:sp>
        <p:nvSpPr>
          <p:cNvPr id="226" name="Shape 226"/>
          <p:cNvSpPr/>
          <p:nvPr/>
        </p:nvSpPr>
        <p:spPr>
          <a:xfrm>
            <a:off x="735532" y="7502455"/>
            <a:ext cx="11416790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66058" indent="-366058" algn="l">
              <a:spcBef>
                <a:spcPts val="3200"/>
              </a:spcBef>
              <a:buSzPct val="75000"/>
              <a:buChar char="•"/>
              <a:defRPr sz="2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pion and muon confusion at the gap between barrel and endcap</a:t>
            </a:r>
          </a:p>
          <a:p>
            <a:pPr marL="366058" indent="-366058" algn="l">
              <a:spcBef>
                <a:spcPts val="3200"/>
              </a:spcBef>
              <a:buSzPct val="75000"/>
              <a:buChar char="•"/>
              <a:defRPr sz="28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not much influence on electrons</a:t>
            </a:r>
          </a:p>
        </p:txBody>
      </p:sp>
      <p:pic>
        <p:nvPicPr>
          <p:cNvPr id="227" name="image18.png"/>
          <p:cNvPicPr>
            <a:picLocks noChangeAspect="1"/>
          </p:cNvPicPr>
          <p:nvPr/>
        </p:nvPicPr>
        <p:blipFill>
          <a:blip r:embed="rId4">
            <a:extLst/>
          </a:blip>
          <a:srcRect l="2999" t="0" r="0" b="6048"/>
          <a:stretch>
            <a:fillRect/>
          </a:stretch>
        </p:blipFill>
        <p:spPr>
          <a:xfrm>
            <a:off x="9871247" y="2852603"/>
            <a:ext cx="2401188" cy="18059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/>
          <a:p>
            <a:pPr/>
            <a:r>
              <a:t>Conclusion</a:t>
            </a:r>
          </a:p>
        </p:txBody>
      </p:sp>
      <p:sp>
        <p:nvSpPr>
          <p:cNvPr id="230" name="Shape 230"/>
          <p:cNvSpPr/>
          <p:nvPr>
            <p:ph type="body" idx="1"/>
          </p:nvPr>
        </p:nvSpPr>
        <p:spPr>
          <a:xfrm>
            <a:off x="952500" y="1910819"/>
            <a:ext cx="11099800" cy="6979182"/>
          </a:xfrm>
          <a:prstGeom prst="rect">
            <a:avLst/>
          </a:prstGeom>
        </p:spPr>
        <p:txBody>
          <a:bodyPr/>
          <a:lstStyle/>
          <a:p>
            <a:pPr marL="293369" indent="-293369" defTabSz="385572">
              <a:spcBef>
                <a:spcPts val="2700"/>
              </a:spcBef>
              <a:defRPr sz="2300"/>
            </a:pPr>
            <a:r>
              <a:t>Done:</a:t>
            </a:r>
          </a:p>
          <a:p>
            <a:pPr lvl="1" marL="586738" indent="-293369" defTabSz="385572">
              <a:spcBef>
                <a:spcPts val="2700"/>
              </a:spcBef>
              <a:defRPr sz="2300"/>
            </a:pPr>
            <a:r>
              <a:t>Tracker information (dE/dx) combined with calorimeter for PID</a:t>
            </a:r>
            <a:br/>
            <a:r>
              <a:t>(esp useful below 5 GeV)</a:t>
            </a:r>
          </a:p>
          <a:p>
            <a:pPr lvl="1" marL="586738" indent="-293369" defTabSz="385572">
              <a:spcBef>
                <a:spcPts val="2700"/>
              </a:spcBef>
              <a:defRPr sz="2300"/>
            </a:pPr>
            <a:r>
              <a:t>Fractal Dimension applied to describe shape of shower</a:t>
            </a:r>
          </a:p>
          <a:p>
            <a:pPr lvl="1" marL="586738" indent="-293369" defTabSz="385572">
              <a:spcBef>
                <a:spcPts val="2700"/>
              </a:spcBef>
              <a:defRPr sz="2300"/>
            </a:pPr>
            <a:r>
              <a:t>PID efficiency improved with Arbor PFA: about 97% for pions higher than 3GeV</a:t>
            </a:r>
          </a:p>
          <a:p>
            <a:pPr marL="293369" indent="-293369" defTabSz="385572">
              <a:spcBef>
                <a:spcPts val="2700"/>
              </a:spcBef>
              <a:defRPr sz="2300"/>
            </a:pPr>
            <a:r>
              <a:t>To do:</a:t>
            </a:r>
          </a:p>
          <a:p>
            <a:pPr lvl="1" marL="586738" indent="-293369" defTabSz="385572">
              <a:spcBef>
                <a:spcPts val="2700"/>
              </a:spcBef>
              <a:defRPr sz="2300"/>
            </a:pPr>
            <a:r>
              <a:t>Angular dependence studied: barrel/endcap OK separately  </a:t>
            </a:r>
          </a:p>
          <a:p>
            <a:pPr lvl="2" marL="880110" indent="-293369" defTabSz="385572">
              <a:spcBef>
                <a:spcPts val="2700"/>
              </a:spcBef>
              <a:defRPr sz="2300"/>
            </a:pPr>
            <a:r>
              <a:t>check PFA at gap</a:t>
            </a:r>
          </a:p>
          <a:p>
            <a:pPr lvl="2" marL="880110" indent="-293369" defTabSz="385572">
              <a:spcBef>
                <a:spcPts val="2700"/>
              </a:spcBef>
              <a:defRPr sz="2300"/>
            </a:pPr>
            <a:r>
              <a:t>points at 8.5 GeV, 12.5, 15 GeV…</a:t>
            </a:r>
          </a:p>
          <a:p>
            <a:pPr lvl="1" marL="586738" indent="-293369" defTabSz="385572">
              <a:spcBef>
                <a:spcPts val="2700"/>
              </a:spcBef>
              <a:defRPr sz="2300"/>
            </a:pPr>
            <a:r>
              <a:t>Applications: ex. Tau decay final states</a:t>
            </a:r>
          </a:p>
        </p:txBody>
      </p:sp>
      <p:sp>
        <p:nvSpPr>
          <p:cNvPr id="231" name="Shape 231"/>
          <p:cNvSpPr/>
          <p:nvPr>
            <p:ph type="sldNum" sz="quarter" idx="4294967295"/>
          </p:nvPr>
        </p:nvSpPr>
        <p:spPr>
          <a:xfrm>
            <a:off x="12509396" y="9251949"/>
            <a:ext cx="368505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Thank You!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 of very high granularity </a:t>
            </a:r>
          </a:p>
          <a:p>
            <a:pPr lvl="1"/>
            <a:r>
              <a:t>(SiW-ECAL+SDHCAL) + ARBOR </a:t>
            </a:r>
          </a:p>
          <a:p>
            <a:pPr lvl="1"/>
            <a:r>
              <a:t>new means of Particle ID</a:t>
            </a:r>
          </a:p>
          <a:p>
            <a:pPr/>
            <a:r>
              <a:t>PID on final charged PFO’s — This talk</a:t>
            </a:r>
          </a:p>
          <a:p>
            <a:pPr/>
            <a:r>
              <a:t>internally to improve Energy scale (~SW compensation) and Track-Cluster matching</a:t>
            </a:r>
          </a:p>
        </p:txBody>
      </p:sp>
      <p:sp>
        <p:nvSpPr>
          <p:cNvPr id="128" name="Shape 128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image4.png"/>
          <p:cNvPicPr>
            <a:picLocks noChangeAspect="1"/>
          </p:cNvPicPr>
          <p:nvPr/>
        </p:nvPicPr>
        <p:blipFill>
          <a:blip r:embed="rId2">
            <a:extLst/>
          </a:blip>
          <a:srcRect l="4374" t="0" r="0" b="3244"/>
          <a:stretch>
            <a:fillRect/>
          </a:stretch>
        </p:blipFill>
        <p:spPr>
          <a:xfrm>
            <a:off x="6350447" y="4289304"/>
            <a:ext cx="6468087" cy="501608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/>
          <a:p>
            <a:pPr/>
            <a:r>
              <a:t>Arbor</a:t>
            </a: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xfrm>
            <a:off x="952500" y="2603499"/>
            <a:ext cx="11099800" cy="5643169"/>
          </a:xfrm>
          <a:prstGeom prst="rect">
            <a:avLst/>
          </a:prstGeom>
        </p:spPr>
        <p:txBody>
          <a:bodyPr/>
          <a:lstStyle/>
          <a:p>
            <a:pPr marL="351154" indent="-351154" defTabSz="461518">
              <a:spcBef>
                <a:spcPts val="3300"/>
              </a:spcBef>
              <a:defRPr sz="2800"/>
            </a:pPr>
            <a:r>
              <a:t>Motivation: spatial configuration</a:t>
            </a:r>
          </a:p>
          <a:p>
            <a:pPr marL="351154" indent="-351154" defTabSz="461518">
              <a:spcBef>
                <a:spcPts val="3300"/>
              </a:spcBef>
              <a:defRPr sz="2800"/>
            </a:pPr>
            <a:r>
              <a:t>Steps:</a:t>
            </a:r>
          </a:p>
          <a:p>
            <a:pPr lvl="1" marL="702309" indent="-351154" defTabSz="461518">
              <a:spcBef>
                <a:spcPts val="3300"/>
              </a:spcBef>
              <a:defRPr sz="2800"/>
            </a:pPr>
            <a:r>
              <a:t>Build connectors</a:t>
            </a:r>
          </a:p>
          <a:p>
            <a:pPr lvl="1" marL="702309" indent="-351154" defTabSz="461518">
              <a:spcBef>
                <a:spcPts val="3300"/>
              </a:spcBef>
              <a:defRPr sz="2800"/>
            </a:pPr>
            <a:r>
              <a:t>Clean connectors</a:t>
            </a:r>
          </a:p>
          <a:p>
            <a:pPr lvl="1" marL="702309" indent="-351154" defTabSz="461518">
              <a:spcBef>
                <a:spcPts val="3300"/>
              </a:spcBef>
              <a:defRPr sz="2800"/>
            </a:pPr>
            <a:r>
              <a:t>Iteration</a:t>
            </a:r>
          </a:p>
          <a:p>
            <a:pPr marL="351154" indent="-351154" defTabSz="461518">
              <a:spcBef>
                <a:spcPts val="3300"/>
              </a:spcBef>
              <a:defRPr sz="2800"/>
            </a:pPr>
            <a:r>
              <a:t>Under development </a:t>
            </a:r>
          </a:p>
        </p:txBody>
      </p:sp>
      <p:sp>
        <p:nvSpPr>
          <p:cNvPr id="133" name="Shape 133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4" name="image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78183" y="1939762"/>
            <a:ext cx="6038752" cy="26524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4" grpId="1"/>
      <p:bldP build="whole" bldLvl="1" animBg="1" rev="0" advAuto="0" spid="13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xfrm>
            <a:off x="952500" y="457198"/>
            <a:ext cx="11099800" cy="1472212"/>
          </a:xfrm>
          <a:prstGeom prst="rect">
            <a:avLst/>
          </a:prstGeom>
        </p:spPr>
        <p:txBody>
          <a:bodyPr/>
          <a:lstStyle/>
          <a:p>
            <a:pPr/>
            <a:r>
              <a:t>PID Variables: tracks</a:t>
            </a:r>
          </a:p>
        </p:txBody>
      </p:sp>
      <p:sp>
        <p:nvSpPr>
          <p:cNvPr id="137" name="Shape 137"/>
          <p:cNvSpPr/>
          <p:nvPr>
            <p:ph type="body" sz="quarter" idx="1"/>
          </p:nvPr>
        </p:nvSpPr>
        <p:spPr>
          <a:xfrm>
            <a:off x="952500" y="2078696"/>
            <a:ext cx="11099800" cy="2270607"/>
          </a:xfrm>
          <a:prstGeom prst="rect">
            <a:avLst/>
          </a:prstGeom>
        </p:spPr>
        <p:txBody>
          <a:bodyPr/>
          <a:lstStyle/>
          <a:p>
            <a:pPr marL="332485" indent="-332485" defTabSz="436980">
              <a:spcBef>
                <a:spcPts val="3000"/>
              </a:spcBef>
              <a:defRPr b="1" sz="2600">
                <a:latin typeface="+mn-lt"/>
                <a:ea typeface="+mn-ea"/>
                <a:cs typeface="+mn-cs"/>
                <a:sym typeface="Helvetica"/>
              </a:defRPr>
            </a:pPr>
            <a:r>
              <a:t>dE/dx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: For a track in TPC, the distribution of energy loss per unit of depth follows the </a:t>
            </a:r>
            <a:r>
              <a:t>Landau distribution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. </a:t>
            </a:r>
          </a:p>
          <a:p>
            <a:pPr marL="332485" indent="-332485" defTabSz="436980">
              <a:spcBef>
                <a:spcPts val="3000"/>
              </a:spcBef>
              <a:defRPr sz="2600"/>
            </a:pPr>
            <a:r>
              <a:t>The dE/dx of a track used here is actually 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average</a:t>
            </a:r>
            <a:r>
              <a:t> of this value but after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vetoing tails</a:t>
            </a:r>
            <a:r>
              <a:t> at the two edges of Landau distribution [10%–70%]</a:t>
            </a:r>
          </a:p>
        </p:txBody>
      </p:sp>
      <p:sp>
        <p:nvSpPr>
          <p:cNvPr id="138" name="Shape 138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9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40306" y="4510916"/>
            <a:ext cx="6331876" cy="44744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7661" y="4594892"/>
            <a:ext cx="6009079" cy="390007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>
            <a:off x="605471" y="8330810"/>
            <a:ext cx="4920016" cy="105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energy loss per unit of depth of a  10 MeV pion track including missing hits [bef. cut]</a:t>
            </a:r>
          </a:p>
        </p:txBody>
      </p:sp>
      <p:sp>
        <p:nvSpPr>
          <p:cNvPr id="142" name="Shape 142"/>
          <p:cNvSpPr/>
          <p:nvPr/>
        </p:nvSpPr>
        <p:spPr>
          <a:xfrm>
            <a:off x="566207" y="7504244"/>
            <a:ext cx="632424" cy="667019"/>
          </a:xfrm>
          <a:prstGeom prst="ellips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143" name="Shape 143"/>
          <p:cNvSpPr/>
          <p:nvPr/>
        </p:nvSpPr>
        <p:spPr>
          <a:xfrm flipV="1">
            <a:off x="10697633" y="6590748"/>
            <a:ext cx="3" cy="1793107"/>
          </a:xfrm>
          <a:prstGeom prst="line">
            <a:avLst/>
          </a:prstGeom>
          <a:ln w="25400">
            <a:solidFill>
              <a:srgbClr val="FF2600"/>
            </a:solidFill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title"/>
          </p:nvPr>
        </p:nvSpPr>
        <p:spPr>
          <a:xfrm>
            <a:off x="965200" y="444498"/>
            <a:ext cx="11099800" cy="1472212"/>
          </a:xfrm>
          <a:prstGeom prst="rect">
            <a:avLst/>
          </a:prstGeom>
        </p:spPr>
        <p:txBody>
          <a:bodyPr/>
          <a:lstStyle>
            <a:lvl1pPr defTabSz="496569">
              <a:defRPr sz="6800"/>
            </a:lvl1pPr>
          </a:lstStyle>
          <a:p>
            <a:pPr/>
            <a:r>
              <a:t>PID Variables: Fractal Dim.</a:t>
            </a:r>
          </a:p>
        </p:txBody>
      </p:sp>
      <p:sp>
        <p:nvSpPr>
          <p:cNvPr id="146" name="Shape 146"/>
          <p:cNvSpPr/>
          <p:nvPr>
            <p:ph type="body" sz="half" idx="1"/>
          </p:nvPr>
        </p:nvSpPr>
        <p:spPr>
          <a:xfrm>
            <a:off x="952500" y="2063020"/>
            <a:ext cx="6614070" cy="6250125"/>
          </a:xfrm>
          <a:prstGeom prst="rect">
            <a:avLst/>
          </a:prstGeom>
        </p:spPr>
        <p:txBody>
          <a:bodyPr/>
          <a:lstStyle/>
          <a:p>
            <a:pPr marL="307238" indent="-307238" defTabSz="403798">
              <a:spcBef>
                <a:spcPts val="2800"/>
              </a:spcBef>
              <a:defRPr sz="2400"/>
            </a:pPr>
            <a:r>
              <a:t>reveals detailed information of the spatial configuration of the shower</a:t>
            </a:r>
          </a:p>
          <a:p>
            <a:pPr lvl="1" marL="733958" indent="-307238" defTabSz="403798">
              <a:spcBef>
                <a:spcPts val="2800"/>
              </a:spcBef>
              <a:defRPr sz="2400">
                <a:latin typeface="Plantagenet Cherokee"/>
                <a:ea typeface="Plantagenet Cherokee"/>
                <a:cs typeface="Plantagenet Cherokee"/>
                <a:sym typeface="Plantagenet Cherokee"/>
              </a:defRPr>
            </a:pPr>
            <a:r>
              <a:t>α</a:t>
            </a:r>
            <a:r>
              <a:rPr>
                <a:latin typeface="Helvetica Light"/>
                <a:ea typeface="Helvetica Light"/>
                <a:cs typeface="Helvetica Light"/>
                <a:sym typeface="Helvetica Light"/>
              </a:rPr>
              <a:t>: scale at which the shower is analysed</a:t>
            </a:r>
            <a:br>
              <a:rPr>
                <a:latin typeface="Helvetica Light"/>
                <a:ea typeface="Helvetica Light"/>
                <a:cs typeface="Helvetica Light"/>
                <a:sym typeface="Helvetica Light"/>
              </a:rPr>
            </a:br>
            <a:r>
              <a:rPr>
                <a:latin typeface="Helvetica Light"/>
                <a:ea typeface="Helvetica Light"/>
                <a:cs typeface="Helvetica Light"/>
                <a:sym typeface="Helvetica Light"/>
              </a:rPr>
              <a:t>		(by grouping hits)</a:t>
            </a:r>
          </a:p>
          <a:p>
            <a:pPr lvl="1" marL="733958" indent="-307238" defTabSz="403798">
              <a:spcBef>
                <a:spcPts val="2800"/>
              </a:spcBef>
              <a:defRPr sz="2400"/>
            </a:pPr>
            <a:r>
              <a:t>N</a:t>
            </a:r>
            <a:r>
              <a:rPr baseline="-5998">
                <a:latin typeface="Plantagenet Cherokee"/>
                <a:ea typeface="Plantagenet Cherokee"/>
                <a:cs typeface="Plantagenet Cherokee"/>
                <a:sym typeface="Plantagenet Cherokee"/>
              </a:rPr>
              <a:t>α</a:t>
            </a:r>
            <a:r>
              <a:t>: the number of hits at scale </a:t>
            </a:r>
            <a:r>
              <a:rPr>
                <a:latin typeface="Plantagenet Cherokee"/>
                <a:ea typeface="Plantagenet Cherokee"/>
                <a:cs typeface="Plantagenet Cherokee"/>
                <a:sym typeface="Plantagenet Cherokee"/>
              </a:rPr>
              <a:t>α</a:t>
            </a:r>
            <a:endParaRPr>
              <a:latin typeface="Plantagenet Cherokee"/>
              <a:ea typeface="Plantagenet Cherokee"/>
              <a:cs typeface="Plantagenet Cherokee"/>
              <a:sym typeface="Plantagenet Cherokee"/>
            </a:endParaRPr>
          </a:p>
          <a:p>
            <a:pPr lvl="1" marL="733958" indent="-307238" defTabSz="403798">
              <a:spcBef>
                <a:spcPts val="2800"/>
              </a:spcBef>
              <a:defRPr sz="2400"/>
            </a:pPr>
            <a:r>
              <a:t>R</a:t>
            </a:r>
            <a:r>
              <a:rPr baseline="-5998">
                <a:latin typeface="Plantagenet Cherokee"/>
                <a:ea typeface="Plantagenet Cherokee"/>
                <a:cs typeface="Plantagenet Cherokee"/>
                <a:sym typeface="Plantagenet Cherokee"/>
              </a:rPr>
              <a:t>α,β</a:t>
            </a:r>
            <a:r>
              <a:t> =N</a:t>
            </a:r>
            <a:r>
              <a:rPr baseline="-5998">
                <a:latin typeface="Plantagenet Cherokee"/>
                <a:ea typeface="Plantagenet Cherokee"/>
                <a:cs typeface="Plantagenet Cherokee"/>
                <a:sym typeface="Plantagenet Cherokee"/>
              </a:rPr>
              <a:t>β</a:t>
            </a:r>
            <a:r>
              <a:t>/N</a:t>
            </a:r>
            <a:r>
              <a:rPr baseline="-5998">
                <a:latin typeface="Plantagenet Cherokee"/>
                <a:ea typeface="Plantagenet Cherokee"/>
                <a:cs typeface="Plantagenet Cherokee"/>
                <a:sym typeface="Plantagenet Cherokee"/>
              </a:rPr>
              <a:t>α</a:t>
            </a:r>
            <a:r>
              <a:t>: ratio of the number of hits at different scales</a:t>
            </a:r>
          </a:p>
          <a:p>
            <a:pPr lvl="1" marL="733958" indent="-307238" defTabSz="403798">
              <a:spcBef>
                <a:spcPts val="2800"/>
              </a:spcBef>
              <a:defRPr sz="2400"/>
            </a:pPr>
            <a:r>
              <a:t>FD</a:t>
            </a:r>
            <a:r>
              <a:rPr baseline="-5998">
                <a:latin typeface="Plantagenet Cherokee"/>
                <a:ea typeface="Plantagenet Cherokee"/>
                <a:cs typeface="Plantagenet Cherokee"/>
                <a:sym typeface="Plantagenet Cherokee"/>
              </a:rPr>
              <a:t>β</a:t>
            </a:r>
            <a:r>
              <a:t> =  </a:t>
            </a:r>
            <a:r>
              <a:rPr sz="3100"/>
              <a:t>⟨</a:t>
            </a:r>
            <a:r>
              <a:t>log(R</a:t>
            </a:r>
            <a:r>
              <a:rPr baseline="-5998">
                <a:latin typeface="Plantagenet Cherokee"/>
                <a:ea typeface="Plantagenet Cherokee"/>
                <a:cs typeface="Plantagenet Cherokee"/>
                <a:sym typeface="Plantagenet Cherokee"/>
              </a:rPr>
              <a:t>α,β</a:t>
            </a:r>
            <a:r>
              <a:t>)/log(</a:t>
            </a:r>
            <a:r>
              <a:rPr>
                <a:latin typeface="Plantagenet Cherokee"/>
                <a:ea typeface="Plantagenet Cherokee"/>
                <a:cs typeface="Plantagenet Cherokee"/>
                <a:sym typeface="Plantagenet Cherokee"/>
              </a:rPr>
              <a:t>α</a:t>
            </a:r>
            <a:r>
              <a:t>)</a:t>
            </a:r>
            <a:r>
              <a:rPr sz="3300"/>
              <a:t>⟩</a:t>
            </a:r>
            <a:r>
              <a:rPr baseline="-5998">
                <a:latin typeface="Plantagenet Cherokee"/>
                <a:ea typeface="Plantagenet Cherokee"/>
                <a:cs typeface="Plantagenet Cherokee"/>
                <a:sym typeface="Plantagenet Cherokee"/>
              </a:rPr>
              <a:t>β–20</a:t>
            </a:r>
            <a:r>
              <a:t>  + 1 (or FD-1)</a:t>
            </a:r>
          </a:p>
          <a:p>
            <a:pPr lvl="2" marL="1160677" indent="-307238" defTabSz="403798">
              <a:spcBef>
                <a:spcPts val="2800"/>
              </a:spcBef>
              <a:defRPr sz="2400"/>
            </a:pPr>
            <a:r>
              <a:t>here：FD</a:t>
            </a:r>
            <a:r>
              <a:rPr baseline="-5998"/>
              <a:t>1mm</a:t>
            </a:r>
            <a:r>
              <a:t> </a:t>
            </a:r>
          </a:p>
          <a:p>
            <a:pPr marL="307238" indent="-307238" defTabSz="403798">
              <a:spcBef>
                <a:spcPts val="2800"/>
              </a:spcBef>
              <a:defRPr sz="2400"/>
            </a:pPr>
            <a:r>
              <a:t>Used: FD_ECAL, FD_HCAL, FD_all</a:t>
            </a:r>
          </a:p>
        </p:txBody>
      </p:sp>
      <p:sp>
        <p:nvSpPr>
          <p:cNvPr id="147" name="Shape 147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8" name="image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67985" y="1978910"/>
            <a:ext cx="4072812" cy="33354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image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86967" y="5574174"/>
            <a:ext cx="5505780" cy="3748205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9959606" y="5675774"/>
            <a:ext cx="198748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10GeV events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>
            <a:lvl1pPr defTabSz="519937">
              <a:defRPr sz="7100"/>
            </a:lvl1pPr>
          </a:lstStyle>
          <a:p>
            <a:pPr/>
            <a:r>
              <a:t>PID Variables: Other Calo</a:t>
            </a:r>
          </a:p>
        </p:txBody>
      </p:sp>
      <p:sp>
        <p:nvSpPr>
          <p:cNvPr id="153" name="Shape 153"/>
          <p:cNvSpPr/>
          <p:nvPr>
            <p:ph type="body" idx="1"/>
          </p:nvPr>
        </p:nvSpPr>
        <p:spPr>
          <a:xfrm>
            <a:off x="952500" y="2033587"/>
            <a:ext cx="11099800" cy="6856413"/>
          </a:xfrm>
          <a:prstGeom prst="rect">
            <a:avLst/>
          </a:prstGeom>
        </p:spPr>
        <p:txBody>
          <a:bodyPr/>
          <a:lstStyle/>
          <a:p>
            <a:pPr marL="244475" indent="-244475" defTabSz="321308">
              <a:spcBef>
                <a:spcPts val="2300"/>
              </a:spcBef>
              <a:defRPr b="1" sz="1900">
                <a:latin typeface="+mn-lt"/>
                <a:ea typeface="+mn-ea"/>
                <a:cs typeface="+mn-cs"/>
                <a:sym typeface="Helvetica"/>
              </a:defRPr>
            </a:pPr>
            <a:r>
              <a:t>Energy Distribution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: </a:t>
            </a:r>
          </a:p>
          <a:p>
            <a:pPr lvl="1" marL="488950" indent="-244475" defTabSz="321308">
              <a:spcBef>
                <a:spcPts val="2300"/>
              </a:spcBef>
              <a:defRPr sz="1900"/>
            </a:pPr>
            <a:r>
              <a:t>the proportion of energy deposit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in ECAL</a:t>
            </a:r>
            <a:r>
              <a:t>: </a:t>
            </a:r>
            <a:r>
              <a:rPr b="1">
                <a:solidFill>
                  <a:schemeClr val="accent5">
                    <a:lumOff val="-8078"/>
                  </a:schemeClr>
                </a:solidFill>
                <a:latin typeface="+mn-lt"/>
                <a:ea typeface="+mn-ea"/>
                <a:cs typeface="+mn-cs"/>
                <a:sym typeface="Helvetica"/>
              </a:rPr>
              <a:t>EcalEn</a:t>
            </a:r>
          </a:p>
          <a:p>
            <a:pPr lvl="1" marL="488950" indent="-244475" defTabSz="321308">
              <a:spcBef>
                <a:spcPts val="2300"/>
              </a:spcBef>
              <a:defRPr sz="1900"/>
            </a:pPr>
            <a:r>
              <a:t>energy deposit in 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first 10 layers</a:t>
            </a:r>
            <a:r>
              <a:t> in ECAL: </a:t>
            </a:r>
            <a:r>
              <a:rPr b="1">
                <a:solidFill>
                  <a:schemeClr val="accent5">
                    <a:lumOff val="-8078"/>
                  </a:schemeClr>
                </a:solidFill>
                <a:latin typeface="+mn-lt"/>
                <a:ea typeface="+mn-ea"/>
                <a:cs typeface="+mn-cs"/>
                <a:sym typeface="Helvetica"/>
              </a:rPr>
              <a:t>EEClu_L10</a:t>
            </a:r>
          </a:p>
          <a:p>
            <a:pPr lvl="1" marL="488950" indent="-244475" defTabSz="321308">
              <a:spcBef>
                <a:spcPts val="2300"/>
              </a:spcBef>
              <a:defRPr sz="1900"/>
            </a:pPr>
            <a:r>
              <a:t>energy deposit in a cylinder around the incident direction </a:t>
            </a:r>
            <a:br/>
            <a:r>
              <a:t>within a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radius of 1 R</a:t>
            </a:r>
            <a:r>
              <a:rPr b="1" baseline="-5998">
                <a:latin typeface="+mn-lt"/>
                <a:ea typeface="+mn-ea"/>
                <a:cs typeface="+mn-cs"/>
                <a:sym typeface="Helvetica"/>
              </a:rPr>
              <a:t>M</a:t>
            </a:r>
            <a:r>
              <a:t> and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1.5 R</a:t>
            </a:r>
            <a:r>
              <a:rPr b="1" baseline="-5998">
                <a:latin typeface="+mn-lt"/>
                <a:ea typeface="+mn-ea"/>
                <a:cs typeface="+mn-cs"/>
                <a:sym typeface="Helvetica"/>
              </a:rPr>
              <a:t>M</a:t>
            </a:r>
            <a:r>
              <a:t> : </a:t>
            </a:r>
            <a:r>
              <a:rPr b="1">
                <a:solidFill>
                  <a:schemeClr val="accent5">
                    <a:lumOff val="-8078"/>
                  </a:schemeClr>
                </a:solidFill>
                <a:latin typeface="+mn-lt"/>
                <a:ea typeface="+mn-ea"/>
                <a:cs typeface="+mn-cs"/>
                <a:sym typeface="Helvetica"/>
              </a:rPr>
              <a:t>EEClu_r, EEClu_R</a:t>
            </a:r>
            <a:endParaRPr b="1">
              <a:solidFill>
                <a:schemeClr val="accent5">
                  <a:lumOff val="-8078"/>
                </a:schemeClr>
              </a:solidFill>
              <a:latin typeface="+mn-lt"/>
              <a:ea typeface="+mn-ea"/>
              <a:cs typeface="+mn-cs"/>
              <a:sym typeface="Helvetica"/>
            </a:endParaRPr>
          </a:p>
          <a:p>
            <a:pPr marL="244475" indent="-244475" defTabSz="321308">
              <a:spcBef>
                <a:spcPts val="2300"/>
              </a:spcBef>
              <a:defRPr sz="1900"/>
            </a:pPr>
            <a:r>
              <a:t>Spatial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Hits Information</a:t>
            </a:r>
            <a:r>
              <a:t>: </a:t>
            </a:r>
          </a:p>
          <a:p>
            <a:pPr lvl="1" marL="488950" indent="-244475" defTabSz="321308">
              <a:spcBef>
                <a:spcPts val="2300"/>
              </a:spcBef>
              <a:defRPr b="1" sz="1900">
                <a:latin typeface="+mn-lt"/>
                <a:ea typeface="+mn-ea"/>
                <a:cs typeface="+mn-cs"/>
                <a:sym typeface="Helvetica"/>
              </a:defRPr>
            </a:pPr>
            <a:r>
              <a:t>number of layers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 hit by the shower: </a:t>
            </a:r>
            <a:r>
              <a:rPr>
                <a:solidFill>
                  <a:schemeClr val="accent5">
                    <a:lumOff val="-8078"/>
                  </a:schemeClr>
                </a:solidFill>
              </a:rPr>
              <a:t>ECALHit, HCALHit</a:t>
            </a:r>
            <a:endParaRPr>
              <a:solidFill>
                <a:schemeClr val="accent5">
                  <a:lumOff val="-8078"/>
                </a:schemeClr>
              </a:solidFill>
            </a:endParaRPr>
          </a:p>
          <a:p>
            <a:pPr lvl="1" marL="488950" indent="-244475" defTabSz="321308">
              <a:spcBef>
                <a:spcPts val="2300"/>
              </a:spcBef>
              <a:defRPr b="1" sz="1900">
                <a:latin typeface="+mn-lt"/>
                <a:ea typeface="+mn-ea"/>
                <a:cs typeface="+mn-cs"/>
                <a:sym typeface="Helvetica"/>
              </a:defRPr>
            </a:pPr>
            <a:r>
              <a:t>number of hits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 in the </a:t>
            </a:r>
            <a:r>
              <a:t>first 10 layers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 of ECAL: </a:t>
            </a:r>
            <a:r>
              <a:rPr>
                <a:solidFill>
                  <a:schemeClr val="accent5">
                    <a:lumOff val="-8078"/>
                  </a:schemeClr>
                </a:solidFill>
              </a:rPr>
              <a:t>NH_ECALF10</a:t>
            </a:r>
          </a:p>
          <a:p>
            <a:pPr lvl="1" marL="488950" indent="-244475" defTabSz="321308">
              <a:spcBef>
                <a:spcPts val="2300"/>
              </a:spcBef>
              <a:defRPr sz="1900"/>
            </a:pPr>
            <a:r>
              <a:t>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maximum distance</a:t>
            </a:r>
            <a:r>
              <a:t> between a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hit</a:t>
            </a:r>
            <a:r>
              <a:t> and 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helix</a:t>
            </a:r>
            <a:r>
              <a:t>: </a:t>
            </a:r>
            <a:r>
              <a:rPr b="1">
                <a:solidFill>
                  <a:schemeClr val="accent5">
                    <a:lumOff val="-8078"/>
                  </a:schemeClr>
                </a:solidFill>
                <a:latin typeface="+mn-lt"/>
                <a:ea typeface="+mn-ea"/>
                <a:cs typeface="+mn-cs"/>
                <a:sym typeface="Helvetica"/>
              </a:rPr>
              <a:t>MaxDisHel</a:t>
            </a:r>
          </a:p>
          <a:p>
            <a:pPr lvl="1" marL="488950" indent="-244475" defTabSz="321308">
              <a:spcBef>
                <a:spcPts val="2300"/>
              </a:spcBef>
              <a:defRPr sz="1900"/>
            </a:pPr>
            <a:r>
              <a:t>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maximum</a:t>
            </a:r>
            <a:r>
              <a:t> and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average distance</a:t>
            </a:r>
            <a:r>
              <a:t> between a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hit</a:t>
            </a:r>
            <a:r>
              <a:t> and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axis of the shower</a:t>
            </a:r>
            <a:br>
              <a:rPr b="1">
                <a:latin typeface="+mn-lt"/>
                <a:ea typeface="+mn-ea"/>
                <a:cs typeface="+mn-cs"/>
                <a:sym typeface="Helvetica"/>
              </a:rPr>
            </a:br>
            <a:r>
              <a:t>(defined by the 1st hit and the COG): </a:t>
            </a:r>
            <a:r>
              <a:rPr b="1">
                <a:solidFill>
                  <a:schemeClr val="accent5">
                    <a:lumOff val="-8078"/>
                  </a:schemeClr>
                </a:solidFill>
                <a:latin typeface="+mn-lt"/>
                <a:ea typeface="+mn-ea"/>
                <a:cs typeface="+mn-cs"/>
                <a:sym typeface="Helvetica"/>
              </a:rPr>
              <a:t>maxDisHtoL, avDisHtoL</a:t>
            </a:r>
          </a:p>
          <a:p>
            <a:pPr lvl="1" marL="488950" indent="-244475" defTabSz="321308">
              <a:spcBef>
                <a:spcPts val="2300"/>
              </a:spcBef>
              <a:defRPr sz="1900"/>
            </a:pPr>
            <a:r>
              <a:t>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depth of COG</a:t>
            </a:r>
            <a:r>
              <a:t>, 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depth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of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 shower</a:t>
            </a:r>
            <a:r>
              <a:t> defined as 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depth</a:t>
            </a:r>
            <a:r>
              <a:t> between the</a:t>
            </a:r>
            <a:br/>
            <a:r>
              <a:rPr b="1">
                <a:latin typeface="+mn-lt"/>
                <a:ea typeface="+mn-ea"/>
                <a:cs typeface="+mn-cs"/>
                <a:sym typeface="Helvetica"/>
              </a:rPr>
              <a:t>outer most </a:t>
            </a:r>
            <a:r>
              <a:t>hit and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inner most</a:t>
            </a:r>
            <a:r>
              <a:t> hit, and the 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depth </a:t>
            </a:r>
            <a:r>
              <a:rPr>
                <a:latin typeface="+mn-lt"/>
                <a:ea typeface="+mn-ea"/>
                <a:cs typeface="+mn-cs"/>
                <a:sym typeface="Helvetica"/>
              </a:rPr>
              <a:t>of</a:t>
            </a:r>
            <a:r>
              <a:rPr b="1">
                <a:latin typeface="+mn-lt"/>
                <a:ea typeface="+mn-ea"/>
                <a:cs typeface="+mn-cs"/>
                <a:sym typeface="Helvetica"/>
              </a:rPr>
              <a:t> inner most</a:t>
            </a:r>
            <a:r>
              <a:t> hit: </a:t>
            </a:r>
            <a:r>
              <a:rPr b="1">
                <a:solidFill>
                  <a:schemeClr val="accent5">
                    <a:lumOff val="-8078"/>
                  </a:schemeClr>
                </a:solidFill>
                <a:latin typeface="+mn-lt"/>
                <a:ea typeface="+mn-ea"/>
                <a:cs typeface="+mn-cs"/>
                <a:sym typeface="Helvetica"/>
              </a:rPr>
              <a:t>graDepth, CluDepth, MinDepth </a:t>
            </a:r>
          </a:p>
        </p:txBody>
      </p:sp>
      <p:sp>
        <p:nvSpPr>
          <p:cNvPr id="154" name="Shape 154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title"/>
          </p:nvPr>
        </p:nvSpPr>
        <p:spPr>
          <a:xfrm>
            <a:off x="952500" y="444500"/>
            <a:ext cx="11099800" cy="1227138"/>
          </a:xfrm>
          <a:prstGeom prst="rect">
            <a:avLst/>
          </a:prstGeom>
        </p:spPr>
        <p:txBody>
          <a:bodyPr/>
          <a:lstStyle>
            <a:lvl1pPr defTabSz="426931">
              <a:defRPr sz="5800"/>
            </a:lvl1pPr>
          </a:lstStyle>
          <a:p>
            <a:pPr/>
            <a:r>
              <a:t>Variables Plots (10GeV Events)</a:t>
            </a:r>
          </a:p>
        </p:txBody>
      </p:sp>
      <p:sp>
        <p:nvSpPr>
          <p:cNvPr id="157" name="Shape 157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8" name="image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36807" y="1799592"/>
            <a:ext cx="5785445" cy="3938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age1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0439" y="1799592"/>
            <a:ext cx="5785446" cy="3938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age12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5675"/>
          <a:stretch>
            <a:fillRect/>
          </a:stretch>
        </p:blipFill>
        <p:spPr>
          <a:xfrm>
            <a:off x="1070439" y="5499958"/>
            <a:ext cx="5785446" cy="37150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13.png"/>
          <p:cNvPicPr>
            <a:picLocks noChangeAspect="1"/>
          </p:cNvPicPr>
          <p:nvPr/>
        </p:nvPicPr>
        <p:blipFill>
          <a:blip r:embed="rId5">
            <a:extLst/>
          </a:blip>
          <a:srcRect l="0" t="0" r="0" b="4611"/>
          <a:stretch>
            <a:fillRect/>
          </a:stretch>
        </p:blipFill>
        <p:spPr>
          <a:xfrm>
            <a:off x="7136809" y="5499958"/>
            <a:ext cx="5785445" cy="37569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title"/>
          </p:nvPr>
        </p:nvSpPr>
        <p:spPr>
          <a:xfrm>
            <a:off x="952500" y="444500"/>
            <a:ext cx="11099800" cy="1130367"/>
          </a:xfrm>
          <a:prstGeom prst="rect">
            <a:avLst/>
          </a:prstGeom>
        </p:spPr>
        <p:txBody>
          <a:bodyPr/>
          <a:lstStyle>
            <a:lvl1pPr defTabSz="490727">
              <a:defRPr sz="6700"/>
            </a:lvl1pPr>
          </a:lstStyle>
          <a:p>
            <a:pPr/>
            <a:r>
              <a:t>TMVA Correlation Matrix</a:t>
            </a:r>
          </a:p>
        </p:txBody>
      </p:sp>
      <p:sp>
        <p:nvSpPr>
          <p:cNvPr id="164" name="Shape 16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5" name="Shape 165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6" name="image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1341" y="1580354"/>
            <a:ext cx="12102118" cy="8046734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/>
        </p:nvSpPr>
        <p:spPr>
          <a:xfrm>
            <a:off x="8968757" y="1708149"/>
            <a:ext cx="235627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3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10GeV Pion</a:t>
            </a:r>
          </a:p>
        </p:txBody>
      </p:sp>
      <p:sp>
        <p:nvSpPr>
          <p:cNvPr id="168" name="Shape 168"/>
          <p:cNvSpPr/>
          <p:nvPr/>
        </p:nvSpPr>
        <p:spPr>
          <a:xfrm>
            <a:off x="10951964" y="1771650"/>
            <a:ext cx="1432843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500">
                <a:latin typeface="Menlo"/>
                <a:ea typeface="Menlo"/>
                <a:cs typeface="Menlo"/>
                <a:sym typeface="Menlo"/>
              </a:defRPr>
            </a:lvl1pPr>
          </a:lstStyle>
          <a:p>
            <a:pPr/>
            <a:r>
              <a:t>(root-6.04)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33087" y="4250923"/>
            <a:ext cx="7260816" cy="4942986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hape 171"/>
          <p:cNvSpPr/>
          <p:nvPr>
            <p:ph type="title"/>
          </p:nvPr>
        </p:nvSpPr>
        <p:spPr>
          <a:xfrm>
            <a:off x="952500" y="444498"/>
            <a:ext cx="11099800" cy="1472212"/>
          </a:xfrm>
          <a:prstGeom prst="rect">
            <a:avLst/>
          </a:prstGeom>
        </p:spPr>
        <p:txBody>
          <a:bodyPr/>
          <a:lstStyle/>
          <a:p>
            <a:pPr/>
            <a:r>
              <a:t>TMVA BDTG</a:t>
            </a:r>
          </a:p>
        </p:txBody>
      </p:sp>
      <p:sp>
        <p:nvSpPr>
          <p:cNvPr id="172" name="Shape 172"/>
          <p:cNvSpPr/>
          <p:nvPr>
            <p:ph type="body" sz="half" idx="1"/>
          </p:nvPr>
        </p:nvSpPr>
        <p:spPr>
          <a:xfrm>
            <a:off x="952500" y="1625547"/>
            <a:ext cx="11099800" cy="2417897"/>
          </a:xfrm>
          <a:prstGeom prst="rect">
            <a:avLst/>
          </a:prstGeom>
        </p:spPr>
        <p:txBody>
          <a:bodyPr/>
          <a:lstStyle/>
          <a:p>
            <a:pPr marL="106679" indent="-106679" defTabSz="140206">
              <a:spcBef>
                <a:spcPts val="900"/>
              </a:spcBef>
              <a:defRPr sz="2300"/>
            </a:pPr>
            <a:r>
              <a:t> Samples: (e, mu, pi) x (1, 2, 3, 5, 7, 10, 20, 30, 40, 50, 70 GeV ) x (10000 events)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Method: TMVA BDTG selected as “best” (vs likelihood, etc.)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Catalog：TMVA Value for e, mu, pi (Multiclass)</a:t>
            </a:r>
          </a:p>
          <a:p>
            <a:pPr marL="106679" indent="-106679" defTabSz="140206">
              <a:spcBef>
                <a:spcPts val="900"/>
              </a:spcBef>
              <a:defRPr sz="2300"/>
            </a:pPr>
            <a:r>
              <a:t> Classification : 	• mvaVal_*&gt;0.5 and the other two mvaVal &lt; 0.5 </a:t>
            </a:r>
            <a:br/>
            <a:r>
              <a:rPr b="1">
                <a:latin typeface="+mn-lt"/>
                <a:ea typeface="+mn-ea"/>
                <a:cs typeface="+mn-cs"/>
                <a:sym typeface="Helvetica"/>
              </a:rPr>
              <a:t>                                  </a:t>
            </a:r>
            <a:r>
              <a:t>• otherwise “undefined pid”</a:t>
            </a:r>
          </a:p>
        </p:txBody>
      </p:sp>
      <p:sp>
        <p:nvSpPr>
          <p:cNvPr id="173" name="Shape 173"/>
          <p:cNvSpPr/>
          <p:nvPr>
            <p:ph type="sldNum" sz="quarter" idx="4294967295"/>
          </p:nvPr>
        </p:nvSpPr>
        <p:spPr>
          <a:xfrm>
            <a:off x="12572948" y="9251949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4" name="Shape 174"/>
          <p:cNvSpPr/>
          <p:nvPr/>
        </p:nvSpPr>
        <p:spPr>
          <a:xfrm>
            <a:off x="1136089" y="4322233"/>
            <a:ext cx="3417419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BDTG Value mvaVal_pi </a:t>
            </a:r>
          </a:p>
          <a:p>
            <a: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for 10GeV pi, e, mu</a:t>
            </a:r>
          </a:p>
        </p:txBody>
      </p:sp>
      <p:pic>
        <p:nvPicPr>
          <p:cNvPr id="175" name="image1.gif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45100" y="3949700"/>
            <a:ext cx="8115300" cy="5534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