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1" r:id="rId3"/>
    <p:sldId id="257" r:id="rId4"/>
    <p:sldId id="259" r:id="rId5"/>
    <p:sldId id="260" r:id="rId6"/>
    <p:sldId id="262" r:id="rId7"/>
    <p:sldId id="263" r:id="rId8"/>
    <p:sldId id="265" r:id="rId9"/>
    <p:sldId id="264" r:id="rId10"/>
    <p:sldId id="268" r:id="rId11"/>
    <p:sldId id="269" r:id="rId12"/>
    <p:sldId id="267" r:id="rId13"/>
    <p:sldId id="266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3D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-576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AC7E1-5D9D-D04D-9A79-EB2295E14159}" type="datetimeFigureOut">
              <a:rPr lang="en-US" smtClean="0"/>
              <a:t>21/12/15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E40DC-EEE0-2F4A-A036-BBAA17BAF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5804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39DF2-0607-4031-9B7F-104A57B6DAA4}" type="datetimeFigureOut">
              <a:rPr lang="en-GB" smtClean="0"/>
              <a:t>21/12/15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E74FA-C704-4EBC-8C5A-8568DD48BA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6792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E74FA-C704-4EBC-8C5A-8568DD48BAA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041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59198"/>
            <a:ext cx="9144000" cy="153246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524000" y="3572933"/>
            <a:ext cx="9194800" cy="0"/>
          </a:xfrm>
          <a:prstGeom prst="line">
            <a:avLst/>
          </a:prstGeom>
          <a:ln>
            <a:solidFill>
              <a:srgbClr val="163D5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9516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903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577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6975"/>
            <a:ext cx="10515600" cy="8540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4585"/>
            <a:ext cx="10515600" cy="444434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490133" y="65701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2"/>
          </p:nvPr>
        </p:nvSpPr>
        <p:spPr>
          <a:xfrm>
            <a:off x="2429914" y="6333067"/>
            <a:ext cx="2429951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Monday, 21 December 2015</a:t>
            </a:r>
            <a:endParaRPr lang="en-GB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6268" y="6333067"/>
            <a:ext cx="880532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FONT</a:t>
            </a:r>
            <a:endParaRPr lang="en-GB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2930" y="6366934"/>
            <a:ext cx="2413000" cy="33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116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50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495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144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911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218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93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824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163732"/>
            <a:ext cx="12192000" cy="694267"/>
          </a:xfrm>
          <a:prstGeom prst="rect">
            <a:avLst/>
          </a:prstGeom>
          <a:blipFill rotWithShape="1"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14585"/>
            <a:ext cx="10515600" cy="47623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29914" y="6333067"/>
            <a:ext cx="2429951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Monday, 21 December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6268" y="6333067"/>
            <a:ext cx="880532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2930" y="6366934"/>
            <a:ext cx="2413000" cy="33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17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(Headings)"/>
          <a:ea typeface="+mj-ea"/>
          <a:cs typeface="Arial (Headings)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(Body)"/>
          <a:ea typeface="+mn-ea"/>
          <a:cs typeface="Arial (Body)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(Body)"/>
          <a:ea typeface="+mn-ea"/>
          <a:cs typeface="Arial (Body)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(Body)"/>
          <a:ea typeface="+mn-ea"/>
          <a:cs typeface="Arial (Body)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(Body)"/>
          <a:ea typeface="+mn-ea"/>
          <a:cs typeface="Arial (Body)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(Body)"/>
          <a:ea typeface="+mn-ea"/>
          <a:cs typeface="Arial (Body)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6503" y="1901704"/>
            <a:ext cx="10297297" cy="120356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ATF Report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100" dirty="0" smtClean="0"/>
              <a:t>December trip week 2 summary and results</a:t>
            </a:r>
            <a:endParaRPr lang="en-GB" sz="31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</a:t>
            </a:fld>
            <a:endParaRPr lang="en-GB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1800" dirty="0" err="1" smtClean="0"/>
              <a:t>Neven</a:t>
            </a:r>
            <a:r>
              <a:rPr lang="en-GB" sz="1800" dirty="0" smtClean="0"/>
              <a:t> </a:t>
            </a:r>
            <a:r>
              <a:rPr lang="en-GB" sz="1800" dirty="0" err="1" smtClean="0"/>
              <a:t>Blaskovic</a:t>
            </a:r>
            <a:r>
              <a:rPr lang="en-GB" sz="1800" dirty="0" smtClean="0"/>
              <a:t> </a:t>
            </a:r>
            <a:r>
              <a:rPr lang="en-GB" sz="1800" dirty="0" err="1" smtClean="0"/>
              <a:t>Kraljevic</a:t>
            </a:r>
            <a:r>
              <a:rPr lang="en-GB" sz="1800" dirty="0" smtClean="0"/>
              <a:t>, Talitha Bromwich, Rebecca </a:t>
            </a:r>
            <a:r>
              <a:rPr lang="en-GB" sz="1800" dirty="0" err="1" smtClean="0"/>
              <a:t>Ramjiawan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910451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Bunch-to-bunch correlation – Feedback off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362" y="1677769"/>
            <a:ext cx="3910936" cy="44046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22" y="1562284"/>
            <a:ext cx="6031048" cy="452454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649241" y="1180315"/>
            <a:ext cx="742155" cy="1178535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sz="2000" dirty="0" smtClean="0"/>
              <a:t>P2</a:t>
            </a:r>
            <a:endParaRPr lang="en-US" sz="20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318941" y="1167763"/>
            <a:ext cx="742155" cy="117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2000" dirty="0" smtClean="0"/>
              <a:t>P3</a:t>
            </a:r>
            <a:endParaRPr lang="en-US" sz="20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609324" y="1188199"/>
            <a:ext cx="1690776" cy="117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2000" dirty="0" smtClean="0"/>
              <a:t>MFB1FF</a:t>
            </a:r>
            <a:endParaRPr lang="en-US" sz="2000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7763339" y="1192139"/>
            <a:ext cx="878672" cy="117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2000" dirty="0" smtClean="0"/>
              <a:t>IPB</a:t>
            </a:r>
            <a:endParaRPr lang="en-US" sz="20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630961" y="1179586"/>
            <a:ext cx="878672" cy="117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2000" dirty="0" smtClean="0"/>
              <a:t>IPC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39301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Bunch-to-bunch correlation – Feedback 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362" y="1677769"/>
            <a:ext cx="3910936" cy="44046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22" y="1562284"/>
            <a:ext cx="6031048" cy="4524541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649241" y="1180315"/>
            <a:ext cx="742155" cy="1178535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sz="2000" dirty="0" smtClean="0"/>
              <a:t>P2</a:t>
            </a:r>
            <a:endParaRPr lang="en-US" sz="20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318941" y="1167763"/>
            <a:ext cx="742155" cy="117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2000" dirty="0" smtClean="0"/>
              <a:t>P3</a:t>
            </a:r>
            <a:endParaRPr lang="en-US" sz="20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609324" y="1188199"/>
            <a:ext cx="1690776" cy="117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2000" dirty="0" smtClean="0"/>
              <a:t>MFB1FF</a:t>
            </a:r>
            <a:endParaRPr lang="en-US" sz="2000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7763339" y="1192139"/>
            <a:ext cx="878672" cy="117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2000" dirty="0" smtClean="0"/>
              <a:t>IPB</a:t>
            </a:r>
            <a:endParaRPr lang="en-US" sz="20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630961" y="1179586"/>
            <a:ext cx="878672" cy="117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2000" dirty="0" smtClean="0"/>
              <a:t>IPC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47961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Bunch-to-bunch correlation – Feedback off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184" y="1677769"/>
            <a:ext cx="5871292" cy="44046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22" y="1562284"/>
            <a:ext cx="6031048" cy="452454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649241" y="1180315"/>
            <a:ext cx="742155" cy="1178535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sz="2000" dirty="0" smtClean="0"/>
              <a:t>P2</a:t>
            </a:r>
            <a:endParaRPr lang="en-US" sz="20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318941" y="1167763"/>
            <a:ext cx="742155" cy="117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2000" dirty="0" smtClean="0"/>
              <a:t>P3</a:t>
            </a:r>
            <a:endParaRPr lang="en-US" sz="20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609324" y="1188199"/>
            <a:ext cx="1690776" cy="117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2000" dirty="0" smtClean="0"/>
              <a:t>MFB1FF</a:t>
            </a:r>
            <a:endParaRPr lang="en-US" sz="2000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7763339" y="1192139"/>
            <a:ext cx="878672" cy="117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2000" dirty="0" smtClean="0"/>
              <a:t>IPB</a:t>
            </a:r>
            <a:endParaRPr lang="en-US" sz="20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0224673" y="1179586"/>
            <a:ext cx="878672" cy="117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2000" dirty="0" smtClean="0"/>
              <a:t>IPC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53588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Bunch-to-bunch correlation – Feedback 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9" name="Picture 8" descr="Bunch-to-bunch correlation for fbRun1_on_10dB_151216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184" y="1677769"/>
            <a:ext cx="5871292" cy="4404692"/>
          </a:xfrm>
          <a:prstGeom prst="rect">
            <a:avLst/>
          </a:prstGeom>
        </p:spPr>
      </p:pic>
      <p:pic>
        <p:nvPicPr>
          <p:cNvPr id="10" name="Picture 9" descr="Bunch-to-bunch correlation for fbRun1_on_10dB_Board1_15121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22" y="1562284"/>
            <a:ext cx="6031049" cy="452454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649241" y="1180315"/>
            <a:ext cx="742155" cy="1178535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sz="2000" dirty="0" smtClean="0"/>
              <a:t>P2</a:t>
            </a:r>
            <a:endParaRPr lang="en-US" sz="20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318941" y="1167763"/>
            <a:ext cx="742155" cy="117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2000" dirty="0" smtClean="0"/>
              <a:t>P3</a:t>
            </a:r>
            <a:endParaRPr lang="en-US" sz="20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609324" y="1188199"/>
            <a:ext cx="1690776" cy="117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2000" dirty="0" smtClean="0"/>
              <a:t>MFB1FF</a:t>
            </a:r>
            <a:endParaRPr lang="en-US" sz="2000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7763339" y="1192139"/>
            <a:ext cx="878672" cy="117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2000" dirty="0" smtClean="0"/>
              <a:t>IPB</a:t>
            </a:r>
            <a:endParaRPr lang="en-US" sz="20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0224673" y="1179586"/>
            <a:ext cx="878672" cy="117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(Body)"/>
                <a:ea typeface="+mn-ea"/>
                <a:cs typeface="Arial (Body)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2000" dirty="0" smtClean="0"/>
              <a:t>IPC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80690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Interpolated jitter at waist – feedback off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7" name="Picture 6" descr="Interpolated beam jitter from IPB to IPC for fbRun1_off_10dB using triggers 1 to 201 on 1612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854" y="1097527"/>
            <a:ext cx="6716526" cy="5038793"/>
          </a:xfrm>
          <a:prstGeom prst="rect">
            <a:avLst/>
          </a:prstGeom>
        </p:spPr>
      </p:pic>
      <p:pic>
        <p:nvPicPr>
          <p:cNvPr id="16" name="Picture 15" descr="Interpolated y beam paths from IPB to IPC for fbRun1_off_10dB using triggers 1 to 201 on 1612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724" y="1277993"/>
            <a:ext cx="6321387" cy="4742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580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Interpolated jitter at waist – feedback 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854" y="1097527"/>
            <a:ext cx="6716526" cy="503879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724" y="1277993"/>
            <a:ext cx="6321386" cy="4742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366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Introducing random jitter source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35" y="1306017"/>
            <a:ext cx="4789343" cy="4464846"/>
          </a:xfrm>
          <a:prstGeom prst="rect">
            <a:avLst/>
          </a:prstGeom>
        </p:spPr>
      </p:pic>
      <p:pic>
        <p:nvPicPr>
          <p:cNvPr id="3" name="Picture 2" descr="Untitled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287" y="1301000"/>
            <a:ext cx="5724144" cy="446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369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714" y="1414584"/>
            <a:ext cx="11387942" cy="447430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30000"/>
              </a:lnSpc>
            </a:pPr>
            <a:r>
              <a:rPr lang="en-US" dirty="0" smtClean="0"/>
              <a:t>Progress towards </a:t>
            </a:r>
            <a:r>
              <a:rPr lang="en-US" dirty="0" err="1" smtClean="0"/>
              <a:t>synchronising</a:t>
            </a:r>
            <a:r>
              <a:rPr lang="en-US" dirty="0" smtClean="0"/>
              <a:t> FONT data and IP data.</a:t>
            </a:r>
          </a:p>
          <a:p>
            <a:pPr lvl="1">
              <a:lnSpc>
                <a:spcPct val="130000"/>
              </a:lnSpc>
            </a:pPr>
            <a:r>
              <a:rPr lang="en-US" dirty="0" smtClean="0"/>
              <a:t>Look at </a:t>
            </a:r>
            <a:r>
              <a:rPr lang="en-US" dirty="0" err="1" smtClean="0"/>
              <a:t>synchronisation</a:t>
            </a:r>
            <a:r>
              <a:rPr lang="en-US" dirty="0" smtClean="0"/>
              <a:t> signal in Oxford</a:t>
            </a:r>
          </a:p>
          <a:p>
            <a:pPr>
              <a:lnSpc>
                <a:spcPct val="130000"/>
              </a:lnSpc>
            </a:pPr>
            <a:r>
              <a:rPr lang="en-US" dirty="0" err="1" smtClean="0"/>
              <a:t>Stripline</a:t>
            </a:r>
            <a:r>
              <a:rPr lang="en-US" dirty="0" smtClean="0"/>
              <a:t> BPM calibrations and position sensitivity on LO phase performed at P2, P3 and MFB1FF.</a:t>
            </a:r>
          </a:p>
          <a:p>
            <a:pPr lvl="1">
              <a:lnSpc>
                <a:spcPct val="130000"/>
              </a:lnSpc>
            </a:pPr>
            <a:r>
              <a:rPr lang="en-US" dirty="0" smtClean="0"/>
              <a:t>Consistent with previous experiments.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Calibrated IPB and IPC.</a:t>
            </a:r>
          </a:p>
          <a:p>
            <a:pPr lvl="1">
              <a:lnSpc>
                <a:spcPct val="130000"/>
              </a:lnSpc>
            </a:pPr>
            <a:r>
              <a:rPr lang="en-US" dirty="0" smtClean="0"/>
              <a:t>Discontinuities observed. </a:t>
            </a:r>
          </a:p>
          <a:p>
            <a:pPr>
              <a:lnSpc>
                <a:spcPct val="130000"/>
              </a:lnSpc>
            </a:pPr>
            <a:r>
              <a:rPr lang="en-US" dirty="0"/>
              <a:t>Waveforms at different charges taken to observe changes in static signal.</a:t>
            </a:r>
          </a:p>
          <a:p>
            <a:pPr lvl="1">
              <a:lnSpc>
                <a:spcPct val="130000"/>
              </a:lnSpc>
            </a:pPr>
            <a:r>
              <a:rPr lang="en-US" dirty="0" smtClean="0"/>
              <a:t>A dependence is observed – to be </a:t>
            </a:r>
            <a:r>
              <a:rPr lang="en-US" dirty="0" err="1" smtClean="0"/>
              <a:t>analysed</a:t>
            </a:r>
            <a:r>
              <a:rPr lang="en-US" dirty="0" smtClean="0"/>
              <a:t>.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Upstream feedback in 2 bunch mode.</a:t>
            </a:r>
          </a:p>
          <a:p>
            <a:pPr lvl="1">
              <a:lnSpc>
                <a:spcPct val="130000"/>
              </a:lnSpc>
            </a:pPr>
            <a:r>
              <a:rPr lang="en-US" dirty="0" smtClean="0"/>
              <a:t>Beam </a:t>
            </a:r>
            <a:r>
              <a:rPr lang="en-US" dirty="0" err="1" smtClean="0"/>
              <a:t>stabilised</a:t>
            </a:r>
            <a:r>
              <a:rPr lang="en-US" dirty="0" smtClean="0"/>
              <a:t> from 1.5um to 600nm at P2 and P3. But no correction observed at MFB1FF or IP in the absence of additional jitter source.</a:t>
            </a:r>
          </a:p>
          <a:p>
            <a:pPr lvl="1">
              <a:lnSpc>
                <a:spcPct val="130000"/>
              </a:lnSpc>
            </a:pPr>
            <a:r>
              <a:rPr lang="en-US" dirty="0" smtClean="0"/>
              <a:t>Beam jitter </a:t>
            </a:r>
            <a:r>
              <a:rPr lang="en-US" dirty="0" err="1" smtClean="0"/>
              <a:t>sabilised</a:t>
            </a:r>
            <a:r>
              <a:rPr lang="en-US" dirty="0" smtClean="0"/>
              <a:t> to same level for a range of additional jitter source strengths.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0874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714" y="1414584"/>
            <a:ext cx="11387942" cy="447430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dirty="0" smtClean="0"/>
              <a:t>Progress towards </a:t>
            </a:r>
            <a:r>
              <a:rPr lang="en-US" dirty="0" err="1" smtClean="0"/>
              <a:t>synchronising</a:t>
            </a:r>
            <a:r>
              <a:rPr lang="en-US" dirty="0" smtClean="0"/>
              <a:t> FONT data and IP data.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Upstream </a:t>
            </a:r>
            <a:r>
              <a:rPr lang="en-US" dirty="0" err="1" smtClean="0"/>
              <a:t>stripline</a:t>
            </a:r>
            <a:r>
              <a:rPr lang="en-US" dirty="0" smtClean="0"/>
              <a:t> BPM set-up (including MFB1FF).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IPBPM setup.</a:t>
            </a:r>
          </a:p>
          <a:p>
            <a:pPr>
              <a:lnSpc>
                <a:spcPct val="130000"/>
              </a:lnSpc>
            </a:pPr>
            <a:r>
              <a:rPr lang="en-US" dirty="0"/>
              <a:t>Waveforms at different charges to observe changes in static signal</a:t>
            </a:r>
            <a:r>
              <a:rPr lang="en-US" dirty="0" smtClean="0"/>
              <a:t>.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Upstream feedback in 2 bunch mode.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799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0" y="4545263"/>
            <a:ext cx="12192000" cy="1604211"/>
          </a:xfrm>
          <a:prstGeom prst="rect">
            <a:avLst/>
          </a:prstGeom>
          <a:solidFill>
            <a:schemeClr val="accent6">
              <a:lumMod val="40000"/>
              <a:lumOff val="60000"/>
              <a:alpha val="4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Synchronising</a:t>
            </a:r>
            <a:r>
              <a:rPr lang="en-US" dirty="0" smtClean="0"/>
              <a:t> FONT data with IP data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671053" y="1470526"/>
            <a:ext cx="2286000" cy="11095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ATF DAQ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671052" y="3195053"/>
            <a:ext cx="2272631" cy="114968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SIS </a:t>
            </a:r>
            <a:r>
              <a:rPr lang="en-US" dirty="0" err="1" smtClean="0"/>
              <a:t>digitiser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138821" y="1475873"/>
            <a:ext cx="2286000" cy="11095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EPICs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700168" y="1467852"/>
            <a:ext cx="2286000" cy="11095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FONT DAQ </a:t>
            </a:r>
            <a:br>
              <a:rPr lang="en-US" dirty="0" smtClean="0"/>
            </a:br>
            <a:r>
              <a:rPr lang="en-US" dirty="0" smtClean="0"/>
              <a:t>(on FONT laptop)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1" idx="1"/>
            <a:endCxn id="10" idx="3"/>
          </p:cNvCxnSpPr>
          <p:nvPr/>
        </p:nvCxnSpPr>
        <p:spPr>
          <a:xfrm flipH="1">
            <a:off x="7424821" y="2022642"/>
            <a:ext cx="1275347" cy="80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0" idx="1"/>
            <a:endCxn id="8" idx="3"/>
          </p:cNvCxnSpPr>
          <p:nvPr/>
        </p:nvCxnSpPr>
        <p:spPr>
          <a:xfrm flipH="1" flipV="1">
            <a:off x="3957053" y="2025316"/>
            <a:ext cx="1181768" cy="53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2" idx="0"/>
            <a:endCxn id="11" idx="2"/>
          </p:cNvCxnSpPr>
          <p:nvPr/>
        </p:nvCxnSpPr>
        <p:spPr>
          <a:xfrm flipH="1" flipV="1">
            <a:off x="9843168" y="2577431"/>
            <a:ext cx="18716" cy="23688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0"/>
            <a:endCxn id="8" idx="2"/>
          </p:cNvCxnSpPr>
          <p:nvPr/>
        </p:nvCxnSpPr>
        <p:spPr>
          <a:xfrm flipV="1">
            <a:off x="2807368" y="2580105"/>
            <a:ext cx="6685" cy="6149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2874212" y="5374106"/>
            <a:ext cx="6951577" cy="267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9" idx="2"/>
          </p:cNvCxnSpPr>
          <p:nvPr/>
        </p:nvCxnSpPr>
        <p:spPr>
          <a:xfrm flipH="1" flipV="1">
            <a:off x="2807368" y="4344737"/>
            <a:ext cx="13369" cy="9090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499893" y="5200313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4999789" y="3034633"/>
            <a:ext cx="37240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Synchronisation</a:t>
            </a:r>
            <a:r>
              <a:rPr lang="en-US" dirty="0" smtClean="0"/>
              <a:t> signal</a:t>
            </a:r>
            <a:br>
              <a:rPr lang="en-US" dirty="0" smtClean="0"/>
            </a:br>
            <a:r>
              <a:rPr lang="en-US" dirty="0" smtClean="0"/>
              <a:t>generated by FONT5a board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Signal </a:t>
            </a:r>
            <a:r>
              <a:rPr lang="en-US" dirty="0" err="1" smtClean="0"/>
              <a:t>readback</a:t>
            </a:r>
            <a:r>
              <a:rPr lang="en-US" dirty="0" smtClean="0"/>
              <a:t> into FONT DAQ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Signal to IP and out via SIS </a:t>
            </a:r>
            <a:r>
              <a:rPr lang="en-US" dirty="0" err="1" smtClean="0"/>
              <a:t>digitsier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 rot="5400000">
            <a:off x="9559155" y="3435684"/>
            <a:ext cx="1209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2E75B6"/>
                </a:solidFill>
              </a:rPr>
              <a:t/>
            </a:r>
            <a:br>
              <a:rPr lang="en-US" sz="1200" i="1" dirty="0" smtClean="0">
                <a:solidFill>
                  <a:srgbClr val="2E75B6"/>
                </a:solidFill>
              </a:rPr>
            </a:br>
            <a:r>
              <a:rPr lang="en-US" sz="1200" i="1" dirty="0" smtClean="0">
                <a:solidFill>
                  <a:srgbClr val="2E75B6"/>
                </a:solidFill>
              </a:rPr>
              <a:t>Signal </a:t>
            </a:r>
            <a:r>
              <a:rPr lang="en-US" sz="1200" i="1" dirty="0" err="1" smtClean="0">
                <a:solidFill>
                  <a:srgbClr val="2E75B6"/>
                </a:solidFill>
              </a:rPr>
              <a:t>readback</a:t>
            </a:r>
            <a:endParaRPr lang="en-US" sz="1200" i="1" dirty="0">
              <a:solidFill>
                <a:srgbClr val="2E75B6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267158" y="5080001"/>
            <a:ext cx="1612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>
                <a:solidFill>
                  <a:srgbClr val="2E75B6"/>
                </a:solidFill>
              </a:rPr>
              <a:t>Synchronisation</a:t>
            </a:r>
            <a:r>
              <a:rPr lang="en-US" sz="1200" i="1" dirty="0" smtClean="0">
                <a:solidFill>
                  <a:srgbClr val="2E75B6"/>
                </a:solidFill>
              </a:rPr>
              <a:t> signal</a:t>
            </a:r>
            <a:endParaRPr lang="en-US" sz="1200" i="1" dirty="0">
              <a:solidFill>
                <a:srgbClr val="2E75B6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718884" y="4946316"/>
            <a:ext cx="2286000" cy="85825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03897" y="5160207"/>
            <a:ext cx="1540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FONT5a board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272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3533" y="355620"/>
            <a:ext cx="5303295" cy="1566422"/>
          </a:xfrm>
        </p:spPr>
        <p:txBody>
          <a:bodyPr/>
          <a:lstStyle/>
          <a:p>
            <a:r>
              <a:rPr lang="en-US" dirty="0" err="1" smtClean="0"/>
              <a:t>Synchronisation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progress so far 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7" name="Picture 6" descr="synchTest1_ipbpm_151216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76" r="5636"/>
          <a:stretch/>
        </p:blipFill>
        <p:spPr>
          <a:xfrm>
            <a:off x="5687316" y="3620990"/>
            <a:ext cx="6129551" cy="2476029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83535" y="2093655"/>
            <a:ext cx="4841268" cy="374811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sz="1600" dirty="0" smtClean="0"/>
              <a:t>Data </a:t>
            </a:r>
            <a:r>
              <a:rPr lang="en-US" sz="1600" dirty="0" err="1" smtClean="0"/>
              <a:t>synchronisation</a:t>
            </a:r>
            <a:r>
              <a:rPr lang="en-US" sz="1600" dirty="0" smtClean="0"/>
              <a:t> to within 1 trigger between</a:t>
            </a:r>
            <a:r>
              <a:rPr lang="en-US" sz="1600" dirty="0"/>
              <a:t> </a:t>
            </a:r>
            <a:r>
              <a:rPr lang="en-US" sz="1600" dirty="0" smtClean="0"/>
              <a:t>SIS </a:t>
            </a:r>
            <a:r>
              <a:rPr lang="en-US" sz="1600" dirty="0"/>
              <a:t>signal and FONT5 board </a:t>
            </a:r>
            <a:r>
              <a:rPr lang="en-US" sz="1600" dirty="0" err="1"/>
              <a:t>readback</a:t>
            </a:r>
            <a:r>
              <a:rPr lang="en-US" sz="1600" dirty="0"/>
              <a:t>. </a:t>
            </a:r>
            <a:endParaRPr lang="en-US" sz="1600" dirty="0" smtClean="0"/>
          </a:p>
          <a:p>
            <a:pPr>
              <a:lnSpc>
                <a:spcPct val="130000"/>
              </a:lnSpc>
            </a:pPr>
            <a:r>
              <a:rPr lang="en-US" sz="1600" dirty="0"/>
              <a:t>Tried delaying data publication from FONT DAQ to EPICs so that FONT data always lags IP data by 1 trigger. </a:t>
            </a:r>
            <a:endParaRPr lang="en-US" sz="1600" dirty="0" smtClean="0"/>
          </a:p>
          <a:p>
            <a:pPr>
              <a:lnSpc>
                <a:spcPct val="130000"/>
              </a:lnSpc>
            </a:pPr>
            <a:r>
              <a:rPr lang="en-US" sz="1600" dirty="0" smtClean="0"/>
              <a:t>50ms delay enabled most stable performance, but still too much random variation. </a:t>
            </a:r>
          </a:p>
          <a:p>
            <a:pPr>
              <a:lnSpc>
                <a:spcPct val="130000"/>
              </a:lnSpc>
            </a:pPr>
            <a:r>
              <a:rPr lang="en-US" sz="1600" dirty="0" err="1" smtClean="0"/>
              <a:t>Synchronisation</a:t>
            </a:r>
            <a:r>
              <a:rPr lang="en-US" sz="1600" dirty="0" smtClean="0"/>
              <a:t> not fully understood in firmware. More tests to be performed in Oxford.</a:t>
            </a:r>
            <a:endParaRPr lang="en-US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6631" r="5206" b="2795"/>
          <a:stretch/>
        </p:blipFill>
        <p:spPr>
          <a:xfrm>
            <a:off x="5813892" y="339947"/>
            <a:ext cx="5959768" cy="3145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661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157" y="480510"/>
            <a:ext cx="11523579" cy="1008119"/>
          </a:xfrm>
        </p:spPr>
        <p:txBody>
          <a:bodyPr>
            <a:normAutofit fontScale="90000"/>
          </a:bodyPr>
          <a:lstStyle/>
          <a:p>
            <a:r>
              <a:rPr lang="en-US" dirty="0"/>
              <a:t>2-bunch upstream feedback with </a:t>
            </a:r>
            <a:r>
              <a:rPr lang="en-US" dirty="0" smtClean="0"/>
              <a:t>position </a:t>
            </a:r>
            <a:r>
              <a:rPr lang="en-US" dirty="0"/>
              <a:t>and jitter measurement at IP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16" name="Picture 15" descr="Screen Shot 2015-12-17 at 18.48.4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15" y="1798640"/>
            <a:ext cx="8479095" cy="4173419"/>
          </a:xfrm>
          <a:prstGeom prst="rect">
            <a:avLst/>
          </a:prstGeom>
        </p:spPr>
      </p:pic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8701522" y="1414585"/>
            <a:ext cx="3157949" cy="444434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sz="1600" dirty="0" smtClean="0"/>
              <a:t>Perform upstream feedback using P2 and P3 and new FONT5a board. With and without introducing more jitter.</a:t>
            </a:r>
          </a:p>
          <a:p>
            <a:pPr>
              <a:lnSpc>
                <a:spcPct val="130000"/>
              </a:lnSpc>
            </a:pPr>
            <a:r>
              <a:rPr lang="en-US" sz="1600" dirty="0" smtClean="0"/>
              <a:t>Measure correction upstream at P2 and P3, at witness </a:t>
            </a:r>
            <a:r>
              <a:rPr lang="en-US" sz="1600" dirty="0" err="1" smtClean="0"/>
              <a:t>stripline</a:t>
            </a:r>
            <a:r>
              <a:rPr lang="en-US" sz="1600" dirty="0" smtClean="0"/>
              <a:t> BPM MFB1FF, and then using cavity BPMs IPB and IPC either side of the IP. </a:t>
            </a:r>
          </a:p>
          <a:p>
            <a:pPr>
              <a:lnSpc>
                <a:spcPct val="130000"/>
              </a:lnSpc>
            </a:pPr>
            <a:r>
              <a:rPr lang="en-US" sz="1600" dirty="0" smtClean="0"/>
              <a:t>Not yet </a:t>
            </a:r>
            <a:r>
              <a:rPr lang="en-US" sz="1600" dirty="0" err="1" smtClean="0"/>
              <a:t>synchronised</a:t>
            </a:r>
            <a:r>
              <a:rPr lang="en-US" sz="1600" dirty="0" smtClean="0"/>
              <a:t> between upstream FONT and IP, so </a:t>
            </a:r>
            <a:br>
              <a:rPr lang="en-US" sz="1600" dirty="0" smtClean="0"/>
            </a:br>
            <a:r>
              <a:rPr lang="en-US" sz="1600" dirty="0" smtClean="0"/>
              <a:t>interleaved feedback will have to wait for future experiments.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276072" y="5494683"/>
            <a:ext cx="2884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Diagram of ATF </a:t>
            </a:r>
            <a:r>
              <a:rPr lang="en-US" sz="1000" dirty="0" err="1" smtClean="0"/>
              <a:t>beamline</a:t>
            </a:r>
            <a:r>
              <a:rPr lang="en-US" sz="1000" dirty="0" smtClean="0"/>
              <a:t>: </a:t>
            </a:r>
            <a:br>
              <a:rPr lang="en-US" sz="1000" dirty="0" smtClean="0"/>
            </a:br>
            <a:r>
              <a:rPr lang="en-US" sz="1000" dirty="0" err="1" smtClean="0"/>
              <a:t>G.White</a:t>
            </a:r>
            <a:r>
              <a:rPr lang="en-US" sz="1000" dirty="0" smtClean="0"/>
              <a:t> et al </a:t>
            </a:r>
            <a:r>
              <a:rPr lang="hu-HU" sz="1000" dirty="0"/>
              <a:t>Phys. Rev. Lett. 112 (2014) 034802</a:t>
            </a:r>
            <a:r>
              <a:rPr lang="en-US" sz="1000" dirty="0" smtClean="0"/>
              <a:t>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61125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FONT </a:t>
            </a:r>
            <a:r>
              <a:rPr lang="en-US" dirty="0" err="1" smtClean="0"/>
              <a:t>stripline</a:t>
            </a:r>
            <a:r>
              <a:rPr lang="en-US" dirty="0" smtClean="0"/>
              <a:t> BPM performance checks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860" y="1218438"/>
            <a:ext cx="11344588" cy="168178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30000"/>
              </a:lnSpc>
            </a:pPr>
            <a:r>
              <a:rPr lang="en-US" dirty="0"/>
              <a:t>Instrumented </a:t>
            </a:r>
            <a:r>
              <a:rPr lang="en-US" dirty="0" err="1"/>
              <a:t>stripline</a:t>
            </a:r>
            <a:r>
              <a:rPr lang="en-US" dirty="0"/>
              <a:t> BPM MFB1FF between upstream and IP.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Performed </a:t>
            </a:r>
            <a:r>
              <a:rPr lang="en-US" dirty="0" err="1" smtClean="0"/>
              <a:t>stripline</a:t>
            </a:r>
            <a:r>
              <a:rPr lang="en-US" dirty="0" smtClean="0"/>
              <a:t> calibrations and </a:t>
            </a:r>
            <a:r>
              <a:rPr lang="en-US" dirty="0"/>
              <a:t>position sensitivity on LO </a:t>
            </a:r>
            <a:r>
              <a:rPr lang="en-US" dirty="0" smtClean="0"/>
              <a:t>phase at </a:t>
            </a:r>
            <a:r>
              <a:rPr lang="en-US" dirty="0"/>
              <a:t>P2, P3 and </a:t>
            </a:r>
            <a:r>
              <a:rPr lang="en-US" dirty="0" smtClean="0"/>
              <a:t>MFB1FF.</a:t>
            </a:r>
            <a:endParaRPr lang="en-US" dirty="0"/>
          </a:p>
          <a:p>
            <a:pPr lvl="1">
              <a:lnSpc>
                <a:spcPct val="130000"/>
              </a:lnSpc>
            </a:pPr>
            <a:r>
              <a:rPr lang="en-US" dirty="0"/>
              <a:t>Results consistent with those obtained previously.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07894"/>
            <a:ext cx="4152059" cy="31149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3790" y="2927683"/>
            <a:ext cx="4223251" cy="31683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7473" y="2922027"/>
            <a:ext cx="4195148" cy="314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893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cavity BPM IPB and IPC calibrations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8779"/>
            <a:ext cx="11005260" cy="127246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30000"/>
              </a:lnSpc>
            </a:pPr>
            <a:r>
              <a:rPr lang="en-US" dirty="0"/>
              <a:t>Observed discontinuities in </a:t>
            </a:r>
            <a:r>
              <a:rPr lang="en-US" dirty="0" smtClean="0"/>
              <a:t>both BPMs </a:t>
            </a:r>
            <a:r>
              <a:rPr lang="en-US" dirty="0"/>
              <a:t>at 10dB, both in the moved and non-moved BPM, as in June.</a:t>
            </a:r>
          </a:p>
          <a:p>
            <a:pPr>
              <a:lnSpc>
                <a:spcPct val="130000"/>
              </a:lnSpc>
            </a:pPr>
            <a:r>
              <a:rPr lang="en-US" dirty="0"/>
              <a:t>Proceeded to calibrate at higher attenuation. Attenuation </a:t>
            </a:r>
            <a:r>
              <a:rPr lang="en-US" dirty="0" smtClean="0"/>
              <a:t>scaled to 10dB when discontinuity excluded. </a:t>
            </a:r>
            <a:endParaRPr lang="en-US" dirty="0"/>
          </a:p>
          <a:p>
            <a:pPr>
              <a:lnSpc>
                <a:spcPct val="130000"/>
              </a:lnSpc>
            </a:pPr>
            <a:r>
              <a:rPr lang="en-US" dirty="0"/>
              <a:t>IPBPM </a:t>
            </a:r>
            <a:r>
              <a:rPr lang="en-US" dirty="0" err="1"/>
              <a:t>LabVIEW</a:t>
            </a:r>
            <a:r>
              <a:rPr lang="en-US" dirty="0"/>
              <a:t> application froze twice during calibrations – restarted as outlined by Oscar.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10" name="Picture 9" descr="Screen Shot 2015-12-17 at 18.58.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91" y="2926229"/>
            <a:ext cx="3251200" cy="2590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90180" y="5645998"/>
            <a:ext cx="18179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IPByCal4_10dB_ipbpm_151216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78112" y="5678270"/>
            <a:ext cx="18179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IPCyCal2_10dB_ipbpm_151216</a:t>
            </a:r>
          </a:p>
        </p:txBody>
      </p:sp>
      <p:pic>
        <p:nvPicPr>
          <p:cNvPr id="13" name="Picture 12" descr="Screen Shot 2015-12-17 at 19.00.5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252" y="2930005"/>
            <a:ext cx="3073606" cy="2578703"/>
          </a:xfrm>
          <a:prstGeom prst="rect">
            <a:avLst/>
          </a:prstGeom>
        </p:spPr>
      </p:pic>
      <p:pic>
        <p:nvPicPr>
          <p:cNvPr id="15" name="Picture 14" descr="Screen Shot 2015-12-17 at 19.04.1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898" y="2919297"/>
            <a:ext cx="3833754" cy="2606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475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waveform in IP cavity BPMs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418" y="1328779"/>
            <a:ext cx="11293100" cy="3665098"/>
          </a:xfrm>
        </p:spPr>
        <p:txBody>
          <a:bodyPr>
            <a:normAutofit/>
          </a:bodyPr>
          <a:lstStyle/>
          <a:p>
            <a:pPr lvl="1">
              <a:lnSpc>
                <a:spcPct val="130000"/>
              </a:lnSpc>
            </a:pPr>
            <a:r>
              <a:rPr lang="en-US" dirty="0"/>
              <a:t>Gathered waveforms at different charges to observe changes in the amplitude of the unwanted static </a:t>
            </a:r>
            <a:r>
              <a:rPr lang="en-US" dirty="0" smtClean="0"/>
              <a:t>waveform.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7" name="Picture 6" descr="fbRun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84" y="2917385"/>
            <a:ext cx="3835501" cy="2876626"/>
          </a:xfrm>
          <a:prstGeom prst="rect">
            <a:avLst/>
          </a:prstGeom>
        </p:spPr>
      </p:pic>
      <p:pic>
        <p:nvPicPr>
          <p:cNvPr id="8" name="Picture 7" descr="fbRun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134" y="2921705"/>
            <a:ext cx="3937250" cy="2952938"/>
          </a:xfrm>
          <a:prstGeom prst="rect">
            <a:avLst/>
          </a:prstGeom>
        </p:spPr>
      </p:pic>
      <p:pic>
        <p:nvPicPr>
          <p:cNvPr id="9" name="Picture 8" descr="fbRun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8569" y="2814418"/>
            <a:ext cx="4087199" cy="306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374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Upstream feedback in 2-bunch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418" y="1328779"/>
            <a:ext cx="11293100" cy="3665098"/>
          </a:xfrm>
        </p:spPr>
        <p:txBody>
          <a:bodyPr>
            <a:normAutofit/>
          </a:bodyPr>
          <a:lstStyle/>
          <a:p>
            <a:pPr lvl="1">
              <a:lnSpc>
                <a:spcPct val="130000"/>
              </a:lnSpc>
            </a:pPr>
            <a:r>
              <a:rPr lang="en-US" dirty="0"/>
              <a:t>Second bunch tuned by Kano-san and </a:t>
            </a:r>
            <a:r>
              <a:rPr lang="en-US" dirty="0" err="1"/>
              <a:t>Okugi</a:t>
            </a:r>
            <a:r>
              <a:rPr lang="en-US" dirty="0"/>
              <a:t>-san.</a:t>
            </a:r>
          </a:p>
          <a:p>
            <a:pPr lvl="1">
              <a:lnSpc>
                <a:spcPct val="130000"/>
              </a:lnSpc>
            </a:pPr>
            <a:r>
              <a:rPr lang="en-US" dirty="0"/>
              <a:t>Measured at </a:t>
            </a:r>
            <a:r>
              <a:rPr lang="en-US" dirty="0" err="1" smtClean="0"/>
              <a:t>stripline</a:t>
            </a:r>
            <a:r>
              <a:rPr lang="en-US" dirty="0" smtClean="0"/>
              <a:t> </a:t>
            </a:r>
            <a:r>
              <a:rPr lang="en-US" dirty="0"/>
              <a:t>BPMs P2, P3 and MFB1FF, and IP BPMs IPB and IPC. Beam jitter upstream </a:t>
            </a:r>
            <a:r>
              <a:rPr lang="en-US" dirty="0" err="1"/>
              <a:t>stabilised</a:t>
            </a:r>
            <a:r>
              <a:rPr lang="en-US" dirty="0"/>
              <a:t> from </a:t>
            </a:r>
            <a:r>
              <a:rPr lang="en-US" dirty="0" smtClean="0"/>
              <a:t>1.5um </a:t>
            </a:r>
            <a:r>
              <a:rPr lang="en-US" dirty="0"/>
              <a:t>to </a:t>
            </a:r>
            <a:r>
              <a:rPr lang="en-US" dirty="0" smtClean="0"/>
              <a:t>0.6um </a:t>
            </a:r>
            <a:r>
              <a:rPr lang="en-US" dirty="0"/>
              <a:t>at P2 and P3.</a:t>
            </a:r>
          </a:p>
          <a:p>
            <a:pPr lvl="1">
              <a:lnSpc>
                <a:spcPct val="130000"/>
              </a:lnSpc>
            </a:pPr>
            <a:r>
              <a:rPr lang="en-US" dirty="0"/>
              <a:t>No apparent correction </a:t>
            </a:r>
            <a:r>
              <a:rPr lang="en-US" dirty="0" smtClean="0"/>
              <a:t>at MFB1FF in absence of additional jitter source. Jitter </a:t>
            </a:r>
            <a:r>
              <a:rPr lang="en-US" dirty="0" err="1" smtClean="0"/>
              <a:t>stabilised</a:t>
            </a:r>
            <a:r>
              <a:rPr lang="en-US" dirty="0" smtClean="0"/>
              <a:t> to 20um in presence of additional jitter.</a:t>
            </a:r>
            <a:endParaRPr lang="en-US" dirty="0"/>
          </a:p>
          <a:p>
            <a:pPr lvl="1">
              <a:lnSpc>
                <a:spcPct val="130000"/>
              </a:lnSpc>
            </a:pPr>
            <a:r>
              <a:rPr lang="en-US" dirty="0"/>
              <a:t>Ran feedback with introduced jitter source at different amplitudes.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Monday, 21 December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7364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TM02900771[[fn=Slice]]</Template>
  <TotalTime>1109</TotalTime>
  <Words>723</Words>
  <Application>Microsoft Macintosh PowerPoint</Application>
  <PresentationFormat>Custom</PresentationFormat>
  <Paragraphs>138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ATF Report December trip week 2 summary and results</vt:lpstr>
      <vt:lpstr>Introduction</vt:lpstr>
      <vt:lpstr>Synchronising FONT data with IP data</vt:lpstr>
      <vt:lpstr>Synchronisation progress so far …</vt:lpstr>
      <vt:lpstr>2-bunch upstream feedback with position and jitter measurement at IP</vt:lpstr>
      <vt:lpstr>FONT stripline BPM performance checks</vt:lpstr>
      <vt:lpstr>IP cavity BPM IPB and IPC calibrations</vt:lpstr>
      <vt:lpstr>Static waveform in IP cavity BPMs</vt:lpstr>
      <vt:lpstr>Upstream feedback in 2-bunch mode</vt:lpstr>
      <vt:lpstr>Bunch-to-bunch correlation – Feedback off</vt:lpstr>
      <vt:lpstr>Bunch-to-bunch correlation – Feedback on</vt:lpstr>
      <vt:lpstr>Bunch-to-bunch correlation – Feedback off</vt:lpstr>
      <vt:lpstr>Bunch-to-bunch correlation – Feedback on</vt:lpstr>
      <vt:lpstr>Interpolated jitter at waist – feedback off</vt:lpstr>
      <vt:lpstr>Interpolated jitter at waist – feedback on</vt:lpstr>
      <vt:lpstr>Introducing random jitter source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Feedforward at CTF3</dc:title>
  <dc:creator>Jack Roberts</dc:creator>
  <cp:lastModifiedBy>Talitha Bromwich</cp:lastModifiedBy>
  <cp:revision>84</cp:revision>
  <dcterms:created xsi:type="dcterms:W3CDTF">2015-11-29T16:08:51Z</dcterms:created>
  <dcterms:modified xsi:type="dcterms:W3CDTF">2015-12-21T05:08:17Z</dcterms:modified>
</cp:coreProperties>
</file>