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95" r:id="rId11"/>
    <p:sldId id="271" r:id="rId12"/>
    <p:sldId id="272" r:id="rId13"/>
    <p:sldId id="306" r:id="rId14"/>
    <p:sldId id="293" r:id="rId15"/>
    <p:sldId id="274" r:id="rId16"/>
    <p:sldId id="277" r:id="rId17"/>
    <p:sldId id="284" r:id="rId18"/>
    <p:sldId id="307" r:id="rId19"/>
    <p:sldId id="308" r:id="rId20"/>
    <p:sldId id="285" r:id="rId21"/>
    <p:sldId id="289" r:id="rId22"/>
    <p:sldId id="305" r:id="rId23"/>
    <p:sldId id="290" r:id="rId24"/>
    <p:sldId id="292" r:id="rId25"/>
    <p:sldId id="291" r:id="rId26"/>
    <p:sldId id="276" r:id="rId27"/>
    <p:sldId id="283" r:id="rId28"/>
    <p:sldId id="281" r:id="rId29"/>
    <p:sldId id="303" r:id="rId30"/>
    <p:sldId id="302" r:id="rId31"/>
    <p:sldId id="282" r:id="rId32"/>
    <p:sldId id="298" r:id="rId33"/>
    <p:sldId id="275" r:id="rId34"/>
    <p:sldId id="280" r:id="rId35"/>
    <p:sldId id="296" r:id="rId36"/>
    <p:sldId id="297" r:id="rId37"/>
    <p:sldId id="278" r:id="rId38"/>
    <p:sldId id="299" r:id="rId39"/>
    <p:sldId id="301" r:id="rId40"/>
    <p:sldId id="300" r:id="rId41"/>
    <p:sldId id="288" r:id="rId42"/>
    <p:sldId id="304" r:id="rId43"/>
    <p:sldId id="294" r:id="rId44"/>
    <p:sldId id="286" r:id="rId45"/>
    <p:sldId id="287" r:id="rId46"/>
    <p:sldId id="309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839DF2-0607-4031-9B7F-104A57B6DAA4}" type="datetimeFigureOut">
              <a:rPr lang="en-GB" smtClean="0"/>
              <a:t>19/12/2015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3E74FA-C704-4EBC-8C5A-8568DD48BA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96792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3E74FA-C704-4EBC-8C5A-8568DD48BAA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98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gif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9409B-E6BD-4175-A41D-6508ACEF87B6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9516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EE7DA-D4DB-4564-BD97-0D19A7CAED83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49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F038E9-7F8C-49C1-9E4E-D96DF6D5BEC9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577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6975"/>
            <a:ext cx="10515600" cy="85407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36799" y="6337719"/>
            <a:ext cx="2743200" cy="365125"/>
          </a:xfrm>
        </p:spPr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38295" y="6337719"/>
            <a:ext cx="2085694" cy="365125"/>
          </a:xfrm>
        </p:spPr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82285" y="6337721"/>
            <a:ext cx="1900078" cy="365125"/>
          </a:xfrm>
        </p:spPr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00" t="16479" r="15540" b="16321"/>
          <a:stretch/>
        </p:blipFill>
        <p:spPr>
          <a:xfrm>
            <a:off x="776617" y="6281943"/>
            <a:ext cx="506208" cy="49907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497" y="6270744"/>
            <a:ext cx="499080" cy="49908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3522" y="6281943"/>
            <a:ext cx="510278" cy="510278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032" y="6293141"/>
            <a:ext cx="499080" cy="499080"/>
          </a:xfrm>
          <a:prstGeom prst="rect">
            <a:avLst/>
          </a:prstGeom>
        </p:spPr>
      </p:pic>
      <p:cxnSp>
        <p:nvCxnSpPr>
          <p:cNvPr id="23" name="Straight Connector 22"/>
          <p:cNvCxnSpPr/>
          <p:nvPr userDrawn="1"/>
        </p:nvCxnSpPr>
        <p:spPr>
          <a:xfrm>
            <a:off x="838200" y="6223853"/>
            <a:ext cx="10515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16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ED3F9-579A-4AD1-A31E-78867BC4A95A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50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39A8B-72F6-4C17-B492-BE5D68490AC8}" type="datetime1">
              <a:rPr lang="en-GB" smtClean="0"/>
              <a:t>19/12/2015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2495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B3434-1D63-4DDB-8D2F-94D2C4DE9C30}" type="datetime1">
              <a:rPr lang="en-GB" smtClean="0"/>
              <a:t>19/12/2015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14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539782-32F6-4CED-BAF3-A6B594FA6333}" type="datetime1">
              <a:rPr lang="en-GB" smtClean="0"/>
              <a:t>19/12/2015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911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B7A44-CE9D-481D-9642-9D3F13329F1D}" type="datetime1">
              <a:rPr lang="en-GB" smtClean="0"/>
              <a:t>19/12/2015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021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8BA6E-EC5E-4244-9682-31E4E44F647C}" type="datetime1">
              <a:rPr lang="en-GB" smtClean="0"/>
              <a:t>19/12/2015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0938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C9D61-8FCD-4B5C-A180-1A7E73F96BCD}" type="datetime1">
              <a:rPr lang="en-GB" smtClean="0"/>
              <a:t>19/12/2015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1824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121138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14585"/>
            <a:ext cx="10515600" cy="47623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CF8ED-9BE4-4529-B78C-FDA655B1CD13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FD4E8-A2F5-44C9-BB89-783052C8D2C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217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576" y="1929609"/>
            <a:ext cx="8813240" cy="44267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"/>
            <a:ext cx="12191999" cy="1203568"/>
          </a:xfrm>
        </p:spPr>
        <p:txBody>
          <a:bodyPr>
            <a:normAutofit/>
          </a:bodyPr>
          <a:lstStyle/>
          <a:p>
            <a:r>
              <a:rPr lang="en-GB" sz="4800" b="1" dirty="0" smtClean="0">
                <a:solidFill>
                  <a:schemeClr val="bg1"/>
                </a:solidFill>
              </a:rPr>
              <a:t>Phase Feedforward </a:t>
            </a:r>
            <a:r>
              <a:rPr lang="en-GB" sz="4800" b="1" dirty="0" smtClean="0">
                <a:solidFill>
                  <a:schemeClr val="bg1"/>
                </a:solidFill>
              </a:rPr>
              <a:t>in 2015 &amp; Plans for 2016</a:t>
            </a:r>
            <a:endParaRPr lang="en-GB" sz="48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2496" y="1383323"/>
            <a:ext cx="7417401" cy="1219786"/>
          </a:xfrm>
        </p:spPr>
        <p:txBody>
          <a:bodyPr>
            <a:noAutofit/>
          </a:bodyPr>
          <a:lstStyle/>
          <a:p>
            <a:r>
              <a:rPr lang="en-GB" sz="3200" dirty="0" smtClean="0"/>
              <a:t>Jack Roberts</a:t>
            </a:r>
            <a:endParaRPr lang="en-GB" sz="3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F7BCD7-EC08-474A-BE72-FE46A9BB63F9}" type="datetime1">
              <a:rPr lang="en-GB" smtClean="0"/>
              <a:t>19/12/2015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816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Amplifier: Effect on Correction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In nominal conditions ~350ns of pulse can now be optimally corrected (relevant pulse length for CLIC 240ns) .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161030"/>
            <a:ext cx="5089895" cy="40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92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441" y="0"/>
            <a:ext cx="10515600" cy="1216547"/>
          </a:xfrm>
        </p:spPr>
        <p:txBody>
          <a:bodyPr/>
          <a:lstStyle/>
          <a:p>
            <a:r>
              <a:rPr lang="en-GB" dirty="0" smtClean="0"/>
              <a:t>Phase Feedforward: Current Jitter Record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090" y="1385195"/>
            <a:ext cx="4615151" cy="3413451"/>
          </a:xfr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6716" y="1385195"/>
            <a:ext cx="4559954" cy="34134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54277" y="4967294"/>
            <a:ext cx="105648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Interleaved data: Even pulses have FF on and odd pulses have no correction applied.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0.74 degrees phase jitter reduced to 0.28 degrees.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Simulated best possible (unlimited) FF correction given beam conditions 0.27 degrees.</a:t>
            </a:r>
            <a:endParaRPr lang="en-GB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BDFCA-EBCD-41D6-B8B1-0E12E5EACF22}" type="datetime1">
              <a:rPr lang="en-GB" smtClean="0"/>
              <a:t>19/12/2015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07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250" y="0"/>
            <a:ext cx="10515600" cy="1183957"/>
          </a:xfrm>
        </p:spPr>
        <p:txBody>
          <a:bodyPr/>
          <a:lstStyle/>
          <a:p>
            <a:r>
              <a:rPr lang="en-GB" dirty="0" smtClean="0"/>
              <a:t>Phase Feedforward: Current Jitter Record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9020" y="1386693"/>
            <a:ext cx="4518030" cy="334161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8540" y="1338996"/>
            <a:ext cx="4582518" cy="33893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4736132"/>
            <a:ext cx="1038997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High bandwidth (~30 MHz) correction: Correct variations along the pulse not only jitter on the mean.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Phase variation along the pulse (between black lines) reduced from 1.68 to 0.26 degrees (mean deviation of samples along pulse). 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2046152" y="3871131"/>
            <a:ext cx="1103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Amplifier Saturated</a:t>
            </a:r>
            <a:endParaRPr lang="en-GB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894030" y="3871131"/>
            <a:ext cx="8893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Amplifier Saturated</a:t>
            </a:r>
            <a:endParaRPr lang="en-GB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02561-281D-4DEC-8685-6495EE20632D}" type="datetime1">
              <a:rPr lang="en-GB" smtClean="0"/>
              <a:t>19/12/2015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03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Simulations Along Pulse: Phase Jitter Record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5544" y="1740061"/>
            <a:ext cx="5333559" cy="399864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57" y="1740061"/>
            <a:ext cx="5431087" cy="4016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8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Remaining Points for 2016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1ADA-FDB1-47DA-AB18-5279F167FC71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14</a:t>
            </a:fld>
            <a:endParaRPr lang="en-GB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04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Remaining Points for 2016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Phase Feedforward:</a:t>
            </a:r>
          </a:p>
          <a:p>
            <a:pPr lvl="1"/>
            <a:r>
              <a:rPr lang="en-GB" dirty="0" smtClean="0"/>
              <a:t>Remaining stability goals.</a:t>
            </a:r>
          </a:p>
          <a:p>
            <a:pPr lvl="1"/>
            <a:r>
              <a:rPr lang="en-GB" dirty="0" smtClean="0"/>
              <a:t>Different operational setups to try.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Phase propagation</a:t>
            </a:r>
          </a:p>
          <a:p>
            <a:pPr lvl="1"/>
            <a:r>
              <a:rPr lang="en-GB" dirty="0" smtClean="0"/>
              <a:t>Optics.</a:t>
            </a:r>
          </a:p>
          <a:p>
            <a:pPr lvl="1"/>
            <a:r>
              <a:rPr lang="en-GB" dirty="0" smtClean="0"/>
              <a:t>Drifts.</a:t>
            </a:r>
          </a:p>
          <a:p>
            <a:pPr lvl="1"/>
            <a:r>
              <a:rPr lang="en-GB" dirty="0" smtClean="0"/>
              <a:t>Other sources.</a:t>
            </a:r>
            <a:endParaRPr lang="en-GB" dirty="0"/>
          </a:p>
          <a:p>
            <a:pPr lvl="1"/>
            <a:endParaRPr lang="en-GB" dirty="0"/>
          </a:p>
          <a:p>
            <a:r>
              <a:rPr lang="en-GB" dirty="0" smtClean="0"/>
              <a:t>Phase monitor performance:</a:t>
            </a:r>
          </a:p>
          <a:p>
            <a:pPr lvl="1"/>
            <a:r>
              <a:rPr lang="en-GB" dirty="0" smtClean="0"/>
              <a:t>Resolution.</a:t>
            </a:r>
          </a:p>
          <a:p>
            <a:pPr lvl="1"/>
            <a:r>
              <a:rPr lang="en-GB" dirty="0" smtClean="0"/>
              <a:t>Other issues (e.g. Diodes).</a:t>
            </a:r>
          </a:p>
          <a:p>
            <a:pPr lvl="1"/>
            <a:endParaRPr lang="en-GB" dirty="0"/>
          </a:p>
          <a:p>
            <a:r>
              <a:rPr lang="en-GB" dirty="0" smtClean="0"/>
              <a:t>Consequences for CLIC.</a:t>
            </a:r>
          </a:p>
          <a:p>
            <a:pPr lvl="1"/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961ADA-FDB1-47DA-AB18-5279F167FC71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16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Feedforward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Further reduce phase jitter.</a:t>
            </a:r>
          </a:p>
          <a:p>
            <a:r>
              <a:rPr lang="en-GB" dirty="0" smtClean="0"/>
              <a:t>New correction setups.</a:t>
            </a:r>
          </a:p>
          <a:p>
            <a:r>
              <a:rPr lang="en-GB" dirty="0" smtClean="0"/>
              <a:t>Operational changes.</a:t>
            </a:r>
          </a:p>
          <a:p>
            <a:pPr lvl="1"/>
            <a:endParaRPr lang="en-GB" dirty="0"/>
          </a:p>
          <a:p>
            <a:endParaRPr lang="en-GB" dirty="0" smtClean="0"/>
          </a:p>
          <a:p>
            <a:pPr lvl="1"/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2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0.2 Degrees Stability / Factor 10 Reduction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To achieve 0.2 degrees jitter:</a:t>
            </a:r>
          </a:p>
          <a:p>
            <a:pPr lvl="1"/>
            <a:r>
              <a:rPr lang="en-GB" dirty="0" smtClean="0"/>
              <a:t>Need 97% correlation.</a:t>
            </a:r>
          </a:p>
          <a:p>
            <a:endParaRPr lang="en-GB" dirty="0"/>
          </a:p>
          <a:p>
            <a:r>
              <a:rPr lang="en-GB" dirty="0" smtClean="0"/>
              <a:t>Amplify phase jitter to 2 degrees – maybe using </a:t>
            </a:r>
            <a:r>
              <a:rPr lang="en-GB" dirty="0" err="1" smtClean="0"/>
              <a:t>Frascati</a:t>
            </a:r>
            <a:r>
              <a:rPr lang="en-GB" dirty="0" smtClean="0"/>
              <a:t> chicane with 0&lt;R56&lt;0.45.</a:t>
            </a:r>
          </a:p>
          <a:p>
            <a:pPr lvl="1"/>
            <a:r>
              <a:rPr lang="en-GB" dirty="0" smtClean="0"/>
              <a:t>Need 99.5% correlation for factor 10 reduction.</a:t>
            </a:r>
          </a:p>
          <a:p>
            <a:pPr lvl="2"/>
            <a:r>
              <a:rPr lang="en-GB" dirty="0" smtClean="0"/>
              <a:t>Did achieve this correlation with natural </a:t>
            </a:r>
            <a:r>
              <a:rPr lang="en-GB" dirty="0" err="1" smtClean="0"/>
              <a:t>Frascati</a:t>
            </a:r>
            <a:r>
              <a:rPr lang="en-GB" dirty="0" smtClean="0"/>
              <a:t> chicane (R56 = 0.45m), but with &gt;5 degrees phase jitter.</a:t>
            </a:r>
          </a:p>
          <a:p>
            <a:pPr lvl="1"/>
            <a:endParaRPr lang="en-GB" dirty="0"/>
          </a:p>
          <a:p>
            <a:r>
              <a:rPr lang="en-GB" dirty="0" smtClean="0"/>
              <a:t>Majority of the improvement will have to come from phase propagation.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47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Theoretical Corrected Phase Jitter vs. Correlation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413" y="1394571"/>
            <a:ext cx="6255218" cy="468962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69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716" y="286975"/>
            <a:ext cx="11919284" cy="8540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Feedforward with Natural </a:t>
            </a:r>
            <a:r>
              <a:rPr lang="en-GB" dirty="0" err="1" smtClean="0"/>
              <a:t>Frascati</a:t>
            </a:r>
            <a:r>
              <a:rPr lang="en-GB" dirty="0" smtClean="0"/>
              <a:t> Chicane (R56 = 0.45m)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80" y="1390314"/>
            <a:ext cx="6272462" cy="470255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691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95753"/>
          </a:xfrm>
        </p:spPr>
        <p:txBody>
          <a:bodyPr/>
          <a:lstStyle/>
          <a:p>
            <a:r>
              <a:rPr lang="en-GB" dirty="0" smtClean="0"/>
              <a:t>Status 2014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82072"/>
            <a:ext cx="6225525" cy="4604513"/>
          </a:xfrm>
        </p:spPr>
      </p:pic>
      <p:sp>
        <p:nvSpPr>
          <p:cNvPr id="7" name="TextBox 6"/>
          <p:cNvSpPr txBox="1"/>
          <p:nvPr/>
        </p:nvSpPr>
        <p:spPr>
          <a:xfrm>
            <a:off x="6994770" y="2102025"/>
            <a:ext cx="4454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First feedforward tests in December 2014: hardware installations, timings setup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Demonstrated ~30% reduction in downstream phase jitter from 2 degrees to 1.4 degrees.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59B8A-BA4A-48CE-AE5D-CA13937567AD}" type="datetime1">
              <a:rPr lang="en-GB" smtClean="0"/>
              <a:t>19/12/2015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53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Combined Beam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Possibly interesting as a different scheme for CLIC if a good demonstration can be achieved at CTF.</a:t>
            </a:r>
          </a:p>
          <a:p>
            <a:endParaRPr lang="en-GB" dirty="0" smtClean="0"/>
          </a:p>
          <a:p>
            <a:r>
              <a:rPr lang="en-GB" dirty="0" smtClean="0"/>
              <a:t>E.g. factor 8 beam at CTF:</a:t>
            </a:r>
            <a:endParaRPr lang="en-GB" dirty="0"/>
          </a:p>
          <a:p>
            <a:pPr lvl="1"/>
            <a:r>
              <a:rPr lang="en-GB" dirty="0" smtClean="0"/>
              <a:t>Upstream: 1.5 GHz, 1.1 </a:t>
            </a:r>
            <a:r>
              <a:rPr lang="el-GR" dirty="0" smtClean="0"/>
              <a:t>μ</a:t>
            </a:r>
            <a:r>
              <a:rPr lang="en-GB" dirty="0" smtClean="0"/>
              <a:t>s beam with 8 x 180</a:t>
            </a:r>
            <a:r>
              <a:rPr lang="en-GB" baseline="30000" dirty="0" smtClean="0"/>
              <a:t>o</a:t>
            </a:r>
            <a:r>
              <a:rPr lang="en-GB" dirty="0" smtClean="0"/>
              <a:t> phase switches.</a:t>
            </a:r>
          </a:p>
          <a:p>
            <a:pPr lvl="1"/>
            <a:r>
              <a:rPr lang="en-GB" dirty="0" smtClean="0"/>
              <a:t>Downstream: 12 GHz, 140 ns beam.</a:t>
            </a:r>
          </a:p>
          <a:p>
            <a:pPr lvl="1"/>
            <a:r>
              <a:rPr lang="en-GB" dirty="0" smtClean="0"/>
              <a:t>FF Algorithm: Correct using average of each 140 ns upstream sub-train.</a:t>
            </a:r>
          </a:p>
          <a:p>
            <a:pPr lvl="1"/>
            <a:endParaRPr lang="en-GB" dirty="0"/>
          </a:p>
          <a:p>
            <a:r>
              <a:rPr lang="en-GB" dirty="0" smtClean="0"/>
              <a:t>Needs: Combiner module added to firmware, study of combined beam phase propagation.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77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Removal of Slow Phase Drifts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Goal: Keep phase in correction range for longer.</a:t>
            </a:r>
          </a:p>
          <a:p>
            <a:pPr lvl="1"/>
            <a:r>
              <a:rPr lang="en-GB" dirty="0" smtClean="0"/>
              <a:t>Combination of phase feedforward and slow feedback.</a:t>
            </a:r>
          </a:p>
          <a:p>
            <a:pPr lvl="2"/>
            <a:r>
              <a:rPr lang="en-GB" dirty="0" smtClean="0"/>
              <a:t>Slowly update channel offset in DAQ to keep correction centred around zero. Remove resulting drift in mean with slow correction.</a:t>
            </a:r>
          </a:p>
          <a:p>
            <a:pPr lvl="3"/>
            <a:r>
              <a:rPr lang="en-GB" dirty="0" smtClean="0"/>
              <a:t>Probably would only have a positive effect for very long datasets.</a:t>
            </a:r>
          </a:p>
          <a:p>
            <a:pPr lvl="3"/>
            <a:endParaRPr lang="en-GB" dirty="0" smtClean="0"/>
          </a:p>
          <a:p>
            <a:r>
              <a:rPr lang="en-GB" dirty="0" smtClean="0"/>
              <a:t>Linked to phase propagation – slow drifts cause loss of correlation.</a:t>
            </a:r>
          </a:p>
          <a:p>
            <a:pPr lvl="1"/>
            <a:r>
              <a:rPr lang="en-GB" dirty="0" smtClean="0"/>
              <a:t>If all phase drifts lead to loss of correlation, trying to remove them after the </a:t>
            </a:r>
            <a:r>
              <a:rPr lang="en-GB" dirty="0" err="1" smtClean="0"/>
              <a:t>linac</a:t>
            </a:r>
            <a:r>
              <a:rPr lang="en-GB" dirty="0" smtClean="0"/>
              <a:t> will not improve feedforward performance.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137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Slow Correction Results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3" t="11640" r="8543" b="5505"/>
          <a:stretch/>
        </p:blipFill>
        <p:spPr>
          <a:xfrm>
            <a:off x="2982098" y="1241323"/>
            <a:ext cx="6178377" cy="49489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73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With Additional Inputs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May be possible to remove some remaining sources of phase jitter using additional inputs in to the correction algorithm/signal processing, e.g.</a:t>
            </a:r>
          </a:p>
          <a:p>
            <a:endParaRPr lang="en-GB" dirty="0"/>
          </a:p>
          <a:p>
            <a:pPr lvl="1"/>
            <a:r>
              <a:rPr lang="en-GB" sz="2800" dirty="0" smtClean="0"/>
              <a:t>Energy (via BPM signal)</a:t>
            </a:r>
          </a:p>
          <a:p>
            <a:endParaRPr lang="en-GB" dirty="0"/>
          </a:p>
          <a:p>
            <a:pPr lvl="1"/>
            <a:r>
              <a:rPr lang="en-GB" sz="2800" dirty="0" smtClean="0"/>
              <a:t>Position (via Phase Monitor difference signals)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38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Corrections for Amplifier in Firmware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corrected phase jitter is reduced further may start to be sensitive to small effects from the amplifier that can be taken in to account in firmware:</a:t>
            </a:r>
          </a:p>
          <a:p>
            <a:endParaRPr lang="en-GB" dirty="0" smtClean="0"/>
          </a:p>
          <a:p>
            <a:pPr lvl="1"/>
            <a:r>
              <a:rPr lang="en-GB" sz="2800" dirty="0" smtClean="0"/>
              <a:t>Droop correction.</a:t>
            </a:r>
          </a:p>
          <a:p>
            <a:pPr lvl="2"/>
            <a:r>
              <a:rPr lang="en-GB" sz="2400" dirty="0" smtClean="0"/>
              <a:t>IIR filters are present but cause overflow in correction output with current firmware.</a:t>
            </a:r>
          </a:p>
          <a:p>
            <a:pPr lvl="1"/>
            <a:endParaRPr lang="en-GB" sz="2800" dirty="0"/>
          </a:p>
          <a:p>
            <a:pPr lvl="1"/>
            <a:r>
              <a:rPr lang="en-GB" sz="2800" dirty="0" smtClean="0"/>
              <a:t>Slew rate correction.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495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Acquisition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Would still be beneficial to be able to acquire FONT ADCs over the CERN control system along with other signals.</a:t>
            </a:r>
          </a:p>
          <a:p>
            <a:pPr lvl="1"/>
            <a:r>
              <a:rPr lang="en-GB" dirty="0" smtClean="0"/>
              <a:t>Adding shared variables to DAQ.</a:t>
            </a:r>
          </a:p>
          <a:p>
            <a:pPr lvl="1"/>
            <a:r>
              <a:rPr lang="en-GB" dirty="0" smtClean="0"/>
              <a:t>Developing FESA class for control system.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3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Propagation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Drifts in injector leading to loss of phase correlation.</a:t>
            </a:r>
            <a:endParaRPr lang="en-GB" dirty="0"/>
          </a:p>
          <a:p>
            <a:r>
              <a:rPr lang="en-GB" dirty="0" smtClean="0"/>
              <a:t>Energy dependence – including higher orders.</a:t>
            </a:r>
            <a:endParaRPr lang="en-GB" dirty="0"/>
          </a:p>
          <a:p>
            <a:r>
              <a:rPr lang="en-GB" dirty="0" smtClean="0"/>
              <a:t>Other sources of phase jitter.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49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Sensitivity to Drifts in Injector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Have been able to achieve &gt;90% (up to 95%) correlations but only for short periods of time without further interventions (~hour time scale).</a:t>
            </a:r>
          </a:p>
          <a:p>
            <a:endParaRPr lang="en-GB" dirty="0"/>
          </a:p>
          <a:p>
            <a:r>
              <a:rPr lang="en-GB" dirty="0" smtClean="0"/>
              <a:t>Need to identify the cause for the loss in correlation. Suspect energy drifts resulting from changes in klystrons after trips etc.</a:t>
            </a:r>
          </a:p>
          <a:p>
            <a:pPr lvl="1"/>
            <a:r>
              <a:rPr lang="en-GB" dirty="0" smtClean="0"/>
              <a:t>Higher order energy dependencies means optimal R56 point drifts with energy -&gt; energy drifts reintroduce energy component in downstream phase.</a:t>
            </a:r>
          </a:p>
          <a:p>
            <a:pPr lvl="1"/>
            <a:r>
              <a:rPr lang="en-GB" dirty="0" smtClean="0"/>
              <a:t>Might be that size of drifts we are sensitive to are smaller than injector feedbacks can hope to correct.</a:t>
            </a:r>
          </a:p>
          <a:p>
            <a:pPr lvl="1"/>
            <a:r>
              <a:rPr lang="en-GB" dirty="0" smtClean="0"/>
              <a:t>Or may not be coming directly from energy.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37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Higher Order Energy Dependencies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Attempt to match optics with smaller second order R56 (T566).</a:t>
            </a:r>
          </a:p>
          <a:p>
            <a:pPr lvl="1"/>
            <a:r>
              <a:rPr lang="en-GB" dirty="0" smtClean="0"/>
              <a:t>Chances of the matched optics working as expected in the machine probably slim.</a:t>
            </a:r>
          </a:p>
          <a:p>
            <a:pPr lvl="1"/>
            <a:endParaRPr lang="en-GB" dirty="0"/>
          </a:p>
          <a:p>
            <a:r>
              <a:rPr lang="en-GB" dirty="0" smtClean="0"/>
              <a:t>Smooth energy variations along the pulse.</a:t>
            </a:r>
          </a:p>
          <a:p>
            <a:pPr lvl="1"/>
            <a:r>
              <a:rPr lang="en-GB" dirty="0" smtClean="0"/>
              <a:t>Best feedforward result came after </a:t>
            </a:r>
            <a:r>
              <a:rPr lang="en-GB" dirty="0" err="1" smtClean="0"/>
              <a:t>Davide</a:t>
            </a:r>
            <a:r>
              <a:rPr lang="en-GB" dirty="0" smtClean="0"/>
              <a:t> used one of his feedbacks to change the waveform of one klystron to smooth the upstream phase.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4415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vs. Energy Offset According to MADX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1330179"/>
            <a:ext cx="6336632" cy="47506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23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11384"/>
          </a:xfrm>
        </p:spPr>
        <p:txBody>
          <a:bodyPr/>
          <a:lstStyle/>
          <a:p>
            <a:r>
              <a:rPr lang="en-GB" dirty="0" smtClean="0"/>
              <a:t>Status 2015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297867"/>
            <a:ext cx="6349941" cy="4696533"/>
          </a:xfrm>
        </p:spPr>
      </p:pic>
      <p:sp>
        <p:nvSpPr>
          <p:cNvPr id="5" name="TextBox 4"/>
          <p:cNvSpPr txBox="1"/>
          <p:nvPr/>
        </p:nvSpPr>
        <p:spPr>
          <a:xfrm>
            <a:off x="7540006" y="2273453"/>
            <a:ext cx="3921211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2.5x lower uncorrected downstream phase jitter (2 degrees -&gt; 0.8 degrees).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5x lower corrected downstream phase jitter (1.4 degrees -&gt; below 0.3 degrees).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27935-8ABD-4C3E-B33A-C25FC44E4824}" type="datetime1">
              <a:rPr lang="en-GB" smtClean="0"/>
              <a:t>19/12/2015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6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Variation Along Pulse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538" y="1410840"/>
            <a:ext cx="6226114" cy="46049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2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Sources of Phase Jitter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May be sources of uncorrelated phase jitter not linked to energy/changes in injector.</a:t>
            </a:r>
          </a:p>
          <a:p>
            <a:endParaRPr lang="en-GB" dirty="0"/>
          </a:p>
          <a:p>
            <a:r>
              <a:rPr lang="en-GB" dirty="0" smtClean="0"/>
              <a:t>Most likely candidates would be jitter on power supplies, e.g.</a:t>
            </a:r>
            <a:endParaRPr lang="en-GB" dirty="0"/>
          </a:p>
          <a:p>
            <a:pPr lvl="1"/>
            <a:r>
              <a:rPr lang="en-GB" dirty="0" smtClean="0"/>
              <a:t>Combiner ring septum</a:t>
            </a:r>
            <a:endParaRPr lang="en-GB" dirty="0"/>
          </a:p>
          <a:p>
            <a:pPr lvl="1"/>
            <a:r>
              <a:rPr lang="en-GB" dirty="0" smtClean="0"/>
              <a:t>Dipoles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53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Downstream Phase vs. CR Septum Current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32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368" y="1363380"/>
            <a:ext cx="6355352" cy="470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59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Monitor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GB" strike="sngStrike" dirty="0" smtClean="0"/>
              <a:t>Resolution on FONT5a board</a:t>
            </a:r>
            <a:r>
              <a:rPr lang="en-GB" dirty="0" smtClean="0"/>
              <a:t> Re-emergence of 0.35 degrees resolution.</a:t>
            </a:r>
            <a:endParaRPr lang="en-GB" strike="sngStrike" dirty="0" smtClean="0"/>
          </a:p>
          <a:p>
            <a:pPr lvl="1"/>
            <a:r>
              <a:rPr lang="en-GB" dirty="0" smtClean="0"/>
              <a:t>Diode performance.</a:t>
            </a:r>
          </a:p>
          <a:p>
            <a:pPr lvl="1"/>
            <a:r>
              <a:rPr lang="en-GB" dirty="0" smtClean="0"/>
              <a:t>Cross-talk between channels.</a:t>
            </a:r>
          </a:p>
          <a:p>
            <a:pPr lvl="1"/>
            <a:r>
              <a:rPr lang="en-GB" dirty="0" smtClean="0"/>
              <a:t>Dependence on position.</a:t>
            </a:r>
          </a:p>
          <a:p>
            <a:pPr lvl="1"/>
            <a:r>
              <a:rPr lang="en-GB" dirty="0" smtClean="0"/>
              <a:t>Baseline noise.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1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Spent Wednesday last week taking a vast array of measurements to try to understand worse resolution on FONT5a board (&gt;0.35 degrees compared to &lt;0.15 degrees).</a:t>
            </a:r>
          </a:p>
          <a:p>
            <a:pPr lvl="1"/>
            <a:r>
              <a:rPr lang="en-GB" dirty="0" smtClean="0"/>
              <a:t>357MHz (generator) and 192MHz (same as used by </a:t>
            </a:r>
            <a:r>
              <a:rPr lang="en-GB" dirty="0" err="1" smtClean="0"/>
              <a:t>SiS</a:t>
            </a:r>
            <a:r>
              <a:rPr lang="en-GB" dirty="0" smtClean="0"/>
              <a:t>) clock frequency, with/without the signals split to </a:t>
            </a:r>
            <a:r>
              <a:rPr lang="en-GB" dirty="0" err="1" smtClean="0"/>
              <a:t>SiS</a:t>
            </a:r>
            <a:r>
              <a:rPr lang="en-GB" dirty="0" smtClean="0"/>
              <a:t>, on the FONT5a and the old FONT5 board.</a:t>
            </a:r>
          </a:p>
          <a:p>
            <a:pPr lvl="1"/>
            <a:endParaRPr lang="en-GB" dirty="0"/>
          </a:p>
          <a:p>
            <a:pPr lvl="1"/>
            <a:r>
              <a:rPr lang="en-GB" dirty="0" smtClean="0"/>
              <a:t>Eventually in the analysis I realised the resolution on the </a:t>
            </a:r>
            <a:r>
              <a:rPr lang="en-GB" dirty="0" err="1" smtClean="0"/>
              <a:t>SiS</a:t>
            </a:r>
            <a:r>
              <a:rPr lang="en-GB" dirty="0" smtClean="0"/>
              <a:t> is now 0.35 degrees as well, no longer the 0.15…</a:t>
            </a:r>
          </a:p>
          <a:p>
            <a:pPr lvl="2"/>
            <a:r>
              <a:rPr lang="en-GB" dirty="0" smtClean="0"/>
              <a:t>No setup changes since the best 0.13 degrees result. Maybe a loose connection/similar that developed.</a:t>
            </a:r>
          </a:p>
          <a:p>
            <a:pPr lvl="2"/>
            <a:r>
              <a:rPr lang="en-GB" dirty="0" smtClean="0"/>
              <a:t>Ideally/hopefully only something that changed on Mon2 – wouldn’t effect correction. Otherwise 0.28 degrees corrected jitter shouldn’t be possible.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618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 History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270" y="1329791"/>
            <a:ext cx="6515773" cy="481918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608399" y="3734461"/>
            <a:ext cx="14603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All new shifters</a:t>
            </a:r>
          </a:p>
          <a:p>
            <a:r>
              <a:rPr lang="en-GB" sz="1600" dirty="0" smtClean="0"/>
              <a:t>Installed.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403956" y="4197427"/>
            <a:ext cx="1469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Attenuation on</a:t>
            </a:r>
          </a:p>
          <a:p>
            <a:r>
              <a:rPr lang="en-GB" sz="1600" dirty="0" smtClean="0"/>
              <a:t>Input removed.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605755" y="3459282"/>
            <a:ext cx="16010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Mon1 connected</a:t>
            </a:r>
          </a:p>
          <a:p>
            <a:r>
              <a:rPr lang="en-GB" sz="1600" dirty="0" smtClean="0"/>
              <a:t>To FONT for FF.</a:t>
            </a:r>
            <a:endParaRPr lang="en-GB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3608399" y="4300654"/>
            <a:ext cx="181006" cy="6750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082212" y="4712043"/>
            <a:ext cx="13788" cy="6064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082212" y="3996979"/>
            <a:ext cx="648102" cy="3602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605755" y="1800119"/>
            <a:ext cx="13910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Amplifier </a:t>
            </a:r>
          </a:p>
          <a:p>
            <a:r>
              <a:rPr lang="en-GB" sz="1600" dirty="0" smtClean="0"/>
              <a:t>not connected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488036" y="1934415"/>
            <a:ext cx="385425" cy="716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512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Resolution: Significance for Correction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7978" y="1383346"/>
            <a:ext cx="6356044" cy="47120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7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Diode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Diodes saturate earlier than the Mixers.</a:t>
            </a:r>
          </a:p>
          <a:p>
            <a:pPr lvl="1"/>
            <a:r>
              <a:rPr lang="en-GB" dirty="0" smtClean="0"/>
              <a:t>Attenuating inputs to avoid saturation of diodes results in worse resolution (using Mixer only).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Cross-talk (Diode on Mixer and Mixer on Diode) should be taken in to account in order to use the diodes.</a:t>
            </a:r>
          </a:p>
          <a:p>
            <a:pPr lvl="1"/>
            <a:endParaRPr lang="en-GB" dirty="0"/>
          </a:p>
          <a:p>
            <a:r>
              <a:rPr lang="en-GB" dirty="0" smtClean="0"/>
              <a:t>Diode outputs should be amplified to increase signal/noise on </a:t>
            </a:r>
            <a:r>
              <a:rPr lang="en-GB" dirty="0" err="1" smtClean="0"/>
              <a:t>SiS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New amplifiers built but all had issues.</a:t>
            </a:r>
          </a:p>
          <a:p>
            <a:pPr lvl="1"/>
            <a:endParaRPr lang="en-GB" dirty="0"/>
          </a:p>
          <a:p>
            <a:r>
              <a:rPr lang="en-GB" dirty="0" smtClean="0"/>
              <a:t>Reflection on Mon3 Diode.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63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Mixer, Diode vs. Input Voltage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781531"/>
            <a:ext cx="5378811" cy="4034108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330" y="1781531"/>
            <a:ext cx="5386470" cy="403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09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Cross-Talk on Diode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0" y="1414463"/>
            <a:ext cx="6350000" cy="47625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36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95753"/>
          </a:xfrm>
        </p:spPr>
        <p:txBody>
          <a:bodyPr/>
          <a:lstStyle/>
          <a:p>
            <a:r>
              <a:rPr lang="en-GB" dirty="0" smtClean="0"/>
              <a:t>Issues Limiting 2014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2200" dirty="0" smtClean="0"/>
              <a:t>Phase propagation:</a:t>
            </a:r>
          </a:p>
          <a:p>
            <a:pPr lvl="1"/>
            <a:r>
              <a:rPr lang="en-GB" sz="2200" dirty="0" smtClean="0"/>
              <a:t>Low correlation (~50%) and large jitter increase between the upstream (FF input) and downstream phase.</a:t>
            </a:r>
          </a:p>
          <a:p>
            <a:pPr lvl="1"/>
            <a:endParaRPr lang="en-GB" sz="2200" dirty="0"/>
          </a:p>
          <a:p>
            <a:r>
              <a:rPr lang="en-GB" sz="2200" dirty="0" smtClean="0"/>
              <a:t>Phase monitor performance:</a:t>
            </a:r>
          </a:p>
          <a:p>
            <a:pPr lvl="1"/>
            <a:r>
              <a:rPr lang="en-GB" sz="2200" dirty="0" smtClean="0"/>
              <a:t>Poor resolution: Up to 0.8 degrees instead of expected &lt;0.2 degrees.</a:t>
            </a:r>
          </a:p>
          <a:p>
            <a:pPr lvl="1"/>
            <a:endParaRPr lang="en-GB" sz="2200" dirty="0"/>
          </a:p>
          <a:p>
            <a:r>
              <a:rPr lang="en-GB" sz="2200" dirty="0" smtClean="0"/>
              <a:t>Correction range</a:t>
            </a:r>
          </a:p>
          <a:p>
            <a:pPr lvl="1"/>
            <a:r>
              <a:rPr lang="en-GB" sz="2200" dirty="0" smtClean="0"/>
              <a:t>Regularly saturating amplifier (±3 degrees range) with 2 degrees phase jitter downstream.</a:t>
            </a:r>
          </a:p>
          <a:p>
            <a:pPr marL="457200" lvl="1" indent="0">
              <a:buNone/>
            </a:pPr>
            <a:endParaRPr lang="en-GB" sz="2200" dirty="0" smtClean="0"/>
          </a:p>
          <a:p>
            <a:r>
              <a:rPr lang="en-GB" sz="2200" dirty="0" smtClean="0"/>
              <a:t>All have been addressed and improved during 2015.</a:t>
            </a:r>
          </a:p>
          <a:p>
            <a:pPr lvl="1"/>
            <a:endParaRPr lang="en-GB" sz="2200" dirty="0"/>
          </a:p>
          <a:p>
            <a:endParaRPr lang="en-GB" sz="2200" dirty="0" smtClean="0"/>
          </a:p>
          <a:p>
            <a:pPr lvl="1"/>
            <a:endParaRPr lang="en-GB" sz="2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CCF93-B002-4C97-91E2-300FC1313761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8503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Reflection on Mon3 Diode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456" y="1653146"/>
            <a:ext cx="5431087" cy="428513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76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Dependence on Position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Measured clear dependence of Mon1 and Mon2 phase measurement (Mixer only) on position.</a:t>
            </a:r>
          </a:p>
          <a:p>
            <a:pPr lvl="1"/>
            <a:r>
              <a:rPr lang="en-GB" dirty="0" smtClean="0"/>
              <a:t>Comes mostly from variations in input power*.</a:t>
            </a:r>
          </a:p>
          <a:p>
            <a:pPr lvl="1"/>
            <a:r>
              <a:rPr lang="en-GB" dirty="0" smtClean="0"/>
              <a:t>Should be able to reduce effect by using diodes?</a:t>
            </a:r>
          </a:p>
          <a:p>
            <a:pPr lvl="1"/>
            <a:r>
              <a:rPr lang="en-GB" dirty="0" smtClean="0"/>
              <a:t>Include phase monitor position measurements in phase reconstruction?</a:t>
            </a:r>
          </a:p>
          <a:p>
            <a:pPr lvl="2"/>
            <a:endParaRPr lang="en-GB" dirty="0"/>
          </a:p>
          <a:p>
            <a:r>
              <a:rPr lang="en-GB" dirty="0" smtClean="0"/>
              <a:t>Needs to be measured for Mon3 as well.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41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38200" y="5530632"/>
            <a:ext cx="10348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* Changing correctors during position scan changes path length between corrector and phase monitor. Back of envelope calculation gives only 0.1 degrees effect.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317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Preliminary Position Scan Results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870" y="1844327"/>
            <a:ext cx="5431087" cy="401693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42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17" y="1787247"/>
            <a:ext cx="5711999" cy="413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32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Baseline Noise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Shapes in baseline noise from all monitors that may have an effect on performance. Scale as seen here probably insignificant.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43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589" y="2254744"/>
            <a:ext cx="5231621" cy="392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64403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Consequences for CLIC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GB" dirty="0" smtClean="0"/>
              <a:t>Optics</a:t>
            </a:r>
          </a:p>
          <a:p>
            <a:pPr lvl="1"/>
            <a:r>
              <a:rPr lang="en-GB" dirty="0" smtClean="0"/>
              <a:t>Hardware requirements</a:t>
            </a:r>
          </a:p>
          <a:p>
            <a:pPr lvl="1"/>
            <a:r>
              <a:rPr lang="en-GB" dirty="0" smtClean="0"/>
              <a:t>Different schemes (e.g. combined beam, 2 kickers instead of 4 etc.)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44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8325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2200" dirty="0"/>
              <a:t>Achieved 0.28 degrees phase stability at CTF, getting very close to the CLIC goal of 0.2 degrees.</a:t>
            </a:r>
          </a:p>
          <a:p>
            <a:r>
              <a:rPr lang="en-GB" sz="2200" dirty="0"/>
              <a:t>Result thanks to:</a:t>
            </a:r>
          </a:p>
          <a:p>
            <a:pPr lvl="1"/>
            <a:r>
              <a:rPr lang="en-GB" sz="2200" dirty="0"/>
              <a:t>Increasing upstream-downstream phase correlation from 50% to 95% via a campaign of R56 and energy optimisation, plus much improved stability at CTF.</a:t>
            </a:r>
          </a:p>
          <a:p>
            <a:pPr lvl="1"/>
            <a:r>
              <a:rPr lang="en-GB" sz="2200" dirty="0"/>
              <a:t>Changes to phase monitor electronics improved resolution from 0.75 to below 0.15 degrees.</a:t>
            </a:r>
          </a:p>
          <a:p>
            <a:pPr lvl="1"/>
            <a:r>
              <a:rPr lang="en-GB" sz="2200" dirty="0"/>
              <a:t>New amplifier to double the correction range</a:t>
            </a:r>
            <a:r>
              <a:rPr lang="en-GB" sz="2200" dirty="0" smtClean="0"/>
              <a:t>.</a:t>
            </a:r>
            <a:endParaRPr lang="en-GB" sz="2400" dirty="0" smtClean="0"/>
          </a:p>
          <a:p>
            <a:r>
              <a:rPr lang="en-GB" sz="2200" dirty="0" smtClean="0"/>
              <a:t>Remaining </a:t>
            </a:r>
            <a:r>
              <a:rPr lang="en-GB" sz="2200" dirty="0"/>
              <a:t>points:</a:t>
            </a:r>
          </a:p>
          <a:p>
            <a:pPr lvl="1"/>
            <a:r>
              <a:rPr lang="en-GB" sz="2200" dirty="0"/>
              <a:t>Increase reproducibility/longevity of 95% correlation</a:t>
            </a:r>
            <a:r>
              <a:rPr lang="en-GB" sz="2200" dirty="0" smtClean="0"/>
              <a:t>.</a:t>
            </a:r>
          </a:p>
          <a:p>
            <a:pPr lvl="1"/>
            <a:r>
              <a:rPr lang="en-GB" sz="2200" dirty="0" smtClean="0"/>
              <a:t>Phase monitor performance – especially why is resolution now worse?</a:t>
            </a:r>
            <a:endParaRPr lang="en-GB" sz="2200" dirty="0"/>
          </a:p>
          <a:p>
            <a:pPr lvl="1"/>
            <a:r>
              <a:rPr lang="en-GB" sz="2200" dirty="0"/>
              <a:t>To achieve 0.2 degrees stability: &gt;97% correlation required.</a:t>
            </a:r>
          </a:p>
          <a:p>
            <a:pPr lvl="1"/>
            <a:r>
              <a:rPr lang="en-GB" sz="2200" dirty="0"/>
              <a:t>Demonstrate factor 10 jitter reduction: 99.5% correlation with upstream jitter amplified to &gt;2 degrees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70928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Merry Christmas!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0B6D5-6704-4EE8-AB66-98BA19DC27FE}" type="datetime1">
              <a:rPr lang="en-GB" smtClean="0"/>
              <a:t>20/12/2015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46</a:t>
            </a:fld>
            <a:endParaRPr lang="en-GB"/>
          </a:p>
        </p:txBody>
      </p:sp>
      <p:pic>
        <p:nvPicPr>
          <p:cNvPr id="1026" name="Picture 2" descr="http://forcecast.net/2010/12daysofchristmas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535" y="1793169"/>
            <a:ext cx="409575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0286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1"/>
            <a:ext cx="10533185" cy="1174428"/>
          </a:xfrm>
        </p:spPr>
        <p:txBody>
          <a:bodyPr/>
          <a:lstStyle/>
          <a:p>
            <a:r>
              <a:rPr lang="en-GB" dirty="0" smtClean="0"/>
              <a:t>Phase Propagation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471" y="1534388"/>
            <a:ext cx="4308951" cy="3012762"/>
          </a:xfrm>
        </p:spPr>
      </p:pic>
      <p:grpSp>
        <p:nvGrpSpPr>
          <p:cNvPr id="10" name="Group 9"/>
          <p:cNvGrpSpPr/>
          <p:nvPr/>
        </p:nvGrpSpPr>
        <p:grpSpPr>
          <a:xfrm>
            <a:off x="966948" y="1809068"/>
            <a:ext cx="5370518" cy="2405448"/>
            <a:chOff x="505553" y="2158315"/>
            <a:chExt cx="5370518" cy="2405448"/>
          </a:xfrm>
        </p:grpSpPr>
        <p:pic>
          <p:nvPicPr>
            <p:cNvPr id="5" name="Content Placeholder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553" y="2158315"/>
              <a:ext cx="5370518" cy="240544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583459" y="3641124"/>
              <a:ext cx="1375719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/>
                <a:t>R56 = -0.2 m </a:t>
              </a:r>
              <a:endParaRPr lang="en-GB" sz="16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271318" y="2647720"/>
              <a:ext cx="1044000" cy="2520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/>
                <a:t>R56 = 0 m </a:t>
              </a:r>
              <a:endParaRPr lang="en-GB" sz="1600" b="1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38200" y="4625771"/>
            <a:ext cx="1091604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Non-zero R56 between the upstream and downstream phase monitors causes additional uncorrelated phase jitter downstream (via energy jitter).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To achieve 0.2 degrees stability at CTF, R56 must be controlled at the 1 cm level.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Compensate for negative R56 in TL2 with positive R56 in TL1.</a:t>
            </a:r>
            <a:endParaRPr lang="en-GB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FD61D-A4A3-491A-8B62-0811E6753F9C}" type="datetime1">
              <a:rPr lang="en-GB" smtClean="0"/>
              <a:t>19/12/2015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20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165940"/>
          </a:xfrm>
        </p:spPr>
        <p:txBody>
          <a:bodyPr/>
          <a:lstStyle/>
          <a:p>
            <a:r>
              <a:rPr lang="en-GB" dirty="0" smtClean="0"/>
              <a:t>Phase Propagation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355" y="1279419"/>
            <a:ext cx="4272094" cy="315972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872" y="1279418"/>
            <a:ext cx="4272096" cy="315972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4439139"/>
            <a:ext cx="1051560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By varying R56 in TL1 we reduce the downstream phase jitter to the same level as the upstream phase jitter.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Higher order energy dependencies clearly visible: mitigated by flattening energy variations along the pulse.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Achieved 95% correlation, but extremely sensitive to small changes in injector.</a:t>
            </a:r>
            <a:endParaRPr lang="en-GB" sz="2200" dirty="0"/>
          </a:p>
        </p:txBody>
      </p:sp>
      <p:sp>
        <p:nvSpPr>
          <p:cNvPr id="7" name="TextBox 6"/>
          <p:cNvSpPr txBox="1"/>
          <p:nvPr/>
        </p:nvSpPr>
        <p:spPr>
          <a:xfrm>
            <a:off x="7691389" y="2044801"/>
            <a:ext cx="20182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Beam energy varied ±1% </a:t>
            </a:r>
            <a:endParaRPr lang="en-GB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1152-1BE9-4BD0-A094-E62546A21497}" type="datetime1">
              <a:rPr lang="en-GB" smtClean="0"/>
              <a:t>19/12/2015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34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116" y="19336"/>
            <a:ext cx="10515600" cy="1197634"/>
          </a:xfrm>
        </p:spPr>
        <p:txBody>
          <a:bodyPr/>
          <a:lstStyle/>
          <a:p>
            <a:r>
              <a:rPr lang="en-GB" dirty="0" smtClean="0"/>
              <a:t>Phase Monitor Performance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281" y="3711983"/>
            <a:ext cx="3278803" cy="2425063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80" y="1286920"/>
            <a:ext cx="3278803" cy="24250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760" y="1286920"/>
            <a:ext cx="3278803" cy="24250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14609" y="1361299"/>
            <a:ext cx="53272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3 purpose built phase monitors (from INFN </a:t>
            </a:r>
            <a:r>
              <a:rPr lang="en-GB" sz="2200" dirty="0" err="1" smtClean="0"/>
              <a:t>Frascati</a:t>
            </a:r>
            <a:r>
              <a:rPr lang="en-GB" sz="2200" dirty="0" smtClean="0"/>
              <a:t>): 2 upstream, 1 downstream.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Only achieved ~0.7 degrees resolution in late 2014/early 2015.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Limits best possible corrected phase stability to 1 degree.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Identified source of problem to be noise originating from the digital phase shifters used in the electronics: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With the same monitor connected to different sets of electronics, jitter varied by a factor 2.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D1B35-7812-4DD2-9C1E-DF25EA9BC283}" type="datetime1">
              <a:rPr lang="en-GB" smtClean="0"/>
              <a:t>19/12/2015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17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211384"/>
          </a:xfrm>
        </p:spPr>
        <p:txBody>
          <a:bodyPr/>
          <a:lstStyle/>
          <a:p>
            <a:r>
              <a:rPr lang="en-GB" dirty="0" smtClean="0"/>
              <a:t>Phase Monitor Performance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583" y="1483695"/>
            <a:ext cx="3865780" cy="2859202"/>
          </a:xfrm>
        </p:spPr>
      </p:pic>
      <p:sp>
        <p:nvSpPr>
          <p:cNvPr id="5" name="TextBox 4"/>
          <p:cNvSpPr txBox="1"/>
          <p:nvPr/>
        </p:nvSpPr>
        <p:spPr>
          <a:xfrm>
            <a:off x="838200" y="4342897"/>
            <a:ext cx="10515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Changed all the digital shifters to new mechanical phase shifters.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Upstream phase jitter (beam jitter, not noise floor) consistently ~0.75 degrees for each set of electronics.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Resolution between two upstream monitors 0.14 degrees across the pulse.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200" dirty="0" smtClean="0"/>
              <a:t>0.14 degrees resolution or below required to be able to achieve 0.2 degrees stability.</a:t>
            </a:r>
            <a:endParaRPr lang="en-GB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0CFF8-8E8D-4E90-B389-B0AFAF1B370C}" type="datetime1">
              <a:rPr lang="en-GB" smtClean="0"/>
              <a:t>19/12/2015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8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629" y="1483695"/>
            <a:ext cx="3865780" cy="2859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93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60"/>
            <a:ext cx="10515600" cy="1216540"/>
          </a:xfrm>
        </p:spPr>
        <p:txBody>
          <a:bodyPr/>
          <a:lstStyle/>
          <a:p>
            <a:r>
              <a:rPr lang="en-GB" dirty="0" smtClean="0"/>
              <a:t>New Amplifier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94406"/>
            <a:ext cx="10515600" cy="4351338"/>
          </a:xfrm>
        </p:spPr>
        <p:txBody>
          <a:bodyPr>
            <a:normAutofit/>
          </a:bodyPr>
          <a:lstStyle/>
          <a:p>
            <a:r>
              <a:rPr lang="en-GB" sz="2200" dirty="0" smtClean="0"/>
              <a:t>Nov 2014-Oct 2015: </a:t>
            </a:r>
            <a:r>
              <a:rPr lang="en-GB" sz="2200" dirty="0" smtClean="0"/>
              <a:t>345 V for ±3 degrees </a:t>
            </a:r>
            <a:r>
              <a:rPr lang="en-GB" sz="2200" dirty="0" smtClean="0"/>
              <a:t>range.</a:t>
            </a:r>
          </a:p>
          <a:p>
            <a:r>
              <a:rPr lang="en-GB" sz="2200" dirty="0" smtClean="0"/>
              <a:t>Nov 2015: 690 V </a:t>
            </a:r>
            <a:r>
              <a:rPr lang="en-GB" sz="2200" dirty="0"/>
              <a:t>for </a:t>
            </a:r>
            <a:r>
              <a:rPr lang="en-GB" sz="2200" dirty="0" smtClean="0"/>
              <a:t>±6 </a:t>
            </a:r>
            <a:r>
              <a:rPr lang="en-GB" sz="2200" dirty="0"/>
              <a:t>degrees range</a:t>
            </a:r>
            <a:r>
              <a:rPr lang="en-GB" sz="2200" dirty="0" smtClean="0"/>
              <a:t>.</a:t>
            </a:r>
            <a:endParaRPr lang="en-GB" sz="2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F9F4-3870-42A1-B52D-F3194C635B42}" type="datetime1">
              <a:rPr lang="en-GB" smtClean="0"/>
              <a:t>19/12/2015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FD4E8-A2F5-44C9-BB89-783052C8D2CC}" type="slidenum">
              <a:rPr lang="en-GB" smtClean="0"/>
              <a:t>9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05" y="2068932"/>
            <a:ext cx="5232392" cy="39227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697" y="1775261"/>
            <a:ext cx="5624103" cy="4216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08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TM02900771[[fn=Slice]]</Template>
  <TotalTime>2496</TotalTime>
  <Words>1964</Words>
  <Application>Microsoft Office PowerPoint</Application>
  <PresentationFormat>Widescreen</PresentationFormat>
  <Paragraphs>359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0" baseType="lpstr">
      <vt:lpstr>Arial</vt:lpstr>
      <vt:lpstr>Calibri</vt:lpstr>
      <vt:lpstr>Calibri Light</vt:lpstr>
      <vt:lpstr>Office Theme</vt:lpstr>
      <vt:lpstr>Phase Feedforward in 2015 &amp; Plans for 2016</vt:lpstr>
      <vt:lpstr>Status 2014</vt:lpstr>
      <vt:lpstr>Status 2015</vt:lpstr>
      <vt:lpstr>Issues Limiting 2014 Performance</vt:lpstr>
      <vt:lpstr>Phase Propagation</vt:lpstr>
      <vt:lpstr>Phase Propagation</vt:lpstr>
      <vt:lpstr>Phase Monitor Performance</vt:lpstr>
      <vt:lpstr>Phase Monitor Performance</vt:lpstr>
      <vt:lpstr>New Amplifier</vt:lpstr>
      <vt:lpstr>New Amplifier: Effect on Correction</vt:lpstr>
      <vt:lpstr>Phase Feedforward: Current Jitter Record</vt:lpstr>
      <vt:lpstr>Phase Feedforward: Current Jitter Record</vt:lpstr>
      <vt:lpstr>Simulations Along Pulse: Phase Jitter Record</vt:lpstr>
      <vt:lpstr>Remaining Points for 2016</vt:lpstr>
      <vt:lpstr>Remaining Points for 2016</vt:lpstr>
      <vt:lpstr>Phase Feedforward</vt:lpstr>
      <vt:lpstr>0.2 Degrees Stability / Factor 10 Reduction</vt:lpstr>
      <vt:lpstr>Theoretical Corrected Phase Jitter vs. Correlation</vt:lpstr>
      <vt:lpstr>Feedforward with Natural Frascati Chicane (R56 = 0.45m)</vt:lpstr>
      <vt:lpstr>Combined Beam</vt:lpstr>
      <vt:lpstr>Removal of Slow Phase Drifts</vt:lpstr>
      <vt:lpstr>Example Slow Correction Results</vt:lpstr>
      <vt:lpstr>With Additional Inputs</vt:lpstr>
      <vt:lpstr>Corrections for Amplifier in Firmware</vt:lpstr>
      <vt:lpstr>Acquisition</vt:lpstr>
      <vt:lpstr>Phase Propagation</vt:lpstr>
      <vt:lpstr>Sensitivity to Drifts in Injector</vt:lpstr>
      <vt:lpstr>Higher Order Energy Dependencies</vt:lpstr>
      <vt:lpstr>Phase vs. Energy Offset According to MADX</vt:lpstr>
      <vt:lpstr>Energy Variation Along Pulse</vt:lpstr>
      <vt:lpstr>Other Sources of Phase Jitter</vt:lpstr>
      <vt:lpstr>Downstream Phase vs. CR Septum Current</vt:lpstr>
      <vt:lpstr>Phase Monitor Performance</vt:lpstr>
      <vt:lpstr>Resolution</vt:lpstr>
      <vt:lpstr>Resolution History</vt:lpstr>
      <vt:lpstr>Resolution: Significance for Correction</vt:lpstr>
      <vt:lpstr>Diode Performance</vt:lpstr>
      <vt:lpstr>Mixer, Diode vs. Input Voltage</vt:lpstr>
      <vt:lpstr>Cross-Talk on Diode</vt:lpstr>
      <vt:lpstr>Reflection on Mon3 Diode</vt:lpstr>
      <vt:lpstr>Dependence on Position</vt:lpstr>
      <vt:lpstr>Example Preliminary Position Scan Results</vt:lpstr>
      <vt:lpstr>Baseline Noise</vt:lpstr>
      <vt:lpstr>Consequences for CLIC</vt:lpstr>
      <vt:lpstr>Summary</vt:lpstr>
      <vt:lpstr>Merry Christmas!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Phase Feedforward at CTF3</dc:title>
  <dc:creator>Jack Roberts</dc:creator>
  <cp:lastModifiedBy>Jack Roberts</cp:lastModifiedBy>
  <cp:revision>87</cp:revision>
  <dcterms:created xsi:type="dcterms:W3CDTF">2015-11-29T16:08:51Z</dcterms:created>
  <dcterms:modified xsi:type="dcterms:W3CDTF">2015-12-20T20:09:29Z</dcterms:modified>
</cp:coreProperties>
</file>