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mp" ContentType="image/p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1" r:id="rId8"/>
    <p:sldId id="260" r:id="rId9"/>
    <p:sldId id="262" r:id="rId10"/>
    <p:sldId id="263" r:id="rId11"/>
    <p:sldId id="268" r:id="rId12"/>
    <p:sldId id="264" r:id="rId13"/>
    <p:sldId id="267" r:id="rId14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8006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917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721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711" y="1404323"/>
            <a:ext cx="8687814" cy="492146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73712" y="773546"/>
            <a:ext cx="8606714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721FC6-C04D-47AA-A012-BF121FF6268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16/01/05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7749" y="644743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altLang="ja-JP" smtClean="0"/>
              <a:t>CFS</a:t>
            </a:r>
            <a:r>
              <a:rPr lang="ja-JP" altLang="en-US" smtClean="0"/>
              <a:t>定例・拡大連絡会</a:t>
            </a:r>
            <a:r>
              <a:rPr lang="en-US" altLang="ja-JP" smtClean="0"/>
              <a:t>15.10.06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23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808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41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343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711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3511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7275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01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969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17A31-1059-1C4E-83EB-87F892F00251}" type="datetimeFigureOut">
              <a:rPr kumimoji="1" lang="ja-JP" altLang="en-US" smtClean="0"/>
              <a:t>16/01/05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94216-F476-6542-907A-73BA7783BA8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90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tmp"/><Relationship Id="rId3" Type="http://schemas.openxmlformats.org/officeDocument/2006/relationships/image" Target="../media/image7.tm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m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6000" b="1" dirty="0" smtClean="0"/>
              <a:t>Status in Japan </a:t>
            </a:r>
            <a:endParaRPr kumimoji="1" lang="ja-JP" altLang="en-US" sz="6000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Akira Yamamoto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Report for the TB meeting, </a:t>
            </a:r>
          </a:p>
          <a:p>
            <a:r>
              <a:rPr kumimoji="1" lang="en-US" altLang="ja-JP" dirty="0" smtClean="0"/>
              <a:t>5 January, 2016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8673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86" y="1186809"/>
            <a:ext cx="4910030" cy="3529630"/>
          </a:xfrm>
          <a:prstGeom prst="rect">
            <a:avLst/>
          </a:prstGeom>
        </p:spPr>
      </p:pic>
      <p:pic>
        <p:nvPicPr>
          <p:cNvPr id="5" name="図 4" descr="画面の領域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6315">
            <a:off x="4489971" y="809246"/>
            <a:ext cx="4233460" cy="280263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76286" y="369618"/>
            <a:ext cx="4032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B</a:t>
            </a:r>
            <a:r>
              <a:rPr kumimoji="1" lang="ja-JP" altLang="en-US" sz="2400" dirty="0" smtClean="0"/>
              <a:t>案：　専用搬送車進入方式</a:t>
            </a:r>
            <a:endParaRPr kumimoji="1" lang="ja-JP" altLang="en-US" sz="2400" dirty="0"/>
          </a:p>
        </p:txBody>
      </p:sp>
      <p:cxnSp>
        <p:nvCxnSpPr>
          <p:cNvPr id="9" name="直線矢印コネクタ 8"/>
          <p:cNvCxnSpPr/>
          <p:nvPr/>
        </p:nvCxnSpPr>
        <p:spPr>
          <a:xfrm flipV="1">
            <a:off x="2465048" y="3853174"/>
            <a:ext cx="624358" cy="692043"/>
          </a:xfrm>
          <a:prstGeom prst="straightConnector1">
            <a:avLst/>
          </a:prstGeom>
          <a:ln w="28575">
            <a:solidFill>
              <a:srgbClr val="FF0000"/>
            </a:solidFill>
            <a:tailEnd type="arrow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 rot="18623887">
            <a:off x="1662567" y="3939201"/>
            <a:ext cx="161454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chemeClr val="bg1"/>
                </a:solidFill>
              </a:rPr>
              <a:t>アクセストンネル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76286" y="5004016"/>
            <a:ext cx="39871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特徴</a:t>
            </a:r>
            <a:endParaRPr kumimoji="1" lang="en-US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特殊車両による搬入、設置</a:t>
            </a:r>
            <a:endParaRPr kumimoji="1" lang="en-US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dirty="0" smtClean="0"/>
              <a:t>供用時；電動ゲートにより遮蔽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5500329" y="3027469"/>
            <a:ext cx="1237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>
                <a:solidFill>
                  <a:schemeClr val="bg1"/>
                </a:solidFill>
              </a:rPr>
              <a:t>遮蔽ゲート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36331" y="5028228"/>
            <a:ext cx="4727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ja-JP" altLang="en-US" dirty="0" smtClean="0"/>
              <a:t>課題</a:t>
            </a:r>
            <a:endParaRPr kumimoji="1" lang="en-US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dirty="0" smtClean="0"/>
              <a:t>RF</a:t>
            </a:r>
            <a:r>
              <a:rPr kumimoji="1" lang="ja-JP" altLang="en-US" dirty="0" smtClean="0"/>
              <a:t>トンネル部の設備供給ラインの</a:t>
            </a:r>
            <a:r>
              <a:rPr lang="ja-JP" altLang="en-US" dirty="0" smtClean="0"/>
              <a:t>切回し？</a:t>
            </a:r>
            <a:endParaRPr lang="en-US" altLang="ja-JP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ja-JP" altLang="en-US" dirty="0" smtClean="0"/>
              <a:t>遮蔽ゲートの収納</a:t>
            </a:r>
            <a:endParaRPr kumimoji="1" lang="en-US" altLang="ja-JP" dirty="0" smtClean="0"/>
          </a:p>
        </p:txBody>
      </p:sp>
      <p:sp>
        <p:nvSpPr>
          <p:cNvPr id="23" name="左右矢印 22"/>
          <p:cNvSpPr/>
          <p:nvPr/>
        </p:nvSpPr>
        <p:spPr>
          <a:xfrm rot="19350995">
            <a:off x="5548018" y="1845588"/>
            <a:ext cx="1162072" cy="468044"/>
          </a:xfrm>
          <a:prstGeom prst="leftRightArrow">
            <a:avLst/>
          </a:prstGeom>
          <a:solidFill>
            <a:schemeClr val="accent1"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5850081" y="2296391"/>
            <a:ext cx="10391" cy="7068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CFS</a:t>
            </a:r>
            <a:r>
              <a:rPr kumimoji="1" lang="ja-JP" altLang="en-US" smtClean="0"/>
              <a:t>定例・拡大連絡会</a:t>
            </a:r>
            <a:r>
              <a:rPr kumimoji="1" lang="en-US" altLang="ja-JP" smtClean="0"/>
              <a:t>15.10.06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9B62-5C29-41CC-83B1-681F75FFC2A5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777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CRWG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Led by Kaoru</a:t>
            </a:r>
          </a:p>
          <a:p>
            <a:r>
              <a:rPr lang="en-US" altLang="ja-JP" dirty="0" smtClean="0"/>
              <a:t>Meeting, today, in parallel</a:t>
            </a:r>
          </a:p>
          <a:p>
            <a:pPr marL="457200" lvl="1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45682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Activities with MEXT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Human Resource Working Group </a:t>
            </a:r>
          </a:p>
          <a:p>
            <a:pPr lvl="1"/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meeting in November, 18 </a:t>
            </a:r>
          </a:p>
          <a:p>
            <a:pPr lvl="1"/>
            <a:r>
              <a:rPr lang="en-US" altLang="ja-JP" dirty="0" smtClean="0"/>
              <a:t>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meeting in December, 21	</a:t>
            </a:r>
          </a:p>
          <a:p>
            <a:pPr lvl="1"/>
            <a:r>
              <a:rPr lang="en-US" altLang="ja-JP" dirty="0" smtClean="0"/>
              <a:t>3</a:t>
            </a:r>
            <a:r>
              <a:rPr lang="en-US" altLang="ja-JP" baseline="30000" dirty="0" smtClean="0"/>
              <a:t>rd</a:t>
            </a:r>
            <a:r>
              <a:rPr lang="en-US" altLang="ja-JP" dirty="0" smtClean="0"/>
              <a:t> meeting in February, 15 </a:t>
            </a:r>
          </a:p>
          <a:p>
            <a:pPr lvl="1"/>
            <a:r>
              <a:rPr lang="en-US" altLang="ja-JP" dirty="0" smtClean="0"/>
              <a:t>4 ~ 6 in Spring, 2016  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Commissioned Survey </a:t>
            </a:r>
          </a:p>
          <a:p>
            <a:pPr lvl="1"/>
            <a:r>
              <a:rPr kumimoji="1" lang="en-US" altLang="ja-JP" dirty="0" smtClean="0"/>
              <a:t>To be reported to MEXT by NRI, February 1.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260848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KEK ILC Action Plan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Working Group Report completed</a:t>
            </a:r>
          </a:p>
          <a:p>
            <a:pPr lvl="1"/>
            <a:r>
              <a:rPr lang="en-US" altLang="ja-JP" dirty="0" smtClean="0"/>
              <a:t>Reported to MEXT</a:t>
            </a:r>
          </a:p>
          <a:p>
            <a:pPr lvl="1"/>
            <a:r>
              <a:rPr kumimoji="1" lang="en-US" altLang="ja-JP" dirty="0" smtClean="0"/>
              <a:t>To be formally announced at KEK, by DG, this week. </a:t>
            </a:r>
          </a:p>
          <a:p>
            <a:pPr lvl="1"/>
            <a:r>
              <a:rPr lang="en-US" altLang="ja-JP" dirty="0" smtClean="0"/>
              <a:t>To be open on the KEK URL, as a topic, tomorrow.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436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3600" b="1" dirty="0" smtClean="0"/>
              <a:t>SRF Progress in ‘15, and Prospect in ‘16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9410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STF:</a:t>
            </a:r>
            <a:r>
              <a:rPr lang="en-US" altLang="ja-JP" dirty="0" smtClean="0"/>
              <a:t> CM1+CM2a Gradient Performance </a:t>
            </a:r>
          </a:p>
          <a:p>
            <a:pPr lvl="1"/>
            <a:r>
              <a:rPr kumimoji="1" lang="en-US" altLang="ja-JP" dirty="0" smtClean="0"/>
              <a:t>G-average =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30. 3</a:t>
            </a:r>
            <a:r>
              <a:rPr kumimoji="1" lang="en-US" altLang="ja-JP" dirty="0" smtClean="0"/>
              <a:t> MV/m</a:t>
            </a:r>
          </a:p>
          <a:p>
            <a:pPr lvl="1"/>
            <a:r>
              <a:rPr kumimoji="1" lang="en-US" altLang="ja-JP" dirty="0" smtClean="0"/>
              <a:t>CM1-upstream : 	39, 37, 35, 36 MV/m </a:t>
            </a:r>
          </a:p>
          <a:p>
            <a:pPr lvl="2"/>
            <a:r>
              <a:rPr lang="en-US" altLang="ja-JP" dirty="0"/>
              <a:t>n</a:t>
            </a:r>
            <a:r>
              <a:rPr lang="en-US" altLang="ja-JP" dirty="0" smtClean="0"/>
              <a:t>ot degraded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CM1-downstream: 26, 16, 26, 32 MV/m</a:t>
            </a:r>
          </a:p>
          <a:p>
            <a:pPr lvl="2"/>
            <a:r>
              <a:rPr lang="en-US" altLang="ja-JP" dirty="0" smtClean="0"/>
              <a:t>Clearly degraded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CM2a: 18, 34, 33, 32 MV/m </a:t>
            </a:r>
          </a:p>
          <a:p>
            <a:pPr lvl="2"/>
            <a:r>
              <a:rPr lang="en-US" altLang="ja-JP" dirty="0"/>
              <a:t>p</a:t>
            </a:r>
            <a:r>
              <a:rPr lang="en-US" altLang="ja-JP" dirty="0" smtClean="0"/>
              <a:t>artly degraded</a:t>
            </a:r>
          </a:p>
          <a:p>
            <a:r>
              <a:rPr lang="en-US" altLang="ja-JP" dirty="0" smtClean="0"/>
              <a:t>New Input-coupler (Tesla compatible) to be tested soon</a:t>
            </a:r>
          </a:p>
          <a:p>
            <a:r>
              <a:rPr lang="en-US" altLang="ja-JP" dirty="0" smtClean="0"/>
              <a:t>RF wave-guides delivered and to be assembled</a:t>
            </a:r>
          </a:p>
          <a:p>
            <a:pPr lvl="1"/>
            <a:r>
              <a:rPr lang="en-US" altLang="ja-JP" dirty="0" smtClean="0"/>
              <a:t>8-cavity string to be connected to Klystron</a:t>
            </a:r>
          </a:p>
          <a:p>
            <a:pPr lvl="1"/>
            <a:r>
              <a:rPr lang="en-US" altLang="ja-JP" dirty="0" smtClean="0"/>
              <a:t>8-cavity string RF test to be realized in May through July  </a:t>
            </a:r>
          </a:p>
        </p:txBody>
      </p:sp>
    </p:spTree>
    <p:extLst>
      <p:ext uri="{BB962C8B-B14F-4D97-AF65-F5344CB8AC3E}">
        <p14:creationId xmlns:p14="http://schemas.microsoft.com/office/powerpoint/2010/main" val="2110064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tf_generalView_A1_130830_low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472" y="0"/>
            <a:ext cx="8289726" cy="5882531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14461" y="211813"/>
            <a:ext cx="4311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i="1" dirty="0" smtClean="0">
                <a:solidFill>
                  <a:srgbClr val="000000"/>
                </a:solidFill>
              </a:rPr>
              <a:t>CM Test and Beam Acceleration </a:t>
            </a:r>
            <a:endParaRPr lang="en-US" altLang="ja-JP" sz="2400" b="1" i="1" dirty="0" smtClean="0">
              <a:solidFill>
                <a:srgbClr val="00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98176" y="990017"/>
            <a:ext cx="53967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/>
              <a:t>Beam Energy</a:t>
            </a:r>
            <a:r>
              <a:rPr kumimoji="1" lang="ja-JP" altLang="en-US" b="1" i="1" dirty="0"/>
              <a:t>：</a:t>
            </a:r>
            <a:r>
              <a:rPr kumimoji="1" lang="en-US" altLang="ja-JP" b="1" i="1" dirty="0" smtClean="0"/>
              <a:t>418MeV (40MeV + 31.5MeVx12cavities)</a:t>
            </a:r>
            <a:endParaRPr kumimoji="1" lang="en-US" altLang="ja-JP" b="1" i="1" dirty="0"/>
          </a:p>
          <a:p>
            <a:r>
              <a:rPr lang="en-US" altLang="ja-JP" b="1" i="1" dirty="0"/>
              <a:t>Beam Charge</a:t>
            </a:r>
            <a:r>
              <a:rPr lang="ja-JP" altLang="en-US" b="1" i="1" dirty="0"/>
              <a:t>：</a:t>
            </a:r>
            <a:r>
              <a:rPr lang="en-US" altLang="ja-JP" b="1" i="1" dirty="0"/>
              <a:t> </a:t>
            </a:r>
            <a:r>
              <a:rPr lang="en-US" altLang="ja-JP" b="1" i="1" dirty="0" smtClean="0"/>
              <a:t>2.15nC/bunch</a:t>
            </a:r>
            <a:r>
              <a:rPr lang="en-US" altLang="ja-JP" b="1" i="1" dirty="0"/>
              <a:t>, 2437bunch, 0.9ms, 5Hz</a:t>
            </a:r>
          </a:p>
          <a:p>
            <a:r>
              <a:rPr lang="en-US" altLang="ja-JP" b="1" i="1" dirty="0"/>
              <a:t>Beam current: </a:t>
            </a:r>
            <a:r>
              <a:rPr lang="en-US" altLang="ja-JP" b="1" i="1" dirty="0" smtClean="0"/>
              <a:t>5.8mA </a:t>
            </a:r>
            <a:r>
              <a:rPr lang="en-US" altLang="ja-JP" b="1" i="1" dirty="0"/>
              <a:t>in train</a:t>
            </a:r>
          </a:p>
          <a:p>
            <a:r>
              <a:rPr lang="en-US" altLang="ja-JP" b="1" i="1" dirty="0"/>
              <a:t>Bunch train: 369ns spacing </a:t>
            </a:r>
            <a:endParaRPr kumimoji="1" lang="ja-JP" altLang="en-US" b="1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4461" y="2325713"/>
            <a:ext cx="38945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ILC-</a:t>
            </a:r>
            <a:r>
              <a:rPr kumimoji="1" lang="en-US" altLang="ja-JP" dirty="0" smtClean="0"/>
              <a:t>TDR</a:t>
            </a:r>
            <a:r>
              <a:rPr kumimoji="1" lang="ja-JP" altLang="en-US" dirty="0" smtClean="0"/>
              <a:t>、</a:t>
            </a:r>
            <a:r>
              <a:rPr kumimoji="1" lang="en-US" altLang="ja-JP" dirty="0" smtClean="0"/>
              <a:t>2E10/bunch, 1312bunch/train</a:t>
            </a:r>
          </a:p>
          <a:p>
            <a:r>
              <a:rPr lang="en-US" altLang="ja-JP" dirty="0" smtClean="0"/>
              <a:t>554ns spacing, 0.72ms train length</a:t>
            </a:r>
          </a:p>
          <a:p>
            <a:r>
              <a:rPr kumimoji="1" lang="en-US" altLang="ja-JP" dirty="0" smtClean="0"/>
              <a:t>5.8mA peak current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98176" y="754519"/>
            <a:ext cx="685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 smtClean="0">
                <a:solidFill>
                  <a:srgbClr val="002060"/>
                </a:solidFill>
              </a:rPr>
              <a:t>Design </a:t>
            </a:r>
            <a:endParaRPr kumimoji="1" lang="ja-JP" altLang="en-US" sz="1400" b="1" dirty="0">
              <a:solidFill>
                <a:srgbClr val="002060"/>
              </a:solidFill>
            </a:endParaRPr>
          </a:p>
        </p:txBody>
      </p:sp>
      <p:pic>
        <p:nvPicPr>
          <p:cNvPr id="9" name="図 8" descr="STF2_tunnel-2014_08212013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1" t="26377" r="33660" b="28528"/>
          <a:stretch/>
        </p:blipFill>
        <p:spPr>
          <a:xfrm>
            <a:off x="4009013" y="3745476"/>
            <a:ext cx="4847045" cy="2989951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862609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STF2_tunnel-2014_082120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8" y="0"/>
            <a:ext cx="9132052" cy="685800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428869" y="87332"/>
            <a:ext cx="4650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/>
              <a:t>2016</a:t>
            </a:r>
            <a:r>
              <a:rPr kumimoji="1" lang="ja-JP" altLang="en-US" sz="2800" b="1" i="1" dirty="0" smtClean="0"/>
              <a:t>年時の</a:t>
            </a:r>
            <a:r>
              <a:rPr kumimoji="1" lang="en-US" altLang="ja-JP" sz="2800" b="1" i="1" dirty="0" smtClean="0"/>
              <a:t>STF</a:t>
            </a:r>
            <a:r>
              <a:rPr kumimoji="1" lang="ja-JP" altLang="en-US" sz="2800" b="1" i="1" dirty="0" smtClean="0"/>
              <a:t>加速器の計画</a:t>
            </a:r>
            <a:endParaRPr kumimoji="1" lang="ja-JP" altLang="en-US" sz="2800" b="1" i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59852" y="5091657"/>
            <a:ext cx="79047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CM1</a:t>
            </a:r>
            <a:r>
              <a:rPr kumimoji="1" lang="ja-JP" altLang="en-US" dirty="0" smtClean="0"/>
              <a:t>と</a:t>
            </a:r>
            <a:r>
              <a:rPr kumimoji="1" lang="en-US" altLang="ja-JP" dirty="0" smtClean="0"/>
              <a:t>CM2a</a:t>
            </a:r>
            <a:r>
              <a:rPr kumimoji="1" lang="ja-JP" altLang="en-US" dirty="0" smtClean="0"/>
              <a:t>が連結設置。　ビームラインは将来のクライオモジュール追加を想定</a:t>
            </a:r>
          </a:p>
          <a:p>
            <a:r>
              <a:rPr kumimoji="1" lang="ja-JP" altLang="en-US" dirty="0" smtClean="0"/>
              <a:t>してマグネットや</a:t>
            </a:r>
            <a:r>
              <a:rPr lang="ja-JP" altLang="en-US" dirty="0" smtClean="0"/>
              <a:t>ビームダンプを後方に</a:t>
            </a:r>
            <a:r>
              <a:rPr kumimoji="1" lang="ja-JP" altLang="en-US" dirty="0" smtClean="0"/>
              <a:t>配置する。</a:t>
            </a:r>
          </a:p>
          <a:p>
            <a:r>
              <a:rPr kumimoji="1" lang="en-US" altLang="ja-JP" dirty="0" smtClean="0"/>
              <a:t>CM2b,CM3a,CM3b</a:t>
            </a:r>
            <a:r>
              <a:rPr kumimoji="1" lang="ja-JP" altLang="en-US" dirty="0" smtClean="0"/>
              <a:t>の予定の場所には</a:t>
            </a:r>
            <a:r>
              <a:rPr lang="en-US" altLang="ja-JP" dirty="0"/>
              <a:t>Q</a:t>
            </a:r>
            <a:r>
              <a:rPr kumimoji="1" lang="ja-JP" altLang="en-US" dirty="0" smtClean="0"/>
              <a:t>マグネット</a:t>
            </a:r>
            <a:r>
              <a:rPr lang="ja-JP" altLang="en-US" dirty="0" smtClean="0"/>
              <a:t>ダブレットを３組配置するが、</a:t>
            </a:r>
          </a:p>
          <a:p>
            <a:r>
              <a:rPr lang="en-US" altLang="ja-JP" dirty="0" smtClean="0"/>
              <a:t>CM</a:t>
            </a:r>
            <a:r>
              <a:rPr lang="ja-JP" altLang="en-US" dirty="0" smtClean="0"/>
              <a:t>を組み込むときには順時外していく。</a:t>
            </a:r>
          </a:p>
          <a:p>
            <a:r>
              <a:rPr kumimoji="1" lang="ja-JP" altLang="en-US" dirty="0" smtClean="0"/>
              <a:t>上流に</a:t>
            </a:r>
            <a:r>
              <a:rPr kumimoji="1" lang="en-US" altLang="ja-JP" dirty="0" smtClean="0"/>
              <a:t>40MeV</a:t>
            </a:r>
            <a:r>
              <a:rPr kumimoji="1" lang="ja-JP" altLang="en-US" dirty="0" smtClean="0"/>
              <a:t>ダンプ１台、下流に</a:t>
            </a:r>
            <a:r>
              <a:rPr kumimoji="1" lang="en-US" altLang="ja-JP" dirty="0" smtClean="0"/>
              <a:t>800MeV</a:t>
            </a:r>
            <a:r>
              <a:rPr kumimoji="1" lang="ja-JP" altLang="en-US" dirty="0" smtClean="0"/>
              <a:t>ダンプ２台（１台はエネルギー</a:t>
            </a:r>
          </a:p>
          <a:p>
            <a:r>
              <a:rPr kumimoji="1" lang="ja-JP" altLang="en-US" dirty="0" smtClean="0"/>
              <a:t>アナライザー後のダンプ）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3376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dirty="0" smtClean="0"/>
              <a:t>Cryogenics Layout Study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CR-008 ready to be submitted to the CMB</a:t>
            </a:r>
          </a:p>
          <a:p>
            <a:pPr lvl="1"/>
            <a:r>
              <a:rPr lang="en-US" altLang="ja-JP" dirty="0" smtClean="0"/>
              <a:t>Main compressor and He storage on surface</a:t>
            </a:r>
          </a:p>
          <a:p>
            <a:r>
              <a:rPr lang="en-US" altLang="ja-JP" dirty="0" smtClean="0"/>
              <a:t>New Actions:</a:t>
            </a:r>
          </a:p>
          <a:p>
            <a:pPr lvl="1"/>
            <a:r>
              <a:rPr lang="en-US" altLang="ja-JP" dirty="0" smtClean="0"/>
              <a:t>4K cold-box location to be further studied</a:t>
            </a:r>
          </a:p>
          <a:p>
            <a:pPr lvl="2"/>
            <a:r>
              <a:rPr lang="en-US" altLang="ja-JP" dirty="0" smtClean="0"/>
              <a:t>An industrial study contracted with Taiyo-Nissan (</a:t>
            </a:r>
            <a:r>
              <a:rPr lang="en-US" altLang="ja-JP" dirty="0" err="1" smtClean="0"/>
              <a:t>Linde</a:t>
            </a:r>
            <a:r>
              <a:rPr lang="en-US" altLang="ja-JP" dirty="0" smtClean="0"/>
              <a:t>) for cold-box optimization study and thermal balance. A clear view expected by the next LCWS-Spain</a:t>
            </a:r>
          </a:p>
          <a:p>
            <a:pPr lvl="2"/>
            <a:r>
              <a:rPr lang="en-US" altLang="ja-JP" dirty="0" smtClean="0"/>
              <a:t>A technical study contracted also with J-Power, for CFS cost difference. 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54977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CFS Progress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ILC TOT program delivered to KEK</a:t>
            </a:r>
          </a:p>
          <a:p>
            <a:pPr lvl="1"/>
            <a:r>
              <a:rPr lang="en-US" altLang="ja-JP" dirty="0" smtClean="0"/>
              <a:t>Study for access-hall direction and and access tunnel approach to surface being started </a:t>
            </a:r>
          </a:p>
          <a:p>
            <a:pPr lvl="1"/>
            <a:r>
              <a:rPr kumimoji="1" lang="en-US" altLang="ja-JP" dirty="0" smtClean="0"/>
              <a:t>A special action needed to establish a consensus</a:t>
            </a:r>
          </a:p>
          <a:p>
            <a:pPr lvl="2"/>
            <a:r>
              <a:rPr lang="en-US" altLang="ja-JP" dirty="0" smtClean="0"/>
              <a:t>ML orientation (CM and RF utility sides)</a:t>
            </a:r>
          </a:p>
          <a:p>
            <a:pPr lvl="2"/>
            <a:r>
              <a:rPr lang="en-US" altLang="ja-JP" dirty="0" smtClean="0"/>
              <a:t>Access hall direction, </a:t>
            </a:r>
          </a:p>
          <a:p>
            <a:pPr lvl="3"/>
            <a:r>
              <a:rPr kumimoji="1" lang="en-US" altLang="ja-JP" dirty="0" smtClean="0"/>
              <a:t>Still some confusion existing  </a:t>
            </a:r>
          </a:p>
          <a:p>
            <a:pPr lvl="1"/>
            <a:r>
              <a:rPr lang="en-US" altLang="ja-JP" dirty="0" smtClean="0"/>
              <a:t>A mini-workshop in March, to boost layout/access study by using TOT</a:t>
            </a:r>
          </a:p>
          <a:p>
            <a:pPr lvl="2"/>
            <a:r>
              <a:rPr lang="en-US" altLang="ja-JP" dirty="0" smtClean="0"/>
              <a:t>An small/additional contract made with ARUP.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9103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画面の領域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205" y="1265356"/>
            <a:ext cx="6966142" cy="512296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097205" y="311249"/>
            <a:ext cx="68926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200" b="1" dirty="0" smtClean="0"/>
              <a:t>ILC Accelerator Layout</a:t>
            </a:r>
          </a:p>
          <a:p>
            <a:pPr algn="ctr"/>
            <a:r>
              <a:rPr lang="en-US" altLang="ja-JP" sz="3200" b="1" dirty="0" smtClean="0"/>
              <a:t>Some confusion and alternate options  </a:t>
            </a:r>
            <a:endParaRPr kumimoji="1" lang="en-US" altLang="ja-JP" sz="3200" b="1" dirty="0" smtClean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9B62-5C29-41CC-83B1-681F75FFC2A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476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Tunnel Access Consideration 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992" r="-2992"/>
          <a:stretch/>
        </p:blipFill>
        <p:spPr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3520942" y="4983252"/>
            <a:ext cx="5165858" cy="1462826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865" y="5152890"/>
            <a:ext cx="1910125" cy="1293188"/>
          </a:xfrm>
          <a:prstGeom prst="rect">
            <a:avLst/>
          </a:prstGeom>
        </p:spPr>
      </p:pic>
      <p:sp>
        <p:nvSpPr>
          <p:cNvPr id="7" name="右矢印 6"/>
          <p:cNvSpPr/>
          <p:nvPr/>
        </p:nvSpPr>
        <p:spPr>
          <a:xfrm>
            <a:off x="3874650" y="5594103"/>
            <a:ext cx="1024060" cy="3858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左矢印 7"/>
          <p:cNvSpPr/>
          <p:nvPr/>
        </p:nvSpPr>
        <p:spPr>
          <a:xfrm>
            <a:off x="7379508" y="5545878"/>
            <a:ext cx="1141493" cy="434025"/>
          </a:xfrm>
          <a:prstGeom prst="leftArrow">
            <a:avLst/>
          </a:prstGeom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6541" y="6237496"/>
            <a:ext cx="2299014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Good for maintenance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828906" y="6224198"/>
            <a:ext cx="2112590" cy="369332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Good for installation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9794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2384" y="271226"/>
            <a:ext cx="7271920" cy="90627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ja-JP" sz="2909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Access</a:t>
            </a:r>
            <a:r>
              <a:rPr lang="ja-JP" altLang="en-US" sz="2909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ja-JP" sz="2909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Hall &amp; Connection Hall </a:t>
            </a:r>
            <a:br>
              <a:rPr lang="en-US" altLang="ja-JP" sz="2909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altLang="ja-JP" sz="2400" b="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Comparison TDR and Revised design</a:t>
            </a:r>
            <a:endParaRPr lang="en-US" altLang="ja-JP" sz="2400" b="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755576" y="1739956"/>
            <a:ext cx="6480000" cy="720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765602" y="2769872"/>
            <a:ext cx="6676364" cy="261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247172" y="1995051"/>
            <a:ext cx="490909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2" name="正方形/長方形 31"/>
          <p:cNvSpPr/>
          <p:nvPr/>
        </p:nvSpPr>
        <p:spPr>
          <a:xfrm rot="16200000">
            <a:off x="5390544" y="2507297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3" name="正方形/長方形 32"/>
          <p:cNvSpPr/>
          <p:nvPr/>
        </p:nvSpPr>
        <p:spPr>
          <a:xfrm rot="16200000">
            <a:off x="1299229" y="2507297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grpSp>
        <p:nvGrpSpPr>
          <p:cNvPr id="19" name="グループ化 18"/>
          <p:cNvGrpSpPr/>
          <p:nvPr/>
        </p:nvGrpSpPr>
        <p:grpSpPr>
          <a:xfrm>
            <a:off x="7740595" y="1765356"/>
            <a:ext cx="360000" cy="1935992"/>
            <a:chOff x="9236575" y="2129588"/>
            <a:chExt cx="396000" cy="2129591"/>
          </a:xfrm>
        </p:grpSpPr>
        <p:sp>
          <p:nvSpPr>
            <p:cNvPr id="9" name="正方形/長方形 8"/>
            <p:cNvSpPr/>
            <p:nvPr/>
          </p:nvSpPr>
          <p:spPr>
            <a:xfrm>
              <a:off x="9236575" y="2129588"/>
              <a:ext cx="396000" cy="21295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9398479" y="2129589"/>
              <a:ext cx="108000" cy="212959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9551892" y="2129589"/>
              <a:ext cx="36000" cy="212959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7305398" y="2673196"/>
            <a:ext cx="1341818" cy="4909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3958082" y="4150508"/>
            <a:ext cx="3276000" cy="720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813164" y="5226420"/>
            <a:ext cx="6676364" cy="26181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7247172" y="4417771"/>
            <a:ext cx="490909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38" name="正方形/長方形 37"/>
          <p:cNvSpPr/>
          <p:nvPr/>
        </p:nvSpPr>
        <p:spPr>
          <a:xfrm rot="16200000">
            <a:off x="5390544" y="4930017"/>
            <a:ext cx="354186" cy="196364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grpSp>
        <p:nvGrpSpPr>
          <p:cNvPr id="40" name="グループ化 39"/>
          <p:cNvGrpSpPr/>
          <p:nvPr/>
        </p:nvGrpSpPr>
        <p:grpSpPr>
          <a:xfrm>
            <a:off x="7740595" y="4188076"/>
            <a:ext cx="360000" cy="1935992"/>
            <a:chOff x="9236575" y="2129588"/>
            <a:chExt cx="396000" cy="2129591"/>
          </a:xfrm>
        </p:grpSpPr>
        <p:sp>
          <p:nvSpPr>
            <p:cNvPr id="41" name="正方形/長方形 40"/>
            <p:cNvSpPr/>
            <p:nvPr/>
          </p:nvSpPr>
          <p:spPr>
            <a:xfrm>
              <a:off x="9236575" y="2129588"/>
              <a:ext cx="396000" cy="212959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9398479" y="2129589"/>
              <a:ext cx="108000" cy="2129590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9551892" y="2129589"/>
              <a:ext cx="36000" cy="2129590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636">
                <a:solidFill>
                  <a:prstClr val="white"/>
                </a:solidFill>
              </a:endParaRPr>
            </a:p>
          </p:txBody>
        </p:sp>
      </p:grpSp>
      <p:sp>
        <p:nvSpPr>
          <p:cNvPr id="25" name="テキスト ボックス 24"/>
          <p:cNvSpPr txBox="1"/>
          <p:nvPr/>
        </p:nvSpPr>
        <p:spPr>
          <a:xfrm>
            <a:off x="929135" y="1253830"/>
            <a:ext cx="16321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>
                    <a:lumMod val="50000"/>
                  </a:schemeClr>
                </a:solidFill>
              </a:rPr>
              <a:t>TDR Design</a:t>
            </a:r>
            <a:endParaRPr lang="ja-JP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882130" y="4323359"/>
            <a:ext cx="2537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schemeClr val="accent1">
                    <a:lumMod val="50000"/>
                  </a:schemeClr>
                </a:solidFill>
              </a:rPr>
              <a:t>Alternative Design</a:t>
            </a:r>
            <a:endParaRPr lang="ja-JP" altLang="en-US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05578" y="2508877"/>
            <a:ext cx="744114" cy="260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91" dirty="0">
                <a:solidFill>
                  <a:prstClr val="black"/>
                </a:solidFill>
              </a:rPr>
              <a:t>For portal</a:t>
            </a:r>
            <a:endParaRPr lang="ja-JP" altLang="en-US" sz="1091" dirty="0">
              <a:solidFill>
                <a:prstClr val="black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 flipH="1">
            <a:off x="405578" y="2891602"/>
            <a:ext cx="360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/>
          <p:cNvSpPr txBox="1"/>
          <p:nvPr/>
        </p:nvSpPr>
        <p:spPr>
          <a:xfrm>
            <a:off x="405578" y="4953124"/>
            <a:ext cx="744114" cy="260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91" dirty="0">
                <a:solidFill>
                  <a:prstClr val="black"/>
                </a:solidFill>
              </a:rPr>
              <a:t>For portal</a:t>
            </a:r>
            <a:endParaRPr lang="ja-JP" altLang="en-US" sz="1091" dirty="0">
              <a:solidFill>
                <a:prstClr val="black"/>
              </a:solidFill>
            </a:endParaRPr>
          </a:p>
        </p:txBody>
      </p:sp>
      <p:cxnSp>
        <p:nvCxnSpPr>
          <p:cNvPr id="50" name="直線矢印コネクタ 49"/>
          <p:cNvCxnSpPr/>
          <p:nvPr/>
        </p:nvCxnSpPr>
        <p:spPr>
          <a:xfrm flipH="1">
            <a:off x="405578" y="5335849"/>
            <a:ext cx="36002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矢印コネクタ 50"/>
          <p:cNvCxnSpPr/>
          <p:nvPr/>
        </p:nvCxnSpPr>
        <p:spPr>
          <a:xfrm>
            <a:off x="765128" y="2128025"/>
            <a:ext cx="6480000" cy="604"/>
          </a:xfrm>
          <a:prstGeom prst="straightConnector1">
            <a:avLst/>
          </a:prstGeom>
          <a:ln w="63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テキスト ボックス 52"/>
          <p:cNvSpPr txBox="1"/>
          <p:nvPr/>
        </p:nvSpPr>
        <p:spPr>
          <a:xfrm>
            <a:off x="3377507" y="1863822"/>
            <a:ext cx="1718356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36" dirty="0">
                <a:solidFill>
                  <a:prstClr val="black"/>
                </a:solidFill>
              </a:rPr>
              <a:t>Total length 180m</a:t>
            </a:r>
            <a:endParaRPr lang="ja-JP" altLang="en-US" sz="1636" dirty="0">
              <a:solidFill>
                <a:prstClr val="black"/>
              </a:solidFill>
            </a:endParaRPr>
          </a:p>
        </p:txBody>
      </p:sp>
      <p:cxnSp>
        <p:nvCxnSpPr>
          <p:cNvPr id="54" name="直線矢印コネクタ 53"/>
          <p:cNvCxnSpPr/>
          <p:nvPr/>
        </p:nvCxnSpPr>
        <p:spPr>
          <a:xfrm>
            <a:off x="3958262" y="4550806"/>
            <a:ext cx="3276000" cy="0"/>
          </a:xfrm>
          <a:prstGeom prst="straightConnector1">
            <a:avLst/>
          </a:prstGeom>
          <a:ln w="63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4662134" y="4272359"/>
            <a:ext cx="1612557" cy="3440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36" dirty="0">
                <a:solidFill>
                  <a:prstClr val="black"/>
                </a:solidFill>
              </a:rPr>
              <a:t>Total length </a:t>
            </a:r>
            <a:r>
              <a:rPr lang="en-US" altLang="ja-JP" sz="1636" dirty="0" smtClean="0">
                <a:solidFill>
                  <a:prstClr val="black"/>
                </a:solidFill>
              </a:rPr>
              <a:t>91m</a:t>
            </a:r>
            <a:endParaRPr lang="ja-JP" altLang="en-US" sz="1636" dirty="0">
              <a:solidFill>
                <a:prstClr val="black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8008027" y="3762073"/>
            <a:ext cx="1128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Beam gallery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340467" y="3369604"/>
            <a:ext cx="123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Service gallery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724659" y="3835480"/>
            <a:ext cx="9649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Shield wall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cxnSp>
        <p:nvCxnSpPr>
          <p:cNvPr id="55" name="直線コネクタ 54"/>
          <p:cNvCxnSpPr/>
          <p:nvPr/>
        </p:nvCxnSpPr>
        <p:spPr>
          <a:xfrm flipH="1">
            <a:off x="7999858" y="4043545"/>
            <a:ext cx="99740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 flipV="1">
            <a:off x="7578930" y="3438829"/>
            <a:ext cx="348281" cy="604953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直線コネクタ 57"/>
          <p:cNvCxnSpPr/>
          <p:nvPr/>
        </p:nvCxnSpPr>
        <p:spPr>
          <a:xfrm flipH="1">
            <a:off x="6734646" y="4050188"/>
            <a:ext cx="8542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 flipV="1">
            <a:off x="7986627" y="3438829"/>
            <a:ext cx="56985" cy="604954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 flipV="1">
            <a:off x="7426997" y="3438829"/>
            <a:ext cx="313638" cy="169896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/>
          <p:nvPr/>
        </p:nvCxnSpPr>
        <p:spPr>
          <a:xfrm flipH="1">
            <a:off x="6429595" y="3608726"/>
            <a:ext cx="99740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 flipV="1">
            <a:off x="6877096" y="3094639"/>
            <a:ext cx="428302" cy="283502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5248842" y="3047508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Connection Hall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8038099" y="6305837"/>
            <a:ext cx="918841" cy="260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91" dirty="0">
                <a:solidFill>
                  <a:prstClr val="black"/>
                </a:solidFill>
              </a:rPr>
              <a:t>Beam gallery</a:t>
            </a:r>
            <a:endParaRPr lang="ja-JP" altLang="en-US" sz="1091" dirty="0">
              <a:solidFill>
                <a:prstClr val="black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6265916" y="5917621"/>
            <a:ext cx="1235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>
                <a:solidFill>
                  <a:prstClr val="black"/>
                </a:solidFill>
              </a:rPr>
              <a:t>Service gallery</a:t>
            </a:r>
            <a:endParaRPr lang="ja-JP" altLang="en-US" sz="1400" dirty="0">
              <a:solidFill>
                <a:prstClr val="black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724659" y="6305600"/>
            <a:ext cx="792205" cy="260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91" dirty="0">
                <a:solidFill>
                  <a:prstClr val="black"/>
                </a:solidFill>
              </a:rPr>
              <a:t>Shield wall</a:t>
            </a:r>
            <a:endParaRPr lang="ja-JP" altLang="en-US" sz="1091" dirty="0">
              <a:solidFill>
                <a:prstClr val="black"/>
              </a:solidFill>
            </a:endParaRPr>
          </a:p>
        </p:txBody>
      </p:sp>
      <p:cxnSp>
        <p:nvCxnSpPr>
          <p:cNvPr id="68" name="直線コネクタ 67"/>
          <p:cNvCxnSpPr/>
          <p:nvPr/>
        </p:nvCxnSpPr>
        <p:spPr>
          <a:xfrm flipH="1">
            <a:off x="7999858" y="6513664"/>
            <a:ext cx="99740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/>
          <p:nvPr/>
        </p:nvCxnSpPr>
        <p:spPr>
          <a:xfrm flipV="1">
            <a:off x="7578930" y="5908948"/>
            <a:ext cx="348281" cy="604953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直線コネクタ 69"/>
          <p:cNvCxnSpPr/>
          <p:nvPr/>
        </p:nvCxnSpPr>
        <p:spPr>
          <a:xfrm flipH="1">
            <a:off x="6724659" y="6513664"/>
            <a:ext cx="8542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直線矢印コネクタ 70"/>
          <p:cNvCxnSpPr/>
          <p:nvPr/>
        </p:nvCxnSpPr>
        <p:spPr>
          <a:xfrm flipV="1">
            <a:off x="7986627" y="5908948"/>
            <a:ext cx="56985" cy="604954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/>
          <p:cNvCxnSpPr/>
          <p:nvPr/>
        </p:nvCxnSpPr>
        <p:spPr>
          <a:xfrm flipV="1">
            <a:off x="7420854" y="5908949"/>
            <a:ext cx="319781" cy="236247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直線コネクタ 72"/>
          <p:cNvCxnSpPr/>
          <p:nvPr/>
        </p:nvCxnSpPr>
        <p:spPr>
          <a:xfrm flipH="1">
            <a:off x="6089073" y="6145196"/>
            <a:ext cx="1352893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直線コネクタ 73"/>
          <p:cNvCxnSpPr/>
          <p:nvPr/>
        </p:nvCxnSpPr>
        <p:spPr>
          <a:xfrm flipH="1">
            <a:off x="5234683" y="5916109"/>
            <a:ext cx="1791178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直線矢印コネクタ 74"/>
          <p:cNvCxnSpPr/>
          <p:nvPr/>
        </p:nvCxnSpPr>
        <p:spPr>
          <a:xfrm flipV="1">
            <a:off x="6999395" y="5555397"/>
            <a:ext cx="287232" cy="360712"/>
          </a:xfrm>
          <a:prstGeom prst="straightConnector1">
            <a:avLst/>
          </a:prstGeom>
          <a:ln w="31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305398" y="5084775"/>
            <a:ext cx="1341818" cy="49090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636">
              <a:solidFill>
                <a:prstClr val="white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305426" y="5618791"/>
            <a:ext cx="1696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solidFill>
                  <a:srgbClr val="FF0000"/>
                </a:solidFill>
              </a:rPr>
              <a:t>Connection Hall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cxnSp>
        <p:nvCxnSpPr>
          <p:cNvPr id="80" name="直線コネクタ 79"/>
          <p:cNvCxnSpPr/>
          <p:nvPr/>
        </p:nvCxnSpPr>
        <p:spPr>
          <a:xfrm flipH="1">
            <a:off x="5168946" y="3373729"/>
            <a:ext cx="1728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9363E-18ED-4758-B7ED-4D42C9C6D35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CFS</a:t>
            </a:r>
            <a:r>
              <a:rPr lang="ja-JP" altLang="en-US" smtClean="0"/>
              <a:t>定例・拡大連絡会</a:t>
            </a:r>
            <a:r>
              <a:rPr lang="en-US" altLang="ja-JP" smtClean="0"/>
              <a:t>15.10.06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29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441</Words>
  <Application>Microsoft Macintosh PowerPoint</Application>
  <PresentationFormat>画面に合わせる (4:3)</PresentationFormat>
  <Paragraphs>101</Paragraphs>
  <Slides>13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4" baseType="lpstr">
      <vt:lpstr>ホワイト</vt:lpstr>
      <vt:lpstr>Status in Japan </vt:lpstr>
      <vt:lpstr>SRF Progress in ‘15, and Prospect in ‘16</vt:lpstr>
      <vt:lpstr>PowerPoint プレゼンテーション</vt:lpstr>
      <vt:lpstr>PowerPoint プレゼンテーション</vt:lpstr>
      <vt:lpstr>Cryogenics Layout Study </vt:lpstr>
      <vt:lpstr>CFS Progress </vt:lpstr>
      <vt:lpstr>PowerPoint プレゼンテーション</vt:lpstr>
      <vt:lpstr>Tunnel Access Consideration </vt:lpstr>
      <vt:lpstr>Access Hall &amp; Connection Hall  Comparison TDR and Revised design</vt:lpstr>
      <vt:lpstr>PowerPoint プレゼンテーション</vt:lpstr>
      <vt:lpstr>CRWG</vt:lpstr>
      <vt:lpstr>Activities with MEXT </vt:lpstr>
      <vt:lpstr>KEK ILC Action Plan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in Japan </dc:title>
  <dc:creator>Yamamoto Akira</dc:creator>
  <cp:lastModifiedBy>Yamamoto Akira</cp:lastModifiedBy>
  <cp:revision>8</cp:revision>
  <dcterms:created xsi:type="dcterms:W3CDTF">2016-01-05T12:31:07Z</dcterms:created>
  <dcterms:modified xsi:type="dcterms:W3CDTF">2016-01-05T13:41:12Z</dcterms:modified>
</cp:coreProperties>
</file>