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3" r:id="rId3"/>
    <p:sldId id="260" r:id="rId4"/>
    <p:sldId id="261" r:id="rId5"/>
    <p:sldId id="263" r:id="rId6"/>
    <p:sldId id="264" r:id="rId7"/>
    <p:sldId id="266" r:id="rId8"/>
    <p:sldId id="277" r:id="rId9"/>
    <p:sldId id="279" r:id="rId10"/>
    <p:sldId id="283" r:id="rId11"/>
    <p:sldId id="280" r:id="rId12"/>
    <p:sldId id="281" r:id="rId13"/>
    <p:sldId id="282" r:id="rId14"/>
    <p:sldId id="278" r:id="rId15"/>
    <p:sldId id="284" r:id="rId16"/>
    <p:sldId id="285" r:id="rId17"/>
    <p:sldId id="287" r:id="rId18"/>
    <p:sldId id="286" r:id="rId19"/>
    <p:sldId id="288" r:id="rId20"/>
    <p:sldId id="257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6228"/>
    <a:srgbClr val="000000"/>
    <a:srgbClr val="C0504D"/>
    <a:srgbClr val="4F81BD"/>
    <a:srgbClr val="99CCFF"/>
    <a:srgbClr val="B2B2B2"/>
    <a:srgbClr val="DDDDDD"/>
    <a:srgbClr val="002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1" autoAdjust="0"/>
    <p:restoredTop sz="86383" autoAdjust="0"/>
  </p:normalViewPr>
  <p:slideViewPr>
    <p:cSldViewPr>
      <p:cViewPr varScale="1">
        <p:scale>
          <a:sx n="94" d="100"/>
          <a:sy n="94" d="100"/>
        </p:scale>
        <p:origin x="-5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593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6914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90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810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63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38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949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831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94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09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23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7210C-309D-452B-980B-D4CEE381C670}" type="datetimeFigureOut">
              <a:rPr lang="en-GB" smtClean="0"/>
              <a:t>11/01/2016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7D8D6-890D-4F1A-9768-0C216621C75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9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bg1"/>
                </a:solidFill>
              </a:rPr>
              <a:t>Progress towards nanometre level beam stabilisation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8640960" cy="1752600"/>
          </a:xfrm>
        </p:spPr>
        <p:txBody>
          <a:bodyPr>
            <a:noAutofit/>
          </a:bodyPr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Neven </a:t>
            </a:r>
            <a:r>
              <a:rPr lang="en-US" altLang="en-US" dirty="0">
                <a:solidFill>
                  <a:schemeClr val="bg1"/>
                </a:solidFill>
              </a:rPr>
              <a:t>Blaskovic, </a:t>
            </a:r>
            <a:r>
              <a:rPr lang="en-US" altLang="en-US" dirty="0" smtClean="0">
                <a:solidFill>
                  <a:schemeClr val="bg1"/>
                </a:solidFill>
              </a:rPr>
              <a:t>Talitha </a:t>
            </a:r>
            <a:r>
              <a:rPr lang="en-US" altLang="en-US" dirty="0">
                <a:solidFill>
                  <a:schemeClr val="bg1"/>
                </a:solidFill>
              </a:rPr>
              <a:t>Bromwich, </a:t>
            </a:r>
            <a:r>
              <a:rPr lang="en-US" altLang="en-US" dirty="0" smtClean="0">
                <a:solidFill>
                  <a:schemeClr val="bg1"/>
                </a:solidFill>
              </a:rPr>
              <a:t>Philip </a:t>
            </a:r>
            <a:r>
              <a:rPr lang="en-US" altLang="en-US" dirty="0">
                <a:solidFill>
                  <a:schemeClr val="bg1"/>
                </a:solidFill>
              </a:rPr>
              <a:t>Burrows,</a:t>
            </a:r>
            <a:br>
              <a:rPr lang="en-US" altLang="en-US" dirty="0">
                <a:solidFill>
                  <a:schemeClr val="bg1"/>
                </a:solidFill>
              </a:rPr>
            </a:br>
            <a:r>
              <a:rPr lang="en-US" altLang="en-US" dirty="0" smtClean="0">
                <a:solidFill>
                  <a:schemeClr val="bg1"/>
                </a:solidFill>
              </a:rPr>
              <a:t>Glenn </a:t>
            </a:r>
            <a:r>
              <a:rPr lang="en-US" altLang="en-US" dirty="0">
                <a:solidFill>
                  <a:schemeClr val="bg1"/>
                </a:solidFill>
              </a:rPr>
              <a:t>Christian, </a:t>
            </a:r>
            <a:r>
              <a:rPr lang="en-US" altLang="en-US" dirty="0" smtClean="0">
                <a:solidFill>
                  <a:schemeClr val="bg1"/>
                </a:solidFill>
              </a:rPr>
              <a:t>Colin </a:t>
            </a:r>
            <a:r>
              <a:rPr lang="en-US" altLang="en-US" dirty="0">
                <a:solidFill>
                  <a:schemeClr val="bg1"/>
                </a:solidFill>
              </a:rPr>
              <a:t>Perry, </a:t>
            </a:r>
            <a:r>
              <a:rPr lang="en-US" altLang="en-US" dirty="0" smtClean="0">
                <a:solidFill>
                  <a:schemeClr val="bg1"/>
                </a:solidFill>
              </a:rPr>
              <a:t>Rebecca Ramjiawan</a:t>
            </a:r>
          </a:p>
          <a:p>
            <a:r>
              <a:rPr lang="en-US" altLang="en-US" i="1" dirty="0" smtClean="0">
                <a:solidFill>
                  <a:schemeClr val="bg1"/>
                </a:solidFill>
              </a:rPr>
              <a:t>John Adams Institute, Oxford University</a:t>
            </a:r>
            <a:endParaRPr lang="en-US" altLang="en-US" i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170" y="116632"/>
            <a:ext cx="1557326" cy="15573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7207"/>
            <a:ext cx="1557326" cy="155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08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Results – Upstream Feedback</a:t>
            </a:r>
            <a:endParaRPr lang="en-GB" sz="2400" dirty="0" smtClean="0"/>
          </a:p>
          <a:p>
            <a:pPr marL="468000"/>
            <a:r>
              <a:rPr lang="en-GB" sz="3600" dirty="0" smtClean="0"/>
              <a:t>Position stabilisation upstream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10</a:t>
            </a:fld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107" y="1465957"/>
            <a:ext cx="6647994" cy="498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22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/>
              <a:t>Results – Upstream </a:t>
            </a:r>
            <a:r>
              <a:rPr lang="en-GB" sz="2400" dirty="0" smtClean="0"/>
              <a:t>Feedback</a:t>
            </a:r>
            <a:endParaRPr lang="en-GB" sz="2400" dirty="0" smtClean="0"/>
          </a:p>
          <a:p>
            <a:pPr marL="468000"/>
            <a:r>
              <a:rPr lang="en-GB" sz="3600" dirty="0"/>
              <a:t>Position stabilisation upstream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11</a:t>
            </a:fld>
            <a:endParaRPr lang="en-GB" sz="16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88" y="2174612"/>
            <a:ext cx="88773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167438" y="3693849"/>
            <a:ext cx="1600200" cy="1143000"/>
          </a:xfrm>
          <a:prstGeom prst="rect">
            <a:avLst/>
          </a:prstGeom>
          <a:noFill/>
          <a:ln w="698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414838" y="3693849"/>
            <a:ext cx="1600200" cy="1143000"/>
          </a:xfrm>
          <a:prstGeom prst="rect">
            <a:avLst/>
          </a:prstGeom>
          <a:noFill/>
          <a:ln w="69850" algn="ctr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3" name="Rectangle 2"/>
          <p:cNvSpPr/>
          <p:nvPr/>
        </p:nvSpPr>
        <p:spPr>
          <a:xfrm>
            <a:off x="5239196" y="4994012"/>
            <a:ext cx="37040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Factor ~3 improvement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600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/>
              <a:t>Results – Upstream </a:t>
            </a:r>
            <a:r>
              <a:rPr lang="en-GB" sz="2400" dirty="0" smtClean="0"/>
              <a:t>Feedback</a:t>
            </a:r>
            <a:endParaRPr lang="en-GB" sz="2400" dirty="0" smtClean="0"/>
          </a:p>
          <a:p>
            <a:pPr marL="468000"/>
            <a:r>
              <a:rPr lang="en-GB" sz="3600" dirty="0"/>
              <a:t>Position stabilisation </a:t>
            </a:r>
            <a:r>
              <a:rPr lang="en-GB" sz="3600" dirty="0" smtClean="0"/>
              <a:t>propagated to the IP</a:t>
            </a:r>
            <a:endParaRPr lang="en-GB" sz="3600" dirty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12</a:t>
            </a:fld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107" y="3933056"/>
            <a:ext cx="6647994" cy="24909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375" y="1586151"/>
            <a:ext cx="6647992" cy="249092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512" y="2348880"/>
            <a:ext cx="1440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y</a:t>
            </a:r>
            <a:r>
              <a:rPr lang="en-GB" sz="2800" dirty="0" smtClean="0"/>
              <a:t> position</a:t>
            </a:r>
            <a:endParaRPr lang="en-GB" sz="2800" dirty="0"/>
          </a:p>
        </p:txBody>
      </p:sp>
      <p:sp>
        <p:nvSpPr>
          <p:cNvPr id="10" name="Rectangle 9"/>
          <p:cNvSpPr/>
          <p:nvPr/>
        </p:nvSpPr>
        <p:spPr>
          <a:xfrm>
            <a:off x="179512" y="4635133"/>
            <a:ext cx="1440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y’</a:t>
            </a:r>
            <a:br>
              <a:rPr lang="en-GB" sz="2800" dirty="0" smtClean="0"/>
            </a:br>
            <a:r>
              <a:rPr lang="en-GB" sz="2800" dirty="0" smtClean="0"/>
              <a:t>angle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2287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/>
              <a:t>Results – Upstream </a:t>
            </a:r>
            <a:r>
              <a:rPr lang="en-GB" sz="2400" dirty="0" smtClean="0"/>
              <a:t>Feedback</a:t>
            </a:r>
            <a:endParaRPr lang="en-GB" sz="2400" dirty="0" smtClean="0"/>
          </a:p>
          <a:p>
            <a:pPr marL="468000"/>
            <a:r>
              <a:rPr lang="en-GB" sz="3600" dirty="0"/>
              <a:t>Position stabilisation propagated to the IP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13</a:t>
            </a:fld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>
            <a:off x="611560" y="4276253"/>
            <a:ext cx="55057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Propagating results to IP suggests beam stabilisation to a few nm – challenge is to measure this!</a:t>
            </a:r>
            <a:endParaRPr lang="en-GB" sz="28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4864"/>
            <a:ext cx="86233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676400" y="3690764"/>
            <a:ext cx="1524000" cy="419100"/>
          </a:xfrm>
          <a:prstGeom prst="rect">
            <a:avLst/>
          </a:prstGeom>
          <a:noFill/>
          <a:ln w="69850" algn="ctr">
            <a:solidFill>
              <a:srgbClr val="0000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505200" y="3690764"/>
            <a:ext cx="1524000" cy="419100"/>
          </a:xfrm>
          <a:prstGeom prst="rect">
            <a:avLst/>
          </a:prstGeom>
          <a:noFill/>
          <a:ln w="698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098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212791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sp>
        <p:nvSpPr>
          <p:cNvPr id="58" name="Rectangle 57"/>
          <p:cNvSpPr/>
          <p:nvPr/>
        </p:nvSpPr>
        <p:spPr>
          <a:xfrm>
            <a:off x="3635896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sp>
        <p:nvSpPr>
          <p:cNvPr id="62" name="Rectangle 61"/>
          <p:cNvSpPr/>
          <p:nvPr/>
        </p:nvSpPr>
        <p:spPr>
          <a:xfrm>
            <a:off x="4059001" y="1916832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sp>
        <p:nvSpPr>
          <p:cNvPr id="74" name="Rectangle 73"/>
          <p:cNvSpPr/>
          <p:nvPr/>
        </p:nvSpPr>
        <p:spPr>
          <a:xfrm>
            <a:off x="1475656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IPA</a:t>
            </a:r>
            <a:endParaRPr lang="en-GB" sz="2000" b="1" dirty="0"/>
          </a:p>
        </p:txBody>
      </p:sp>
      <p:sp>
        <p:nvSpPr>
          <p:cNvPr id="30" name="Rectangle 29"/>
          <p:cNvSpPr/>
          <p:nvPr/>
        </p:nvSpPr>
        <p:spPr>
          <a:xfrm>
            <a:off x="4473163" y="1916832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sp>
        <p:nvSpPr>
          <p:cNvPr id="67" name="Rectangle 66"/>
          <p:cNvSpPr/>
          <p:nvPr/>
        </p:nvSpPr>
        <p:spPr>
          <a:xfrm>
            <a:off x="2555776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M</a:t>
            </a:r>
            <a:endParaRPr lang="en-GB" sz="2000" b="1" dirty="0"/>
          </a:p>
        </p:txBody>
      </p:sp>
      <p:sp>
        <p:nvSpPr>
          <p:cNvPr id="72" name="Rectangle 71"/>
          <p:cNvSpPr/>
          <p:nvPr/>
        </p:nvSpPr>
        <p:spPr>
          <a:xfrm>
            <a:off x="611560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IPC</a:t>
            </a:r>
            <a:endParaRPr lang="en-GB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Results</a:t>
            </a:r>
            <a:br>
              <a:rPr lang="en-GB" sz="2400" dirty="0" smtClean="0"/>
            </a:br>
            <a:r>
              <a:rPr lang="en-GB" sz="3600" dirty="0" smtClean="0"/>
              <a:t>IP Feedback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14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095269"/>
            <a:ext cx="4608512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396772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2765445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3398379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819877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3188550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821484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242982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3611655" y="3323942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4244589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659637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 rot="16200000">
            <a:off x="1028310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1661244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898761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2082742" y="2276872"/>
            <a:ext cx="0" cy="602160"/>
          </a:xfrm>
          <a:prstGeom prst="line">
            <a:avLst/>
          </a:prstGeom>
          <a:ln w="1905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1451415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2090242" y="4133707"/>
            <a:ext cx="0" cy="611080"/>
          </a:xfrm>
          <a:prstGeom prst="line">
            <a:avLst/>
          </a:prstGeom>
          <a:ln w="1905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657144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4025817" y="3323942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658751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043608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1227589" y="2276872"/>
            <a:ext cx="0" cy="602160"/>
          </a:xfrm>
          <a:prstGeom prst="line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596262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29196" y="4133707"/>
            <a:ext cx="0" cy="611080"/>
          </a:xfrm>
          <a:prstGeom prst="line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738498"/>
            <a:ext cx="1649620" cy="346686"/>
          </a:xfrm>
          <a:prstGeom prst="rect">
            <a:avLst/>
          </a:prstGeom>
          <a:solidFill>
            <a:srgbClr val="4F6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3212791" y="4738498"/>
            <a:ext cx="1622790" cy="346686"/>
          </a:xfrm>
          <a:prstGeom prst="rect">
            <a:avLst/>
          </a:prstGeom>
          <a:solidFill>
            <a:srgbClr val="4F622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2739757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 rot="16200000">
            <a:off x="2108430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2741364" y="4133707"/>
            <a:ext cx="0" cy="777031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741364" y="4910738"/>
            <a:ext cx="471427" cy="1103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95541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 rot="16200000">
            <a:off x="164214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83" name="Straight Connector 82"/>
          <p:cNvCxnSpPr/>
          <p:nvPr/>
        </p:nvCxnSpPr>
        <p:spPr>
          <a:xfrm>
            <a:off x="797148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491" y="1412776"/>
            <a:ext cx="3957381" cy="295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8"/>
          <a:stretch/>
        </p:blipFill>
        <p:spPr bwMode="auto">
          <a:xfrm>
            <a:off x="5724128" y="4291012"/>
            <a:ext cx="2848841" cy="223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77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Results – IP Feedback</a:t>
            </a:r>
            <a:endParaRPr lang="en-GB" sz="2400" dirty="0" smtClean="0"/>
          </a:p>
          <a:p>
            <a:pPr marL="468000"/>
            <a:r>
              <a:rPr lang="en-GB" sz="3600" dirty="0" smtClean="0"/>
              <a:t>IP BPM resolution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15</a:t>
            </a:fld>
            <a:endParaRPr lang="en-GB" sz="1600" dirty="0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2619"/>
          <a:stretch/>
        </p:blipFill>
        <p:spPr bwMode="auto">
          <a:xfrm>
            <a:off x="107504" y="1859692"/>
            <a:ext cx="8928992" cy="317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107504" y="5138028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IP BPM resolution: ~50 nm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4959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Results – IP Feedback</a:t>
            </a:r>
            <a:endParaRPr lang="en-GB" sz="2400" dirty="0" smtClean="0"/>
          </a:p>
          <a:p>
            <a:pPr marL="468000"/>
            <a:r>
              <a:rPr lang="en-GB" sz="3600" dirty="0" smtClean="0"/>
              <a:t>Position stabilisation in the IP region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16</a:t>
            </a:fld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027" y="1465957"/>
            <a:ext cx="2214153" cy="498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31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Results – IP Feedback</a:t>
            </a:r>
            <a:endParaRPr lang="en-GB" sz="2400" dirty="0" smtClean="0"/>
          </a:p>
          <a:p>
            <a:pPr marL="468000"/>
            <a:r>
              <a:rPr lang="en-GB" sz="3600" dirty="0" smtClean="0"/>
              <a:t>Position stabilisation in the IP region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17</a:t>
            </a:fld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73104"/>
            <a:ext cx="6624735" cy="496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5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Results – IP Feedback</a:t>
            </a:r>
            <a:endParaRPr lang="en-GB" sz="2400" dirty="0" smtClean="0"/>
          </a:p>
          <a:p>
            <a:pPr marL="468000"/>
            <a:r>
              <a:rPr lang="en-GB" sz="3600" dirty="0" smtClean="0"/>
              <a:t>Position stabilisation in the IP region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18</a:t>
            </a:fld>
            <a:endParaRPr lang="en-GB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96071"/>
            <a:ext cx="8640960" cy="206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794088" y="4367213"/>
            <a:ext cx="2139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stabilised</a:t>
            </a:r>
            <a:br>
              <a:rPr lang="en-GB" sz="2800" dirty="0" smtClean="0"/>
            </a:br>
            <a:r>
              <a:rPr lang="en-GB" sz="2800" dirty="0" smtClean="0"/>
              <a:t>to ~75 nm</a:t>
            </a:r>
            <a:endParaRPr lang="en-GB" sz="2800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973664" y="3861048"/>
            <a:ext cx="1774800" cy="427556"/>
          </a:xfrm>
          <a:prstGeom prst="rect">
            <a:avLst/>
          </a:prstGeom>
          <a:noFill/>
          <a:ln w="698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3303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Results – IP Feedback</a:t>
            </a:r>
            <a:endParaRPr lang="en-GB" sz="2400" dirty="0" smtClean="0"/>
          </a:p>
          <a:p>
            <a:pPr marL="468000"/>
            <a:r>
              <a:rPr lang="en-GB" sz="3600" dirty="0" smtClean="0"/>
              <a:t>Position stabilisation in the IP region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19</a:t>
            </a:fld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73" r="6905"/>
          <a:stretch/>
        </p:blipFill>
        <p:spPr>
          <a:xfrm>
            <a:off x="3150958" y="1556794"/>
            <a:ext cx="2789194" cy="35420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3568" y="5085184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Performance with feedback on matches prediction (assuming a perfect feedback system)</a:t>
            </a:r>
            <a:br>
              <a:rPr lang="en-GB" sz="2800" dirty="0" smtClean="0"/>
            </a:br>
            <a:r>
              <a:rPr lang="en-GB" sz="2800" dirty="0" smtClean="0"/>
              <a:t>for a range of incoming beam conditions</a:t>
            </a:r>
            <a:endParaRPr lang="en-GB" sz="2800" dirty="0"/>
          </a:p>
        </p:txBody>
      </p:sp>
      <p:sp>
        <p:nvSpPr>
          <p:cNvPr id="7" name="Rectangle 6"/>
          <p:cNvSpPr/>
          <p:nvPr/>
        </p:nvSpPr>
        <p:spPr>
          <a:xfrm>
            <a:off x="6156176" y="2620069"/>
            <a:ext cx="26430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</a:rPr>
              <a:t>Feedback off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Feedback on</a:t>
            </a:r>
          </a:p>
          <a:p>
            <a:r>
              <a:rPr lang="en-GB" sz="2800" dirty="0" smtClean="0">
                <a:solidFill>
                  <a:srgbClr val="00B050"/>
                </a:solidFill>
              </a:rPr>
              <a:t>Prediction</a:t>
            </a:r>
            <a:endParaRPr lang="en-GB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07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 </a:t>
            </a:r>
          </a:p>
          <a:p>
            <a:pPr marL="468000"/>
            <a:r>
              <a:rPr lang="en-GB" sz="3600" dirty="0" smtClean="0"/>
              <a:t>Outline</a:t>
            </a:r>
            <a:endParaRPr lang="en-GB" sz="36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Introduction to our work at ATF</a:t>
            </a:r>
          </a:p>
          <a:p>
            <a:pPr marL="457200" indent="-457200"/>
            <a:r>
              <a:rPr lang="en-GB" dirty="0" smtClean="0"/>
              <a:t>Set-up and components</a:t>
            </a:r>
          </a:p>
          <a:p>
            <a:pPr marL="457200" indent="-457200"/>
            <a:r>
              <a:rPr lang="en-GB" dirty="0" smtClean="0"/>
              <a:t>Stripline and cavity BPM performance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Intra-train feedback results</a:t>
            </a:r>
            <a:endParaRPr lang="en-GB" dirty="0" smtClean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41" b="26570"/>
          <a:stretch/>
        </p:blipFill>
        <p:spPr>
          <a:xfrm>
            <a:off x="0" y="4119448"/>
            <a:ext cx="9144000" cy="240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79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  <a:p>
            <a:pPr marL="468000"/>
            <a:r>
              <a:rPr lang="en-GB" sz="3600" dirty="0" smtClean="0"/>
              <a:t>Conclusions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20</a:t>
            </a:fld>
            <a:endParaRPr lang="en-GB" sz="16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Upstream feedback: </a:t>
            </a:r>
            <a:r>
              <a:rPr lang="en-GB" dirty="0" smtClean="0"/>
              <a:t>2 BPMs to drive 2 kickers</a:t>
            </a:r>
            <a:endParaRPr lang="en-GB" dirty="0" smtClean="0"/>
          </a:p>
          <a:p>
            <a:pPr lvl="1"/>
            <a:r>
              <a:rPr lang="en-GB" dirty="0" smtClean="0"/>
              <a:t>Stripline BPM resolution: ~300 nm</a:t>
            </a:r>
          </a:p>
          <a:p>
            <a:pPr lvl="1"/>
            <a:r>
              <a:rPr lang="en-GB" dirty="0" smtClean="0"/>
              <a:t>Local </a:t>
            </a:r>
            <a:r>
              <a:rPr lang="en-GB" dirty="0" smtClean="0"/>
              <a:t>beam </a:t>
            </a:r>
            <a:r>
              <a:rPr lang="en-GB" dirty="0" smtClean="0"/>
              <a:t>stabilisation: ~500 nm</a:t>
            </a:r>
          </a:p>
          <a:p>
            <a:pPr lvl="1"/>
            <a:r>
              <a:rPr lang="en-GB" dirty="0" smtClean="0"/>
              <a:t>Potential for nm-level beam stabilisation at the IP</a:t>
            </a:r>
          </a:p>
          <a:p>
            <a:r>
              <a:rPr lang="en-GB" dirty="0" smtClean="0"/>
              <a:t>IP feedback: </a:t>
            </a:r>
            <a:r>
              <a:rPr lang="en-GB" dirty="0" smtClean="0"/>
              <a:t>1 BPM to drive 1 kicker</a:t>
            </a:r>
          </a:p>
          <a:p>
            <a:pPr lvl="1"/>
            <a:r>
              <a:rPr lang="en-GB" dirty="0" smtClean="0"/>
              <a:t>IP BPM resolution: ~50 nm</a:t>
            </a:r>
          </a:p>
          <a:p>
            <a:pPr lvl="1"/>
            <a:r>
              <a:rPr lang="en-GB" dirty="0" smtClean="0"/>
              <a:t>Local beam stabilisation: ~75 nm</a:t>
            </a:r>
          </a:p>
          <a:p>
            <a:pPr lvl="1"/>
            <a:r>
              <a:rPr lang="en-GB" dirty="0" smtClean="0"/>
              <a:t>Work ongoing to improve IP BPM resolution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64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endParaRPr lang="en-GB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21</a:t>
            </a:fld>
            <a:endParaRPr lang="en-GB" sz="1600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solidFill>
                  <a:schemeClr val="bg1"/>
                </a:solidFill>
              </a:rPr>
              <a:t>Thank you for your interest and support!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1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International Linear Collider (ILC)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7" name="6 Imagen" descr="ILC schemat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94148">
            <a:off x="988991" y="2976314"/>
            <a:ext cx="7469264" cy="37346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3</a:t>
            </a:fld>
            <a:endParaRPr lang="en-GB" sz="1600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The next large particle accelerator will most likely be a linear electron-positron collider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A proposed design is the International Linear Collider (ILC):</a:t>
            </a:r>
          </a:p>
        </p:txBody>
      </p:sp>
    </p:spTree>
    <p:extLst>
      <p:ext uri="{BB962C8B-B14F-4D97-AF65-F5344CB8AC3E}">
        <p14:creationId xmlns:p14="http://schemas.microsoft.com/office/powerpoint/2010/main" val="28323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Feedback on Nanosecond Timescales (FONT)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4</a:t>
            </a:fld>
            <a:endParaRPr lang="en-GB" sz="16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51"/>
          <a:stretch>
            <a:fillRect/>
          </a:stretch>
        </p:blipFill>
        <p:spPr bwMode="auto">
          <a:xfrm>
            <a:off x="1619672" y="3560911"/>
            <a:ext cx="5867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Linear colliders are single-pass machines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Successful collision of bunches is critical</a:t>
            </a:r>
          </a:p>
          <a:p>
            <a:pPr marL="457200" indent="-457200"/>
            <a:r>
              <a:rPr lang="en-GB" dirty="0" smtClean="0">
                <a:solidFill>
                  <a:schemeClr val="tx1"/>
                </a:solidFill>
              </a:rPr>
              <a:t>A fast feedback system is required, e.g. FONT:</a:t>
            </a:r>
          </a:p>
        </p:txBody>
      </p:sp>
    </p:spTree>
    <p:extLst>
      <p:ext uri="{BB962C8B-B14F-4D97-AF65-F5344CB8AC3E}">
        <p14:creationId xmlns:p14="http://schemas.microsoft.com/office/powerpoint/2010/main" val="40449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Accelerator Test Facility (ATF), Japan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5</a:t>
            </a:fld>
            <a:endParaRPr lang="en-GB" sz="1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test the FONT feedback system at ATF, the Accelerator Test Facility for the future ILC: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1547664" y="2852936"/>
            <a:ext cx="6393174" cy="3393193"/>
            <a:chOff x="395288" y="2041029"/>
            <a:chExt cx="8424862" cy="4471516"/>
          </a:xfrm>
        </p:grpSpPr>
        <p:sp>
          <p:nvSpPr>
            <p:cNvPr id="16" name="23 Forma libre"/>
            <p:cNvSpPr/>
            <p:nvPr/>
          </p:nvSpPr>
          <p:spPr>
            <a:xfrm>
              <a:off x="446088" y="2599655"/>
              <a:ext cx="6862762" cy="485775"/>
            </a:xfrm>
            <a:custGeom>
              <a:avLst/>
              <a:gdLst>
                <a:gd name="connsiteX0" fmla="*/ 6897687 w 6897687"/>
                <a:gd name="connsiteY0" fmla="*/ 482600 h 482600"/>
                <a:gd name="connsiteX1" fmla="*/ 6564312 w 6897687"/>
                <a:gd name="connsiteY1" fmla="*/ 387350 h 482600"/>
                <a:gd name="connsiteX2" fmla="*/ 6269037 w 6897687"/>
                <a:gd name="connsiteY2" fmla="*/ 187325 h 482600"/>
                <a:gd name="connsiteX3" fmla="*/ 5878512 w 6897687"/>
                <a:gd name="connsiteY3" fmla="*/ 25400 h 482600"/>
                <a:gd name="connsiteX4" fmla="*/ 4611687 w 6897687"/>
                <a:gd name="connsiteY4" fmla="*/ 34925 h 482600"/>
                <a:gd name="connsiteX5" fmla="*/ 1725612 w 6897687"/>
                <a:gd name="connsiteY5" fmla="*/ 25400 h 482600"/>
                <a:gd name="connsiteX6" fmla="*/ 258762 w 6897687"/>
                <a:gd name="connsiteY6" fmla="*/ 177800 h 482600"/>
                <a:gd name="connsiteX7" fmla="*/ 173037 w 6897687"/>
                <a:gd name="connsiteY7" fmla="*/ 206375 h 482600"/>
                <a:gd name="connsiteX0" fmla="*/ 7121673 w 7121673"/>
                <a:gd name="connsiteY0" fmla="*/ 487189 h 487189"/>
                <a:gd name="connsiteX1" fmla="*/ 6564312 w 7121673"/>
                <a:gd name="connsiteY1" fmla="*/ 387350 h 487189"/>
                <a:gd name="connsiteX2" fmla="*/ 6269037 w 7121673"/>
                <a:gd name="connsiteY2" fmla="*/ 187325 h 487189"/>
                <a:gd name="connsiteX3" fmla="*/ 5878512 w 7121673"/>
                <a:gd name="connsiteY3" fmla="*/ 25400 h 487189"/>
                <a:gd name="connsiteX4" fmla="*/ 4611687 w 7121673"/>
                <a:gd name="connsiteY4" fmla="*/ 34925 h 487189"/>
                <a:gd name="connsiteX5" fmla="*/ 1725612 w 7121673"/>
                <a:gd name="connsiteY5" fmla="*/ 25400 h 487189"/>
                <a:gd name="connsiteX6" fmla="*/ 258762 w 7121673"/>
                <a:gd name="connsiteY6" fmla="*/ 177800 h 487189"/>
                <a:gd name="connsiteX7" fmla="*/ 173037 w 7121673"/>
                <a:gd name="connsiteY7" fmla="*/ 206375 h 487189"/>
                <a:gd name="connsiteX0" fmla="*/ 6862911 w 6862911"/>
                <a:gd name="connsiteY0" fmla="*/ 487189 h 487189"/>
                <a:gd name="connsiteX1" fmla="*/ 6305550 w 6862911"/>
                <a:gd name="connsiteY1" fmla="*/ 387350 h 487189"/>
                <a:gd name="connsiteX2" fmla="*/ 6010275 w 6862911"/>
                <a:gd name="connsiteY2" fmla="*/ 187325 h 487189"/>
                <a:gd name="connsiteX3" fmla="*/ 5619750 w 6862911"/>
                <a:gd name="connsiteY3" fmla="*/ 25400 h 487189"/>
                <a:gd name="connsiteX4" fmla="*/ 4352925 w 6862911"/>
                <a:gd name="connsiteY4" fmla="*/ 34925 h 487189"/>
                <a:gd name="connsiteX5" fmla="*/ 1466850 w 6862911"/>
                <a:gd name="connsiteY5" fmla="*/ 25400 h 487189"/>
                <a:gd name="connsiteX6" fmla="*/ 0 w 6862911"/>
                <a:gd name="connsiteY6" fmla="*/ 177800 h 48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62911" h="487189">
                  <a:moveTo>
                    <a:pt x="6862911" y="487189"/>
                  </a:moveTo>
                  <a:cubicBezTo>
                    <a:pt x="6748611" y="464170"/>
                    <a:pt x="6447656" y="437327"/>
                    <a:pt x="6305550" y="387350"/>
                  </a:cubicBezTo>
                  <a:cubicBezTo>
                    <a:pt x="6163444" y="337373"/>
                    <a:pt x="6124575" y="247650"/>
                    <a:pt x="6010275" y="187325"/>
                  </a:cubicBezTo>
                  <a:cubicBezTo>
                    <a:pt x="5895975" y="127000"/>
                    <a:pt x="5895975" y="50800"/>
                    <a:pt x="5619750" y="25400"/>
                  </a:cubicBezTo>
                  <a:cubicBezTo>
                    <a:pt x="5343525" y="0"/>
                    <a:pt x="4352925" y="34925"/>
                    <a:pt x="4352925" y="34925"/>
                  </a:cubicBezTo>
                  <a:cubicBezTo>
                    <a:pt x="3660775" y="34925"/>
                    <a:pt x="2192337" y="1588"/>
                    <a:pt x="1466850" y="25400"/>
                  </a:cubicBezTo>
                  <a:cubicBezTo>
                    <a:pt x="741363" y="49212"/>
                    <a:pt x="258762" y="147638"/>
                    <a:pt x="0" y="177800"/>
                  </a:cubicBezTo>
                </a:path>
              </a:pathLst>
            </a:cu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400" dirty="0"/>
            </a:p>
          </p:txBody>
        </p:sp>
        <p:cxnSp>
          <p:nvCxnSpPr>
            <p:cNvPr id="17" name="10 Conector recto"/>
            <p:cNvCxnSpPr/>
            <p:nvPr/>
          </p:nvCxnSpPr>
          <p:spPr>
            <a:xfrm>
              <a:off x="395288" y="5690518"/>
              <a:ext cx="6769100" cy="0"/>
            </a:xfrm>
            <a:prstGeom prst="line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12 Forma libre"/>
            <p:cNvSpPr/>
            <p:nvPr/>
          </p:nvSpPr>
          <p:spPr>
            <a:xfrm>
              <a:off x="6804025" y="3077493"/>
              <a:ext cx="1465263" cy="2632075"/>
            </a:xfrm>
            <a:custGeom>
              <a:avLst/>
              <a:gdLst>
                <a:gd name="connsiteX0" fmla="*/ 228600 w 1335088"/>
                <a:gd name="connsiteY0" fmla="*/ 2587625 h 2613025"/>
                <a:gd name="connsiteX1" fmla="*/ 742950 w 1335088"/>
                <a:gd name="connsiteY1" fmla="*/ 2482850 h 2613025"/>
                <a:gd name="connsiteX2" fmla="*/ 1190625 w 1335088"/>
                <a:gd name="connsiteY2" fmla="*/ 1806575 h 2613025"/>
                <a:gd name="connsiteX3" fmla="*/ 1323975 w 1335088"/>
                <a:gd name="connsiteY3" fmla="*/ 1606550 h 2613025"/>
                <a:gd name="connsiteX4" fmla="*/ 1257300 w 1335088"/>
                <a:gd name="connsiteY4" fmla="*/ 1054100 h 2613025"/>
                <a:gd name="connsiteX5" fmla="*/ 1038225 w 1335088"/>
                <a:gd name="connsiteY5" fmla="*/ 454025 h 2613025"/>
                <a:gd name="connsiteX6" fmla="*/ 361950 w 1335088"/>
                <a:gd name="connsiteY6" fmla="*/ 73025 h 2613025"/>
                <a:gd name="connsiteX7" fmla="*/ 0 w 1335088"/>
                <a:gd name="connsiteY7" fmla="*/ 15875 h 2613025"/>
                <a:gd name="connsiteX0" fmla="*/ 228600 w 1328365"/>
                <a:gd name="connsiteY0" fmla="*/ 2587625 h 2600325"/>
                <a:gd name="connsiteX1" fmla="*/ 742950 w 1328365"/>
                <a:gd name="connsiteY1" fmla="*/ 2482850 h 2600325"/>
                <a:gd name="connsiteX2" fmla="*/ 1230957 w 1328365"/>
                <a:gd name="connsiteY2" fmla="*/ 2008113 h 2600325"/>
                <a:gd name="connsiteX3" fmla="*/ 1323975 w 1328365"/>
                <a:gd name="connsiteY3" fmla="*/ 1606550 h 2600325"/>
                <a:gd name="connsiteX4" fmla="*/ 1257300 w 1328365"/>
                <a:gd name="connsiteY4" fmla="*/ 1054100 h 2600325"/>
                <a:gd name="connsiteX5" fmla="*/ 1038225 w 1328365"/>
                <a:gd name="connsiteY5" fmla="*/ 454025 h 2600325"/>
                <a:gd name="connsiteX6" fmla="*/ 361950 w 1328365"/>
                <a:gd name="connsiteY6" fmla="*/ 73025 h 2600325"/>
                <a:gd name="connsiteX7" fmla="*/ 0 w 1328365"/>
                <a:gd name="connsiteY7" fmla="*/ 15875 h 2600325"/>
                <a:gd name="connsiteX0" fmla="*/ 228600 w 1328365"/>
                <a:gd name="connsiteY0" fmla="*/ 2587625 h 2600325"/>
                <a:gd name="connsiteX1" fmla="*/ 742950 w 1328365"/>
                <a:gd name="connsiteY1" fmla="*/ 2482850 h 2600325"/>
                <a:gd name="connsiteX2" fmla="*/ 1230957 w 1328365"/>
                <a:gd name="connsiteY2" fmla="*/ 2008113 h 2600325"/>
                <a:gd name="connsiteX3" fmla="*/ 1323975 w 1328365"/>
                <a:gd name="connsiteY3" fmla="*/ 1606550 h 2600325"/>
                <a:gd name="connsiteX4" fmla="*/ 1257300 w 1328365"/>
                <a:gd name="connsiteY4" fmla="*/ 1054100 h 2600325"/>
                <a:gd name="connsiteX5" fmla="*/ 1038225 w 1328365"/>
                <a:gd name="connsiteY5" fmla="*/ 454025 h 2600325"/>
                <a:gd name="connsiteX6" fmla="*/ 361950 w 1328365"/>
                <a:gd name="connsiteY6" fmla="*/ 73025 h 2600325"/>
                <a:gd name="connsiteX7" fmla="*/ 0 w 1328365"/>
                <a:gd name="connsiteY7" fmla="*/ 15875 h 2600325"/>
                <a:gd name="connsiteX0" fmla="*/ 365794 w 1465559"/>
                <a:gd name="connsiteY0" fmla="*/ 2603674 h 2616374"/>
                <a:gd name="connsiteX1" fmla="*/ 880144 w 1465559"/>
                <a:gd name="connsiteY1" fmla="*/ 2498899 h 2616374"/>
                <a:gd name="connsiteX2" fmla="*/ 1368151 w 1465559"/>
                <a:gd name="connsiteY2" fmla="*/ 2024162 h 2616374"/>
                <a:gd name="connsiteX3" fmla="*/ 1461169 w 1465559"/>
                <a:gd name="connsiteY3" fmla="*/ 1622599 h 2616374"/>
                <a:gd name="connsiteX4" fmla="*/ 1394494 w 1465559"/>
                <a:gd name="connsiteY4" fmla="*/ 1070149 h 2616374"/>
                <a:gd name="connsiteX5" fmla="*/ 1175419 w 1465559"/>
                <a:gd name="connsiteY5" fmla="*/ 470074 h 2616374"/>
                <a:gd name="connsiteX6" fmla="*/ 499144 w 1465559"/>
                <a:gd name="connsiteY6" fmla="*/ 89074 h 2616374"/>
                <a:gd name="connsiteX7" fmla="*/ 0 w 1465559"/>
                <a:gd name="connsiteY7" fmla="*/ 7938 h 2616374"/>
                <a:gd name="connsiteX0" fmla="*/ 288032 w 1465559"/>
                <a:gd name="connsiteY0" fmla="*/ 26002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288032 w 1465559"/>
                <a:gd name="connsiteY0" fmla="*/ 2600226 h 2629814"/>
                <a:gd name="connsiteX1" fmla="*/ 288032 w 1465559"/>
                <a:gd name="connsiteY1" fmla="*/ 2612926 h 2629814"/>
                <a:gd name="connsiteX2" fmla="*/ 880144 w 1465559"/>
                <a:gd name="connsiteY2" fmla="*/ 2498899 h 2629814"/>
                <a:gd name="connsiteX3" fmla="*/ 1368151 w 1465559"/>
                <a:gd name="connsiteY3" fmla="*/ 2024162 h 2629814"/>
                <a:gd name="connsiteX4" fmla="*/ 1461169 w 1465559"/>
                <a:gd name="connsiteY4" fmla="*/ 1622599 h 2629814"/>
                <a:gd name="connsiteX5" fmla="*/ 1394494 w 1465559"/>
                <a:gd name="connsiteY5" fmla="*/ 1070149 h 2629814"/>
                <a:gd name="connsiteX6" fmla="*/ 1175419 w 1465559"/>
                <a:gd name="connsiteY6" fmla="*/ 470074 h 2629814"/>
                <a:gd name="connsiteX7" fmla="*/ 499144 w 1465559"/>
                <a:gd name="connsiteY7" fmla="*/ 89074 h 2629814"/>
                <a:gd name="connsiteX8" fmla="*/ 0 w 1465559"/>
                <a:gd name="connsiteY8" fmla="*/ 7938 h 2629814"/>
                <a:gd name="connsiteX0" fmla="*/ 288032 w 1465559"/>
                <a:gd name="connsiteY0" fmla="*/ 2600226 h 2629814"/>
                <a:gd name="connsiteX1" fmla="*/ 288032 w 1465559"/>
                <a:gd name="connsiteY1" fmla="*/ 2612926 h 2629814"/>
                <a:gd name="connsiteX2" fmla="*/ 880144 w 1465559"/>
                <a:gd name="connsiteY2" fmla="*/ 2498899 h 2629814"/>
                <a:gd name="connsiteX3" fmla="*/ 1368151 w 1465559"/>
                <a:gd name="connsiteY3" fmla="*/ 2024162 h 2629814"/>
                <a:gd name="connsiteX4" fmla="*/ 1461169 w 1465559"/>
                <a:gd name="connsiteY4" fmla="*/ 1622599 h 2629814"/>
                <a:gd name="connsiteX5" fmla="*/ 1394494 w 1465559"/>
                <a:gd name="connsiteY5" fmla="*/ 1070149 h 2629814"/>
                <a:gd name="connsiteX6" fmla="*/ 1175419 w 1465559"/>
                <a:gd name="connsiteY6" fmla="*/ 470074 h 2629814"/>
                <a:gd name="connsiteX7" fmla="*/ 499144 w 1465559"/>
                <a:gd name="connsiteY7" fmla="*/ 89074 h 2629814"/>
                <a:gd name="connsiteX8" fmla="*/ 0 w 1465559"/>
                <a:gd name="connsiteY8" fmla="*/ 7938 h 2629814"/>
                <a:gd name="connsiteX0" fmla="*/ 288032 w 1465559"/>
                <a:gd name="connsiteY0" fmla="*/ 2600226 h 2629814"/>
                <a:gd name="connsiteX1" fmla="*/ 288032 w 1465559"/>
                <a:gd name="connsiteY1" fmla="*/ 2612926 h 2629814"/>
                <a:gd name="connsiteX2" fmla="*/ 880144 w 1465559"/>
                <a:gd name="connsiteY2" fmla="*/ 2498899 h 2629814"/>
                <a:gd name="connsiteX3" fmla="*/ 1368151 w 1465559"/>
                <a:gd name="connsiteY3" fmla="*/ 2024162 h 2629814"/>
                <a:gd name="connsiteX4" fmla="*/ 1461169 w 1465559"/>
                <a:gd name="connsiteY4" fmla="*/ 1622599 h 2629814"/>
                <a:gd name="connsiteX5" fmla="*/ 1394494 w 1465559"/>
                <a:gd name="connsiteY5" fmla="*/ 1070149 h 2629814"/>
                <a:gd name="connsiteX6" fmla="*/ 1175419 w 1465559"/>
                <a:gd name="connsiteY6" fmla="*/ 470074 h 2629814"/>
                <a:gd name="connsiteX7" fmla="*/ 499144 w 1465559"/>
                <a:gd name="connsiteY7" fmla="*/ 89074 h 2629814"/>
                <a:gd name="connsiteX8" fmla="*/ 0 w 1465559"/>
                <a:gd name="connsiteY8" fmla="*/ 7938 h 2629814"/>
                <a:gd name="connsiteX0" fmla="*/ 288032 w 1465559"/>
                <a:gd name="connsiteY0" fmla="*/ 2600226 h 2600226"/>
                <a:gd name="connsiteX1" fmla="*/ 880144 w 1465559"/>
                <a:gd name="connsiteY1" fmla="*/ 2498899 h 2600226"/>
                <a:gd name="connsiteX2" fmla="*/ 1368151 w 1465559"/>
                <a:gd name="connsiteY2" fmla="*/ 2024162 h 2600226"/>
                <a:gd name="connsiteX3" fmla="*/ 1461169 w 1465559"/>
                <a:gd name="connsiteY3" fmla="*/ 1622599 h 2600226"/>
                <a:gd name="connsiteX4" fmla="*/ 1394494 w 1465559"/>
                <a:gd name="connsiteY4" fmla="*/ 1070149 h 2600226"/>
                <a:gd name="connsiteX5" fmla="*/ 1175419 w 1465559"/>
                <a:gd name="connsiteY5" fmla="*/ 470074 h 2600226"/>
                <a:gd name="connsiteX6" fmla="*/ 499144 w 1465559"/>
                <a:gd name="connsiteY6" fmla="*/ 89074 h 2600226"/>
                <a:gd name="connsiteX7" fmla="*/ 0 w 1465559"/>
                <a:gd name="connsiteY7" fmla="*/ 7938 h 2600226"/>
                <a:gd name="connsiteX0" fmla="*/ 288032 w 1465559"/>
                <a:gd name="connsiteY0" fmla="*/ 2600226 h 2629814"/>
                <a:gd name="connsiteX1" fmla="*/ 360040 w 1465559"/>
                <a:gd name="connsiteY1" fmla="*/ 2612926 h 2629814"/>
                <a:gd name="connsiteX2" fmla="*/ 880144 w 1465559"/>
                <a:gd name="connsiteY2" fmla="*/ 2498899 h 2629814"/>
                <a:gd name="connsiteX3" fmla="*/ 1368151 w 1465559"/>
                <a:gd name="connsiteY3" fmla="*/ 2024162 h 2629814"/>
                <a:gd name="connsiteX4" fmla="*/ 1461169 w 1465559"/>
                <a:gd name="connsiteY4" fmla="*/ 1622599 h 2629814"/>
                <a:gd name="connsiteX5" fmla="*/ 1394494 w 1465559"/>
                <a:gd name="connsiteY5" fmla="*/ 1070149 h 2629814"/>
                <a:gd name="connsiteX6" fmla="*/ 1175419 w 1465559"/>
                <a:gd name="connsiteY6" fmla="*/ 470074 h 2629814"/>
                <a:gd name="connsiteX7" fmla="*/ 499144 w 1465559"/>
                <a:gd name="connsiteY7" fmla="*/ 89074 h 2629814"/>
                <a:gd name="connsiteX8" fmla="*/ 0 w 1465559"/>
                <a:gd name="connsiteY8" fmla="*/ 7938 h 2629814"/>
                <a:gd name="connsiteX0" fmla="*/ 360040 w 1465559"/>
                <a:gd name="connsiteY0" fmla="*/ 26129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360040 w 1465559"/>
                <a:gd name="connsiteY0" fmla="*/ 2612926 h 2631930"/>
                <a:gd name="connsiteX1" fmla="*/ 288032 w 1465559"/>
                <a:gd name="connsiteY1" fmla="*/ 2612926 h 2631930"/>
                <a:gd name="connsiteX2" fmla="*/ 880144 w 1465559"/>
                <a:gd name="connsiteY2" fmla="*/ 2498899 h 2631930"/>
                <a:gd name="connsiteX3" fmla="*/ 1368151 w 1465559"/>
                <a:gd name="connsiteY3" fmla="*/ 2024162 h 2631930"/>
                <a:gd name="connsiteX4" fmla="*/ 1461169 w 1465559"/>
                <a:gd name="connsiteY4" fmla="*/ 1622599 h 2631930"/>
                <a:gd name="connsiteX5" fmla="*/ 1394494 w 1465559"/>
                <a:gd name="connsiteY5" fmla="*/ 1070149 h 2631930"/>
                <a:gd name="connsiteX6" fmla="*/ 1175419 w 1465559"/>
                <a:gd name="connsiteY6" fmla="*/ 470074 h 2631930"/>
                <a:gd name="connsiteX7" fmla="*/ 499144 w 1465559"/>
                <a:gd name="connsiteY7" fmla="*/ 89074 h 2631930"/>
                <a:gd name="connsiteX8" fmla="*/ 0 w 1465559"/>
                <a:gd name="connsiteY8" fmla="*/ 7938 h 2631930"/>
                <a:gd name="connsiteX0" fmla="*/ 288032 w 1465559"/>
                <a:gd name="connsiteY0" fmla="*/ 26129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288032 w 1465559"/>
                <a:gd name="connsiteY0" fmla="*/ 26129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288032 w 1465559"/>
                <a:gd name="connsiteY0" fmla="*/ 26129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288032 w 1465559"/>
                <a:gd name="connsiteY0" fmla="*/ 2612926 h 2613221"/>
                <a:gd name="connsiteX1" fmla="*/ 880144 w 1465559"/>
                <a:gd name="connsiteY1" fmla="*/ 2498899 h 2613221"/>
                <a:gd name="connsiteX2" fmla="*/ 1368151 w 1465559"/>
                <a:gd name="connsiteY2" fmla="*/ 2024162 h 2613221"/>
                <a:gd name="connsiteX3" fmla="*/ 1461169 w 1465559"/>
                <a:gd name="connsiteY3" fmla="*/ 1622599 h 2613221"/>
                <a:gd name="connsiteX4" fmla="*/ 1394494 w 1465559"/>
                <a:gd name="connsiteY4" fmla="*/ 1070149 h 2613221"/>
                <a:gd name="connsiteX5" fmla="*/ 1175419 w 1465559"/>
                <a:gd name="connsiteY5" fmla="*/ 470074 h 2613221"/>
                <a:gd name="connsiteX6" fmla="*/ 499144 w 1465559"/>
                <a:gd name="connsiteY6" fmla="*/ 89074 h 2613221"/>
                <a:gd name="connsiteX7" fmla="*/ 0 w 1465559"/>
                <a:gd name="connsiteY7" fmla="*/ 7938 h 2613221"/>
                <a:gd name="connsiteX0" fmla="*/ 288032 w 1465559"/>
                <a:gd name="connsiteY0" fmla="*/ 2612926 h 2613221"/>
                <a:gd name="connsiteX1" fmla="*/ 880144 w 1465559"/>
                <a:gd name="connsiteY1" fmla="*/ 2498899 h 2613221"/>
                <a:gd name="connsiteX2" fmla="*/ 1368151 w 1465559"/>
                <a:gd name="connsiteY2" fmla="*/ 2024162 h 2613221"/>
                <a:gd name="connsiteX3" fmla="*/ 1461169 w 1465559"/>
                <a:gd name="connsiteY3" fmla="*/ 1622599 h 2613221"/>
                <a:gd name="connsiteX4" fmla="*/ 1394494 w 1465559"/>
                <a:gd name="connsiteY4" fmla="*/ 1070149 h 2613221"/>
                <a:gd name="connsiteX5" fmla="*/ 1175419 w 1465559"/>
                <a:gd name="connsiteY5" fmla="*/ 470074 h 2613221"/>
                <a:gd name="connsiteX6" fmla="*/ 499144 w 1465559"/>
                <a:gd name="connsiteY6" fmla="*/ 89074 h 2613221"/>
                <a:gd name="connsiteX7" fmla="*/ 0 w 1465559"/>
                <a:gd name="connsiteY7" fmla="*/ 7938 h 2613221"/>
                <a:gd name="connsiteX0" fmla="*/ 288032 w 1465559"/>
                <a:gd name="connsiteY0" fmla="*/ 2612926 h 2612926"/>
                <a:gd name="connsiteX1" fmla="*/ 880144 w 1465559"/>
                <a:gd name="connsiteY1" fmla="*/ 2498899 h 2612926"/>
                <a:gd name="connsiteX2" fmla="*/ 1368151 w 1465559"/>
                <a:gd name="connsiteY2" fmla="*/ 2024162 h 2612926"/>
                <a:gd name="connsiteX3" fmla="*/ 1461169 w 1465559"/>
                <a:gd name="connsiteY3" fmla="*/ 1622599 h 2612926"/>
                <a:gd name="connsiteX4" fmla="*/ 1394494 w 1465559"/>
                <a:gd name="connsiteY4" fmla="*/ 1070149 h 2612926"/>
                <a:gd name="connsiteX5" fmla="*/ 1175419 w 1465559"/>
                <a:gd name="connsiteY5" fmla="*/ 470074 h 2612926"/>
                <a:gd name="connsiteX6" fmla="*/ 499144 w 1465559"/>
                <a:gd name="connsiteY6" fmla="*/ 89074 h 2612926"/>
                <a:gd name="connsiteX7" fmla="*/ 0 w 1465559"/>
                <a:gd name="connsiteY7" fmla="*/ 7938 h 2612926"/>
                <a:gd name="connsiteX0" fmla="*/ 288032 w 1465559"/>
                <a:gd name="connsiteY0" fmla="*/ 2612926 h 2631930"/>
                <a:gd name="connsiteX1" fmla="*/ 360040 w 1465559"/>
                <a:gd name="connsiteY1" fmla="*/ 2612926 h 2631930"/>
                <a:gd name="connsiteX2" fmla="*/ 880144 w 1465559"/>
                <a:gd name="connsiteY2" fmla="*/ 2498899 h 2631930"/>
                <a:gd name="connsiteX3" fmla="*/ 1368151 w 1465559"/>
                <a:gd name="connsiteY3" fmla="*/ 2024162 h 2631930"/>
                <a:gd name="connsiteX4" fmla="*/ 1461169 w 1465559"/>
                <a:gd name="connsiteY4" fmla="*/ 1622599 h 2631930"/>
                <a:gd name="connsiteX5" fmla="*/ 1394494 w 1465559"/>
                <a:gd name="connsiteY5" fmla="*/ 1070149 h 2631930"/>
                <a:gd name="connsiteX6" fmla="*/ 1175419 w 1465559"/>
                <a:gd name="connsiteY6" fmla="*/ 470074 h 2631930"/>
                <a:gd name="connsiteX7" fmla="*/ 499144 w 1465559"/>
                <a:gd name="connsiteY7" fmla="*/ 89074 h 2631930"/>
                <a:gd name="connsiteX8" fmla="*/ 0 w 1465559"/>
                <a:gd name="connsiteY8" fmla="*/ 7938 h 2631930"/>
                <a:gd name="connsiteX0" fmla="*/ 288032 w 1465559"/>
                <a:gd name="connsiteY0" fmla="*/ 2612926 h 2631930"/>
                <a:gd name="connsiteX1" fmla="*/ 360040 w 1465559"/>
                <a:gd name="connsiteY1" fmla="*/ 2612926 h 2631930"/>
                <a:gd name="connsiteX2" fmla="*/ 880144 w 1465559"/>
                <a:gd name="connsiteY2" fmla="*/ 2498899 h 2631930"/>
                <a:gd name="connsiteX3" fmla="*/ 1368151 w 1465559"/>
                <a:gd name="connsiteY3" fmla="*/ 2024162 h 2631930"/>
                <a:gd name="connsiteX4" fmla="*/ 1461169 w 1465559"/>
                <a:gd name="connsiteY4" fmla="*/ 1622599 h 2631930"/>
                <a:gd name="connsiteX5" fmla="*/ 1394494 w 1465559"/>
                <a:gd name="connsiteY5" fmla="*/ 1070149 h 2631930"/>
                <a:gd name="connsiteX6" fmla="*/ 1175419 w 1465559"/>
                <a:gd name="connsiteY6" fmla="*/ 470074 h 2631930"/>
                <a:gd name="connsiteX7" fmla="*/ 499144 w 1465559"/>
                <a:gd name="connsiteY7" fmla="*/ 89074 h 2631930"/>
                <a:gd name="connsiteX8" fmla="*/ 0 w 1465559"/>
                <a:gd name="connsiteY8" fmla="*/ 7938 h 2631930"/>
                <a:gd name="connsiteX0" fmla="*/ 72008 w 1465559"/>
                <a:gd name="connsiteY0" fmla="*/ 2612926 h 2631930"/>
                <a:gd name="connsiteX1" fmla="*/ 360040 w 1465559"/>
                <a:gd name="connsiteY1" fmla="*/ 2612926 h 2631930"/>
                <a:gd name="connsiteX2" fmla="*/ 880144 w 1465559"/>
                <a:gd name="connsiteY2" fmla="*/ 2498899 h 2631930"/>
                <a:gd name="connsiteX3" fmla="*/ 1368151 w 1465559"/>
                <a:gd name="connsiteY3" fmla="*/ 2024162 h 2631930"/>
                <a:gd name="connsiteX4" fmla="*/ 1461169 w 1465559"/>
                <a:gd name="connsiteY4" fmla="*/ 1622599 h 2631930"/>
                <a:gd name="connsiteX5" fmla="*/ 1394494 w 1465559"/>
                <a:gd name="connsiteY5" fmla="*/ 1070149 h 2631930"/>
                <a:gd name="connsiteX6" fmla="*/ 1175419 w 1465559"/>
                <a:gd name="connsiteY6" fmla="*/ 470074 h 2631930"/>
                <a:gd name="connsiteX7" fmla="*/ 499144 w 1465559"/>
                <a:gd name="connsiteY7" fmla="*/ 89074 h 2631930"/>
                <a:gd name="connsiteX8" fmla="*/ 0 w 1465559"/>
                <a:gd name="connsiteY8" fmla="*/ 7938 h 263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5559" h="2631930">
                  <a:moveTo>
                    <a:pt x="72008" y="2612926"/>
                  </a:moveTo>
                  <a:cubicBezTo>
                    <a:pt x="72649" y="2610962"/>
                    <a:pt x="261355" y="2631930"/>
                    <a:pt x="360040" y="2612926"/>
                  </a:cubicBezTo>
                  <a:cubicBezTo>
                    <a:pt x="480479" y="2605953"/>
                    <a:pt x="700765" y="2595063"/>
                    <a:pt x="880144" y="2498899"/>
                  </a:cubicBezTo>
                  <a:cubicBezTo>
                    <a:pt x="1060164" y="2400772"/>
                    <a:pt x="1368151" y="2024162"/>
                    <a:pt x="1368151" y="2024162"/>
                  </a:cubicBezTo>
                  <a:cubicBezTo>
                    <a:pt x="1457423" y="1801540"/>
                    <a:pt x="1456779" y="1781601"/>
                    <a:pt x="1461169" y="1622599"/>
                  </a:cubicBezTo>
                  <a:cubicBezTo>
                    <a:pt x="1465559" y="1463597"/>
                    <a:pt x="1442119" y="1262236"/>
                    <a:pt x="1394494" y="1070149"/>
                  </a:cubicBezTo>
                  <a:cubicBezTo>
                    <a:pt x="1346869" y="878062"/>
                    <a:pt x="1324644" y="633586"/>
                    <a:pt x="1175419" y="470074"/>
                  </a:cubicBezTo>
                  <a:cubicBezTo>
                    <a:pt x="1026194" y="306562"/>
                    <a:pt x="695047" y="166097"/>
                    <a:pt x="499144" y="89074"/>
                  </a:cubicBezTo>
                  <a:cubicBezTo>
                    <a:pt x="303241" y="12051"/>
                    <a:pt x="94456" y="0"/>
                    <a:pt x="0" y="7938"/>
                  </a:cubicBezTo>
                </a:path>
              </a:pathLst>
            </a:cu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400" dirty="0"/>
            </a:p>
          </p:txBody>
        </p:sp>
        <p:cxnSp>
          <p:nvCxnSpPr>
            <p:cNvPr id="19" name="14 Conector recto"/>
            <p:cNvCxnSpPr/>
            <p:nvPr/>
          </p:nvCxnSpPr>
          <p:spPr bwMode="auto">
            <a:xfrm flipH="1">
              <a:off x="5364163" y="3085430"/>
              <a:ext cx="1584325" cy="0"/>
            </a:xfrm>
            <a:prstGeom prst="line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6 Arco"/>
            <p:cNvSpPr/>
            <p:nvPr/>
          </p:nvSpPr>
          <p:spPr bwMode="auto">
            <a:xfrm>
              <a:off x="4283745" y="3085430"/>
              <a:ext cx="2376487" cy="2160588"/>
            </a:xfrm>
            <a:prstGeom prst="arc">
              <a:avLst>
                <a:gd name="adj1" fmla="val 5341756"/>
                <a:gd name="adj2" fmla="val 16087121"/>
              </a:avLst>
            </a:prstGeom>
            <a:ln w="57150">
              <a:headEnd w="med" len="med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400" dirty="0"/>
            </a:p>
          </p:txBody>
        </p:sp>
        <p:cxnSp>
          <p:nvCxnSpPr>
            <p:cNvPr id="21" name="17 Conector recto"/>
            <p:cNvCxnSpPr/>
            <p:nvPr/>
          </p:nvCxnSpPr>
          <p:spPr bwMode="auto">
            <a:xfrm flipH="1">
              <a:off x="5471988" y="5246018"/>
              <a:ext cx="2195638" cy="0"/>
            </a:xfrm>
            <a:prstGeom prst="line">
              <a:avLst/>
            </a:prstGeom>
            <a:ln w="571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19 Arco"/>
            <p:cNvSpPr/>
            <p:nvPr/>
          </p:nvSpPr>
          <p:spPr bwMode="auto">
            <a:xfrm flipH="1">
              <a:off x="7613650" y="3085430"/>
              <a:ext cx="1206500" cy="2160588"/>
            </a:xfrm>
            <a:custGeom>
              <a:avLst/>
              <a:gdLst>
                <a:gd name="connsiteX0" fmla="*/ 1206432 w 2376264"/>
                <a:gd name="connsiteY0" fmla="*/ 2160112 h 2160240"/>
                <a:gd name="connsiteX1" fmla="*/ 446 w 2376264"/>
                <a:gd name="connsiteY1" fmla="*/ 1109686 h 2160240"/>
                <a:gd name="connsiteX2" fmla="*/ 1152670 w 2376264"/>
                <a:gd name="connsiteY2" fmla="*/ 481 h 2160240"/>
                <a:gd name="connsiteX3" fmla="*/ 1188132 w 2376264"/>
                <a:gd name="connsiteY3" fmla="*/ 1080120 h 2160240"/>
                <a:gd name="connsiteX4" fmla="*/ 1206432 w 2376264"/>
                <a:gd name="connsiteY4" fmla="*/ 2160112 h 2160240"/>
                <a:gd name="connsiteX0" fmla="*/ 1206432 w 2376264"/>
                <a:gd name="connsiteY0" fmla="*/ 2160112 h 2160240"/>
                <a:gd name="connsiteX1" fmla="*/ 446 w 2376264"/>
                <a:gd name="connsiteY1" fmla="*/ 1109686 h 2160240"/>
                <a:gd name="connsiteX2" fmla="*/ 1152670 w 2376264"/>
                <a:gd name="connsiteY2" fmla="*/ 481 h 2160240"/>
                <a:gd name="connsiteX0" fmla="*/ 1206439 w 1206439"/>
                <a:gd name="connsiteY0" fmla="*/ 2159631 h 2159761"/>
                <a:gd name="connsiteX1" fmla="*/ 453 w 1206439"/>
                <a:gd name="connsiteY1" fmla="*/ 1109205 h 2159761"/>
                <a:gd name="connsiteX2" fmla="*/ 1152677 w 1206439"/>
                <a:gd name="connsiteY2" fmla="*/ 0 h 2159761"/>
                <a:gd name="connsiteX3" fmla="*/ 1188139 w 1206439"/>
                <a:gd name="connsiteY3" fmla="*/ 1079639 h 2159761"/>
                <a:gd name="connsiteX4" fmla="*/ 1206439 w 1206439"/>
                <a:gd name="connsiteY4" fmla="*/ 2159631 h 2159761"/>
                <a:gd name="connsiteX0" fmla="*/ 1206439 w 1206439"/>
                <a:gd name="connsiteY0" fmla="*/ 2159631 h 2159761"/>
                <a:gd name="connsiteX1" fmla="*/ 453 w 1206439"/>
                <a:gd name="connsiteY1" fmla="*/ 1109205 h 2159761"/>
                <a:gd name="connsiteX2" fmla="*/ 1195540 w 1206439"/>
                <a:gd name="connsiteY2" fmla="*/ 0 h 2159761"/>
                <a:gd name="connsiteX0" fmla="*/ 1206439 w 1206439"/>
                <a:gd name="connsiteY0" fmla="*/ 2159631 h 2159761"/>
                <a:gd name="connsiteX1" fmla="*/ 453 w 1206439"/>
                <a:gd name="connsiteY1" fmla="*/ 1109205 h 2159761"/>
                <a:gd name="connsiteX2" fmla="*/ 1152677 w 1206439"/>
                <a:gd name="connsiteY2" fmla="*/ 0 h 2159761"/>
                <a:gd name="connsiteX3" fmla="*/ 1188139 w 1206439"/>
                <a:gd name="connsiteY3" fmla="*/ 1079639 h 2159761"/>
                <a:gd name="connsiteX4" fmla="*/ 1206439 w 1206439"/>
                <a:gd name="connsiteY4" fmla="*/ 2159631 h 2159761"/>
                <a:gd name="connsiteX0" fmla="*/ 1206439 w 1206439"/>
                <a:gd name="connsiteY0" fmla="*/ 2159631 h 2159761"/>
                <a:gd name="connsiteX1" fmla="*/ 453 w 1206439"/>
                <a:gd name="connsiteY1" fmla="*/ 1109205 h 2159761"/>
                <a:gd name="connsiteX2" fmla="*/ 1176490 w 1206439"/>
                <a:gd name="connsiteY2" fmla="*/ 0 h 215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06439" h="2159761" stroke="0" extrusionOk="0">
                  <a:moveTo>
                    <a:pt x="1206439" y="2159631"/>
                  </a:moveTo>
                  <a:cubicBezTo>
                    <a:pt x="555878" y="2168741"/>
                    <a:pt x="18263" y="1700473"/>
                    <a:pt x="453" y="1109205"/>
                  </a:cubicBezTo>
                  <a:cubicBezTo>
                    <a:pt x="-17477" y="513938"/>
                    <a:pt x="497930" y="17774"/>
                    <a:pt x="1152677" y="0"/>
                  </a:cubicBezTo>
                  <a:lnTo>
                    <a:pt x="1188139" y="1079639"/>
                  </a:lnTo>
                  <a:lnTo>
                    <a:pt x="1206439" y="2159631"/>
                  </a:lnTo>
                  <a:close/>
                </a:path>
                <a:path w="1206439" h="2159761" fill="none">
                  <a:moveTo>
                    <a:pt x="1206439" y="2159631"/>
                  </a:moveTo>
                  <a:cubicBezTo>
                    <a:pt x="555878" y="2168741"/>
                    <a:pt x="18263" y="1700473"/>
                    <a:pt x="453" y="1109205"/>
                  </a:cubicBezTo>
                  <a:cubicBezTo>
                    <a:pt x="-17477" y="513938"/>
                    <a:pt x="521743" y="17774"/>
                    <a:pt x="1176490" y="0"/>
                  </a:cubicBezTo>
                </a:path>
              </a:pathLst>
            </a:custGeom>
            <a:ln w="57150">
              <a:headEnd w="med" len="med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400" dirty="0"/>
            </a:p>
          </p:txBody>
        </p:sp>
        <p:cxnSp>
          <p:nvCxnSpPr>
            <p:cNvPr id="23" name="21 Conector recto"/>
            <p:cNvCxnSpPr/>
            <p:nvPr/>
          </p:nvCxnSpPr>
          <p:spPr bwMode="auto">
            <a:xfrm flipH="1">
              <a:off x="6732588" y="3085430"/>
              <a:ext cx="935037" cy="0"/>
            </a:xfrm>
            <a:prstGeom prst="line">
              <a:avLst/>
            </a:prstGeom>
            <a:ln w="57150">
              <a:headEnd w="med" len="med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"/>
            <p:cNvSpPr txBox="1">
              <a:spLocks noChangeArrowheads="1"/>
            </p:cNvSpPr>
            <p:nvPr/>
          </p:nvSpPr>
          <p:spPr bwMode="auto">
            <a:xfrm>
              <a:off x="446087" y="5030118"/>
              <a:ext cx="3333750" cy="461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GB" sz="2400" dirty="0"/>
                <a:t>Linear accelerator</a:t>
              </a:r>
            </a:p>
          </p:txBody>
        </p:sp>
        <p:sp>
          <p:nvSpPr>
            <p:cNvPr id="25" name="TextBox 28"/>
            <p:cNvSpPr txBox="1">
              <a:spLocks noChangeArrowheads="1"/>
            </p:cNvSpPr>
            <p:nvPr/>
          </p:nvSpPr>
          <p:spPr bwMode="auto">
            <a:xfrm>
              <a:off x="4643438" y="3904580"/>
              <a:ext cx="33353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GB" sz="2400" dirty="0"/>
                <a:t>Damping ring</a:t>
              </a:r>
            </a:p>
          </p:txBody>
        </p:sp>
        <p:sp>
          <p:nvSpPr>
            <p:cNvPr id="26" name="TextBox 26"/>
            <p:cNvSpPr txBox="1">
              <a:spLocks noChangeArrowheads="1"/>
            </p:cNvSpPr>
            <p:nvPr/>
          </p:nvSpPr>
          <p:spPr bwMode="auto">
            <a:xfrm>
              <a:off x="1344204" y="2041029"/>
              <a:ext cx="3515136" cy="608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GB" sz="2400" dirty="0"/>
                <a:t>Extraction line</a:t>
              </a:r>
            </a:p>
          </p:txBody>
        </p:sp>
        <p:cxnSp>
          <p:nvCxnSpPr>
            <p:cNvPr id="27" name="31 Conector recto de flecha"/>
            <p:cNvCxnSpPr/>
            <p:nvPr/>
          </p:nvCxnSpPr>
          <p:spPr>
            <a:xfrm>
              <a:off x="395288" y="6069931"/>
              <a:ext cx="674020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5"/>
            <p:cNvSpPr txBox="1">
              <a:spLocks noChangeArrowheads="1"/>
            </p:cNvSpPr>
            <p:nvPr/>
          </p:nvSpPr>
          <p:spPr bwMode="auto">
            <a:xfrm>
              <a:off x="468313" y="6050880"/>
              <a:ext cx="66960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GB" sz="2400" dirty="0"/>
                <a:t>90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68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Feedback at the Accelerator Test Facility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6</a:t>
            </a:fld>
            <a:endParaRPr lang="en-GB" sz="1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ATF provides pairs of bunches travelling in the extraction line with </a:t>
            </a:r>
            <a:r>
              <a:rPr lang="en-GB" dirty="0" smtClean="0"/>
              <a:t>~200 </a:t>
            </a:r>
            <a:r>
              <a:rPr lang="en-GB" dirty="0" smtClean="0"/>
              <a:t>ns bunch separation</a:t>
            </a:r>
          </a:p>
          <a:p>
            <a:r>
              <a:rPr lang="en-GB" dirty="0" smtClean="0"/>
              <a:t>We measure the position of the first bunch in order to correct the path of the second bunch</a:t>
            </a:r>
          </a:p>
        </p:txBody>
      </p:sp>
      <p:sp>
        <p:nvSpPr>
          <p:cNvPr id="29" name="23 Forma libre"/>
          <p:cNvSpPr/>
          <p:nvPr/>
        </p:nvSpPr>
        <p:spPr>
          <a:xfrm>
            <a:off x="741052" y="2023591"/>
            <a:ext cx="7647372" cy="541313"/>
          </a:xfrm>
          <a:custGeom>
            <a:avLst/>
            <a:gdLst>
              <a:gd name="connsiteX0" fmla="*/ 6897687 w 6897687"/>
              <a:gd name="connsiteY0" fmla="*/ 482600 h 482600"/>
              <a:gd name="connsiteX1" fmla="*/ 6564312 w 6897687"/>
              <a:gd name="connsiteY1" fmla="*/ 387350 h 482600"/>
              <a:gd name="connsiteX2" fmla="*/ 6269037 w 6897687"/>
              <a:gd name="connsiteY2" fmla="*/ 187325 h 482600"/>
              <a:gd name="connsiteX3" fmla="*/ 5878512 w 6897687"/>
              <a:gd name="connsiteY3" fmla="*/ 25400 h 482600"/>
              <a:gd name="connsiteX4" fmla="*/ 4611687 w 6897687"/>
              <a:gd name="connsiteY4" fmla="*/ 34925 h 482600"/>
              <a:gd name="connsiteX5" fmla="*/ 1725612 w 6897687"/>
              <a:gd name="connsiteY5" fmla="*/ 25400 h 482600"/>
              <a:gd name="connsiteX6" fmla="*/ 258762 w 6897687"/>
              <a:gd name="connsiteY6" fmla="*/ 177800 h 482600"/>
              <a:gd name="connsiteX7" fmla="*/ 173037 w 6897687"/>
              <a:gd name="connsiteY7" fmla="*/ 206375 h 482600"/>
              <a:gd name="connsiteX0" fmla="*/ 7121673 w 7121673"/>
              <a:gd name="connsiteY0" fmla="*/ 487189 h 487189"/>
              <a:gd name="connsiteX1" fmla="*/ 6564312 w 7121673"/>
              <a:gd name="connsiteY1" fmla="*/ 387350 h 487189"/>
              <a:gd name="connsiteX2" fmla="*/ 6269037 w 7121673"/>
              <a:gd name="connsiteY2" fmla="*/ 187325 h 487189"/>
              <a:gd name="connsiteX3" fmla="*/ 5878512 w 7121673"/>
              <a:gd name="connsiteY3" fmla="*/ 25400 h 487189"/>
              <a:gd name="connsiteX4" fmla="*/ 4611687 w 7121673"/>
              <a:gd name="connsiteY4" fmla="*/ 34925 h 487189"/>
              <a:gd name="connsiteX5" fmla="*/ 1725612 w 7121673"/>
              <a:gd name="connsiteY5" fmla="*/ 25400 h 487189"/>
              <a:gd name="connsiteX6" fmla="*/ 258762 w 7121673"/>
              <a:gd name="connsiteY6" fmla="*/ 177800 h 487189"/>
              <a:gd name="connsiteX7" fmla="*/ 173037 w 7121673"/>
              <a:gd name="connsiteY7" fmla="*/ 206375 h 487189"/>
              <a:gd name="connsiteX0" fmla="*/ 6862911 w 6862911"/>
              <a:gd name="connsiteY0" fmla="*/ 487189 h 487189"/>
              <a:gd name="connsiteX1" fmla="*/ 6305550 w 6862911"/>
              <a:gd name="connsiteY1" fmla="*/ 387350 h 487189"/>
              <a:gd name="connsiteX2" fmla="*/ 6010275 w 6862911"/>
              <a:gd name="connsiteY2" fmla="*/ 187325 h 487189"/>
              <a:gd name="connsiteX3" fmla="*/ 5619750 w 6862911"/>
              <a:gd name="connsiteY3" fmla="*/ 25400 h 487189"/>
              <a:gd name="connsiteX4" fmla="*/ 4352925 w 6862911"/>
              <a:gd name="connsiteY4" fmla="*/ 34925 h 487189"/>
              <a:gd name="connsiteX5" fmla="*/ 1466850 w 6862911"/>
              <a:gd name="connsiteY5" fmla="*/ 25400 h 487189"/>
              <a:gd name="connsiteX6" fmla="*/ 0 w 6862911"/>
              <a:gd name="connsiteY6" fmla="*/ 177800 h 487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62911" h="487189">
                <a:moveTo>
                  <a:pt x="6862911" y="487189"/>
                </a:moveTo>
                <a:cubicBezTo>
                  <a:pt x="6748611" y="464170"/>
                  <a:pt x="6447656" y="437327"/>
                  <a:pt x="6305550" y="387350"/>
                </a:cubicBezTo>
                <a:cubicBezTo>
                  <a:pt x="6163444" y="337373"/>
                  <a:pt x="6124575" y="247650"/>
                  <a:pt x="6010275" y="187325"/>
                </a:cubicBezTo>
                <a:cubicBezTo>
                  <a:pt x="5895975" y="127000"/>
                  <a:pt x="5895975" y="50800"/>
                  <a:pt x="5619750" y="25400"/>
                </a:cubicBezTo>
                <a:cubicBezTo>
                  <a:pt x="5343525" y="0"/>
                  <a:pt x="4352925" y="34925"/>
                  <a:pt x="4352925" y="34925"/>
                </a:cubicBezTo>
                <a:cubicBezTo>
                  <a:pt x="3660775" y="34925"/>
                  <a:pt x="2192337" y="1588"/>
                  <a:pt x="1466850" y="25400"/>
                </a:cubicBezTo>
                <a:cubicBezTo>
                  <a:pt x="741363" y="49212"/>
                  <a:pt x="258762" y="147638"/>
                  <a:pt x="0" y="177800"/>
                </a:cubicBezTo>
              </a:path>
            </a:pathLst>
          </a:cu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/>
          </a:p>
        </p:txBody>
      </p:sp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2562708" y="1628800"/>
            <a:ext cx="2855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sz="2400" dirty="0"/>
              <a:t>Extraction line</a:t>
            </a:r>
          </a:p>
        </p:txBody>
      </p:sp>
    </p:spTree>
    <p:extLst>
      <p:ext uri="{BB962C8B-B14F-4D97-AF65-F5344CB8AC3E}">
        <p14:creationId xmlns:p14="http://schemas.microsoft.com/office/powerpoint/2010/main" val="174872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4128" y="1412776"/>
            <a:ext cx="3419872" cy="511256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Introduction</a:t>
            </a:r>
          </a:p>
          <a:p>
            <a:pPr marL="468000"/>
            <a:r>
              <a:rPr lang="en-GB" sz="3600" dirty="0" smtClean="0"/>
              <a:t>Feedback at the Accelerator Test Facility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7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095269"/>
            <a:ext cx="4608512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212791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396772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2765445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3398379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635896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3819877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3188550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821484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4059001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4242982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3611655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4244589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1475656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IPA</a:t>
            </a:r>
            <a:endParaRPr lang="en-GB" sz="2000" b="1" dirty="0"/>
          </a:p>
        </p:txBody>
      </p:sp>
      <p:cxnSp>
        <p:nvCxnSpPr>
          <p:cNvPr id="75" name="Straight Connector 74"/>
          <p:cNvCxnSpPr/>
          <p:nvPr/>
        </p:nvCxnSpPr>
        <p:spPr>
          <a:xfrm>
            <a:off x="1659637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 rot="16200000">
            <a:off x="1028310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1661244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1898761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2082742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1451415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2090242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473163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657144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4025817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658751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043608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1227589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596262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29196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738498"/>
            <a:ext cx="1649620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3212791" y="4738498"/>
            <a:ext cx="1622790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86" name="Rectangle 85"/>
          <p:cNvSpPr/>
          <p:nvPr/>
        </p:nvSpPr>
        <p:spPr>
          <a:xfrm>
            <a:off x="5877087" y="2564904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sp>
        <p:nvSpPr>
          <p:cNvPr id="87" name="Rectangle 86"/>
          <p:cNvSpPr/>
          <p:nvPr/>
        </p:nvSpPr>
        <p:spPr>
          <a:xfrm>
            <a:off x="6309135" y="2564904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sp>
        <p:nvSpPr>
          <p:cNvPr id="88" name="Rectangle 87"/>
          <p:cNvSpPr/>
          <p:nvPr/>
        </p:nvSpPr>
        <p:spPr>
          <a:xfrm>
            <a:off x="6741183" y="2564904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M</a:t>
            </a:r>
            <a:endParaRPr lang="en-GB" sz="20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7182174" y="2564904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Stripline BPMs</a:t>
            </a:r>
            <a:endParaRPr lang="en-GB" sz="2000" dirty="0"/>
          </a:p>
        </p:txBody>
      </p:sp>
      <p:sp>
        <p:nvSpPr>
          <p:cNvPr id="90" name="Rectangle 89"/>
          <p:cNvSpPr/>
          <p:nvPr/>
        </p:nvSpPr>
        <p:spPr>
          <a:xfrm>
            <a:off x="5886030" y="299695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IPA</a:t>
            </a:r>
            <a:endParaRPr lang="en-GB" sz="2000" b="1" dirty="0"/>
          </a:p>
        </p:txBody>
      </p:sp>
      <p:sp>
        <p:nvSpPr>
          <p:cNvPr id="91" name="Rectangle 90"/>
          <p:cNvSpPr/>
          <p:nvPr/>
        </p:nvSpPr>
        <p:spPr>
          <a:xfrm>
            <a:off x="6318079" y="2996952"/>
            <a:ext cx="360040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sp>
        <p:nvSpPr>
          <p:cNvPr id="94" name="Rectangle 93"/>
          <p:cNvSpPr/>
          <p:nvPr/>
        </p:nvSpPr>
        <p:spPr>
          <a:xfrm>
            <a:off x="5868144" y="4732301"/>
            <a:ext cx="368983" cy="356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sp>
        <p:nvSpPr>
          <p:cNvPr id="95" name="Rectangle 94"/>
          <p:cNvSpPr/>
          <p:nvPr/>
        </p:nvSpPr>
        <p:spPr>
          <a:xfrm>
            <a:off x="6300192" y="4732301"/>
            <a:ext cx="368983" cy="356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sp>
        <p:nvSpPr>
          <p:cNvPr id="96" name="Rectangle 95"/>
          <p:cNvSpPr/>
          <p:nvPr/>
        </p:nvSpPr>
        <p:spPr>
          <a:xfrm>
            <a:off x="6732240" y="4732301"/>
            <a:ext cx="368983" cy="356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7173231" y="4732301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Stripline kickers</a:t>
            </a:r>
            <a:endParaRPr lang="en-GB" sz="2000" dirty="0"/>
          </a:p>
        </p:txBody>
      </p:sp>
      <p:sp>
        <p:nvSpPr>
          <p:cNvPr id="98" name="Rectangle 97"/>
          <p:cNvSpPr/>
          <p:nvPr/>
        </p:nvSpPr>
        <p:spPr>
          <a:xfrm>
            <a:off x="5886030" y="3430030"/>
            <a:ext cx="1224136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sp>
        <p:nvSpPr>
          <p:cNvPr id="99" name="Rectangle 98"/>
          <p:cNvSpPr/>
          <p:nvPr/>
        </p:nvSpPr>
        <p:spPr>
          <a:xfrm>
            <a:off x="5877088" y="4301283"/>
            <a:ext cx="1224136" cy="3568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sp>
        <p:nvSpPr>
          <p:cNvPr id="100" name="Rectangle 99"/>
          <p:cNvSpPr/>
          <p:nvPr/>
        </p:nvSpPr>
        <p:spPr>
          <a:xfrm>
            <a:off x="5868145" y="3868205"/>
            <a:ext cx="1233079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7182174" y="2996952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Cavity BPMs</a:t>
            </a:r>
            <a:endParaRPr lang="en-GB" sz="2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7182174" y="3426865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Down mixer</a:t>
            </a:r>
            <a:endParaRPr lang="en-GB" sz="2000" dirty="0"/>
          </a:p>
        </p:txBody>
      </p:sp>
      <p:sp>
        <p:nvSpPr>
          <p:cNvPr id="106" name="TextBox 105"/>
          <p:cNvSpPr txBox="1"/>
          <p:nvPr/>
        </p:nvSpPr>
        <p:spPr>
          <a:xfrm>
            <a:off x="7173232" y="3858913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Digital board</a:t>
            </a:r>
            <a:endParaRPr lang="en-GB" sz="2000" dirty="0"/>
          </a:p>
        </p:txBody>
      </p:sp>
      <p:sp>
        <p:nvSpPr>
          <p:cNvPr id="107" name="TextBox 106"/>
          <p:cNvSpPr txBox="1"/>
          <p:nvPr/>
        </p:nvSpPr>
        <p:spPr>
          <a:xfrm>
            <a:off x="7173232" y="4283804"/>
            <a:ext cx="1863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Kicker amplifier</a:t>
            </a:r>
            <a:endParaRPr lang="en-GB" sz="2000" dirty="0"/>
          </a:p>
        </p:txBody>
      </p:sp>
      <p:sp>
        <p:nvSpPr>
          <p:cNvPr id="66" name="TextBox 65"/>
          <p:cNvSpPr txBox="1"/>
          <p:nvPr/>
        </p:nvSpPr>
        <p:spPr>
          <a:xfrm>
            <a:off x="5886029" y="1887215"/>
            <a:ext cx="31594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Key</a:t>
            </a:r>
            <a:endParaRPr lang="en-GB" sz="2400" b="1" dirty="0"/>
          </a:p>
        </p:txBody>
      </p:sp>
      <p:sp>
        <p:nvSpPr>
          <p:cNvPr id="67" name="Rectangle 66"/>
          <p:cNvSpPr/>
          <p:nvPr/>
        </p:nvSpPr>
        <p:spPr>
          <a:xfrm>
            <a:off x="2555776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M</a:t>
            </a:r>
            <a:endParaRPr lang="en-GB" sz="2000" b="1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2739757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 rot="16200000">
            <a:off x="2108430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2741364" y="4133707"/>
            <a:ext cx="0" cy="777031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741364" y="4910738"/>
            <a:ext cx="471427" cy="1103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611560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IPC</a:t>
            </a:r>
            <a:endParaRPr lang="en-GB" sz="2000" b="1" dirty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795541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 rot="16200000">
            <a:off x="164214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83" name="Straight Connector 82"/>
          <p:cNvCxnSpPr/>
          <p:nvPr/>
        </p:nvCxnSpPr>
        <p:spPr>
          <a:xfrm>
            <a:off x="797148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6741182" y="299695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IPC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32793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23" grpId="0" animBg="1"/>
      <p:bldP spid="58" grpId="0" animBg="1"/>
      <p:bldP spid="60" grpId="0" animBg="1"/>
      <p:bldP spid="62" grpId="0" animBg="1"/>
      <p:bldP spid="64" grpId="0" animBg="1"/>
      <p:bldP spid="74" grpId="0" animBg="1"/>
      <p:bldP spid="76" grpId="0" animBg="1"/>
      <p:bldP spid="78" grpId="0" animBg="1"/>
      <p:bldP spid="80" grpId="0" animBg="1"/>
      <p:bldP spid="30" grpId="0" animBg="1"/>
      <p:bldP spid="32" grpId="0" animBg="1"/>
      <p:bldP spid="38" grpId="0" animBg="1"/>
      <p:bldP spid="40" grpId="0" animBg="1"/>
      <p:bldP spid="44" grpId="0" animBg="1"/>
      <p:bldP spid="46" grpId="0" animBg="1"/>
      <p:bldP spid="86" grpId="0" animBg="1"/>
      <p:bldP spid="87" grpId="0" animBg="1"/>
      <p:bldP spid="88" grpId="0" animBg="1"/>
      <p:bldP spid="89" grpId="0"/>
      <p:bldP spid="90" grpId="0" animBg="1"/>
      <p:bldP spid="91" grpId="0" animBg="1"/>
      <p:bldP spid="94" grpId="0" animBg="1"/>
      <p:bldP spid="95" grpId="0" animBg="1"/>
      <p:bldP spid="96" grpId="0" animBg="1"/>
      <p:bldP spid="97" grpId="0"/>
      <p:bldP spid="98" grpId="0" animBg="1"/>
      <p:bldP spid="99" grpId="0" animBg="1"/>
      <p:bldP spid="100" grpId="0" animBg="1"/>
      <p:bldP spid="103" grpId="0"/>
      <p:bldP spid="104" grpId="0"/>
      <p:bldP spid="106" grpId="0"/>
      <p:bldP spid="107" grpId="0"/>
      <p:bldP spid="66" grpId="0"/>
      <p:bldP spid="67" grpId="0" animBg="1"/>
      <p:bldP spid="69" grpId="0" animBg="1"/>
      <p:bldP spid="72" grpId="0" animBg="1"/>
      <p:bldP spid="82" grpId="0" animBg="1"/>
      <p:bldP spid="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1475656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IPA</a:t>
            </a:r>
            <a:endParaRPr lang="en-GB" sz="2000" b="1" dirty="0"/>
          </a:p>
        </p:txBody>
      </p:sp>
      <p:sp>
        <p:nvSpPr>
          <p:cNvPr id="78" name="Rectangle 77"/>
          <p:cNvSpPr/>
          <p:nvPr/>
        </p:nvSpPr>
        <p:spPr>
          <a:xfrm>
            <a:off x="1898761" y="1916832"/>
            <a:ext cx="368983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IPK</a:t>
            </a:r>
            <a:endParaRPr lang="en-GB" sz="2000" b="1" dirty="0"/>
          </a:p>
        </p:txBody>
      </p:sp>
      <p:sp>
        <p:nvSpPr>
          <p:cNvPr id="38" name="Rectangle 37"/>
          <p:cNvSpPr/>
          <p:nvPr/>
        </p:nvSpPr>
        <p:spPr>
          <a:xfrm>
            <a:off x="1043608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IPB</a:t>
            </a:r>
            <a:endParaRPr lang="en-GB" sz="2000" b="1" dirty="0"/>
          </a:p>
        </p:txBody>
      </p:sp>
      <p:sp>
        <p:nvSpPr>
          <p:cNvPr id="67" name="Rectangle 66"/>
          <p:cNvSpPr/>
          <p:nvPr/>
        </p:nvSpPr>
        <p:spPr>
          <a:xfrm>
            <a:off x="2555776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M</a:t>
            </a:r>
            <a:endParaRPr lang="en-GB" sz="2000" b="1" dirty="0"/>
          </a:p>
        </p:txBody>
      </p:sp>
      <p:sp>
        <p:nvSpPr>
          <p:cNvPr id="72" name="Rectangle 71"/>
          <p:cNvSpPr/>
          <p:nvPr/>
        </p:nvSpPr>
        <p:spPr>
          <a:xfrm>
            <a:off x="611560" y="1916832"/>
            <a:ext cx="368983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IPC</a:t>
            </a:r>
            <a:endParaRPr lang="en-GB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Results</a:t>
            </a:r>
            <a:endParaRPr lang="en-GB" sz="2400" dirty="0" smtClean="0"/>
          </a:p>
          <a:p>
            <a:pPr marL="468000"/>
            <a:r>
              <a:rPr lang="en-GB" sz="3600" dirty="0" smtClean="0"/>
              <a:t>Upstream Feedback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8</a:t>
            </a:fld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2095269"/>
            <a:ext cx="4608512" cy="0"/>
          </a:xfrm>
          <a:prstGeom prst="line">
            <a:avLst/>
          </a:prstGeom>
          <a:ln w="38100">
            <a:headEnd type="triangle" w="lg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212791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P3</a:t>
            </a:r>
            <a:endParaRPr lang="en-GB" sz="20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396772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6200000">
            <a:off x="2765445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3398379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635896" y="1916832"/>
            <a:ext cx="368983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P2</a:t>
            </a:r>
            <a:endParaRPr lang="en-GB" sz="2000" b="1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3819877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16200000">
            <a:off x="3188550" y="3323942"/>
            <a:ext cx="1262654" cy="3568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821484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4059001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K2</a:t>
            </a:r>
            <a:endParaRPr lang="en-GB" sz="2000" b="1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4242982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16200000">
            <a:off x="3611655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4244589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659637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 rot="16200000">
            <a:off x="1028310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1661244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2082742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rot="16200000">
            <a:off x="1451415" y="3323942"/>
            <a:ext cx="1262654" cy="356875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2090242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473163" y="1916832"/>
            <a:ext cx="368983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000" b="1" dirty="0" smtClean="0"/>
              <a:t>K1</a:t>
            </a:r>
            <a:endParaRPr lang="en-GB" sz="2000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4657144" y="2276872"/>
            <a:ext cx="0" cy="60216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 rot="16200000">
            <a:off x="4025817" y="3323942"/>
            <a:ext cx="1262654" cy="3568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Amplifier</a:t>
            </a:r>
            <a:endParaRPr lang="en-GB" sz="20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4658751" y="4133707"/>
            <a:ext cx="0" cy="611080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227589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 rot="16200000">
            <a:off x="596262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29196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11560" y="4738498"/>
            <a:ext cx="1649620" cy="346686"/>
          </a:xfrm>
          <a:prstGeom prst="rect">
            <a:avLst/>
          </a:prstGeom>
          <a:solidFill>
            <a:srgbClr val="4F622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sp>
        <p:nvSpPr>
          <p:cNvPr id="46" name="Rectangle 45"/>
          <p:cNvSpPr/>
          <p:nvPr/>
        </p:nvSpPr>
        <p:spPr>
          <a:xfrm>
            <a:off x="3212791" y="4738498"/>
            <a:ext cx="1622790" cy="34668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Board</a:t>
            </a:r>
            <a:endParaRPr lang="en-GB" sz="2000" b="1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2739757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 rot="16200000">
            <a:off x="2108430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2741364" y="4133707"/>
            <a:ext cx="0" cy="777031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741364" y="4910738"/>
            <a:ext cx="471427" cy="1103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95541" y="2276872"/>
            <a:ext cx="0" cy="60216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 rot="16200000">
            <a:off x="164214" y="3323942"/>
            <a:ext cx="1262654" cy="356875"/>
          </a:xfrm>
          <a:prstGeom prst="rect">
            <a:avLst/>
          </a:prstGeom>
          <a:solidFill>
            <a:srgbClr val="4F81BD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/>
              <a:t>Processor</a:t>
            </a:r>
            <a:endParaRPr lang="en-GB" sz="2000" b="1" dirty="0"/>
          </a:p>
        </p:txBody>
      </p:sp>
      <p:cxnSp>
        <p:nvCxnSpPr>
          <p:cNvPr id="83" name="Straight Connector 82"/>
          <p:cNvCxnSpPr/>
          <p:nvPr/>
        </p:nvCxnSpPr>
        <p:spPr>
          <a:xfrm>
            <a:off x="797148" y="4133707"/>
            <a:ext cx="0" cy="611080"/>
          </a:xfrm>
          <a:prstGeom prst="line">
            <a:avLst/>
          </a:prstGeom>
          <a:ln w="19050">
            <a:solidFill>
              <a:srgbClr val="000000">
                <a:alpha val="2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412776"/>
            <a:ext cx="3045929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60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41277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/>
            <a:r>
              <a:rPr lang="en-GB" sz="2400" dirty="0" smtClean="0"/>
              <a:t>Results – Upstream Feedback</a:t>
            </a:r>
            <a:endParaRPr lang="en-GB" sz="2400" dirty="0" smtClean="0"/>
          </a:p>
          <a:p>
            <a:pPr marL="468000"/>
            <a:r>
              <a:rPr lang="en-GB" sz="3600" dirty="0" smtClean="0"/>
              <a:t>Stripline BPM resolution</a:t>
            </a:r>
            <a:endParaRPr lang="en-GB" sz="3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002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8000">
              <a:tabLst>
                <a:tab pos="8496000" algn="r"/>
              </a:tabLst>
            </a:pPr>
            <a:r>
              <a:rPr lang="en-GB" sz="1600" dirty="0" smtClean="0"/>
              <a:t>Neven Blaskovic 	</a:t>
            </a:r>
            <a:fld id="{8DEDDA99-DE7C-4960-9EE5-D319B4C9EB39}" type="slidenum">
              <a:rPr lang="en-GB" sz="1600" smtClean="0"/>
              <a:pPr marL="468000">
                <a:tabLst>
                  <a:tab pos="8496000" algn="r"/>
                </a:tabLst>
              </a:pPr>
              <a:t>9</a:t>
            </a:fld>
            <a:endParaRPr lang="en-GB" sz="1600" dirty="0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93325"/>
            <a:ext cx="8928992" cy="2831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107504" y="4979144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Stripline BPM resolution: 291 ± 10 nm</a:t>
            </a:r>
            <a:endParaRPr lang="en-GB" sz="2800" dirty="0"/>
          </a:p>
        </p:txBody>
      </p:sp>
      <p:sp>
        <p:nvSpPr>
          <p:cNvPr id="48" name="Rectangle 47"/>
          <p:cNvSpPr/>
          <p:nvPr/>
        </p:nvSpPr>
        <p:spPr>
          <a:xfrm>
            <a:off x="107504" y="5498068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/>
              <a:t>Published in PRSTAB 18, 032803 (2015)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2846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535</Words>
  <Application>Microsoft Office PowerPoint</Application>
  <PresentationFormat>On-screen Show (4:3)</PresentationFormat>
  <Paragraphs>179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Progress towards nanometre level beam stabilisation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47</cp:revision>
  <dcterms:created xsi:type="dcterms:W3CDTF">2013-07-02T13:40:58Z</dcterms:created>
  <dcterms:modified xsi:type="dcterms:W3CDTF">2016-01-11T23:58:13Z</dcterms:modified>
</cp:coreProperties>
</file>