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1E991-28BD-4C33-BCD2-C39105781EF4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F972F-CB17-4B8B-AB13-FF62ED24C1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519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D3D12-06E0-4D81-AC8A-E6F1DB8C6AA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510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767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374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510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CRWG 2016-0119 Yokoya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317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74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389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571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139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76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99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150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915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E659F-461C-4548-AA8E-F8110C470DEA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C4751-939D-454E-AF26-C11437B708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1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PowerPoint_Presentation1.pptx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734057"/>
            <a:ext cx="6858000" cy="23876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CRWG </a:t>
            </a:r>
            <a:br>
              <a:rPr kumimoji="1" lang="en-US" altLang="ja-JP" dirty="0" smtClean="0"/>
            </a:br>
            <a:r>
              <a:rPr kumimoji="1" lang="en-US" altLang="ja-JP" sz="3600" dirty="0" smtClean="0"/>
              <a:t>(Central Region Working Group) </a:t>
            </a:r>
            <a:r>
              <a:rPr kumimoji="1" lang="en-US" altLang="ja-JP" dirty="0" smtClean="0"/>
              <a:t>Report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246322"/>
            <a:ext cx="6858000" cy="1011477"/>
          </a:xfrm>
        </p:spPr>
        <p:txBody>
          <a:bodyPr/>
          <a:lstStyle/>
          <a:p>
            <a:r>
              <a:rPr kumimoji="1" lang="en-US" altLang="ja-JP" err="1" smtClean="0"/>
              <a:t>K</a:t>
            </a:r>
            <a:r>
              <a:rPr kumimoji="1" lang="en-US" altLang="ja-JP" smtClean="0"/>
              <a:t>. Yokoya</a:t>
            </a:r>
            <a:endParaRPr kumimoji="1" lang="en-US" altLang="ja-JP" dirty="0" smtClean="0"/>
          </a:p>
          <a:p>
            <a:r>
              <a:rPr lang="en-US" altLang="ja-JP" dirty="0" smtClean="0"/>
              <a:t>2016-0121, ADI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610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8441" y="277445"/>
            <a:ext cx="7886700" cy="72463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Primary Dump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27551"/>
            <a:ext cx="7886700" cy="4949412"/>
          </a:xfrm>
        </p:spPr>
        <p:txBody>
          <a:bodyPr/>
          <a:lstStyle/>
          <a:p>
            <a:r>
              <a:rPr kumimoji="1" lang="en-US" altLang="ja-JP" dirty="0" smtClean="0"/>
              <a:t>Is there an accepted design of the dump hall?</a:t>
            </a:r>
          </a:p>
          <a:p>
            <a:pPr lvl="1"/>
            <a:r>
              <a:rPr lang="en-US" altLang="ja-JP" dirty="0" smtClean="0"/>
              <a:t>EDMS   D00000001089925,B,1,1</a:t>
            </a:r>
          </a:p>
          <a:p>
            <a:pPr lvl="1"/>
            <a:r>
              <a:rPr lang="en-US" altLang="ja-JP" dirty="0"/>
              <a:t>done by B. smith from CCLRC ( Rutherford labs)</a:t>
            </a:r>
            <a:endParaRPr kumimoji="1" lang="en-US" altLang="ja-JP" dirty="0" smtClean="0"/>
          </a:p>
          <a:p>
            <a:r>
              <a:rPr lang="en-US" altLang="ja-JP" dirty="0" smtClean="0"/>
              <a:t>Somebody has to check the entire dump system</a:t>
            </a:r>
          </a:p>
          <a:p>
            <a:r>
              <a:rPr lang="en-US" altLang="ja-JP" dirty="0" smtClean="0"/>
              <a:t>Not a job of CRWG except</a:t>
            </a:r>
          </a:p>
          <a:p>
            <a:pPr lvl="1"/>
            <a:r>
              <a:rPr kumimoji="1" lang="en-US" altLang="ja-JP" dirty="0" smtClean="0"/>
              <a:t>The size of the dump hall</a:t>
            </a:r>
          </a:p>
          <a:p>
            <a:pPr lvl="1"/>
            <a:r>
              <a:rPr lang="en-US" altLang="ja-JP" dirty="0" smtClean="0"/>
              <a:t>Emergency signal</a:t>
            </a:r>
          </a:p>
          <a:p>
            <a:pPr lvl="1"/>
            <a:r>
              <a:rPr kumimoji="1" lang="en-US" altLang="ja-JP" dirty="0" smtClean="0"/>
              <a:t>Access to surface??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05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679580"/>
          </a:xfrm>
        </p:spPr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オブジェクト 3">
            <a:hlinkClick r:id="" action="ppaction://ole?verb=0"/>
          </p:cNvPr>
          <p:cNvGraphicFramePr>
            <a:graphicFrameLocks noChangeAspect="1"/>
          </p:cNvGraphicFramePr>
          <p:nvPr>
            <p:extLst/>
          </p:nvPr>
        </p:nvGraphicFramePr>
        <p:xfrm>
          <a:off x="538620" y="245383"/>
          <a:ext cx="8906006" cy="6677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esentation" r:id="rId4" imgW="4569100" imgH="3425884" progId="PowerPoint.Show.12">
                  <p:embed/>
                </p:oleObj>
              </mc:Choice>
              <mc:Fallback>
                <p:oleObj name="Presentation" r:id="rId4" imgW="4569100" imgH="3425884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8620" y="245383"/>
                        <a:ext cx="8906006" cy="66779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31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969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Positron Target Region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77863"/>
            <a:ext cx="7886700" cy="479910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Target must be shielded</a:t>
            </a:r>
          </a:p>
          <a:p>
            <a:pPr lvl="1"/>
            <a:r>
              <a:rPr lang="en-US" altLang="ja-JP" dirty="0" smtClean="0"/>
              <a:t>1 meter concrete (</a:t>
            </a:r>
            <a:r>
              <a:rPr lang="en-US" altLang="ja-JP" dirty="0" err="1" smtClean="0"/>
              <a:t>A.Ushakov</a:t>
            </a:r>
            <a:r>
              <a:rPr lang="en-US" altLang="ja-JP" dirty="0" smtClean="0"/>
              <a:t>) ?</a:t>
            </a:r>
          </a:p>
          <a:p>
            <a:pPr lvl="2"/>
            <a:r>
              <a:rPr lang="en-US" altLang="ja-JP" dirty="0" smtClean="0"/>
              <a:t>Perhaps, heavy concrete is better for saving space</a:t>
            </a:r>
          </a:p>
          <a:p>
            <a:pPr lvl="1"/>
            <a:r>
              <a:rPr kumimoji="1" lang="en-US" altLang="ja-JP" dirty="0" smtClean="0"/>
              <a:t>Keep the corridor in the beam tunnel for installation of </a:t>
            </a:r>
            <a:r>
              <a:rPr kumimoji="1" lang="en-US" altLang="ja-JP" dirty="0" err="1" smtClean="0"/>
              <a:t>cryomodules</a:t>
            </a:r>
            <a:r>
              <a:rPr kumimoji="1" lang="en-US" altLang="ja-JP" dirty="0" smtClean="0"/>
              <a:t> for 5GeV SC </a:t>
            </a:r>
            <a:r>
              <a:rPr kumimoji="1" lang="en-US" altLang="ja-JP" dirty="0" err="1" smtClean="0"/>
              <a:t>linac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Air and water?</a:t>
            </a:r>
            <a:endParaRPr kumimoji="1" lang="en-US" altLang="ja-JP" dirty="0" smtClean="0"/>
          </a:p>
          <a:p>
            <a:r>
              <a:rPr kumimoji="1" lang="en-US" altLang="ja-JP" dirty="0" smtClean="0"/>
              <a:t>Access principle</a:t>
            </a:r>
          </a:p>
          <a:p>
            <a:pPr lvl="1"/>
            <a:r>
              <a:rPr lang="en-US" altLang="ja-JP" dirty="0" smtClean="0"/>
              <a:t>When the main beam is on, no access allowed to beam tunnel and service tunnel</a:t>
            </a:r>
          </a:p>
          <a:p>
            <a:pPr lvl="1"/>
            <a:r>
              <a:rPr kumimoji="1" lang="en-US" altLang="ja-JP" dirty="0" smtClean="0"/>
              <a:t>What about the case when only </a:t>
            </a:r>
            <a:r>
              <a:rPr kumimoji="1" lang="en-US" altLang="ja-JP" dirty="0" err="1" smtClean="0"/>
              <a:t>axiliary</a:t>
            </a:r>
            <a:r>
              <a:rPr kumimoji="1" lang="en-US" altLang="ja-JP" dirty="0" smtClean="0"/>
              <a:t> source is on (only to DR, not to main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)? Intensity is 1/100 or 1/(100*1312). (drive electron intensity is  ~10x)</a:t>
            </a:r>
          </a:p>
          <a:p>
            <a:pPr lvl="1"/>
            <a:r>
              <a:rPr lang="en-US" altLang="ja-JP" dirty="0" smtClean="0"/>
              <a:t>When beam is off, access is allowed to the beam tunnel, too.</a:t>
            </a:r>
            <a:r>
              <a:rPr kumimoji="1" lang="en-US" altLang="ja-JP" dirty="0" smtClean="0"/>
              <a:t> (1 hour after beam-off?)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46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006" y="123050"/>
            <a:ext cx="8703104" cy="6524408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78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180622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543" y="1459109"/>
            <a:ext cx="6055561" cy="3564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795386" y="5498926"/>
            <a:ext cx="4471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Model used by Andriy Ushakov, LCWS2015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60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4430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33" y="1127342"/>
            <a:ext cx="7876658" cy="5868447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16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9958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Remote Handling of Positron Target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52395"/>
            <a:ext cx="7886700" cy="502456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Missing detailed design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to be by positron team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How big a space in the tunnel needed?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How often is the replacement?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How many used targets can be stored?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Eventually, the used targets should be moved to the surface, after cooling of radiation to some level.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Transport path must be decided and prepared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How big is one target with container?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Container can be lead-covered (only gamma ray is the issue)</a:t>
            </a:r>
            <a:endParaRPr kumimoji="1"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The design for TDR </a:t>
            </a:r>
            <a:r>
              <a:rPr lang="en-US" altLang="ja-JP" dirty="0">
                <a:sym typeface="Wingdings" panose="05000000000000000000" pitchFamily="2" charset="2"/>
              </a:rPr>
              <a:t>vol.3-I says </a:t>
            </a:r>
            <a:r>
              <a:rPr lang="en-US" altLang="ja-JP" dirty="0" smtClean="0">
                <a:sym typeface="Wingdings" panose="05000000000000000000" pitchFamily="2" charset="2"/>
              </a:rPr>
              <a:t>the part to be replaced is 1400×1140×1650mm, 5 tons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But it’s not clear which parts to be replaced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Target itself, flux concentrator, 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NC cavity (cavities), solenoid</a:t>
            </a:r>
            <a:endParaRPr lang="en-US" altLang="ja-JP" dirty="0">
              <a:sym typeface="Wingdings" panose="05000000000000000000" pitchFamily="2" charset="2"/>
            </a:endParaRP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65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7020780" cy="53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5720" y="1142984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1. General Layout</a:t>
            </a:r>
            <a:endParaRPr lang="zh-CN" altLang="en-US" sz="2400" dirty="0"/>
          </a:p>
        </p:txBody>
      </p:sp>
      <p:grpSp>
        <p:nvGrpSpPr>
          <p:cNvPr id="28" name="组合 27"/>
          <p:cNvGrpSpPr/>
          <p:nvPr/>
        </p:nvGrpSpPr>
        <p:grpSpPr>
          <a:xfrm>
            <a:off x="179512" y="1148530"/>
            <a:ext cx="8321578" cy="5524022"/>
            <a:chOff x="-106240" y="1211033"/>
            <a:chExt cx="8321578" cy="5524022"/>
          </a:xfrm>
        </p:grpSpPr>
        <p:sp>
          <p:nvSpPr>
            <p:cNvPr id="4" name="TextBox 3"/>
            <p:cNvSpPr txBox="1"/>
            <p:nvPr/>
          </p:nvSpPr>
          <p:spPr>
            <a:xfrm>
              <a:off x="6715140" y="1211033"/>
              <a:ext cx="1387532" cy="646331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 Narrow" pitchFamily="34" charset="0"/>
                </a:rPr>
                <a:t>Used Target </a:t>
              </a:r>
            </a:p>
            <a:p>
              <a:pPr algn="ctr"/>
              <a:r>
                <a:rPr lang="en-US" altLang="zh-CN" b="1" dirty="0" smtClean="0">
                  <a:latin typeface="Arial Narrow" pitchFamily="34" charset="0"/>
                </a:rPr>
                <a:t>&amp; Container</a:t>
              </a:r>
              <a:endParaRPr lang="zh-CN" altLang="en-US" b="1" dirty="0" smtClean="0">
                <a:solidFill>
                  <a:schemeClr val="dk1"/>
                </a:solidFill>
                <a:latin typeface="Arial Narrow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369894" y="2989834"/>
              <a:ext cx="642942" cy="369332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dk1"/>
                  </a:solidFill>
                  <a:latin typeface="Arial Narrow" pitchFamily="34" charset="0"/>
                </a:rPr>
                <a:t>Base</a:t>
              </a:r>
              <a:endParaRPr lang="zh-CN" altLang="en-US" b="1" dirty="0" smtClean="0">
                <a:solidFill>
                  <a:schemeClr val="dk1"/>
                </a:solidFill>
                <a:latin typeface="Arial Narrow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715140" y="6215082"/>
              <a:ext cx="1500198" cy="369332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dk1"/>
                  </a:solidFill>
                  <a:latin typeface="Arial Narrow" pitchFamily="34" charset="0"/>
                </a:rPr>
                <a:t>Target Station</a:t>
              </a:r>
              <a:endParaRPr lang="zh-CN" altLang="en-US" b="1" dirty="0" smtClean="0">
                <a:solidFill>
                  <a:schemeClr val="dk1"/>
                </a:solidFill>
                <a:latin typeface="Arial Narrow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0807" y="3359166"/>
              <a:ext cx="1224136" cy="369332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 Narrow" pitchFamily="34" charset="0"/>
                </a:rPr>
                <a:t>New Target</a:t>
              </a:r>
              <a:endParaRPr lang="zh-CN" alt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7816" y="5534726"/>
              <a:ext cx="1732945" cy="1200329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Arial Narrow" pitchFamily="34" charset="0"/>
                </a:rPr>
                <a:t> </a:t>
              </a:r>
              <a:r>
                <a:rPr lang="en-US" altLang="zh-CN" b="1" dirty="0" smtClean="0">
                  <a:solidFill>
                    <a:schemeClr val="dk1"/>
                  </a:solidFill>
                  <a:latin typeface="Arial Narrow" pitchFamily="34" charset="0"/>
                </a:rPr>
                <a:t>Utilities: </a:t>
              </a:r>
            </a:p>
            <a:p>
              <a:r>
                <a:rPr lang="en-US" altLang="zh-CN" b="1" dirty="0" smtClean="0">
                  <a:latin typeface="Arial Narrow" pitchFamily="34" charset="0"/>
                </a:rPr>
                <a:t>Water  pump</a:t>
              </a:r>
              <a:endParaRPr lang="en-US" altLang="zh-CN" b="1" dirty="0" smtClean="0">
                <a:solidFill>
                  <a:schemeClr val="dk1"/>
                </a:solidFill>
                <a:latin typeface="Arial Narrow" pitchFamily="34" charset="0"/>
              </a:endParaRPr>
            </a:p>
            <a:p>
              <a:r>
                <a:rPr lang="en-US" altLang="zh-CN" b="1" dirty="0" smtClean="0">
                  <a:solidFill>
                    <a:schemeClr val="dk1"/>
                  </a:solidFill>
                  <a:latin typeface="Arial Narrow" pitchFamily="34" charset="0"/>
                </a:rPr>
                <a:t>Vacuum Pump</a:t>
              </a:r>
            </a:p>
            <a:p>
              <a:r>
                <a:rPr lang="en-US" altLang="zh-CN" b="1" dirty="0" smtClean="0">
                  <a:solidFill>
                    <a:schemeClr val="dk1"/>
                  </a:solidFill>
                  <a:latin typeface="Arial Narrow" pitchFamily="34" charset="0"/>
                </a:rPr>
                <a:t>etc.</a:t>
              </a:r>
              <a:endParaRPr lang="zh-CN" altLang="en-US" b="1" dirty="0" smtClean="0">
                <a:solidFill>
                  <a:schemeClr val="dk1"/>
                </a:solidFill>
                <a:latin typeface="Arial Narrow" pitchFamily="34" charset="0"/>
              </a:endParaRPr>
            </a:p>
          </p:txBody>
        </p:sp>
        <p:cxnSp>
          <p:nvCxnSpPr>
            <p:cNvPr id="10" name="直接箭头连接符 9"/>
            <p:cNvCxnSpPr>
              <a:stCxn id="7" idx="3"/>
            </p:cNvCxnSpPr>
            <p:nvPr/>
          </p:nvCxnSpPr>
          <p:spPr>
            <a:xfrm flipV="1">
              <a:off x="1344943" y="3491503"/>
              <a:ext cx="785818" cy="5232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 flipH="1">
              <a:off x="5150344" y="1677054"/>
              <a:ext cx="1564796" cy="73432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>
              <a:stCxn id="5" idx="1"/>
            </p:cNvCxnSpPr>
            <p:nvPr/>
          </p:nvCxnSpPr>
          <p:spPr>
            <a:xfrm flipH="1">
              <a:off x="6941267" y="3174500"/>
              <a:ext cx="428627" cy="36754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>
              <a:stCxn id="6" idx="1"/>
            </p:cNvCxnSpPr>
            <p:nvPr/>
          </p:nvCxnSpPr>
          <p:spPr>
            <a:xfrm flipH="1" flipV="1">
              <a:off x="5582392" y="5534726"/>
              <a:ext cx="1132748" cy="865022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>
              <a:stCxn id="8" idx="3"/>
            </p:cNvCxnSpPr>
            <p:nvPr/>
          </p:nvCxnSpPr>
          <p:spPr>
            <a:xfrm flipV="1">
              <a:off x="2130761" y="5003674"/>
              <a:ext cx="1363399" cy="113121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-106240" y="1949697"/>
              <a:ext cx="2581266" cy="369332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Arial Narrow" pitchFamily="34" charset="0"/>
                </a:rPr>
                <a:t>Target Handling Container</a:t>
              </a:r>
              <a:endParaRPr lang="zh-CN" altLang="en-US" b="1" dirty="0" smtClean="0">
                <a:solidFill>
                  <a:schemeClr val="dk1"/>
                </a:solidFill>
                <a:latin typeface="Arial Narrow" pitchFamily="34" charset="0"/>
              </a:endParaRPr>
            </a:p>
          </p:txBody>
        </p:sp>
        <p:cxnSp>
          <p:nvCxnSpPr>
            <p:cNvPr id="29" name="直接箭头连接符 28"/>
            <p:cNvCxnSpPr>
              <a:stCxn id="26" idx="3"/>
            </p:cNvCxnSpPr>
            <p:nvPr/>
          </p:nvCxnSpPr>
          <p:spPr>
            <a:xfrm>
              <a:off x="2475026" y="2134363"/>
              <a:ext cx="337434" cy="184666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CRWG 2016-0119 Yokoya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3739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5530"/>
            <a:ext cx="7886700" cy="68706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10Hz Operation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772590"/>
            <a:ext cx="7886700" cy="5404373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Should it be included at the project start?</a:t>
            </a:r>
          </a:p>
          <a:p>
            <a:pPr lvl="1"/>
            <a:r>
              <a:rPr lang="en-US" altLang="ja-JP" dirty="0" smtClean="0"/>
              <a:t>Top-level decision needed, but, perhaps, NO</a:t>
            </a:r>
          </a:p>
          <a:p>
            <a:pPr lvl="1"/>
            <a:r>
              <a:rPr lang="en-US" altLang="ja-JP" dirty="0" smtClean="0"/>
              <a:t>Presumably, the </a:t>
            </a:r>
            <a:r>
              <a:rPr lang="en-US" altLang="ja-JP" dirty="0"/>
              <a:t>possibility of 10Hz operation </a:t>
            </a:r>
            <a:r>
              <a:rPr lang="en-US" altLang="ja-JP" dirty="0" smtClean="0"/>
              <a:t>should not be </a:t>
            </a:r>
            <a:r>
              <a:rPr lang="en-US" altLang="ja-JP" dirty="0"/>
              <a:t>completely </a:t>
            </a:r>
            <a:r>
              <a:rPr lang="en-US" altLang="ja-JP" dirty="0" smtClean="0"/>
              <a:t>excluded </a:t>
            </a:r>
            <a:r>
              <a:rPr lang="en-US" altLang="ja-JP" dirty="0" smtClean="0">
                <a:sym typeface="Wingdings" panose="05000000000000000000" pitchFamily="2" charset="2"/>
              </a:rPr>
              <a:t> then, in the followings, only the space to be reserved is the issue</a:t>
            </a:r>
            <a:endParaRPr kumimoji="1" lang="en-US" altLang="ja-JP" dirty="0" smtClean="0"/>
          </a:p>
          <a:p>
            <a:r>
              <a:rPr lang="en-US" altLang="ja-JP" dirty="0"/>
              <a:t>T</a:t>
            </a:r>
            <a:r>
              <a:rPr lang="en-US" altLang="ja-JP" dirty="0" smtClean="0"/>
              <a:t>he waste electron beam (after creating positron)</a:t>
            </a:r>
          </a:p>
          <a:p>
            <a:pPr lvl="1"/>
            <a:r>
              <a:rPr lang="en-US" altLang="ja-JP" dirty="0" smtClean="0"/>
              <a:t>Beam dump must be specified</a:t>
            </a:r>
          </a:p>
          <a:p>
            <a:pPr lvl="2"/>
            <a:r>
              <a:rPr lang="en-US" altLang="ja-JP" dirty="0" smtClean="0"/>
              <a:t>6.3MW (5Hz, 150GeV, 3.2nC, 2625 bunches)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 use the tune-up dump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The </a:t>
            </a:r>
            <a:r>
              <a:rPr lang="en-US" altLang="ja-JP" dirty="0"/>
              <a:t>beamline </a:t>
            </a:r>
            <a:r>
              <a:rPr lang="en-US" altLang="ja-JP" dirty="0" smtClean="0"/>
              <a:t>EPUNDDL, </a:t>
            </a:r>
            <a:r>
              <a:rPr lang="en-US" altLang="ja-JP" dirty="0"/>
              <a:t>l</a:t>
            </a:r>
            <a:r>
              <a:rPr kumimoji="1" lang="en-US" altLang="ja-JP" dirty="0" smtClean="0"/>
              <a:t>eading the waste electron (150GeV) to a beam dump, must be designed</a:t>
            </a:r>
          </a:p>
          <a:p>
            <a:pPr lvl="2"/>
            <a:r>
              <a:rPr kumimoji="1" lang="en-US" altLang="ja-JP" dirty="0" smtClean="0"/>
              <a:t>BDS or sources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BDS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No problem of emittance increase 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 much shorter than the dogleg, can be lifted up to ceiling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Even when 10Hz operation is not included at the project start, the tunnel space for the beamline must be reserved</a:t>
            </a:r>
          </a:p>
          <a:p>
            <a:r>
              <a:rPr kumimoji="1" lang="en-US" altLang="ja-JP" dirty="0" smtClean="0"/>
              <a:t>Pulsed magnet (5Hz, vertical bend) must be inserted (to lead both 150GeV and E</a:t>
            </a:r>
            <a:r>
              <a:rPr kumimoji="1" lang="en-US" altLang="ja-JP" baseline="-25000" dirty="0" smtClean="0"/>
              <a:t>CM</a:t>
            </a:r>
            <a:r>
              <a:rPr kumimoji="1" lang="en-US" altLang="ja-JP" dirty="0" smtClean="0"/>
              <a:t>/2 beams to the center of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) just upstream of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</a:t>
            </a:r>
          </a:p>
          <a:p>
            <a:pPr lvl="1"/>
            <a:r>
              <a:rPr lang="en-US" altLang="ja-JP" dirty="0" smtClean="0"/>
              <a:t>Is the space (longitudinal length) reserved?</a:t>
            </a:r>
          </a:p>
          <a:p>
            <a:pPr lvl="1"/>
            <a:r>
              <a:rPr lang="en-US" altLang="ja-JP" dirty="0" smtClean="0"/>
              <a:t>Also another pulsed magnet after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to separate EDOGL and EPUNDDL </a:t>
            </a:r>
          </a:p>
          <a:p>
            <a:r>
              <a:rPr kumimoji="1" lang="en-US" altLang="ja-JP" dirty="0" smtClean="0"/>
              <a:t>What else for CRWG?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79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02497"/>
            <a:ext cx="7886700" cy="67453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Auxiliary Positron Source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89973"/>
            <a:ext cx="7886700" cy="498699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TDR</a:t>
            </a:r>
          </a:p>
          <a:p>
            <a:pPr lvl="1"/>
            <a:r>
              <a:rPr lang="en-US" altLang="ja-JP" dirty="0" smtClean="0"/>
              <a:t>S-band normal-conducting, 500MeV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Share the target (and its downstream) with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source</a:t>
            </a:r>
          </a:p>
          <a:p>
            <a:pPr lvl="1"/>
            <a:r>
              <a:rPr lang="en-US" altLang="ja-JP" dirty="0" smtClean="0"/>
              <a:t>Positron intensity ~1%  (single bunch)</a:t>
            </a:r>
          </a:p>
          <a:p>
            <a:pPr lvl="2"/>
            <a:r>
              <a:rPr lang="en-US" altLang="ja-JP" dirty="0" smtClean="0"/>
              <a:t>Does this mean the pulse charge is 1/(1312*100) of the nominal beam?</a:t>
            </a:r>
          </a:p>
          <a:p>
            <a:pPr lvl="1"/>
            <a:r>
              <a:rPr lang="en-US" altLang="ja-JP" dirty="0" smtClean="0"/>
              <a:t>Length &lt; 40m</a:t>
            </a:r>
          </a:p>
          <a:p>
            <a:r>
              <a:rPr kumimoji="1" lang="en-US" altLang="ja-JP" dirty="0" smtClean="0"/>
              <a:t>Role</a:t>
            </a:r>
          </a:p>
          <a:p>
            <a:pPr lvl="1"/>
            <a:r>
              <a:rPr lang="en-US" altLang="ja-JP" dirty="0" smtClean="0"/>
              <a:t>Commissioning of positron DR (electron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not ready yet)</a:t>
            </a:r>
          </a:p>
          <a:p>
            <a:pPr lvl="2"/>
            <a:r>
              <a:rPr lang="en-US" altLang="ja-JP" dirty="0" smtClean="0"/>
              <a:t>Or keep alive of </a:t>
            </a:r>
            <a:r>
              <a:rPr lang="en-US" altLang="ja-JP" dirty="0" err="1" smtClean="0"/>
              <a:t>e+DR</a:t>
            </a:r>
            <a:r>
              <a:rPr lang="en-US" altLang="ja-JP" dirty="0" smtClean="0"/>
              <a:t> during shut down of electron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Detector calibration at Z0?</a:t>
            </a:r>
          </a:p>
          <a:p>
            <a:pPr lvl="2"/>
            <a:r>
              <a:rPr lang="en-US" altLang="ja-JP" dirty="0" smtClean="0"/>
              <a:t>This makes sense only when 10Hz mode is not available</a:t>
            </a:r>
          </a:p>
          <a:p>
            <a:pPr lvl="2"/>
            <a:r>
              <a:rPr lang="en-US" altLang="ja-JP" dirty="0" smtClean="0"/>
              <a:t>But luminosity is too low even for calibration?</a:t>
            </a:r>
          </a:p>
          <a:p>
            <a:r>
              <a:rPr kumimoji="1" lang="en-US" altLang="ja-JP" dirty="0" smtClean="0"/>
              <a:t>What do we need now?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0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89971"/>
            <a:ext cx="7886700" cy="66200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Meetings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52186"/>
            <a:ext cx="7886700" cy="512477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There have been 3 meetings since the last ADI </a:t>
            </a:r>
          </a:p>
          <a:p>
            <a:r>
              <a:rPr lang="en-US" altLang="ja-JP" dirty="0" smtClean="0"/>
              <a:t>Dec.12</a:t>
            </a:r>
          </a:p>
          <a:p>
            <a:pPr lvl="1"/>
            <a:r>
              <a:rPr lang="en-US" altLang="ja-JP" dirty="0" smtClean="0"/>
              <a:t>My report on the mission of the group, short list of what to do</a:t>
            </a:r>
          </a:p>
          <a:p>
            <a:r>
              <a:rPr lang="en-US" altLang="ja-JP" dirty="0" smtClean="0"/>
              <a:t>Jan.5</a:t>
            </a:r>
          </a:p>
          <a:p>
            <a:pPr lvl="1"/>
            <a:r>
              <a:rPr lang="en-US" altLang="ja-JP" dirty="0" smtClean="0"/>
              <a:t>Central Region Review by Ewan</a:t>
            </a:r>
          </a:p>
          <a:p>
            <a:pPr lvl="1"/>
            <a:r>
              <a:rPr lang="en-US" altLang="ja-JP" dirty="0" smtClean="0"/>
              <a:t>“Design Integration and Change Management” by Benno</a:t>
            </a:r>
          </a:p>
          <a:p>
            <a:r>
              <a:rPr lang="en-US" altLang="ja-JP" dirty="0" smtClean="0"/>
              <a:t>Jan.19</a:t>
            </a:r>
          </a:p>
          <a:p>
            <a:pPr lvl="1"/>
            <a:r>
              <a:rPr kumimoji="1" lang="en-US" altLang="ja-JP" dirty="0" smtClean="0"/>
              <a:t>Review of Lattice 2015b  by Benno</a:t>
            </a:r>
          </a:p>
          <a:p>
            <a:pPr lvl="1"/>
            <a:r>
              <a:rPr lang="en-US" altLang="ja-JP" dirty="0" smtClean="0"/>
              <a:t>“Issues to be solved”   by KY, but time was </a:t>
            </a:r>
            <a:r>
              <a:rPr lang="en-US" altLang="ja-JP" dirty="0" smtClean="0"/>
              <a:t>up</a:t>
            </a:r>
          </a:p>
          <a:p>
            <a:r>
              <a:rPr lang="en-US" altLang="ja-JP" dirty="0" smtClean="0"/>
              <a:t>Next Feb.2</a:t>
            </a:r>
            <a:endParaRPr lang="en-US" altLang="ja-JP" dirty="0" smtClean="0"/>
          </a:p>
          <a:p>
            <a:r>
              <a:rPr kumimoji="1" lang="en-US" altLang="ja-JP" dirty="0" smtClean="0"/>
              <a:t>May sounds a lot of progress……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673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879997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815" y="688932"/>
            <a:ext cx="7889644" cy="518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70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969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Muon Wall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27967"/>
            <a:ext cx="7886700" cy="4748996"/>
          </a:xfrm>
        </p:spPr>
        <p:txBody>
          <a:bodyPr/>
          <a:lstStyle/>
          <a:p>
            <a:r>
              <a:rPr kumimoji="1" lang="en-US" altLang="ja-JP" dirty="0" smtClean="0"/>
              <a:t>Don’t want to think of as CRWG issue</a:t>
            </a:r>
          </a:p>
          <a:p>
            <a:r>
              <a:rPr lang="en-US" altLang="ja-JP" dirty="0" smtClean="0"/>
              <a:t>Basically BDS issue</a:t>
            </a:r>
          </a:p>
          <a:p>
            <a:r>
              <a:rPr kumimoji="1" lang="en-US" altLang="ja-JP" dirty="0" smtClean="0"/>
              <a:t>Can be CRWG issue, if (as Okugi san suggested) a larger tunnel with fixed muon-wall size causes more muon background to the detector</a:t>
            </a:r>
          </a:p>
          <a:p>
            <a:r>
              <a:rPr lang="en-US" altLang="ja-JP" dirty="0" smtClean="0"/>
              <a:t>Let’s wait for now for the conclusion of BDS team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04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21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 smtClean="0"/>
              <a:t>Special Caverns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27759"/>
            <a:ext cx="7886700" cy="4849204"/>
          </a:xfrm>
        </p:spPr>
        <p:txBody>
          <a:bodyPr/>
          <a:lstStyle/>
          <a:p>
            <a:r>
              <a:rPr kumimoji="1" lang="en-US" altLang="ja-JP" dirty="0" smtClean="0"/>
              <a:t>Is there any caverns that requires special access</a:t>
            </a:r>
          </a:p>
          <a:p>
            <a:pPr lvl="1"/>
            <a:r>
              <a:rPr lang="en-US" altLang="ja-JP" dirty="0" smtClean="0"/>
              <a:t>Laser hut</a:t>
            </a:r>
          </a:p>
          <a:p>
            <a:pPr lvl="2"/>
            <a:r>
              <a:rPr kumimoji="1" lang="en-US" altLang="ja-JP" dirty="0" smtClean="0"/>
              <a:t>Polarization monitor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31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261174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776614"/>
            <a:ext cx="7886700" cy="5400349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Still wondering what to do</a:t>
            </a:r>
          </a:p>
          <a:p>
            <a:r>
              <a:rPr lang="en-US" altLang="ja-JP" dirty="0" smtClean="0"/>
              <a:t>First, must understand </a:t>
            </a:r>
          </a:p>
          <a:p>
            <a:pPr lvl="1"/>
            <a:r>
              <a:rPr lang="en-US" altLang="ja-JP" dirty="0" smtClean="0"/>
              <a:t>where is what in TDR and 2015b</a:t>
            </a:r>
          </a:p>
          <a:p>
            <a:pPr lvl="1"/>
            <a:r>
              <a:rPr lang="en-US" altLang="ja-JP" dirty="0" smtClean="0"/>
              <a:t>Roles of the systems: MPS, tune-up dump, emergency dump</a:t>
            </a:r>
          </a:p>
          <a:p>
            <a:r>
              <a:rPr lang="en-US" altLang="ja-JP" dirty="0" smtClean="0"/>
              <a:t>Lack of detailed specifications in TDR</a:t>
            </a:r>
          </a:p>
          <a:p>
            <a:pPr lvl="1"/>
            <a:r>
              <a:rPr lang="en-US" altLang="ja-JP" dirty="0" smtClean="0"/>
              <a:t>10Hz operation</a:t>
            </a:r>
          </a:p>
          <a:p>
            <a:pPr lvl="1"/>
            <a:r>
              <a:rPr kumimoji="1" lang="en-US" altLang="ja-JP" dirty="0" smtClean="0"/>
              <a:t>Auxiliary positron source</a:t>
            </a:r>
          </a:p>
          <a:p>
            <a:r>
              <a:rPr lang="en-US" altLang="ja-JP" dirty="0" smtClean="0"/>
              <a:t>Many factors for deciding the tunnel structure</a:t>
            </a:r>
          </a:p>
          <a:p>
            <a:pPr lvl="1"/>
            <a:r>
              <a:rPr lang="en-US" altLang="ja-JP" dirty="0" smtClean="0"/>
              <a:t>Shield of positron target</a:t>
            </a:r>
          </a:p>
          <a:p>
            <a:pPr lvl="1"/>
            <a:r>
              <a:rPr lang="en-US" altLang="ja-JP" dirty="0" smtClean="0"/>
              <a:t>Remote handling system </a:t>
            </a:r>
          </a:p>
          <a:p>
            <a:pPr lvl="1"/>
            <a:r>
              <a:rPr kumimoji="1" lang="en-US" altLang="ja-JP" dirty="0" smtClean="0"/>
              <a:t>Access rules</a:t>
            </a:r>
          </a:p>
          <a:p>
            <a:pPr lvl="1"/>
            <a:r>
              <a:rPr lang="en-US" altLang="ja-JP" dirty="0" smtClean="0"/>
              <a:t>Muon wall</a:t>
            </a:r>
          </a:p>
          <a:p>
            <a:pPr lvl="1"/>
            <a:r>
              <a:rPr kumimoji="1" lang="en-US" altLang="ja-JP" dirty="0" smtClean="0"/>
              <a:t>Installation path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101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86436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977030"/>
            <a:ext cx="7886700" cy="5199933"/>
          </a:xfrm>
        </p:spPr>
        <p:txBody>
          <a:bodyPr/>
          <a:lstStyle/>
          <a:p>
            <a:r>
              <a:rPr kumimoji="1" lang="en-US" altLang="ja-JP" dirty="0" smtClean="0"/>
              <a:t>Need to assign works to individual groups/areas through CRWG members</a:t>
            </a:r>
          </a:p>
          <a:p>
            <a:pPr lvl="1"/>
            <a:r>
              <a:rPr lang="en-US" altLang="ja-JP" dirty="0" smtClean="0"/>
              <a:t>Sources: Kuriki</a:t>
            </a:r>
          </a:p>
          <a:p>
            <a:pPr lvl="1"/>
            <a:r>
              <a:rPr kumimoji="1" lang="en-US" altLang="ja-JP" dirty="0" smtClean="0"/>
              <a:t>BDS: Glen, Okugi</a:t>
            </a:r>
          </a:p>
          <a:p>
            <a:pPr lvl="1"/>
            <a:r>
              <a:rPr lang="en-US" altLang="ja-JP" dirty="0" smtClean="0"/>
              <a:t>CFS: Miyahara, Sanuki</a:t>
            </a:r>
          </a:p>
          <a:p>
            <a:pPr lvl="1"/>
            <a:endParaRPr kumimoji="1" lang="en-US" altLang="ja-JP" dirty="0"/>
          </a:p>
          <a:p>
            <a:r>
              <a:rPr lang="en-US" altLang="ja-JP" dirty="0" smtClean="0"/>
              <a:t>The rest of this file is the slides which were to be presented in the meeting on Jan.19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085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044640"/>
          </a:xfrm>
        </p:spPr>
        <p:txBody>
          <a:bodyPr/>
          <a:lstStyle/>
          <a:p>
            <a:r>
              <a:rPr kumimoji="1" lang="en-US" altLang="ja-JP" dirty="0" smtClean="0"/>
              <a:t>Issues</a:t>
            </a:r>
            <a:r>
              <a:rPr lang="ja-JP" altLang="en-US" dirty="0"/>
              <a:t> </a:t>
            </a:r>
            <a:r>
              <a:rPr lang="en-US" altLang="ja-JP" dirty="0" smtClean="0"/>
              <a:t>to be Solved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739824"/>
            <a:ext cx="6858000" cy="1655762"/>
          </a:xfrm>
        </p:spPr>
        <p:txBody>
          <a:bodyPr/>
          <a:lstStyle/>
          <a:p>
            <a:r>
              <a:rPr kumimoji="1" lang="en-US" altLang="ja-JP" dirty="0" smtClean="0"/>
              <a:t>Kaoru Yokoya</a:t>
            </a:r>
          </a:p>
          <a:p>
            <a:r>
              <a:rPr lang="en-US" altLang="ja-JP" dirty="0" smtClean="0"/>
              <a:t>CRWG Meeting, Jan.19, 2016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70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618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Tune-up dumps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39868"/>
            <a:ext cx="7886700" cy="5037095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Location</a:t>
            </a:r>
          </a:p>
          <a:p>
            <a:pPr lvl="1"/>
            <a:r>
              <a:rPr lang="en-US" altLang="ja-JP" dirty="0" smtClean="0"/>
              <a:t>E+ side :  after e+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E- side  :  after dogleg downstream of </a:t>
            </a:r>
            <a:r>
              <a:rPr kumimoji="1" lang="en-US" altLang="ja-JP" dirty="0" err="1" smtClean="0"/>
              <a:t>undulator</a:t>
            </a:r>
            <a:endParaRPr kumimoji="1" lang="en-US" altLang="ja-JP" dirty="0" smtClean="0"/>
          </a:p>
          <a:p>
            <a:r>
              <a:rPr lang="en-US" altLang="ja-JP" dirty="0" smtClean="0"/>
              <a:t>Consisting of </a:t>
            </a:r>
          </a:p>
          <a:p>
            <a:pPr lvl="1"/>
            <a:r>
              <a:rPr lang="en-US" altLang="ja-JP" dirty="0" smtClean="0"/>
              <a:t>Monitor</a:t>
            </a:r>
          </a:p>
          <a:p>
            <a:pPr lvl="1"/>
            <a:r>
              <a:rPr lang="en-US" altLang="ja-JP" dirty="0" smtClean="0"/>
              <a:t>Fast k</a:t>
            </a:r>
            <a:r>
              <a:rPr kumimoji="1" lang="en-US" altLang="ja-JP" dirty="0" smtClean="0"/>
              <a:t>icker after skew correction, emittance diagnostics, and </a:t>
            </a:r>
            <a:r>
              <a:rPr kumimoji="1" lang="en-US" altLang="ja-JP" dirty="0" err="1" smtClean="0"/>
              <a:t>polarimeter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Beamline to the dump</a:t>
            </a:r>
          </a:p>
          <a:p>
            <a:pPr lvl="1"/>
            <a:r>
              <a:rPr kumimoji="1" lang="en-US" altLang="ja-JP" dirty="0" smtClean="0"/>
              <a:t>Fast sweeper</a:t>
            </a:r>
          </a:p>
          <a:p>
            <a:pPr lvl="1"/>
            <a:r>
              <a:rPr lang="en-US" altLang="ja-JP" dirty="0" smtClean="0"/>
              <a:t>dump</a:t>
            </a:r>
            <a:endParaRPr kumimoji="1" lang="en-US" altLang="ja-JP" dirty="0" smtClean="0"/>
          </a:p>
          <a:p>
            <a:r>
              <a:rPr kumimoji="1" lang="en-US" altLang="ja-JP" dirty="0" smtClean="0"/>
              <a:t>Role</a:t>
            </a:r>
          </a:p>
          <a:p>
            <a:pPr lvl="1"/>
            <a:r>
              <a:rPr lang="en-US" altLang="ja-JP" dirty="0" smtClean="0"/>
              <a:t>Beam dump for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commissioning when detector is not ready</a:t>
            </a:r>
          </a:p>
          <a:p>
            <a:pPr lvl="2"/>
            <a:r>
              <a:rPr kumimoji="1" lang="en-US" altLang="ja-JP" dirty="0" smtClean="0"/>
              <a:t>Up to full intensity</a:t>
            </a:r>
          </a:p>
          <a:p>
            <a:pPr lvl="1"/>
            <a:r>
              <a:rPr lang="en-US" altLang="ja-JP" dirty="0" smtClean="0"/>
              <a:t>Emergency beam dump</a:t>
            </a:r>
          </a:p>
          <a:p>
            <a:r>
              <a:rPr kumimoji="1" lang="en-US" altLang="ja-JP" dirty="0" smtClean="0"/>
              <a:t>Power capability</a:t>
            </a:r>
          </a:p>
          <a:p>
            <a:pPr lvl="1"/>
            <a:r>
              <a:rPr lang="en-US" altLang="ja-JP" dirty="0" smtClean="0"/>
              <a:t>Same as the primary (full) dump, i.e., 14MW</a:t>
            </a:r>
            <a:endParaRPr kumimoji="1" lang="en-US" altLang="ja-JP" dirty="0" smtClean="0"/>
          </a:p>
          <a:p>
            <a:r>
              <a:rPr kumimoji="1" lang="en-US" altLang="ja-JP" dirty="0" smtClean="0"/>
              <a:t>Beamline to the dump</a:t>
            </a:r>
          </a:p>
          <a:p>
            <a:pPr lvl="1"/>
            <a:r>
              <a:rPr lang="en-US" altLang="ja-JP" dirty="0" smtClean="0"/>
              <a:t>Energy band width 10%? (plus 1%, minus 10%?)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76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99599"/>
            <a:ext cx="8158467" cy="652187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08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6200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Emergency</a:t>
            </a:r>
            <a:r>
              <a:rPr kumimoji="1" lang="en-US" altLang="ja-JP" dirty="0" smtClean="0"/>
              <a:t> </a:t>
            </a:r>
            <a:r>
              <a:rPr lang="en-US" altLang="ja-JP" dirty="0"/>
              <a:t>D</a:t>
            </a:r>
            <a:r>
              <a:rPr kumimoji="1" lang="en-US" altLang="ja-JP" dirty="0" smtClean="0"/>
              <a:t>ump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27551"/>
            <a:ext cx="7886700" cy="4949412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Questions</a:t>
            </a:r>
          </a:p>
          <a:p>
            <a:pPr lvl="1"/>
            <a:r>
              <a:rPr lang="en-US" altLang="ja-JP" dirty="0" smtClean="0"/>
              <a:t>Erroneous bunches go through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and dogleg?</a:t>
            </a:r>
          </a:p>
          <a:p>
            <a:pPr lvl="1"/>
            <a:r>
              <a:rPr kumimoji="1" lang="en-US" altLang="ja-JP" dirty="0" smtClean="0"/>
              <a:t>How large is the energy band width of dogleg?</a:t>
            </a:r>
          </a:p>
          <a:p>
            <a:r>
              <a:rPr lang="en-US" altLang="ja-JP" dirty="0" smtClean="0"/>
              <a:t>There used to be an emergency dump just before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(in my memory) for avoiding erroneous beam to hit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. Has it been removed?  No, TDR shows a dump.</a:t>
            </a:r>
          </a:p>
          <a:p>
            <a:pPr lvl="1"/>
            <a:r>
              <a:rPr lang="en-US" altLang="ja-JP" dirty="0" smtClean="0"/>
              <a:t>When we moved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to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end, it was claimed another MPS would be needed if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is in the middle of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TDR shows a beamline EFADL. This should be below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line (same side as the dogleg)</a:t>
            </a:r>
          </a:p>
          <a:p>
            <a:pPr lvl="1"/>
            <a:r>
              <a:rPr lang="en-US" altLang="ja-JP" dirty="0" smtClean="0"/>
              <a:t>Emergency kicker</a:t>
            </a:r>
          </a:p>
          <a:p>
            <a:pPr lvl="2"/>
            <a:r>
              <a:rPr lang="en-US" altLang="ja-JP" dirty="0" smtClean="0"/>
              <a:t>Response time ~300ns ?</a:t>
            </a:r>
          </a:p>
          <a:p>
            <a:pPr lvl="2"/>
            <a:r>
              <a:rPr lang="en-US" altLang="ja-JP" dirty="0" smtClean="0"/>
              <a:t>Flat-top ~200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s ? (remaining pulse up to 1ms is stopped at DR exit) </a:t>
            </a:r>
          </a:p>
          <a:p>
            <a:r>
              <a:rPr kumimoji="1" lang="en-US" altLang="ja-JP" dirty="0" smtClean="0"/>
              <a:t>TDR mentions about “pilot bunch” as an option</a:t>
            </a:r>
          </a:p>
          <a:p>
            <a:pPr lvl="1"/>
            <a:r>
              <a:rPr lang="en-US" altLang="ja-JP" dirty="0" smtClean="0"/>
              <a:t>Single, weak bunch</a:t>
            </a:r>
          </a:p>
          <a:p>
            <a:pPr lvl="1"/>
            <a:r>
              <a:rPr lang="en-US" altLang="ja-JP" dirty="0" smtClean="0"/>
              <a:t>10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s (long enough to excite protection system, short enough compared with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fill time) ahead of the main pulse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21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879997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815" y="688932"/>
            <a:ext cx="7889644" cy="518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06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1195</Words>
  <Application>Microsoft Office PowerPoint</Application>
  <PresentationFormat>画面に合わせる (4:3)</PresentationFormat>
  <Paragraphs>189</Paragraphs>
  <Slides>22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2" baseType="lpstr">
      <vt:lpstr>ＭＳ Ｐゴシック</vt:lpstr>
      <vt:lpstr>宋体</vt:lpstr>
      <vt:lpstr>Arial</vt:lpstr>
      <vt:lpstr>Arial Narrow</vt:lpstr>
      <vt:lpstr>Calibri</vt:lpstr>
      <vt:lpstr>Calibri Light</vt:lpstr>
      <vt:lpstr>Symbol</vt:lpstr>
      <vt:lpstr>Wingdings</vt:lpstr>
      <vt:lpstr>Office テーマ</vt:lpstr>
      <vt:lpstr>Presentation</vt:lpstr>
      <vt:lpstr>CRWG  (Central Region Working Group) Report</vt:lpstr>
      <vt:lpstr>Meetings</vt:lpstr>
      <vt:lpstr>PowerPoint プレゼンテーション</vt:lpstr>
      <vt:lpstr>PowerPoint プレゼンテーション</vt:lpstr>
      <vt:lpstr>Issues to be Solved</vt:lpstr>
      <vt:lpstr>Tune-up dumps</vt:lpstr>
      <vt:lpstr>PowerPoint プレゼンテーション</vt:lpstr>
      <vt:lpstr>Emergency Dump </vt:lpstr>
      <vt:lpstr>PowerPoint プレゼンテーション</vt:lpstr>
      <vt:lpstr>Primary Dump</vt:lpstr>
      <vt:lpstr>PowerPoint プレゼンテーション</vt:lpstr>
      <vt:lpstr>Positron Target Region</vt:lpstr>
      <vt:lpstr>PowerPoint プレゼンテーション</vt:lpstr>
      <vt:lpstr>PowerPoint プレゼンテーション</vt:lpstr>
      <vt:lpstr>PowerPoint プレゼンテーション</vt:lpstr>
      <vt:lpstr>Remote Handling of Positron Target</vt:lpstr>
      <vt:lpstr>PowerPoint プレゼンテーション</vt:lpstr>
      <vt:lpstr>10Hz Operation</vt:lpstr>
      <vt:lpstr>Auxiliary Positron Source</vt:lpstr>
      <vt:lpstr>PowerPoint プレゼンテーション</vt:lpstr>
      <vt:lpstr>Muon Wall</vt:lpstr>
      <vt:lpstr>Special Caverns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CRWG  (Central Region Working Group) Report</dc:title>
  <dc:creator>Yokoya</dc:creator>
  <cp:lastModifiedBy>Yokoya</cp:lastModifiedBy>
  <cp:revision>9</cp:revision>
  <dcterms:created xsi:type="dcterms:W3CDTF">2016-01-20T12:18:33Z</dcterms:created>
  <dcterms:modified xsi:type="dcterms:W3CDTF">2016-01-20T13:57:10Z</dcterms:modified>
</cp:coreProperties>
</file>