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pptx" ContentType="application/vnd.openxmlformats-officedocument.presentationml.presentation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71" r:id="rId4"/>
    <p:sldId id="258" r:id="rId5"/>
    <p:sldId id="262" r:id="rId6"/>
    <p:sldId id="277" r:id="rId7"/>
    <p:sldId id="278" r:id="rId8"/>
    <p:sldId id="261" r:id="rId9"/>
    <p:sldId id="267" r:id="rId10"/>
    <p:sldId id="268" r:id="rId11"/>
    <p:sldId id="274" r:id="rId12"/>
    <p:sldId id="260" r:id="rId13"/>
    <p:sldId id="266" r:id="rId14"/>
    <p:sldId id="263" r:id="rId15"/>
    <p:sldId id="279" r:id="rId16"/>
    <p:sldId id="275" r:id="rId17"/>
    <p:sldId id="276" r:id="rId18"/>
    <p:sldId id="280" r:id="rId19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54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CE5280-00E6-4081-8095-0164238CEBD5}" type="datetimeFigureOut">
              <a:rPr kumimoji="1" lang="ja-JP" altLang="en-US" smtClean="0"/>
              <a:t>2016/1/19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5D3D12-06E0-4D81-AC8A-E6F1DB8C6A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4759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5D3D12-06E0-4D81-AC8A-E6F1DB8C6AAC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97337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CRWG 2016-0119 Yokoya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7D813-F3C4-47C8-8BC5-D07C9EEC59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700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CRWG 2016-0119 Yokoya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7D813-F3C4-47C8-8BC5-D07C9EEC59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3596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CRWG 2016-0119 Yokoya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7D813-F3C4-47C8-8BC5-D07C9EEC59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98397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CRWG 2016-0119 Yokoya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4588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CRWG 2016-0119 Yokoya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7D813-F3C4-47C8-8BC5-D07C9EEC59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88980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CRWG 2016-0119 Yokoya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7D813-F3C4-47C8-8BC5-D07C9EEC59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3757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CRWG 2016-0119 Yokoya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7D813-F3C4-47C8-8BC5-D07C9EEC59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91704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CRWG 2016-0119 Yokoya</a:t>
            </a:r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7D813-F3C4-47C8-8BC5-D07C9EEC59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08491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CRWG 2016-0119 Yokoya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7D813-F3C4-47C8-8BC5-D07C9EEC59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11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CRWG 2016-0119 Yokoya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7D813-F3C4-47C8-8BC5-D07C9EEC59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0928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CRWG 2016-0119 Yokoya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7D813-F3C4-47C8-8BC5-D07C9EEC59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28009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CRWG 2016-0119 Yokoya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7D813-F3C4-47C8-8BC5-D07C9EEC59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6944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CRWG 2016-0119 Yokoya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07D813-F3C4-47C8-8BC5-D07C9EEC59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0078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PowerPoint_Presentation1.ppt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1044640"/>
          </a:xfrm>
        </p:spPr>
        <p:txBody>
          <a:bodyPr/>
          <a:lstStyle/>
          <a:p>
            <a:r>
              <a:rPr kumimoji="1" lang="en-US" altLang="ja-JP" dirty="0" smtClean="0"/>
              <a:t>Issues</a:t>
            </a:r>
            <a:r>
              <a:rPr lang="ja-JP" altLang="en-US" dirty="0"/>
              <a:t> </a:t>
            </a:r>
            <a:r>
              <a:rPr lang="en-US" altLang="ja-JP" dirty="0" smtClean="0"/>
              <a:t>to be Solved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739824"/>
            <a:ext cx="6858000" cy="1655762"/>
          </a:xfrm>
        </p:spPr>
        <p:txBody>
          <a:bodyPr/>
          <a:lstStyle/>
          <a:p>
            <a:r>
              <a:rPr kumimoji="1" lang="en-US" altLang="ja-JP" dirty="0" smtClean="0"/>
              <a:t>Kaoru Yokoya</a:t>
            </a:r>
          </a:p>
          <a:p>
            <a:r>
              <a:rPr lang="en-US" altLang="ja-JP" dirty="0" smtClean="0"/>
              <a:t>CRWG Meeting, Jan.19, 2016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CRWG 2016-0119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7D813-F3C4-47C8-8BC5-D07C9EEC591C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2730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1180622"/>
          </a:xfrm>
        </p:spPr>
        <p:txBody>
          <a:bodyPr/>
          <a:lstStyle/>
          <a:p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8543" y="1459109"/>
            <a:ext cx="6055561" cy="3564000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3795386" y="5498926"/>
            <a:ext cx="4471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Model used by Andriy Ushakov, LCWS2015</a:t>
            </a:r>
            <a:endParaRPr kumimoji="1" lang="ja-JP" altLang="en-US" dirty="0"/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CRWG 2016-0119 Yokoya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7D813-F3C4-47C8-8BC5-D07C9EEC591C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6274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24430"/>
          </a:xfrm>
        </p:spPr>
        <p:txBody>
          <a:bodyPr>
            <a:normAutofit fontScale="90000"/>
          </a:bodyPr>
          <a:lstStyle/>
          <a:p>
            <a:endParaRPr kumimoji="1" lang="ja-JP" altLang="en-US" dirty="0"/>
          </a:p>
        </p:txBody>
      </p:sp>
      <p:pic>
        <p:nvPicPr>
          <p:cNvPr id="6" name="コンテンツ プレースホルダー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833" y="1127342"/>
            <a:ext cx="7876658" cy="5868447"/>
          </a:xfrm>
        </p:spPr>
      </p:pic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CRWG 2016-0119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7D813-F3C4-47C8-8BC5-D07C9EEC591C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1248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99586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kumimoji="1" lang="en-US" altLang="ja-JP" sz="4000" dirty="0" smtClean="0"/>
              <a:t>Remote Handling of Positron Target</a:t>
            </a:r>
            <a:endParaRPr kumimoji="1" lang="ja-JP" altLang="en-US" sz="40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152395"/>
            <a:ext cx="7886700" cy="5024568"/>
          </a:xfrm>
        </p:spPr>
        <p:txBody>
          <a:bodyPr>
            <a:normAutofit fontScale="92500" lnSpcReduction="10000"/>
          </a:bodyPr>
          <a:lstStyle/>
          <a:p>
            <a:r>
              <a:rPr kumimoji="1" lang="en-US" altLang="ja-JP" dirty="0" smtClean="0"/>
              <a:t>Missing detailed design </a:t>
            </a:r>
            <a:r>
              <a:rPr kumimoji="1" lang="en-US" altLang="ja-JP" dirty="0" smtClean="0">
                <a:sym typeface="Wingdings" panose="05000000000000000000" pitchFamily="2" charset="2"/>
              </a:rPr>
              <a:t> </a:t>
            </a:r>
            <a:r>
              <a:rPr kumimoji="1" lang="en-US" altLang="ja-JP" dirty="0" smtClean="0">
                <a:sym typeface="Wingdings" panose="05000000000000000000" pitchFamily="2" charset="2"/>
              </a:rPr>
              <a:t>to be by positron </a:t>
            </a:r>
            <a:r>
              <a:rPr kumimoji="1" lang="en-US" altLang="ja-JP" dirty="0" smtClean="0">
                <a:sym typeface="Wingdings" panose="05000000000000000000" pitchFamily="2" charset="2"/>
              </a:rPr>
              <a:t>team</a:t>
            </a:r>
          </a:p>
          <a:p>
            <a:r>
              <a:rPr lang="en-US" altLang="ja-JP" dirty="0" smtClean="0">
                <a:sym typeface="Wingdings" panose="05000000000000000000" pitchFamily="2" charset="2"/>
              </a:rPr>
              <a:t>How big a space in the tunnel needed?</a:t>
            </a:r>
          </a:p>
          <a:p>
            <a:r>
              <a:rPr kumimoji="1" lang="en-US" altLang="ja-JP" dirty="0" smtClean="0">
                <a:sym typeface="Wingdings" panose="05000000000000000000" pitchFamily="2" charset="2"/>
              </a:rPr>
              <a:t>How often is the replacement?</a:t>
            </a:r>
          </a:p>
          <a:p>
            <a:r>
              <a:rPr lang="en-US" altLang="ja-JP" dirty="0" smtClean="0">
                <a:sym typeface="Wingdings" panose="05000000000000000000" pitchFamily="2" charset="2"/>
              </a:rPr>
              <a:t>How many used targets can be stored?</a:t>
            </a:r>
          </a:p>
          <a:p>
            <a:r>
              <a:rPr kumimoji="1" lang="en-US" altLang="ja-JP" dirty="0" smtClean="0">
                <a:sym typeface="Wingdings" panose="05000000000000000000" pitchFamily="2" charset="2"/>
              </a:rPr>
              <a:t>Eventually, the used targets should be moved to the surface, after cooling of radiation to some level.</a:t>
            </a:r>
          </a:p>
          <a:p>
            <a:pPr lvl="1"/>
            <a:r>
              <a:rPr lang="en-US" altLang="ja-JP" dirty="0" smtClean="0">
                <a:sym typeface="Wingdings" panose="05000000000000000000" pitchFamily="2" charset="2"/>
              </a:rPr>
              <a:t>Transport path must be decided and prepared</a:t>
            </a:r>
          </a:p>
          <a:p>
            <a:pPr lvl="1"/>
            <a:r>
              <a:rPr kumimoji="1" lang="en-US" altLang="ja-JP" dirty="0" smtClean="0">
                <a:sym typeface="Wingdings" panose="05000000000000000000" pitchFamily="2" charset="2"/>
              </a:rPr>
              <a:t>How big is one target with container</a:t>
            </a:r>
            <a:r>
              <a:rPr kumimoji="1" lang="en-US" altLang="ja-JP" dirty="0" smtClean="0">
                <a:sym typeface="Wingdings" panose="05000000000000000000" pitchFamily="2" charset="2"/>
              </a:rPr>
              <a:t>?</a:t>
            </a:r>
          </a:p>
          <a:p>
            <a:pPr lvl="2"/>
            <a:r>
              <a:rPr lang="en-US" altLang="ja-JP" dirty="0" smtClean="0">
                <a:sym typeface="Wingdings" panose="05000000000000000000" pitchFamily="2" charset="2"/>
              </a:rPr>
              <a:t>Container can be lead-covered (only gamma ray is the issue)</a:t>
            </a:r>
            <a:endParaRPr kumimoji="1" lang="en-US" altLang="ja-JP" dirty="0" smtClean="0">
              <a:sym typeface="Wingdings" panose="05000000000000000000" pitchFamily="2" charset="2"/>
            </a:endParaRPr>
          </a:p>
          <a:p>
            <a:pPr lvl="1"/>
            <a:r>
              <a:rPr lang="en-US" altLang="ja-JP" dirty="0" smtClean="0">
                <a:sym typeface="Wingdings" panose="05000000000000000000" pitchFamily="2" charset="2"/>
              </a:rPr>
              <a:t>The design for TDR </a:t>
            </a:r>
            <a:r>
              <a:rPr lang="en-US" altLang="ja-JP" dirty="0">
                <a:sym typeface="Wingdings" panose="05000000000000000000" pitchFamily="2" charset="2"/>
              </a:rPr>
              <a:t>vol.3-I says </a:t>
            </a:r>
            <a:r>
              <a:rPr lang="en-US" altLang="ja-JP" dirty="0" smtClean="0">
                <a:sym typeface="Wingdings" panose="05000000000000000000" pitchFamily="2" charset="2"/>
              </a:rPr>
              <a:t>the part to be replaced is 1400×1140×1650mm, 5 </a:t>
            </a:r>
            <a:r>
              <a:rPr lang="en-US" altLang="ja-JP" dirty="0" smtClean="0">
                <a:sym typeface="Wingdings" panose="05000000000000000000" pitchFamily="2" charset="2"/>
              </a:rPr>
              <a:t>tons</a:t>
            </a:r>
          </a:p>
          <a:p>
            <a:pPr lvl="1"/>
            <a:r>
              <a:rPr lang="en-US" altLang="ja-JP" dirty="0" smtClean="0">
                <a:sym typeface="Wingdings" panose="05000000000000000000" pitchFamily="2" charset="2"/>
              </a:rPr>
              <a:t>But it’s not clear which parts to be replaced</a:t>
            </a:r>
          </a:p>
          <a:p>
            <a:pPr lvl="2"/>
            <a:r>
              <a:rPr lang="en-US" altLang="ja-JP" dirty="0" smtClean="0">
                <a:sym typeface="Wingdings" panose="05000000000000000000" pitchFamily="2" charset="2"/>
              </a:rPr>
              <a:t>Target itself, flux concentrator, </a:t>
            </a:r>
          </a:p>
          <a:p>
            <a:pPr lvl="2"/>
            <a:r>
              <a:rPr lang="en-US" altLang="ja-JP" dirty="0" smtClean="0">
                <a:sym typeface="Wingdings" panose="05000000000000000000" pitchFamily="2" charset="2"/>
              </a:rPr>
              <a:t>NC cavity (cavities), solenoid</a:t>
            </a:r>
            <a:endParaRPr lang="en-US" altLang="ja-JP" dirty="0">
              <a:sym typeface="Wingdings" panose="05000000000000000000" pitchFamily="2" charset="2"/>
            </a:endParaRPr>
          </a:p>
          <a:p>
            <a:pPr lvl="1"/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CRWG 2016-0119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7D813-F3C4-47C8-8BC5-D07C9EEC591C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2935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412776"/>
            <a:ext cx="7020780" cy="5306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85720" y="1142984"/>
            <a:ext cx="6072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1. General Layout</a:t>
            </a:r>
            <a:endParaRPr lang="zh-CN" altLang="en-US" sz="2400" dirty="0"/>
          </a:p>
        </p:txBody>
      </p:sp>
      <p:grpSp>
        <p:nvGrpSpPr>
          <p:cNvPr id="28" name="组合 27"/>
          <p:cNvGrpSpPr/>
          <p:nvPr/>
        </p:nvGrpSpPr>
        <p:grpSpPr>
          <a:xfrm>
            <a:off x="179512" y="1148530"/>
            <a:ext cx="8321578" cy="5524022"/>
            <a:chOff x="-106240" y="1211033"/>
            <a:chExt cx="8321578" cy="5524022"/>
          </a:xfrm>
        </p:grpSpPr>
        <p:sp>
          <p:nvSpPr>
            <p:cNvPr id="4" name="TextBox 3"/>
            <p:cNvSpPr txBox="1"/>
            <p:nvPr/>
          </p:nvSpPr>
          <p:spPr>
            <a:xfrm>
              <a:off x="6715140" y="1211033"/>
              <a:ext cx="1387532" cy="646331"/>
            </a:xfrm>
            <a:prstGeom prst="rect">
              <a:avLst/>
            </a:prstGeom>
            <a:ln>
              <a:solidFill>
                <a:srgbClr val="00B05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 smtClean="0">
                  <a:latin typeface="Arial Narrow" pitchFamily="34" charset="0"/>
                </a:rPr>
                <a:t>Used Target </a:t>
              </a:r>
            </a:p>
            <a:p>
              <a:pPr algn="ctr"/>
              <a:r>
                <a:rPr lang="en-US" altLang="zh-CN" b="1" dirty="0" smtClean="0">
                  <a:latin typeface="Arial Narrow" pitchFamily="34" charset="0"/>
                </a:rPr>
                <a:t>&amp; Container</a:t>
              </a:r>
              <a:endParaRPr lang="zh-CN" altLang="en-US" b="1" dirty="0" smtClean="0">
                <a:solidFill>
                  <a:schemeClr val="dk1"/>
                </a:solidFill>
                <a:latin typeface="Arial Narrow" pitchFamily="34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7369894" y="2989834"/>
              <a:ext cx="642942" cy="369332"/>
            </a:xfrm>
            <a:prstGeom prst="rect">
              <a:avLst/>
            </a:prstGeom>
            <a:ln>
              <a:solidFill>
                <a:srgbClr val="00B05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solidFill>
                    <a:schemeClr val="dk1"/>
                  </a:solidFill>
                  <a:latin typeface="Arial Narrow" pitchFamily="34" charset="0"/>
                </a:rPr>
                <a:t>Base</a:t>
              </a:r>
              <a:endParaRPr lang="zh-CN" altLang="en-US" b="1" dirty="0" smtClean="0">
                <a:solidFill>
                  <a:schemeClr val="dk1"/>
                </a:solidFill>
                <a:latin typeface="Arial Narrow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6715140" y="6215082"/>
              <a:ext cx="1500198" cy="369332"/>
            </a:xfrm>
            <a:prstGeom prst="rect">
              <a:avLst/>
            </a:prstGeom>
            <a:ln>
              <a:solidFill>
                <a:srgbClr val="00B05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solidFill>
                    <a:schemeClr val="dk1"/>
                  </a:solidFill>
                  <a:latin typeface="Arial Narrow" pitchFamily="34" charset="0"/>
                </a:rPr>
                <a:t>Target Station</a:t>
              </a:r>
              <a:endParaRPr lang="zh-CN" altLang="en-US" b="1" dirty="0" smtClean="0">
                <a:solidFill>
                  <a:schemeClr val="dk1"/>
                </a:solidFill>
                <a:latin typeface="Arial Narrow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20807" y="3359166"/>
              <a:ext cx="1224136" cy="369332"/>
            </a:xfrm>
            <a:prstGeom prst="rect">
              <a:avLst/>
            </a:prstGeom>
            <a:ln>
              <a:solidFill>
                <a:srgbClr val="00B05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b="1" dirty="0" smtClean="0">
                  <a:latin typeface="Arial Narrow" pitchFamily="34" charset="0"/>
                </a:rPr>
                <a:t>New Target</a:t>
              </a:r>
              <a:endParaRPr lang="zh-CN" altLang="en-US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97816" y="5534726"/>
              <a:ext cx="1732945" cy="1200329"/>
            </a:xfrm>
            <a:prstGeom prst="rect">
              <a:avLst/>
            </a:prstGeom>
            <a:ln>
              <a:solidFill>
                <a:srgbClr val="00B05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latin typeface="Arial Narrow" pitchFamily="34" charset="0"/>
                </a:rPr>
                <a:t> </a:t>
              </a:r>
              <a:r>
                <a:rPr lang="en-US" altLang="zh-CN" b="1" dirty="0" smtClean="0">
                  <a:solidFill>
                    <a:schemeClr val="dk1"/>
                  </a:solidFill>
                  <a:latin typeface="Arial Narrow" pitchFamily="34" charset="0"/>
                </a:rPr>
                <a:t>Utilities: </a:t>
              </a:r>
            </a:p>
            <a:p>
              <a:r>
                <a:rPr lang="en-US" altLang="zh-CN" b="1" dirty="0" smtClean="0">
                  <a:latin typeface="Arial Narrow" pitchFamily="34" charset="0"/>
                </a:rPr>
                <a:t>Water  pump</a:t>
              </a:r>
              <a:endParaRPr lang="en-US" altLang="zh-CN" b="1" dirty="0" smtClean="0">
                <a:solidFill>
                  <a:schemeClr val="dk1"/>
                </a:solidFill>
                <a:latin typeface="Arial Narrow" pitchFamily="34" charset="0"/>
              </a:endParaRPr>
            </a:p>
            <a:p>
              <a:r>
                <a:rPr lang="en-US" altLang="zh-CN" b="1" dirty="0" smtClean="0">
                  <a:solidFill>
                    <a:schemeClr val="dk1"/>
                  </a:solidFill>
                  <a:latin typeface="Arial Narrow" pitchFamily="34" charset="0"/>
                </a:rPr>
                <a:t>Vacuum Pump</a:t>
              </a:r>
            </a:p>
            <a:p>
              <a:r>
                <a:rPr lang="en-US" altLang="zh-CN" b="1" dirty="0" smtClean="0">
                  <a:solidFill>
                    <a:schemeClr val="dk1"/>
                  </a:solidFill>
                  <a:latin typeface="Arial Narrow" pitchFamily="34" charset="0"/>
                </a:rPr>
                <a:t>etc.</a:t>
              </a:r>
              <a:endParaRPr lang="zh-CN" altLang="en-US" b="1" dirty="0" smtClean="0">
                <a:solidFill>
                  <a:schemeClr val="dk1"/>
                </a:solidFill>
                <a:latin typeface="Arial Narrow" pitchFamily="34" charset="0"/>
              </a:endParaRPr>
            </a:p>
          </p:txBody>
        </p:sp>
        <p:cxnSp>
          <p:nvCxnSpPr>
            <p:cNvPr id="10" name="直接箭头连接符 9"/>
            <p:cNvCxnSpPr>
              <a:stCxn id="7" idx="3"/>
            </p:cNvCxnSpPr>
            <p:nvPr/>
          </p:nvCxnSpPr>
          <p:spPr>
            <a:xfrm flipV="1">
              <a:off x="1344943" y="3491503"/>
              <a:ext cx="785818" cy="52329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箭头连接符 13"/>
            <p:cNvCxnSpPr/>
            <p:nvPr/>
          </p:nvCxnSpPr>
          <p:spPr>
            <a:xfrm flipH="1">
              <a:off x="5150344" y="1677054"/>
              <a:ext cx="1564796" cy="734329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箭头连接符 15"/>
            <p:cNvCxnSpPr>
              <a:stCxn id="5" idx="1"/>
            </p:cNvCxnSpPr>
            <p:nvPr/>
          </p:nvCxnSpPr>
          <p:spPr>
            <a:xfrm flipH="1">
              <a:off x="6941267" y="3174500"/>
              <a:ext cx="428627" cy="367547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箭头连接符 17"/>
            <p:cNvCxnSpPr>
              <a:stCxn id="6" idx="1"/>
            </p:cNvCxnSpPr>
            <p:nvPr/>
          </p:nvCxnSpPr>
          <p:spPr>
            <a:xfrm flipH="1" flipV="1">
              <a:off x="5582392" y="5534726"/>
              <a:ext cx="1132748" cy="865022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箭头连接符 19"/>
            <p:cNvCxnSpPr>
              <a:stCxn id="8" idx="3"/>
            </p:cNvCxnSpPr>
            <p:nvPr/>
          </p:nvCxnSpPr>
          <p:spPr>
            <a:xfrm flipV="1">
              <a:off x="2130761" y="5003674"/>
              <a:ext cx="1363399" cy="1131217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-106240" y="1949697"/>
              <a:ext cx="2581266" cy="369332"/>
            </a:xfrm>
            <a:prstGeom prst="rect">
              <a:avLst/>
            </a:prstGeom>
            <a:ln>
              <a:solidFill>
                <a:srgbClr val="00B05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latin typeface="Arial Narrow" pitchFamily="34" charset="0"/>
                </a:rPr>
                <a:t>Target Handling Container</a:t>
              </a:r>
              <a:endParaRPr lang="zh-CN" altLang="en-US" b="1" dirty="0" smtClean="0">
                <a:solidFill>
                  <a:schemeClr val="dk1"/>
                </a:solidFill>
                <a:latin typeface="Arial Narrow" pitchFamily="34" charset="0"/>
              </a:endParaRPr>
            </a:p>
          </p:txBody>
        </p:sp>
        <p:cxnSp>
          <p:nvCxnSpPr>
            <p:cNvPr id="29" name="直接箭头连接符 28"/>
            <p:cNvCxnSpPr>
              <a:stCxn id="26" idx="3"/>
            </p:cNvCxnSpPr>
            <p:nvPr/>
          </p:nvCxnSpPr>
          <p:spPr>
            <a:xfrm>
              <a:off x="2475026" y="2134363"/>
              <a:ext cx="337434" cy="184666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灯片编号占位符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13</a:t>
            </a:fld>
            <a:endParaRPr lang="zh-CN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CRWG 2016-0119 Yokoya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677856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85530"/>
            <a:ext cx="7886700" cy="687060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10Hz Operation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772590"/>
            <a:ext cx="7886700" cy="5404373"/>
          </a:xfrm>
        </p:spPr>
        <p:txBody>
          <a:bodyPr>
            <a:normAutofit fontScale="70000" lnSpcReduction="20000"/>
          </a:bodyPr>
          <a:lstStyle/>
          <a:p>
            <a:r>
              <a:rPr kumimoji="1" lang="en-US" altLang="ja-JP" dirty="0" smtClean="0"/>
              <a:t>Should it be included at the project start?</a:t>
            </a:r>
          </a:p>
          <a:p>
            <a:pPr lvl="1"/>
            <a:r>
              <a:rPr lang="en-US" altLang="ja-JP" dirty="0" smtClean="0"/>
              <a:t>Top-level decision </a:t>
            </a:r>
            <a:r>
              <a:rPr lang="en-US" altLang="ja-JP" dirty="0" smtClean="0"/>
              <a:t>needed, but, perhaps, NO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Presumably, the </a:t>
            </a:r>
            <a:r>
              <a:rPr lang="en-US" altLang="ja-JP" dirty="0"/>
              <a:t>possibility of 10Hz operation </a:t>
            </a:r>
            <a:r>
              <a:rPr lang="en-US" altLang="ja-JP" dirty="0" smtClean="0"/>
              <a:t>should not be </a:t>
            </a:r>
            <a:r>
              <a:rPr lang="en-US" altLang="ja-JP" dirty="0"/>
              <a:t>completely </a:t>
            </a:r>
            <a:r>
              <a:rPr lang="en-US" altLang="ja-JP" dirty="0" smtClean="0"/>
              <a:t>excluded </a:t>
            </a:r>
            <a:r>
              <a:rPr lang="en-US" altLang="ja-JP" dirty="0" smtClean="0">
                <a:sym typeface="Wingdings" panose="05000000000000000000" pitchFamily="2" charset="2"/>
              </a:rPr>
              <a:t> then, in the followings, only the space to be reserved is the issue</a:t>
            </a:r>
            <a:endParaRPr kumimoji="1" lang="en-US" altLang="ja-JP" dirty="0" smtClean="0"/>
          </a:p>
          <a:p>
            <a:r>
              <a:rPr lang="en-US" altLang="ja-JP" dirty="0"/>
              <a:t>T</a:t>
            </a:r>
            <a:r>
              <a:rPr lang="en-US" altLang="ja-JP" dirty="0" smtClean="0"/>
              <a:t>he waste electron beam (after creating positron)</a:t>
            </a:r>
          </a:p>
          <a:p>
            <a:pPr lvl="1"/>
            <a:r>
              <a:rPr lang="en-US" altLang="ja-JP" dirty="0" smtClean="0"/>
              <a:t>Beam dump must be specified</a:t>
            </a:r>
          </a:p>
          <a:p>
            <a:pPr lvl="2"/>
            <a:r>
              <a:rPr lang="en-US" altLang="ja-JP" dirty="0" smtClean="0"/>
              <a:t>6.3MW (5Hz, 150GeV, 3.2nC, 2625 bunches)</a:t>
            </a:r>
          </a:p>
          <a:p>
            <a:pPr lvl="2"/>
            <a:r>
              <a:rPr lang="en-US" altLang="ja-JP" dirty="0" smtClean="0">
                <a:sym typeface="Wingdings" panose="05000000000000000000" pitchFamily="2" charset="2"/>
              </a:rPr>
              <a:t> use the tune-up dump 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The </a:t>
            </a:r>
            <a:r>
              <a:rPr lang="en-US" altLang="ja-JP" dirty="0"/>
              <a:t>beamline </a:t>
            </a:r>
            <a:r>
              <a:rPr lang="en-US" altLang="ja-JP" dirty="0" smtClean="0"/>
              <a:t>EPUNDDL, </a:t>
            </a:r>
            <a:r>
              <a:rPr lang="en-US" altLang="ja-JP" dirty="0"/>
              <a:t>l</a:t>
            </a:r>
            <a:r>
              <a:rPr kumimoji="1" lang="en-US" altLang="ja-JP" dirty="0" smtClean="0"/>
              <a:t>eading the waste electron (150GeV) to a beam dump, must be designed</a:t>
            </a:r>
          </a:p>
          <a:p>
            <a:pPr lvl="2"/>
            <a:r>
              <a:rPr kumimoji="1" lang="en-US" altLang="ja-JP" dirty="0" smtClean="0"/>
              <a:t>BDS or sources </a:t>
            </a:r>
            <a:r>
              <a:rPr kumimoji="1" lang="en-US" altLang="ja-JP" dirty="0" smtClean="0">
                <a:sym typeface="Wingdings" panose="05000000000000000000" pitchFamily="2" charset="2"/>
              </a:rPr>
              <a:t> BDS</a:t>
            </a:r>
          </a:p>
          <a:p>
            <a:pPr lvl="2"/>
            <a:r>
              <a:rPr lang="en-US" altLang="ja-JP" dirty="0" smtClean="0">
                <a:sym typeface="Wingdings" panose="05000000000000000000" pitchFamily="2" charset="2"/>
              </a:rPr>
              <a:t>No problem of emittance increase </a:t>
            </a:r>
          </a:p>
          <a:p>
            <a:pPr lvl="2"/>
            <a:r>
              <a:rPr lang="en-US" altLang="ja-JP" dirty="0" smtClean="0">
                <a:sym typeface="Wingdings" panose="05000000000000000000" pitchFamily="2" charset="2"/>
              </a:rPr>
              <a:t> much shorter than the dogleg, can be lifted up to </a:t>
            </a:r>
            <a:r>
              <a:rPr lang="en-US" altLang="ja-JP" dirty="0" smtClean="0">
                <a:sym typeface="Wingdings" panose="05000000000000000000" pitchFamily="2" charset="2"/>
              </a:rPr>
              <a:t>ceiling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Even when 10Hz operation is not included at the project start, the tunnel space for the beamline must be reserved</a:t>
            </a:r>
          </a:p>
          <a:p>
            <a:r>
              <a:rPr kumimoji="1" lang="en-US" altLang="ja-JP" dirty="0" smtClean="0"/>
              <a:t>Pulsed magnet (5Hz, vertical bend) must be inserted (to lead both 150GeV and E</a:t>
            </a:r>
            <a:r>
              <a:rPr kumimoji="1" lang="en-US" altLang="ja-JP" baseline="-25000" dirty="0" smtClean="0"/>
              <a:t>CM</a:t>
            </a:r>
            <a:r>
              <a:rPr kumimoji="1" lang="en-US" altLang="ja-JP" dirty="0" smtClean="0"/>
              <a:t>/2 beams to the center of </a:t>
            </a:r>
            <a:r>
              <a:rPr kumimoji="1" lang="en-US" altLang="ja-JP" dirty="0" err="1" smtClean="0"/>
              <a:t>undulator</a:t>
            </a:r>
            <a:r>
              <a:rPr kumimoji="1" lang="en-US" altLang="ja-JP" dirty="0" smtClean="0"/>
              <a:t>) just upstream of the </a:t>
            </a:r>
            <a:r>
              <a:rPr kumimoji="1" lang="en-US" altLang="ja-JP" dirty="0" err="1" smtClean="0"/>
              <a:t>undulator</a:t>
            </a:r>
            <a:r>
              <a:rPr kumimoji="1" lang="en-US" altLang="ja-JP" dirty="0" smtClean="0"/>
              <a:t> </a:t>
            </a:r>
          </a:p>
          <a:p>
            <a:pPr lvl="1"/>
            <a:r>
              <a:rPr lang="en-US" altLang="ja-JP" dirty="0" smtClean="0"/>
              <a:t>Is the space (longitudinal length) reserved</a:t>
            </a:r>
            <a:r>
              <a:rPr lang="en-US" altLang="ja-JP" dirty="0" smtClean="0"/>
              <a:t>?</a:t>
            </a:r>
          </a:p>
          <a:p>
            <a:pPr lvl="1"/>
            <a:r>
              <a:rPr lang="en-US" altLang="ja-JP" dirty="0" smtClean="0"/>
              <a:t>Also another pulsed magnet after </a:t>
            </a:r>
            <a:r>
              <a:rPr lang="en-US" altLang="ja-JP" dirty="0" err="1" smtClean="0"/>
              <a:t>undulator</a:t>
            </a:r>
            <a:r>
              <a:rPr lang="en-US" altLang="ja-JP" dirty="0" smtClean="0"/>
              <a:t> to separate EDOGL and EPUNDDL </a:t>
            </a:r>
            <a:endParaRPr lang="en-US" altLang="ja-JP" dirty="0" smtClean="0"/>
          </a:p>
          <a:p>
            <a:r>
              <a:rPr kumimoji="1" lang="en-US" altLang="ja-JP" dirty="0" smtClean="0"/>
              <a:t>What else for CRWG?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CRWG 2016-0119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7D813-F3C4-47C8-8BC5-D07C9EEC591C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7658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02497"/>
            <a:ext cx="7886700" cy="674534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Auxiliary Positron Source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189973"/>
            <a:ext cx="7886700" cy="4986990"/>
          </a:xfrm>
        </p:spPr>
        <p:txBody>
          <a:bodyPr>
            <a:normAutofit fontScale="92500" lnSpcReduction="10000"/>
          </a:bodyPr>
          <a:lstStyle/>
          <a:p>
            <a:r>
              <a:rPr kumimoji="1" lang="en-US" altLang="ja-JP" dirty="0" smtClean="0"/>
              <a:t>TDR</a:t>
            </a:r>
          </a:p>
          <a:p>
            <a:pPr lvl="1"/>
            <a:r>
              <a:rPr lang="en-US" altLang="ja-JP" dirty="0" smtClean="0"/>
              <a:t>S-band normal-conducting, 500MeV </a:t>
            </a:r>
            <a:r>
              <a:rPr lang="en-US" altLang="ja-JP" dirty="0" err="1" smtClean="0"/>
              <a:t>linac</a:t>
            </a:r>
            <a:endParaRPr lang="en-US" altLang="ja-JP" dirty="0" smtClean="0"/>
          </a:p>
          <a:p>
            <a:pPr lvl="1"/>
            <a:r>
              <a:rPr kumimoji="1" lang="en-US" altLang="ja-JP" dirty="0" smtClean="0"/>
              <a:t>Share the target (and its downstream) with the </a:t>
            </a:r>
            <a:r>
              <a:rPr kumimoji="1" lang="en-US" altLang="ja-JP" dirty="0" err="1" smtClean="0"/>
              <a:t>undulator</a:t>
            </a:r>
            <a:r>
              <a:rPr kumimoji="1" lang="en-US" altLang="ja-JP" dirty="0" smtClean="0"/>
              <a:t> source</a:t>
            </a:r>
          </a:p>
          <a:p>
            <a:pPr lvl="1"/>
            <a:r>
              <a:rPr lang="en-US" altLang="ja-JP" dirty="0" smtClean="0"/>
              <a:t>Positron intensity ~1%  (single bunch)</a:t>
            </a:r>
          </a:p>
          <a:p>
            <a:pPr lvl="2"/>
            <a:r>
              <a:rPr lang="en-US" altLang="ja-JP" dirty="0" smtClean="0"/>
              <a:t>Does this mean the pulse charge is 1/(1312*100) of the nominal beam?</a:t>
            </a:r>
          </a:p>
          <a:p>
            <a:pPr lvl="1"/>
            <a:r>
              <a:rPr lang="en-US" altLang="ja-JP" dirty="0" smtClean="0"/>
              <a:t>Length &lt; 40m</a:t>
            </a:r>
          </a:p>
          <a:p>
            <a:r>
              <a:rPr kumimoji="1" lang="en-US" altLang="ja-JP" dirty="0" smtClean="0"/>
              <a:t>Role</a:t>
            </a:r>
          </a:p>
          <a:p>
            <a:pPr lvl="1"/>
            <a:r>
              <a:rPr lang="en-US" altLang="ja-JP" dirty="0" smtClean="0"/>
              <a:t>Commissioning of positron DR (electron </a:t>
            </a:r>
            <a:r>
              <a:rPr lang="en-US" altLang="ja-JP" dirty="0" err="1" smtClean="0"/>
              <a:t>linac</a:t>
            </a:r>
            <a:r>
              <a:rPr lang="en-US" altLang="ja-JP" dirty="0" smtClean="0"/>
              <a:t> not ready yet)</a:t>
            </a:r>
          </a:p>
          <a:p>
            <a:pPr lvl="2"/>
            <a:r>
              <a:rPr lang="en-US" altLang="ja-JP" dirty="0" smtClean="0"/>
              <a:t>Or keep alive of </a:t>
            </a:r>
            <a:r>
              <a:rPr lang="en-US" altLang="ja-JP" dirty="0" err="1" smtClean="0"/>
              <a:t>e+DR</a:t>
            </a:r>
            <a:r>
              <a:rPr lang="en-US" altLang="ja-JP" dirty="0" smtClean="0"/>
              <a:t> during shut down of electron </a:t>
            </a:r>
            <a:r>
              <a:rPr lang="en-US" altLang="ja-JP" dirty="0" err="1" smtClean="0"/>
              <a:t>linac</a:t>
            </a:r>
            <a:endParaRPr lang="en-US" altLang="ja-JP" dirty="0" smtClean="0"/>
          </a:p>
          <a:p>
            <a:pPr lvl="1"/>
            <a:r>
              <a:rPr kumimoji="1" lang="en-US" altLang="ja-JP" dirty="0" smtClean="0"/>
              <a:t>Detector calibration at Z0?</a:t>
            </a:r>
          </a:p>
          <a:p>
            <a:pPr lvl="2"/>
            <a:r>
              <a:rPr lang="en-US" altLang="ja-JP" dirty="0" smtClean="0"/>
              <a:t>This makes sense only when 10Hz mode is not available</a:t>
            </a:r>
          </a:p>
          <a:p>
            <a:pPr lvl="2"/>
            <a:r>
              <a:rPr lang="en-US" altLang="ja-JP" dirty="0" smtClean="0"/>
              <a:t>But luminosity is too low even for calibration?</a:t>
            </a:r>
          </a:p>
          <a:p>
            <a:r>
              <a:rPr kumimoji="1" lang="en-US" altLang="ja-JP" dirty="0" smtClean="0"/>
              <a:t>What do we need now?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CRWG 2016-0119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7D813-F3C4-47C8-8BC5-D07C9EEC591C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8276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879997"/>
          </a:xfrm>
        </p:spPr>
        <p:txBody>
          <a:bodyPr/>
          <a:lstStyle/>
          <a:p>
            <a:endParaRPr kumimoji="1" lang="ja-JP" altLang="en-US" dirty="0"/>
          </a:p>
        </p:txBody>
      </p:sp>
      <p:pic>
        <p:nvPicPr>
          <p:cNvPr id="4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6815" y="688932"/>
            <a:ext cx="7889644" cy="5185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CRWG 2016-0119 Yokoya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7D813-F3C4-47C8-8BC5-D07C9EEC591C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0504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49690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kumimoji="1" lang="en-US" altLang="ja-JP" dirty="0" smtClean="0"/>
              <a:t>Muon Wall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427967"/>
            <a:ext cx="7886700" cy="4748996"/>
          </a:xfrm>
        </p:spPr>
        <p:txBody>
          <a:bodyPr/>
          <a:lstStyle/>
          <a:p>
            <a:r>
              <a:rPr kumimoji="1" lang="en-US" altLang="ja-JP" dirty="0" smtClean="0"/>
              <a:t>Don’t want to think of as CRWG issue</a:t>
            </a:r>
          </a:p>
          <a:p>
            <a:r>
              <a:rPr lang="en-US" altLang="ja-JP" dirty="0" smtClean="0"/>
              <a:t>Basically BDS issue</a:t>
            </a:r>
          </a:p>
          <a:p>
            <a:r>
              <a:rPr kumimoji="1" lang="en-US" altLang="ja-JP" dirty="0" smtClean="0"/>
              <a:t>Can be CRWG issue, if (as Okugi san suggested) a larger tunnel with fixed muon-wall size causes more muon background to the detector</a:t>
            </a:r>
          </a:p>
          <a:p>
            <a:r>
              <a:rPr lang="en-US" altLang="ja-JP" dirty="0" smtClean="0"/>
              <a:t>Let’s wait for now for the conclusion of BDS team  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CRWG 2016-0119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7D813-F3C4-47C8-8BC5-D07C9EEC591C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9043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62216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altLang="ja-JP" dirty="0" smtClean="0"/>
              <a:t>Special Caverns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327759"/>
            <a:ext cx="7886700" cy="4849204"/>
          </a:xfrm>
        </p:spPr>
        <p:txBody>
          <a:bodyPr/>
          <a:lstStyle/>
          <a:p>
            <a:r>
              <a:rPr kumimoji="1" lang="en-US" altLang="ja-JP" dirty="0" smtClean="0"/>
              <a:t>Is there any caverns that requires special access</a:t>
            </a:r>
          </a:p>
          <a:p>
            <a:pPr lvl="1"/>
            <a:r>
              <a:rPr lang="en-US" altLang="ja-JP" dirty="0" smtClean="0"/>
              <a:t>Laser hut</a:t>
            </a:r>
          </a:p>
          <a:p>
            <a:pPr lvl="2"/>
            <a:r>
              <a:rPr kumimoji="1" lang="en-US" altLang="ja-JP" dirty="0" smtClean="0"/>
              <a:t>Polarization monitor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CRWG 2016-0119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7D813-F3C4-47C8-8BC5-D07C9EEC591C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1755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561800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Tune-up dumps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139868"/>
            <a:ext cx="7886700" cy="5037095"/>
          </a:xfrm>
        </p:spPr>
        <p:txBody>
          <a:bodyPr>
            <a:normAutofit fontScale="70000" lnSpcReduction="20000"/>
          </a:bodyPr>
          <a:lstStyle/>
          <a:p>
            <a:r>
              <a:rPr kumimoji="1" lang="en-US" altLang="ja-JP" dirty="0" smtClean="0"/>
              <a:t>Location</a:t>
            </a:r>
          </a:p>
          <a:p>
            <a:pPr lvl="1"/>
            <a:r>
              <a:rPr lang="en-US" altLang="ja-JP" dirty="0" smtClean="0"/>
              <a:t>E+ side :  after e+ </a:t>
            </a:r>
            <a:r>
              <a:rPr lang="en-US" altLang="ja-JP" dirty="0" err="1" smtClean="0"/>
              <a:t>linac</a:t>
            </a:r>
            <a:endParaRPr lang="en-US" altLang="ja-JP" dirty="0" smtClean="0"/>
          </a:p>
          <a:p>
            <a:pPr lvl="1"/>
            <a:r>
              <a:rPr kumimoji="1" lang="en-US" altLang="ja-JP" dirty="0" smtClean="0"/>
              <a:t>E- side  :  after dogleg downstream of </a:t>
            </a:r>
            <a:r>
              <a:rPr kumimoji="1" lang="en-US" altLang="ja-JP" dirty="0" err="1" smtClean="0"/>
              <a:t>undulator</a:t>
            </a:r>
            <a:endParaRPr kumimoji="1" lang="en-US" altLang="ja-JP" dirty="0" smtClean="0"/>
          </a:p>
          <a:p>
            <a:r>
              <a:rPr lang="en-US" altLang="ja-JP" dirty="0" smtClean="0"/>
              <a:t>Consisting of </a:t>
            </a:r>
          </a:p>
          <a:p>
            <a:pPr lvl="1"/>
            <a:r>
              <a:rPr lang="en-US" altLang="ja-JP" dirty="0" smtClean="0"/>
              <a:t>Monitor</a:t>
            </a:r>
          </a:p>
          <a:p>
            <a:pPr lvl="1"/>
            <a:r>
              <a:rPr lang="en-US" altLang="ja-JP" dirty="0" smtClean="0"/>
              <a:t>Fast k</a:t>
            </a:r>
            <a:r>
              <a:rPr kumimoji="1" lang="en-US" altLang="ja-JP" dirty="0" smtClean="0"/>
              <a:t>icker after skew correction, emittance diagnostics, and </a:t>
            </a:r>
            <a:r>
              <a:rPr kumimoji="1" lang="en-US" altLang="ja-JP" dirty="0" err="1" smtClean="0"/>
              <a:t>polarimeter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Beamline to the dump</a:t>
            </a:r>
          </a:p>
          <a:p>
            <a:pPr lvl="1"/>
            <a:r>
              <a:rPr kumimoji="1" lang="en-US" altLang="ja-JP" dirty="0" smtClean="0"/>
              <a:t>Fast sweeper</a:t>
            </a:r>
          </a:p>
          <a:p>
            <a:pPr lvl="1"/>
            <a:r>
              <a:rPr lang="en-US" altLang="ja-JP" dirty="0" smtClean="0"/>
              <a:t>dump</a:t>
            </a:r>
            <a:endParaRPr kumimoji="1" lang="en-US" altLang="ja-JP" dirty="0" smtClean="0"/>
          </a:p>
          <a:p>
            <a:r>
              <a:rPr kumimoji="1" lang="en-US" altLang="ja-JP" dirty="0" smtClean="0"/>
              <a:t>Role</a:t>
            </a:r>
          </a:p>
          <a:p>
            <a:pPr lvl="1"/>
            <a:r>
              <a:rPr lang="en-US" altLang="ja-JP" dirty="0" smtClean="0"/>
              <a:t>Beam dump for </a:t>
            </a:r>
            <a:r>
              <a:rPr lang="en-US" altLang="ja-JP" dirty="0" err="1" smtClean="0"/>
              <a:t>linac</a:t>
            </a:r>
            <a:r>
              <a:rPr lang="en-US" altLang="ja-JP" dirty="0" smtClean="0"/>
              <a:t> commissioning when detector is not ready</a:t>
            </a:r>
          </a:p>
          <a:p>
            <a:pPr lvl="2"/>
            <a:r>
              <a:rPr kumimoji="1" lang="en-US" altLang="ja-JP" dirty="0" smtClean="0"/>
              <a:t>Up to full intensity</a:t>
            </a:r>
          </a:p>
          <a:p>
            <a:pPr lvl="1"/>
            <a:r>
              <a:rPr lang="en-US" altLang="ja-JP" dirty="0" smtClean="0"/>
              <a:t>Emergency beam dump</a:t>
            </a:r>
          </a:p>
          <a:p>
            <a:r>
              <a:rPr kumimoji="1" lang="en-US" altLang="ja-JP" dirty="0" smtClean="0"/>
              <a:t>Power capability</a:t>
            </a:r>
          </a:p>
          <a:p>
            <a:pPr lvl="1"/>
            <a:r>
              <a:rPr lang="en-US" altLang="ja-JP" dirty="0" smtClean="0"/>
              <a:t>Same as the primary (full) dump, i.e., 14MW</a:t>
            </a:r>
            <a:endParaRPr kumimoji="1" lang="en-US" altLang="ja-JP" dirty="0" smtClean="0"/>
          </a:p>
          <a:p>
            <a:r>
              <a:rPr kumimoji="1" lang="en-US" altLang="ja-JP" dirty="0" smtClean="0"/>
              <a:t>Beamline to the dump</a:t>
            </a:r>
          </a:p>
          <a:p>
            <a:pPr lvl="1"/>
            <a:r>
              <a:rPr lang="en-US" altLang="ja-JP" dirty="0" smtClean="0"/>
              <a:t>Energy band width 10%? (plus 1%, minus 10%?)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CRWG 2016-0119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7D813-F3C4-47C8-8BC5-D07C9EEC591C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3689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0" y="199599"/>
            <a:ext cx="8158467" cy="6521877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CRWG 2016-0119 Yokoya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7D813-F3C4-47C8-8BC5-D07C9EEC591C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4507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62008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Emergency</a:t>
            </a:r>
            <a:r>
              <a:rPr kumimoji="1" lang="en-US" altLang="ja-JP" dirty="0" smtClean="0"/>
              <a:t> </a:t>
            </a:r>
            <a:r>
              <a:rPr lang="en-US" altLang="ja-JP" dirty="0"/>
              <a:t>D</a:t>
            </a:r>
            <a:r>
              <a:rPr kumimoji="1" lang="en-US" altLang="ja-JP" dirty="0" smtClean="0"/>
              <a:t>ump 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227551"/>
            <a:ext cx="7886700" cy="4949412"/>
          </a:xfrm>
        </p:spPr>
        <p:txBody>
          <a:bodyPr>
            <a:normAutofit fontScale="85000" lnSpcReduction="20000"/>
          </a:bodyPr>
          <a:lstStyle/>
          <a:p>
            <a:r>
              <a:rPr kumimoji="1" lang="en-US" altLang="ja-JP" dirty="0" smtClean="0"/>
              <a:t>Questions</a:t>
            </a:r>
          </a:p>
          <a:p>
            <a:pPr lvl="1"/>
            <a:r>
              <a:rPr lang="en-US" altLang="ja-JP" dirty="0" smtClean="0"/>
              <a:t>Erroneous bunches go through </a:t>
            </a:r>
            <a:r>
              <a:rPr lang="en-US" altLang="ja-JP" dirty="0" err="1" smtClean="0"/>
              <a:t>undulator</a:t>
            </a:r>
            <a:r>
              <a:rPr lang="en-US" altLang="ja-JP" dirty="0" smtClean="0"/>
              <a:t> and dogleg?</a:t>
            </a:r>
          </a:p>
          <a:p>
            <a:pPr lvl="1"/>
            <a:r>
              <a:rPr kumimoji="1" lang="en-US" altLang="ja-JP" dirty="0" smtClean="0"/>
              <a:t>How large is the energy band width of dogleg?</a:t>
            </a:r>
          </a:p>
          <a:p>
            <a:r>
              <a:rPr lang="en-US" altLang="ja-JP" dirty="0" smtClean="0"/>
              <a:t>There used to be an emergency dump just before </a:t>
            </a:r>
            <a:r>
              <a:rPr lang="en-US" altLang="ja-JP" dirty="0" err="1" smtClean="0"/>
              <a:t>undulator</a:t>
            </a:r>
            <a:r>
              <a:rPr lang="en-US" altLang="ja-JP" dirty="0" smtClean="0"/>
              <a:t> (in my memory) for avoiding erroneous beam to hit the </a:t>
            </a:r>
            <a:r>
              <a:rPr lang="en-US" altLang="ja-JP" dirty="0" err="1" smtClean="0"/>
              <a:t>undulator</a:t>
            </a:r>
            <a:r>
              <a:rPr lang="en-US" altLang="ja-JP" dirty="0" smtClean="0"/>
              <a:t>. Has it been removed?  No, TDR shows a dump.</a:t>
            </a:r>
          </a:p>
          <a:p>
            <a:pPr lvl="1"/>
            <a:r>
              <a:rPr lang="en-US" altLang="ja-JP" dirty="0" smtClean="0"/>
              <a:t>When we moved the </a:t>
            </a:r>
            <a:r>
              <a:rPr lang="en-US" altLang="ja-JP" dirty="0" err="1" smtClean="0"/>
              <a:t>undulator</a:t>
            </a:r>
            <a:r>
              <a:rPr lang="en-US" altLang="ja-JP" dirty="0" smtClean="0"/>
              <a:t> to </a:t>
            </a:r>
            <a:r>
              <a:rPr lang="en-US" altLang="ja-JP" dirty="0" err="1" smtClean="0"/>
              <a:t>linac</a:t>
            </a:r>
            <a:r>
              <a:rPr lang="en-US" altLang="ja-JP" dirty="0" smtClean="0"/>
              <a:t> end, it was claimed another MPS would be needed if the </a:t>
            </a:r>
            <a:r>
              <a:rPr lang="en-US" altLang="ja-JP" dirty="0" err="1" smtClean="0"/>
              <a:t>undulator</a:t>
            </a:r>
            <a:r>
              <a:rPr lang="en-US" altLang="ja-JP" dirty="0" smtClean="0"/>
              <a:t> is in the middle of </a:t>
            </a:r>
            <a:r>
              <a:rPr lang="en-US" altLang="ja-JP" dirty="0" err="1" smtClean="0"/>
              <a:t>linac</a:t>
            </a:r>
            <a:r>
              <a:rPr lang="en-US" altLang="ja-JP" dirty="0" smtClean="0"/>
              <a:t>.</a:t>
            </a:r>
          </a:p>
          <a:p>
            <a:pPr lvl="1"/>
            <a:r>
              <a:rPr lang="en-US" altLang="ja-JP" dirty="0" smtClean="0"/>
              <a:t>TDR shows a beamline EFADL. This should be below the </a:t>
            </a:r>
            <a:r>
              <a:rPr lang="en-US" altLang="ja-JP" dirty="0" err="1" smtClean="0"/>
              <a:t>undulator</a:t>
            </a:r>
            <a:r>
              <a:rPr lang="en-US" altLang="ja-JP" dirty="0" smtClean="0"/>
              <a:t> line (same side as the dogleg)</a:t>
            </a:r>
          </a:p>
          <a:p>
            <a:pPr lvl="1"/>
            <a:r>
              <a:rPr lang="en-US" altLang="ja-JP" dirty="0" smtClean="0"/>
              <a:t>Emergency kicker</a:t>
            </a:r>
          </a:p>
          <a:p>
            <a:pPr lvl="2"/>
            <a:r>
              <a:rPr lang="en-US" altLang="ja-JP" dirty="0" smtClean="0"/>
              <a:t>Response time ~300ns ?</a:t>
            </a:r>
          </a:p>
          <a:p>
            <a:pPr lvl="2"/>
            <a:r>
              <a:rPr lang="en-US" altLang="ja-JP" dirty="0" smtClean="0"/>
              <a:t>Flat-top ~200</a:t>
            </a:r>
            <a:r>
              <a:rPr lang="en-US" altLang="ja-JP" dirty="0" smtClean="0">
                <a:latin typeface="Symbol" panose="05050102010706020507" pitchFamily="18" charset="2"/>
              </a:rPr>
              <a:t>m</a:t>
            </a:r>
            <a:r>
              <a:rPr lang="en-US" altLang="ja-JP" dirty="0" smtClean="0"/>
              <a:t>s ? (remaining pulse up to 1ms is stopped at DR exit) </a:t>
            </a:r>
          </a:p>
          <a:p>
            <a:r>
              <a:rPr kumimoji="1" lang="en-US" altLang="ja-JP" dirty="0" smtClean="0"/>
              <a:t>TDR mentions about “pilot bunch” as an option</a:t>
            </a:r>
          </a:p>
          <a:p>
            <a:pPr lvl="1"/>
            <a:r>
              <a:rPr lang="en-US" altLang="ja-JP" dirty="0" smtClean="0"/>
              <a:t>Single, weak bunch</a:t>
            </a:r>
          </a:p>
          <a:p>
            <a:pPr lvl="1"/>
            <a:r>
              <a:rPr lang="en-US" altLang="ja-JP" dirty="0" smtClean="0"/>
              <a:t>10</a:t>
            </a:r>
            <a:r>
              <a:rPr lang="en-US" altLang="ja-JP" dirty="0" smtClean="0">
                <a:latin typeface="Symbol" panose="05050102010706020507" pitchFamily="18" charset="2"/>
              </a:rPr>
              <a:t>m</a:t>
            </a:r>
            <a:r>
              <a:rPr lang="en-US" altLang="ja-JP" dirty="0" smtClean="0"/>
              <a:t>s (long enough to excite protection system, short enough compared with </a:t>
            </a:r>
            <a:r>
              <a:rPr lang="en-US" altLang="ja-JP" dirty="0" err="1" smtClean="0"/>
              <a:t>linac</a:t>
            </a:r>
            <a:r>
              <a:rPr lang="en-US" altLang="ja-JP" dirty="0" smtClean="0"/>
              <a:t> fill time) ahead of the main pulse 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CRWG 2016-0119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7D813-F3C4-47C8-8BC5-D07C9EEC591C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1825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879997"/>
          </a:xfrm>
        </p:spPr>
        <p:txBody>
          <a:bodyPr/>
          <a:lstStyle/>
          <a:p>
            <a:endParaRPr kumimoji="1" lang="ja-JP" altLang="en-US" dirty="0"/>
          </a:p>
        </p:txBody>
      </p:sp>
      <p:pic>
        <p:nvPicPr>
          <p:cNvPr id="4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6815" y="688932"/>
            <a:ext cx="7889644" cy="5185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CRWG 2016-0119 Yokoya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7D813-F3C4-47C8-8BC5-D07C9EEC591C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6043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8441" y="277445"/>
            <a:ext cx="7886700" cy="724638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kumimoji="1" lang="en-US" altLang="ja-JP" dirty="0" smtClean="0"/>
              <a:t>Primary Dump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227551"/>
            <a:ext cx="7886700" cy="4949412"/>
          </a:xfrm>
        </p:spPr>
        <p:txBody>
          <a:bodyPr/>
          <a:lstStyle/>
          <a:p>
            <a:r>
              <a:rPr kumimoji="1" lang="en-US" altLang="ja-JP" dirty="0" smtClean="0"/>
              <a:t>Is there an accepted design of the dump hall</a:t>
            </a:r>
            <a:r>
              <a:rPr kumimoji="1" lang="en-US" altLang="ja-JP" dirty="0" smtClean="0"/>
              <a:t>?</a:t>
            </a:r>
          </a:p>
          <a:p>
            <a:pPr lvl="1"/>
            <a:r>
              <a:rPr lang="en-US" altLang="ja-JP" dirty="0" smtClean="0"/>
              <a:t>EDMS   D00000001089925,B,1,1</a:t>
            </a:r>
          </a:p>
          <a:p>
            <a:pPr lvl="1"/>
            <a:r>
              <a:rPr lang="en-US" altLang="ja-JP" dirty="0"/>
              <a:t>done by B. smith from CCLRC ( Rutherford labs)</a:t>
            </a:r>
            <a:endParaRPr kumimoji="1" lang="en-US" altLang="ja-JP" dirty="0" smtClean="0"/>
          </a:p>
          <a:p>
            <a:r>
              <a:rPr lang="en-US" altLang="ja-JP" dirty="0" smtClean="0"/>
              <a:t>Somebody has to check the entire dump system</a:t>
            </a:r>
          </a:p>
          <a:p>
            <a:r>
              <a:rPr lang="en-US" altLang="ja-JP" dirty="0" smtClean="0"/>
              <a:t>Not a job of CRWG except</a:t>
            </a:r>
          </a:p>
          <a:p>
            <a:pPr lvl="1"/>
            <a:r>
              <a:rPr kumimoji="1" lang="en-US" altLang="ja-JP" dirty="0" smtClean="0"/>
              <a:t>The size of the dump hall</a:t>
            </a:r>
          </a:p>
          <a:p>
            <a:pPr lvl="1"/>
            <a:r>
              <a:rPr lang="en-US" altLang="ja-JP" dirty="0" smtClean="0"/>
              <a:t>Emergency signal</a:t>
            </a:r>
          </a:p>
          <a:p>
            <a:pPr lvl="1"/>
            <a:r>
              <a:rPr kumimoji="1" lang="en-US" altLang="ja-JP" dirty="0" smtClean="0"/>
              <a:t>Access to surface??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CRWG 2016-0119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7D813-F3C4-47C8-8BC5-D07C9EEC591C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215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679580"/>
          </a:xfrm>
        </p:spPr>
        <p:txBody>
          <a:bodyPr/>
          <a:lstStyle/>
          <a:p>
            <a:endParaRPr kumimoji="1" lang="ja-JP" altLang="en-US" dirty="0"/>
          </a:p>
        </p:txBody>
      </p:sp>
      <p:graphicFrame>
        <p:nvGraphicFramePr>
          <p:cNvPr id="4" name="オブジェクト 3">
            <a:hlinkClick r:id="" action="ppaction://ole?verb=0"/>
          </p:cNvPr>
          <p:cNvGraphicFramePr>
            <a:graphicFrameLocks noChangeAspect="1"/>
          </p:cNvGraphicFramePr>
          <p:nvPr>
            <p:extLst/>
          </p:nvPr>
        </p:nvGraphicFramePr>
        <p:xfrm>
          <a:off x="538620" y="245383"/>
          <a:ext cx="8906006" cy="66779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Presentation" r:id="rId3" imgW="4569100" imgH="3425884" progId="PowerPoint.Show.12">
                  <p:embed/>
                </p:oleObj>
              </mc:Choice>
              <mc:Fallback>
                <p:oleObj name="Presentation" r:id="rId3" imgW="4569100" imgH="3425884" progId="PowerPoint.Show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38620" y="245383"/>
                        <a:ext cx="8906006" cy="667795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CRWG 2016-0119 Yokoya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7D813-F3C4-47C8-8BC5-D07C9EEC591C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5204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49690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kumimoji="1" lang="en-US" altLang="ja-JP" dirty="0" smtClean="0"/>
              <a:t>Positron Target Region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377863"/>
            <a:ext cx="7886700" cy="4799100"/>
          </a:xfrm>
        </p:spPr>
        <p:txBody>
          <a:bodyPr>
            <a:normAutofit fontScale="92500" lnSpcReduction="10000"/>
          </a:bodyPr>
          <a:lstStyle/>
          <a:p>
            <a:r>
              <a:rPr kumimoji="1" lang="en-US" altLang="ja-JP" dirty="0" smtClean="0"/>
              <a:t>Target must be shielded</a:t>
            </a:r>
          </a:p>
          <a:p>
            <a:pPr lvl="1"/>
            <a:r>
              <a:rPr lang="en-US" altLang="ja-JP" dirty="0" smtClean="0"/>
              <a:t>1 meter concrete (</a:t>
            </a:r>
            <a:r>
              <a:rPr lang="en-US" altLang="ja-JP" dirty="0" err="1" smtClean="0"/>
              <a:t>A.Ushakov</a:t>
            </a:r>
            <a:r>
              <a:rPr lang="en-US" altLang="ja-JP" dirty="0" smtClean="0"/>
              <a:t>) ?</a:t>
            </a:r>
            <a:endParaRPr lang="en-US" altLang="ja-JP" dirty="0" smtClean="0"/>
          </a:p>
          <a:p>
            <a:pPr lvl="2"/>
            <a:r>
              <a:rPr lang="en-US" altLang="ja-JP" dirty="0" smtClean="0"/>
              <a:t>Perhaps, heavy concrete is better for saving space</a:t>
            </a:r>
          </a:p>
          <a:p>
            <a:pPr lvl="1"/>
            <a:r>
              <a:rPr kumimoji="1" lang="en-US" altLang="ja-JP" dirty="0" smtClean="0"/>
              <a:t>Keep the corridor in the beam tunnel for installation of </a:t>
            </a:r>
            <a:r>
              <a:rPr kumimoji="1" lang="en-US" altLang="ja-JP" dirty="0" err="1" smtClean="0"/>
              <a:t>cryomodules</a:t>
            </a:r>
            <a:r>
              <a:rPr kumimoji="1" lang="en-US" altLang="ja-JP" dirty="0" smtClean="0"/>
              <a:t> for 5GeV SC </a:t>
            </a:r>
            <a:r>
              <a:rPr kumimoji="1" lang="en-US" altLang="ja-JP" dirty="0" err="1" smtClean="0"/>
              <a:t>linac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Air and water?</a:t>
            </a:r>
            <a:endParaRPr kumimoji="1" lang="en-US" altLang="ja-JP" dirty="0" smtClean="0"/>
          </a:p>
          <a:p>
            <a:r>
              <a:rPr kumimoji="1" lang="en-US" altLang="ja-JP" dirty="0" smtClean="0"/>
              <a:t>Access principle</a:t>
            </a:r>
          </a:p>
          <a:p>
            <a:pPr lvl="1"/>
            <a:r>
              <a:rPr lang="en-US" altLang="ja-JP" dirty="0" smtClean="0"/>
              <a:t>When the main beam is on, no access allowed to beam tunnel and service tunnel</a:t>
            </a:r>
          </a:p>
          <a:p>
            <a:pPr lvl="1"/>
            <a:r>
              <a:rPr kumimoji="1" lang="en-US" altLang="ja-JP" dirty="0" smtClean="0"/>
              <a:t>What about the case when only </a:t>
            </a:r>
            <a:r>
              <a:rPr kumimoji="1" lang="en-US" altLang="ja-JP" dirty="0" err="1" smtClean="0"/>
              <a:t>axiliary</a:t>
            </a:r>
            <a:r>
              <a:rPr kumimoji="1" lang="en-US" altLang="ja-JP" dirty="0" smtClean="0"/>
              <a:t> source is on (only to DR, not to main </a:t>
            </a:r>
            <a:r>
              <a:rPr kumimoji="1" lang="en-US" altLang="ja-JP" dirty="0" err="1" smtClean="0"/>
              <a:t>linac</a:t>
            </a:r>
            <a:r>
              <a:rPr kumimoji="1" lang="en-US" altLang="ja-JP" dirty="0" smtClean="0"/>
              <a:t>)? Intensity is 1/100 or 1/(100*1312). (drive electron intensity is </a:t>
            </a:r>
            <a:r>
              <a:rPr kumimoji="1" lang="en-US" altLang="ja-JP" dirty="0" smtClean="0"/>
              <a:t> </a:t>
            </a:r>
            <a:r>
              <a:rPr kumimoji="1" lang="en-US" altLang="ja-JP" dirty="0" smtClean="0"/>
              <a:t>~</a:t>
            </a:r>
            <a:r>
              <a:rPr kumimoji="1" lang="en-US" altLang="ja-JP" dirty="0" smtClean="0"/>
              <a:t>10x)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When beam is off, access is allowed to the beam tunnel, too.</a:t>
            </a:r>
            <a:r>
              <a:rPr kumimoji="1" lang="en-US" altLang="ja-JP" dirty="0" smtClean="0"/>
              <a:t> (1 hour after beam-off?)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CRWG 2016-0119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7D813-F3C4-47C8-8BC5-D07C9EEC591C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6892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006" y="123050"/>
            <a:ext cx="8703104" cy="6524408"/>
          </a:xfrm>
          <a:prstGeom prst="rect">
            <a:avLst/>
          </a:prstGeom>
        </p:spPr>
      </p:pic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CRWG 2016-0119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7D813-F3C4-47C8-8BC5-D07C9EEC591C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9000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1323</TotalTime>
  <Words>1018</Words>
  <Application>Microsoft Office PowerPoint</Application>
  <PresentationFormat>画面に合わせる (4:3)</PresentationFormat>
  <Paragraphs>155</Paragraphs>
  <Slides>18</Slides>
  <Notes>1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18</vt:i4>
      </vt:variant>
    </vt:vector>
  </HeadingPairs>
  <TitlesOfParts>
    <vt:vector size="28" baseType="lpstr">
      <vt:lpstr>ＭＳ Ｐゴシック</vt:lpstr>
      <vt:lpstr>宋体</vt:lpstr>
      <vt:lpstr>Arial</vt:lpstr>
      <vt:lpstr>Arial Narrow</vt:lpstr>
      <vt:lpstr>Calibri</vt:lpstr>
      <vt:lpstr>Calibri Light</vt:lpstr>
      <vt:lpstr>Symbol</vt:lpstr>
      <vt:lpstr>Wingdings</vt:lpstr>
      <vt:lpstr>Office テーマ</vt:lpstr>
      <vt:lpstr>Presentation</vt:lpstr>
      <vt:lpstr>Issues to be Solved</vt:lpstr>
      <vt:lpstr>Tune-up dumps</vt:lpstr>
      <vt:lpstr>PowerPoint プレゼンテーション</vt:lpstr>
      <vt:lpstr>Emergency Dump </vt:lpstr>
      <vt:lpstr>PowerPoint プレゼンテーション</vt:lpstr>
      <vt:lpstr>Primary Dump</vt:lpstr>
      <vt:lpstr>PowerPoint プレゼンテーション</vt:lpstr>
      <vt:lpstr>Positron Target Region</vt:lpstr>
      <vt:lpstr>PowerPoint プレゼンテーション</vt:lpstr>
      <vt:lpstr>PowerPoint プレゼンテーション</vt:lpstr>
      <vt:lpstr>PowerPoint プレゼンテーション</vt:lpstr>
      <vt:lpstr>Remote Handling of Positron Target</vt:lpstr>
      <vt:lpstr>PowerPoint プレゼンテーション</vt:lpstr>
      <vt:lpstr>10Hz Operation</vt:lpstr>
      <vt:lpstr>Auxiliary Positron Source</vt:lpstr>
      <vt:lpstr>PowerPoint プレゼンテーション</vt:lpstr>
      <vt:lpstr>Muon Wall</vt:lpstr>
      <vt:lpstr>Special Caverns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List of Issues</dc:title>
  <dc:creator>Yokoya</dc:creator>
  <cp:lastModifiedBy>Yokoya</cp:lastModifiedBy>
  <cp:revision>40</cp:revision>
  <dcterms:created xsi:type="dcterms:W3CDTF">2016-01-14T06:55:34Z</dcterms:created>
  <dcterms:modified xsi:type="dcterms:W3CDTF">2016-01-19T02:20:34Z</dcterms:modified>
</cp:coreProperties>
</file>